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2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6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587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09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7529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92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1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9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7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0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46C82-C6F4-45AB-AE3C-788DA512FB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0F6D56-BAC6-4F8E-8C5F-6B00A386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4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547508"/>
            <a:ext cx="7766936" cy="1646302"/>
          </a:xfrm>
        </p:spPr>
        <p:txBody>
          <a:bodyPr/>
          <a:lstStyle/>
          <a:p>
            <a:pPr algn="ctr"/>
            <a:r>
              <a:rPr lang="en-US" sz="4600" dirty="0" err="1" smtClean="0"/>
              <a:t>Laravel</a:t>
            </a:r>
            <a:r>
              <a:rPr lang="en-US" sz="4600" dirty="0" smtClean="0"/>
              <a:t/>
            </a:r>
            <a:br>
              <a:rPr lang="en-US" sz="4600" dirty="0" smtClean="0"/>
            </a:br>
            <a:endParaRPr lang="en-US" sz="4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Подготовил </a:t>
            </a:r>
          </a:p>
          <a:p>
            <a:r>
              <a:rPr lang="ru-RU" dirty="0" smtClean="0"/>
              <a:t>студент группы ПРИм124</a:t>
            </a:r>
          </a:p>
          <a:p>
            <a:r>
              <a:rPr lang="ru-RU" dirty="0" smtClean="0"/>
              <a:t> Парахин Кирилл Валерьевич</a:t>
            </a:r>
            <a:endParaRPr lang="en-US" dirty="0"/>
          </a:p>
        </p:txBody>
      </p:sp>
      <p:pic>
        <p:nvPicPr>
          <p:cNvPr id="1026" name="Picture 2" descr="Laravel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0" y="3193810"/>
            <a:ext cx="2702831" cy="281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055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 smtClean="0"/>
              <a:t>Работа с БД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ru-RU" dirty="0" smtClean="0"/>
              <a:t>Для работы с БД достаточно создать модели для </a:t>
            </a:r>
            <a:r>
              <a:rPr lang="en-US" dirty="0" smtClean="0"/>
              <a:t>ORM</a:t>
            </a:r>
            <a:r>
              <a:rPr lang="ru-RU" dirty="0" smtClean="0"/>
              <a:t> – провести миграцию, настроив подключение к БД в файле переменных среды </a:t>
            </a:r>
            <a:r>
              <a:rPr lang="en-US" dirty="0" smtClean="0"/>
              <a:t>.</a:t>
            </a:r>
            <a:r>
              <a:rPr lang="en-US" dirty="0" err="1" smtClean="0"/>
              <a:t>env</a:t>
            </a:r>
            <a:r>
              <a:rPr lang="ru-RU" dirty="0" smtClean="0"/>
              <a:t> и провести миграцию через </a:t>
            </a:r>
            <a:r>
              <a:rPr lang="en-US" dirty="0" err="1" smtClean="0"/>
              <a:t>php</a:t>
            </a:r>
            <a:r>
              <a:rPr lang="en-US" dirty="0" smtClean="0"/>
              <a:t> artisan migrate</a:t>
            </a:r>
            <a:endParaRPr lang="ru-RU" dirty="0" smtClean="0"/>
          </a:p>
          <a:p>
            <a:r>
              <a:rPr lang="ru-RU" dirty="0" smtClean="0"/>
              <a:t>После этого в коде можно работать с БД как с помощью </a:t>
            </a:r>
            <a:r>
              <a:rPr lang="en-US" dirty="0" smtClean="0"/>
              <a:t>ORM </a:t>
            </a:r>
            <a:r>
              <a:rPr lang="ru-RU" dirty="0" smtClean="0"/>
              <a:t>моделей и интуитивного </a:t>
            </a:r>
            <a:r>
              <a:rPr lang="en-US" dirty="0" smtClean="0"/>
              <a:t>SQL</a:t>
            </a:r>
            <a:r>
              <a:rPr lang="ru-RU" dirty="0" smtClean="0"/>
              <a:t>-</a:t>
            </a:r>
            <a:r>
              <a:rPr lang="en-US" dirty="0" smtClean="0"/>
              <a:t>like </a:t>
            </a:r>
            <a:r>
              <a:rPr lang="ru-RU" dirty="0" smtClean="0"/>
              <a:t>программного синтаксиса, либо просто через прямое указание </a:t>
            </a:r>
            <a:r>
              <a:rPr lang="en-US" dirty="0" smtClean="0"/>
              <a:t>SQL</a:t>
            </a:r>
            <a:r>
              <a:rPr lang="ru-RU" dirty="0" smtClean="0"/>
              <a:t>-команд и запросов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00786"/>
            <a:ext cx="5048250" cy="20574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775699"/>
            <a:ext cx="8753475" cy="581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578271"/>
            <a:ext cx="2543175" cy="4857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08" y="6175601"/>
            <a:ext cx="106489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2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/>
              <a:t>Работа с распределенным кэшем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11225"/>
            <a:ext cx="8596668" cy="3880773"/>
          </a:xfrm>
        </p:spPr>
        <p:txBody>
          <a:bodyPr/>
          <a:lstStyle/>
          <a:p>
            <a:r>
              <a:rPr lang="ru-RU" dirty="0" smtClean="0"/>
              <a:t>Также для оптимизации запросов к данным в постоянном хранилище можно использовать распределенный облачный кэш, например, </a:t>
            </a:r>
            <a:r>
              <a:rPr lang="en-US" dirty="0" smtClean="0"/>
              <a:t>Redis</a:t>
            </a:r>
            <a:endParaRPr lang="ru-RU" dirty="0" smtClean="0"/>
          </a:p>
          <a:p>
            <a:r>
              <a:rPr lang="ru-RU" dirty="0" smtClean="0"/>
              <a:t>Работа с ним еще проще чем с БД – также в файле </a:t>
            </a:r>
            <a:r>
              <a:rPr lang="en-US" dirty="0" smtClean="0"/>
              <a:t>.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ru-RU" dirty="0" smtClean="0"/>
              <a:t>устанавливаются </a:t>
            </a:r>
            <a:r>
              <a:rPr lang="ru-RU" dirty="0" err="1" smtClean="0"/>
              <a:t>креды</a:t>
            </a:r>
            <a:r>
              <a:rPr lang="ru-RU" dirty="0" smtClean="0"/>
              <a:t> для подключения, устанавливается пакет для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ru-RU" dirty="0" smtClean="0"/>
              <a:t>и делаются запросы на получение</a:t>
            </a:r>
            <a:r>
              <a:rPr lang="en-US" dirty="0" smtClean="0"/>
              <a:t>/</a:t>
            </a:r>
            <a:r>
              <a:rPr lang="ru-RU" dirty="0" smtClean="0"/>
              <a:t>изменение </a:t>
            </a:r>
            <a:r>
              <a:rPr lang="en-US" dirty="0" smtClean="0"/>
              <a:t>json</a:t>
            </a:r>
            <a:r>
              <a:rPr lang="ru-RU" dirty="0" smtClean="0"/>
              <a:t> данных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4791998"/>
            <a:ext cx="5295900" cy="8191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" y="2988598"/>
            <a:ext cx="76295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3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 smtClean="0"/>
              <a:t>Верстка страниц и работа с ресурсами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11225"/>
            <a:ext cx="8596668" cy="3880773"/>
          </a:xfrm>
        </p:spPr>
        <p:txBody>
          <a:bodyPr/>
          <a:lstStyle/>
          <a:p>
            <a:r>
              <a:rPr lang="ru-RU" dirty="0" smtClean="0"/>
              <a:t>На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можно сразу создать клиентское приложение со страницами, работающими с </a:t>
            </a:r>
            <a:r>
              <a:rPr lang="en-US" dirty="0" smtClean="0"/>
              <a:t>API </a:t>
            </a:r>
            <a:r>
              <a:rPr lang="ru-RU" dirty="0" smtClean="0"/>
              <a:t>запросами серверного приложения</a:t>
            </a:r>
          </a:p>
          <a:p>
            <a:r>
              <a:rPr lang="ru-RU" dirty="0" smtClean="0"/>
              <a:t>Все файлы должны находиться в ресурсах приложения, там можно объявлять </a:t>
            </a:r>
            <a:r>
              <a:rPr lang="en-US" dirty="0" smtClean="0"/>
              <a:t>views</a:t>
            </a:r>
            <a:r>
              <a:rPr lang="ru-RU" dirty="0" smtClean="0"/>
              <a:t> – а также стили в </a:t>
            </a:r>
            <a:r>
              <a:rPr lang="en-US" dirty="0" smtClean="0"/>
              <a:t>/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ru-RU" dirty="0" smtClean="0"/>
              <a:t>и скрипты в </a:t>
            </a:r>
            <a:r>
              <a:rPr lang="en-US" dirty="0" smtClean="0"/>
              <a:t>/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ru-RU" dirty="0" smtClean="0"/>
              <a:t>папках</a:t>
            </a:r>
          </a:p>
          <a:p>
            <a:r>
              <a:rPr lang="ru-RU" dirty="0" smtClean="0"/>
              <a:t>В отдельных папках можно помещать значки и изображения – при контейнеризации по итогу в одном контейнере получается полностью готовое приложение со всеми необходимыми ресурсами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5" y="3326402"/>
            <a:ext cx="4600060" cy="2800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224" y="3326402"/>
            <a:ext cx="6775268" cy="336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 smtClean="0"/>
              <a:t>Поддержка </a:t>
            </a:r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911225"/>
            <a:ext cx="8596668" cy="3880773"/>
          </a:xfrm>
        </p:spPr>
        <p:txBody>
          <a:bodyPr/>
          <a:lstStyle/>
          <a:p>
            <a:r>
              <a:rPr lang="ru-RU" dirty="0" smtClean="0"/>
              <a:t>Также для </a:t>
            </a:r>
            <a:r>
              <a:rPr lang="en-US" dirty="0" smtClean="0"/>
              <a:t>PHP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хорошо реализована поддержка создания контейнеров и развертывания, например, через </a:t>
            </a:r>
            <a:r>
              <a:rPr lang="en-US" dirty="0" smtClean="0"/>
              <a:t>Docker</a:t>
            </a:r>
          </a:p>
          <a:p>
            <a:r>
              <a:rPr lang="ru-RU" dirty="0" smtClean="0"/>
              <a:t>Для этого достаточно объявить файлы </a:t>
            </a:r>
            <a:r>
              <a:rPr lang="en-US" dirty="0" smtClean="0"/>
              <a:t>Dockerfile (</a:t>
            </a:r>
            <a:r>
              <a:rPr lang="ru-RU" dirty="0" smtClean="0"/>
              <a:t>для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ru-RU" dirty="0" smtClean="0"/>
              <a:t>команд по установке связанного софта и пакетов), </a:t>
            </a:r>
            <a:r>
              <a:rPr lang="en-US" dirty="0" err="1" smtClean="0"/>
              <a:t>defaultconf</a:t>
            </a:r>
            <a:r>
              <a:rPr lang="en-US" dirty="0" smtClean="0"/>
              <a:t> </a:t>
            </a:r>
            <a:r>
              <a:rPr lang="ru-RU" dirty="0" smtClean="0"/>
              <a:t>(</a:t>
            </a:r>
            <a:r>
              <a:rPr lang="ru-RU" dirty="0" err="1" smtClean="0"/>
              <a:t>маппинг</a:t>
            </a:r>
            <a:r>
              <a:rPr lang="ru-RU" dirty="0" smtClean="0"/>
              <a:t> на </a:t>
            </a:r>
            <a:r>
              <a:rPr lang="en-US" dirty="0" smtClean="0"/>
              <a:t>apache/</a:t>
            </a:r>
            <a:r>
              <a:rPr lang="en-US" dirty="0" err="1" smtClean="0"/>
              <a:t>nginx</a:t>
            </a:r>
            <a:r>
              <a:rPr lang="en-US" dirty="0" smtClean="0"/>
              <a:t> server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docker-</a:t>
            </a:r>
            <a:r>
              <a:rPr lang="en-US" dirty="0" err="1" smtClean="0"/>
              <a:t>compose.yml</a:t>
            </a:r>
            <a:r>
              <a:rPr lang="ru-RU" dirty="0" smtClean="0"/>
              <a:t> для настройки </a:t>
            </a:r>
            <a:r>
              <a:rPr lang="en-US" dirty="0" smtClean="0"/>
              <a:t>image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" y="3108959"/>
            <a:ext cx="5164845" cy="26767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434" y="2326337"/>
            <a:ext cx="3693930" cy="43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34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57052"/>
            <a:ext cx="8596668" cy="13208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07446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 err="1"/>
              <a:t>Laravel</a:t>
            </a:r>
            <a:r>
              <a:rPr lang="ru-RU" dirty="0"/>
              <a:t> — это мощный инструмент для разработки современных веб-приложений. Он упрощает создание сложных проектов, обеспечивая удобство использования и богатую функциональность "из коробки</a:t>
            </a:r>
            <a:r>
              <a:rPr lang="ru-RU" dirty="0" smtClean="0"/>
              <a:t>".</a:t>
            </a:r>
          </a:p>
          <a:p>
            <a:r>
              <a:rPr lang="ru-RU" dirty="0" smtClean="0"/>
              <a:t>Благодаря </a:t>
            </a:r>
            <a:r>
              <a:rPr lang="ru-RU" dirty="0"/>
              <a:t>поддержке сообщества и активному развитию </a:t>
            </a:r>
            <a:r>
              <a:rPr lang="ru-RU" dirty="0" err="1"/>
              <a:t>Laravel</a:t>
            </a:r>
            <a:r>
              <a:rPr lang="ru-RU" dirty="0"/>
              <a:t> будет оставаться востребованным и в будущем. Его гибкость и богатый набор инструментов делают его отличным выбором для создания различных веб-проектов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От себя могу добавить, что мне было не совсем просто быстро разобраться со всеми тонкостями и без костылей решить часть проблем – так что использование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имело как положительные, так и отрицательные стороны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106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59994"/>
            <a:ext cx="8596668" cy="3880773"/>
          </a:xfrm>
        </p:spPr>
        <p:txBody>
          <a:bodyPr/>
          <a:lstStyle/>
          <a:p>
            <a:r>
              <a:rPr lang="ru-RU" dirty="0" err="1"/>
              <a:t>Laravel</a:t>
            </a:r>
            <a:r>
              <a:rPr lang="ru-RU" dirty="0"/>
              <a:t> — это современный фреймворк на языке PHP, предназначенный для разработки веб-приложений. </a:t>
            </a:r>
            <a:endParaRPr lang="ru-RU" dirty="0" smtClean="0"/>
          </a:p>
          <a:p>
            <a:r>
              <a:rPr lang="ru-RU" dirty="0" smtClean="0"/>
              <a:t>Он </a:t>
            </a:r>
            <a:r>
              <a:rPr lang="ru-RU" dirty="0"/>
              <a:t>известен своей элегантностью, простой структурой и мощной функциональностью. </a:t>
            </a:r>
            <a:endParaRPr lang="ru-RU" dirty="0" smtClean="0"/>
          </a:p>
          <a:p>
            <a:r>
              <a:rPr lang="ru-RU" dirty="0" err="1" smtClean="0"/>
              <a:t>Laravel</a:t>
            </a:r>
            <a:r>
              <a:rPr lang="ru-RU" dirty="0" smtClean="0"/>
              <a:t> </a:t>
            </a:r>
            <a:r>
              <a:rPr lang="ru-RU" dirty="0"/>
              <a:t>позволяет разработчикам создавать приложения с высоким качеством кода и минимальными усилиями.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и цели создания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99035"/>
            <a:ext cx="8596668" cy="3880773"/>
          </a:xfrm>
        </p:spPr>
        <p:txBody>
          <a:bodyPr/>
          <a:lstStyle/>
          <a:p>
            <a:r>
              <a:rPr lang="ru-RU" dirty="0" err="1"/>
              <a:t>Laravel</a:t>
            </a:r>
            <a:r>
              <a:rPr lang="ru-RU" dirty="0"/>
              <a:t> был впервые представлен в 2011 году разработчиком Тейлором </a:t>
            </a:r>
            <a:r>
              <a:rPr lang="ru-RU" dirty="0" err="1"/>
              <a:t>Отвеллом</a:t>
            </a:r>
            <a:r>
              <a:rPr lang="ru-RU" dirty="0"/>
              <a:t>. На тот момент существовали другие </a:t>
            </a:r>
            <a:r>
              <a:rPr lang="ru-RU" dirty="0" err="1"/>
              <a:t>фреймворки</a:t>
            </a:r>
            <a:r>
              <a:rPr lang="ru-RU" dirty="0"/>
              <a:t> для PHP, такие как </a:t>
            </a:r>
            <a:r>
              <a:rPr lang="ru-RU" dirty="0" err="1"/>
              <a:t>CodeIgniter</a:t>
            </a:r>
            <a:r>
              <a:rPr lang="ru-RU" dirty="0"/>
              <a:t>, которые были популярны, но имели свои ограничения. </a:t>
            </a:r>
            <a:endParaRPr lang="ru-RU" dirty="0" smtClean="0"/>
          </a:p>
          <a:p>
            <a:r>
              <a:rPr lang="ru-RU" dirty="0" err="1" smtClean="0"/>
              <a:t>Laravel</a:t>
            </a:r>
            <a:r>
              <a:rPr lang="ru-RU" dirty="0" smtClean="0"/>
              <a:t> </a:t>
            </a:r>
            <a:r>
              <a:rPr lang="ru-RU" dirty="0"/>
              <a:t>создавался с целью обеспечить более современный подход к разработке и упростить решение задач, которые часто встречаются в веб-разработке, таких как маршрутизация, управление сессиями, аутентификация и обработка запросов.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0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и использование </a:t>
            </a:r>
            <a:r>
              <a:rPr lang="en-US" dirty="0" err="1" smtClean="0"/>
              <a:t>Laravel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419497"/>
            <a:ext cx="9450735" cy="4868091"/>
          </a:xfrm>
        </p:spPr>
        <p:txBody>
          <a:bodyPr>
            <a:normAutofit/>
          </a:bodyPr>
          <a:lstStyle/>
          <a:p>
            <a:r>
              <a:rPr lang="ru-RU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достаточно быстро сумел завоевать свою популярность в </a:t>
            </a:r>
            <a:r>
              <a:rPr lang="en-US" dirty="0" smtClean="0"/>
              <a:t>PHP </a:t>
            </a:r>
            <a:r>
              <a:rPr lang="ru-RU" dirty="0" err="1" smtClean="0"/>
              <a:t>комьюнити</a:t>
            </a:r>
            <a:r>
              <a:rPr lang="ru-RU" dirty="0" smtClean="0"/>
              <a:t> </a:t>
            </a:r>
            <a:r>
              <a:rPr lang="ru-RU" dirty="0"/>
              <a:t>благодаря удобству использования и обширной экосистеме. 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Основные </a:t>
            </a:r>
            <a:r>
              <a:rPr lang="ru-RU" dirty="0"/>
              <a:t>причины его актуальности</a:t>
            </a:r>
            <a:r>
              <a:rPr lang="ru-RU" dirty="0" smtClean="0"/>
              <a:t>:</a:t>
            </a:r>
          </a:p>
          <a:p>
            <a:r>
              <a:rPr lang="ru-RU" b="1" dirty="0"/>
              <a:t>Простота и элегантность</a:t>
            </a:r>
            <a:r>
              <a:rPr lang="ru-RU" dirty="0"/>
              <a:t>: понятный синтаксис и высокая читаемость кода</a:t>
            </a:r>
            <a:r>
              <a:rPr lang="ru-RU" dirty="0" smtClean="0"/>
              <a:t>.</a:t>
            </a:r>
          </a:p>
          <a:p>
            <a:r>
              <a:rPr lang="ru-RU" b="1" dirty="0"/>
              <a:t>Широкий функционал "из коробки"</a:t>
            </a:r>
            <a:r>
              <a:rPr lang="ru-RU" dirty="0"/>
              <a:t>: средства для маршрутизации, аутентификации, работы с базами данных и очередями</a:t>
            </a:r>
            <a:r>
              <a:rPr lang="ru-RU" dirty="0" smtClean="0"/>
              <a:t>.</a:t>
            </a:r>
          </a:p>
          <a:p>
            <a:r>
              <a:rPr lang="ru-RU" b="1" dirty="0"/>
              <a:t>Экосистема и пакеты</a:t>
            </a:r>
            <a:r>
              <a:rPr lang="ru-RU" dirty="0"/>
              <a:t>: фреймворк поддерживается такими инструментами, как </a:t>
            </a:r>
            <a:r>
              <a:rPr lang="ru-RU" dirty="0" err="1"/>
              <a:t>Laravel</a:t>
            </a:r>
            <a:r>
              <a:rPr lang="ru-RU" dirty="0"/>
              <a:t> </a:t>
            </a:r>
            <a:r>
              <a:rPr lang="ru-RU" dirty="0" err="1"/>
              <a:t>Mix</a:t>
            </a:r>
            <a:r>
              <a:rPr lang="ru-RU" dirty="0"/>
              <a:t>, </a:t>
            </a:r>
            <a:r>
              <a:rPr lang="ru-RU" dirty="0" err="1"/>
              <a:t>Laravel</a:t>
            </a:r>
            <a:r>
              <a:rPr lang="ru-RU" dirty="0"/>
              <a:t> </a:t>
            </a:r>
            <a:r>
              <a:rPr lang="ru-RU" dirty="0" err="1"/>
              <a:t>Nova</a:t>
            </a:r>
            <a:r>
              <a:rPr lang="ru-RU" dirty="0"/>
              <a:t>, и библиотека пакетов </a:t>
            </a:r>
            <a:r>
              <a:rPr lang="ru-RU" dirty="0" err="1"/>
              <a:t>Composer</a:t>
            </a:r>
            <a:r>
              <a:rPr lang="ru-RU" dirty="0" smtClean="0"/>
              <a:t>.</a:t>
            </a:r>
          </a:p>
          <a:p>
            <a:r>
              <a:rPr lang="ru-RU" b="1" dirty="0"/>
              <a:t>Сообщество</a:t>
            </a:r>
            <a:r>
              <a:rPr lang="ru-RU" dirty="0"/>
              <a:t>: активное сообщество и множество обучающих материалов.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5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9405" y="233082"/>
            <a:ext cx="8596668" cy="1320800"/>
          </a:xfrm>
        </p:spPr>
        <p:txBody>
          <a:bodyPr/>
          <a:lstStyle/>
          <a:p>
            <a:r>
              <a:rPr lang="ru-RU" dirty="0" smtClean="0"/>
              <a:t>Аналоги на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7687" y="1389624"/>
            <a:ext cx="8596668" cy="3880773"/>
          </a:xfrm>
        </p:spPr>
        <p:txBody>
          <a:bodyPr/>
          <a:lstStyle/>
          <a:p>
            <a:r>
              <a:rPr lang="ru-RU" dirty="0"/>
              <a:t>Аналоги на PHP включают </a:t>
            </a:r>
            <a:r>
              <a:rPr lang="ru-RU" dirty="0" err="1"/>
              <a:t>фреймворки</a:t>
            </a:r>
            <a:r>
              <a:rPr lang="ru-RU" dirty="0"/>
              <a:t> </a:t>
            </a:r>
            <a:r>
              <a:rPr lang="ru-RU" dirty="0" err="1"/>
              <a:t>Symfony</a:t>
            </a:r>
            <a:r>
              <a:rPr lang="ru-RU" dirty="0"/>
              <a:t>, </a:t>
            </a:r>
            <a:r>
              <a:rPr lang="ru-RU" dirty="0" err="1"/>
              <a:t>CodeIgniter</a:t>
            </a:r>
            <a:r>
              <a:rPr lang="ru-RU" dirty="0"/>
              <a:t> и </a:t>
            </a:r>
            <a:r>
              <a:rPr lang="ru-RU" dirty="0" err="1"/>
              <a:t>Yii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err="1" smtClean="0"/>
              <a:t>Symfony</a:t>
            </a:r>
            <a:r>
              <a:rPr lang="ru-RU" dirty="0" smtClean="0"/>
              <a:t> </a:t>
            </a:r>
            <a:r>
              <a:rPr lang="ru-RU" dirty="0"/>
              <a:t>считается одним из самых мощных и гибких </a:t>
            </a:r>
            <a:r>
              <a:rPr lang="ru-RU" dirty="0" err="1"/>
              <a:t>фреймворков</a:t>
            </a:r>
            <a:r>
              <a:rPr lang="ru-RU" dirty="0"/>
              <a:t>, но часто требует больше настроек и имеет более сложный </a:t>
            </a:r>
            <a:r>
              <a:rPr lang="ru-RU" dirty="0" smtClean="0"/>
              <a:t>синтаксис.</a:t>
            </a:r>
            <a:endParaRPr lang="en-US" dirty="0" smtClean="0"/>
          </a:p>
          <a:p>
            <a:r>
              <a:rPr lang="ru-RU" dirty="0" err="1" smtClean="0"/>
              <a:t>CodeIgniter</a:t>
            </a:r>
            <a:r>
              <a:rPr lang="ru-RU" dirty="0" smtClean="0"/>
              <a:t> </a:t>
            </a:r>
            <a:r>
              <a:rPr lang="ru-RU" dirty="0"/>
              <a:t>прост, но менее функционален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err="1" smtClean="0"/>
              <a:t>Yii</a:t>
            </a:r>
            <a:r>
              <a:rPr lang="ru-RU" dirty="0" smtClean="0"/>
              <a:t> </a:t>
            </a:r>
            <a:r>
              <a:rPr lang="ru-RU" dirty="0"/>
              <a:t>также представляет собой мощный инструмент, но имеет меньшую экосистему по сравнению с </a:t>
            </a:r>
            <a:r>
              <a:rPr lang="ru-RU" dirty="0" err="1"/>
              <a:t>Laravel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3676016"/>
            <a:ext cx="4839821" cy="2581238"/>
          </a:xfrm>
          <a:prstGeom prst="rect">
            <a:avLst/>
          </a:prstGeom>
        </p:spPr>
      </p:pic>
      <p:pic>
        <p:nvPicPr>
          <p:cNvPr id="3076" name="Picture 4" descr="Yii Framework (@yiiframework) / 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870" y="3460284"/>
            <a:ext cx="3212539" cy="32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1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8722" y="304800"/>
            <a:ext cx="8596668" cy="1320800"/>
          </a:xfrm>
        </p:spPr>
        <p:txBody>
          <a:bodyPr/>
          <a:lstStyle/>
          <a:p>
            <a:r>
              <a:rPr lang="ru-RU" dirty="0"/>
              <a:t>Основные требования и установка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9405" y="169442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Для работы с </a:t>
            </a:r>
            <a:r>
              <a:rPr lang="ru-RU" dirty="0" err="1" smtClean="0"/>
              <a:t>фреймворком</a:t>
            </a:r>
            <a:r>
              <a:rPr lang="ru-RU" dirty="0" smtClean="0"/>
              <a:t>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/>
              <a:t>требуются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b="1" dirty="0"/>
              <a:t>PHP </a:t>
            </a:r>
            <a:r>
              <a:rPr lang="ru-RU" b="1" dirty="0"/>
              <a:t>версии 8.0 или выше</a:t>
            </a:r>
            <a:endParaRPr lang="ru-RU" dirty="0"/>
          </a:p>
          <a:p>
            <a:r>
              <a:rPr lang="en-US" b="1" dirty="0"/>
              <a:t>Composer</a:t>
            </a:r>
            <a:r>
              <a:rPr lang="en-US" dirty="0"/>
              <a:t> — </a:t>
            </a:r>
            <a:r>
              <a:rPr lang="ru-RU" dirty="0"/>
              <a:t>менеджер зависимостей </a:t>
            </a:r>
            <a:r>
              <a:rPr lang="en-US" dirty="0"/>
              <a:t>PHP</a:t>
            </a:r>
          </a:p>
          <a:p>
            <a:r>
              <a:rPr lang="ru-RU" b="1" dirty="0"/>
              <a:t>Сервер базы данных</a:t>
            </a:r>
            <a:r>
              <a:rPr lang="ru-RU" dirty="0"/>
              <a:t> (</a:t>
            </a:r>
            <a:r>
              <a:rPr lang="en-US" dirty="0"/>
              <a:t>MySQL, PostgreSQL, SQLite </a:t>
            </a:r>
            <a:r>
              <a:rPr lang="ru-RU" dirty="0"/>
              <a:t>и др.)</a:t>
            </a:r>
          </a:p>
          <a:p>
            <a:r>
              <a:rPr lang="en-US" b="1" dirty="0"/>
              <a:t>Web-</a:t>
            </a:r>
            <a:r>
              <a:rPr lang="ru-RU" b="1" dirty="0"/>
              <a:t>сервер</a:t>
            </a:r>
            <a:r>
              <a:rPr lang="ru-RU" dirty="0"/>
              <a:t> (</a:t>
            </a:r>
            <a:r>
              <a:rPr lang="en-US" dirty="0"/>
              <a:t>Apache, Nginx)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Сам проект можно собирать и редактировать например в </a:t>
            </a:r>
            <a:r>
              <a:rPr lang="en-US" dirty="0" smtClean="0"/>
              <a:t>Visual Studio Code</a:t>
            </a:r>
            <a:r>
              <a:rPr lang="ru-RU" dirty="0" smtClean="0"/>
              <a:t>, используя терминальные команды типа:</a:t>
            </a:r>
          </a:p>
          <a:p>
            <a:pPr marL="0" indent="0">
              <a:buNone/>
            </a:pPr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my-project</a:t>
            </a:r>
          </a:p>
        </p:txBody>
      </p:sp>
    </p:spTree>
    <p:extLst>
      <p:ext uri="{BB962C8B-B14F-4D97-AF65-F5344CB8AC3E}">
        <p14:creationId xmlns:p14="http://schemas.microsoft.com/office/powerpoint/2010/main" val="116971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57052"/>
            <a:ext cx="8596668" cy="1320800"/>
          </a:xfrm>
        </p:spPr>
        <p:txBody>
          <a:bodyPr/>
          <a:lstStyle/>
          <a:p>
            <a:r>
              <a:rPr lang="ru-RU" dirty="0"/>
              <a:t>Основные сценарии </a:t>
            </a:r>
            <a:r>
              <a:rPr lang="ru-RU" dirty="0" smtClean="0"/>
              <a:t>использования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07446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Основные сценария использования, которые можно охватить с помощью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– это создание </a:t>
            </a:r>
            <a:r>
              <a:rPr lang="en-US" dirty="0" smtClean="0"/>
              <a:t>API</a:t>
            </a:r>
            <a:r>
              <a:rPr lang="ru-RU" dirty="0" smtClean="0"/>
              <a:t>, написание для него маршрутизаторов (синхронных </a:t>
            </a:r>
            <a:r>
              <a:rPr lang="en-US" dirty="0" smtClean="0"/>
              <a:t>REST </a:t>
            </a:r>
            <a:r>
              <a:rPr lang="ru-RU" dirty="0" smtClean="0"/>
              <a:t>или </a:t>
            </a:r>
            <a:r>
              <a:rPr lang="en-US" dirty="0" err="1" smtClean="0"/>
              <a:t>WEBsockets</a:t>
            </a:r>
            <a:r>
              <a:rPr lang="ru-RU" dirty="0" smtClean="0"/>
              <a:t> для асинхронной работы) – создание базовый </a:t>
            </a:r>
            <a:r>
              <a:rPr lang="en-US" dirty="0" smtClean="0"/>
              <a:t>CRUD </a:t>
            </a:r>
            <a:r>
              <a:rPr lang="ru-RU" dirty="0" smtClean="0"/>
              <a:t>– запросов</a:t>
            </a:r>
          </a:p>
          <a:p>
            <a:r>
              <a:rPr lang="ru-RU" dirty="0" smtClean="0"/>
              <a:t>Также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дает возможность используя </a:t>
            </a:r>
            <a:r>
              <a:rPr lang="ru-RU" dirty="0" err="1" smtClean="0"/>
              <a:t>полунативный</a:t>
            </a:r>
            <a:r>
              <a:rPr lang="ru-RU" dirty="0" smtClean="0"/>
              <a:t> синтаксис, писать верстку </a:t>
            </a:r>
            <a:r>
              <a:rPr lang="ru-RU" dirty="0" err="1" smtClean="0"/>
              <a:t>страничей</a:t>
            </a:r>
            <a:r>
              <a:rPr lang="ru-RU" dirty="0" smtClean="0"/>
              <a:t> клиентского приложения – и в целом представляет возможность реализации </a:t>
            </a:r>
            <a:r>
              <a:rPr lang="en-US" dirty="0" smtClean="0"/>
              <a:t>backend + frontend </a:t>
            </a:r>
            <a:r>
              <a:rPr lang="ru-RU" dirty="0" smtClean="0"/>
              <a:t>приложения «из коробки»</a:t>
            </a:r>
          </a:p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предоставляет возможность объектно-ориентированного доступа к реляционным СУБД, используя встроенные </a:t>
            </a:r>
            <a:r>
              <a:rPr lang="en-US" dirty="0" smtClean="0"/>
              <a:t>ORM, </a:t>
            </a:r>
            <a:r>
              <a:rPr lang="ru-RU" dirty="0" smtClean="0"/>
              <a:t>например, </a:t>
            </a:r>
            <a:r>
              <a:rPr lang="en-US" dirty="0" smtClean="0"/>
              <a:t>Eloquent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Благодаря этому, </a:t>
            </a:r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идеально подойдет для создания проекта по </a:t>
            </a:r>
            <a:r>
              <a:rPr lang="en-US" dirty="0" smtClean="0"/>
              <a:t>MVC </a:t>
            </a:r>
            <a:r>
              <a:rPr lang="ru-RU" dirty="0" smtClean="0"/>
              <a:t>модели</a:t>
            </a:r>
            <a:r>
              <a:rPr lang="en-US" dirty="0" smtClean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4851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831" y="235132"/>
            <a:ext cx="8596668" cy="1320800"/>
          </a:xfrm>
        </p:spPr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2831" y="1489075"/>
            <a:ext cx="8596668" cy="3880773"/>
          </a:xfrm>
        </p:spPr>
        <p:txBody>
          <a:bodyPr/>
          <a:lstStyle/>
          <a:p>
            <a:r>
              <a:rPr lang="en-US" dirty="0" err="1" smtClean="0"/>
              <a:t>Laravel</a:t>
            </a:r>
            <a:r>
              <a:rPr lang="en-US" dirty="0" smtClean="0"/>
              <a:t> </a:t>
            </a:r>
            <a:r>
              <a:rPr lang="ru-RU" dirty="0" smtClean="0"/>
              <a:t>для всех задач, связанных с маршрутизацией и принятием</a:t>
            </a:r>
            <a:r>
              <a:rPr lang="ru-RU" dirty="0"/>
              <a:t> </a:t>
            </a:r>
            <a:r>
              <a:rPr lang="ru-RU" dirty="0" smtClean="0"/>
              <a:t>запросов</a:t>
            </a:r>
            <a:r>
              <a:rPr lang="en-US" dirty="0" smtClean="0"/>
              <a:t>/</a:t>
            </a:r>
            <a:r>
              <a:rPr lang="ru-RU" dirty="0" smtClean="0"/>
              <a:t>отправкой ответов использует встроенные многочисленные </a:t>
            </a:r>
            <a:r>
              <a:rPr lang="en-US" dirty="0" smtClean="0"/>
              <a:t>middleware</a:t>
            </a:r>
          </a:p>
          <a:p>
            <a:r>
              <a:rPr lang="ru-RU" dirty="0" smtClean="0"/>
              <a:t>Например, для контроллеров и АПИ используется </a:t>
            </a:r>
            <a:r>
              <a:rPr lang="en-US" dirty="0" err="1" smtClean="0"/>
              <a:t>web.php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настройки </a:t>
            </a:r>
            <a:r>
              <a:rPr lang="en-US" dirty="0" smtClean="0"/>
              <a:t>CORS</a:t>
            </a:r>
            <a:r>
              <a:rPr lang="ru-RU" dirty="0" smtClean="0"/>
              <a:t> – </a:t>
            </a:r>
            <a:r>
              <a:rPr lang="en-US" dirty="0" err="1" smtClean="0"/>
              <a:t>app.php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31" y="2906948"/>
            <a:ext cx="6924675" cy="1343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18" y="5015385"/>
            <a:ext cx="5133975" cy="9144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0946" y="2544667"/>
            <a:ext cx="42291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3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ru-RU" dirty="0" smtClean="0"/>
              <a:t>Контроллеры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60400"/>
            <a:ext cx="8596668" cy="3880773"/>
          </a:xfrm>
        </p:spPr>
        <p:txBody>
          <a:bodyPr/>
          <a:lstStyle/>
          <a:p>
            <a:r>
              <a:rPr lang="ru-RU" dirty="0" smtClean="0"/>
              <a:t>Метод контроллера должен быть указан в </a:t>
            </a:r>
            <a:r>
              <a:rPr lang="en-US" dirty="0" err="1" smtClean="0"/>
              <a:t>web.php</a:t>
            </a:r>
            <a:r>
              <a:rPr lang="en-US" dirty="0" smtClean="0"/>
              <a:t> </a:t>
            </a:r>
            <a:r>
              <a:rPr lang="ru-RU" dirty="0" smtClean="0"/>
              <a:t>– чтобы </a:t>
            </a:r>
            <a:r>
              <a:rPr lang="en-US" dirty="0" smtClean="0"/>
              <a:t>HTTP REST API </a:t>
            </a:r>
            <a:r>
              <a:rPr lang="ru-RU" dirty="0" smtClean="0"/>
              <a:t>грамотно </a:t>
            </a:r>
            <a:r>
              <a:rPr lang="ru-RU" dirty="0" err="1" smtClean="0"/>
              <a:t>замапало</a:t>
            </a:r>
            <a:r>
              <a:rPr lang="ru-RU" dirty="0" smtClean="0"/>
              <a:t> его на метод, </a:t>
            </a:r>
            <a:r>
              <a:rPr lang="ru-RU" dirty="0" err="1" smtClean="0"/>
              <a:t>обьявленный</a:t>
            </a:r>
            <a:r>
              <a:rPr lang="ru-RU" dirty="0" smtClean="0"/>
              <a:t> в определенном классе</a:t>
            </a:r>
          </a:p>
          <a:p>
            <a:r>
              <a:rPr lang="ru-RU" dirty="0" smtClean="0"/>
              <a:t>Для работы с </a:t>
            </a:r>
            <a:r>
              <a:rPr lang="en-US" dirty="0" smtClean="0"/>
              <a:t>Request, Response </a:t>
            </a:r>
            <a:r>
              <a:rPr lang="ru-RU" dirty="0" smtClean="0"/>
              <a:t>можно использовать практически встроенные методы сериализации</a:t>
            </a:r>
            <a:r>
              <a:rPr lang="en-US" dirty="0" smtClean="0"/>
              <a:t>/</a:t>
            </a:r>
            <a:r>
              <a:rPr lang="ru-RU" dirty="0" smtClean="0"/>
              <a:t>десериализации, работа с </a:t>
            </a:r>
            <a:r>
              <a:rPr lang="ru-RU" dirty="0" err="1" smtClean="0"/>
              <a:t>обьектами</a:t>
            </a:r>
            <a:r>
              <a:rPr lang="ru-RU" dirty="0" smtClean="0"/>
              <a:t> может проводиться как с экземплярами типов, так и просто с ассоциативными массивами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22" y="2600786"/>
            <a:ext cx="6390765" cy="1846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270" y="4541173"/>
            <a:ext cx="6121071" cy="21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8420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829</Words>
  <Application>Microsoft Office PowerPoint</Application>
  <PresentationFormat>Широкоэкранный</PresentationFormat>
  <Paragraphs>69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Аспект</vt:lpstr>
      <vt:lpstr>Laravel </vt:lpstr>
      <vt:lpstr>Введение</vt:lpstr>
      <vt:lpstr>История и цели создания</vt:lpstr>
      <vt:lpstr>Актуальность и использование Laravel</vt:lpstr>
      <vt:lpstr>Аналоги на PHP</vt:lpstr>
      <vt:lpstr>Основные требования и установка</vt:lpstr>
      <vt:lpstr>Основные сценарии использования</vt:lpstr>
      <vt:lpstr>Middleware</vt:lpstr>
      <vt:lpstr>Контроллеры</vt:lpstr>
      <vt:lpstr>Работа с БД</vt:lpstr>
      <vt:lpstr>Работа с распределенным кэшем</vt:lpstr>
      <vt:lpstr>Верстка страниц и работа с ресурсами</vt:lpstr>
      <vt:lpstr>Поддержка Docker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</dc:title>
  <dc:creator>Kirill Parakhin</dc:creator>
  <cp:lastModifiedBy>Kirill Parakhin</cp:lastModifiedBy>
  <cp:revision>5</cp:revision>
  <dcterms:created xsi:type="dcterms:W3CDTF">2024-11-08T07:08:57Z</dcterms:created>
  <dcterms:modified xsi:type="dcterms:W3CDTF">2024-11-08T07:47:45Z</dcterms:modified>
</cp:coreProperties>
</file>