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5" r:id="rId2"/>
    <p:sldId id="276" r:id="rId3"/>
    <p:sldId id="277" r:id="rId4"/>
    <p:sldId id="268" r:id="rId5"/>
    <p:sldId id="278" r:id="rId6"/>
    <p:sldId id="279" r:id="rId7"/>
    <p:sldId id="266" r:id="rId8"/>
    <p:sldId id="270" r:id="rId9"/>
    <p:sldId id="273" r:id="rId10"/>
    <p:sldId id="271" r:id="rId11"/>
    <p:sldId id="274" r:id="rId12"/>
    <p:sldId id="261" r:id="rId13"/>
    <p:sldId id="262" r:id="rId14"/>
    <p:sldId id="263" r:id="rId15"/>
    <p:sldId id="264" r:id="rId16"/>
    <p:sldId id="265" r:id="rId17"/>
    <p:sldId id="272" r:id="rId18"/>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708661"/>
    <a:srgbClr val="65B7CE"/>
    <a:srgbClr val="FED300"/>
    <a:srgbClr val="D50090"/>
    <a:srgbClr val="FCFCFF"/>
    <a:srgbClr val="9B0D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88479" autoAdjust="0"/>
  </p:normalViewPr>
  <p:slideViewPr>
    <p:cSldViewPr snapToGrid="0">
      <p:cViewPr varScale="1">
        <p:scale>
          <a:sx n="75" d="100"/>
          <a:sy n="75" d="100"/>
        </p:scale>
        <p:origin x="17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17B9-F9DA-4CE7-8A0F-16C8C2F77E8F}"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EF969-9955-4A7A-886D-0A6DC0CB3B66}" type="slidenum">
              <a:rPr lang="zh-CN" altLang="en-US" smtClean="0"/>
              <a:t>‹#›</a:t>
            </a:fld>
            <a:endParaRPr lang="zh-CN" altLang="en-US"/>
          </a:p>
        </p:txBody>
      </p:sp>
    </p:spTree>
    <p:extLst>
      <p:ext uri="{BB962C8B-B14F-4D97-AF65-F5344CB8AC3E}">
        <p14:creationId xmlns:p14="http://schemas.microsoft.com/office/powerpoint/2010/main" val="131703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a:t>
            </a:fld>
            <a:endParaRPr lang="zh-CN" altLang="en-US"/>
          </a:p>
        </p:txBody>
      </p:sp>
    </p:spTree>
    <p:extLst>
      <p:ext uri="{BB962C8B-B14F-4D97-AF65-F5344CB8AC3E}">
        <p14:creationId xmlns:p14="http://schemas.microsoft.com/office/powerpoint/2010/main" val="360418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14</a:t>
            </a:fld>
            <a:endParaRPr lang="zh-CN" altLang="en-US"/>
          </a:p>
        </p:txBody>
      </p:sp>
    </p:spTree>
    <p:extLst>
      <p:ext uri="{BB962C8B-B14F-4D97-AF65-F5344CB8AC3E}">
        <p14:creationId xmlns:p14="http://schemas.microsoft.com/office/powerpoint/2010/main" val="68421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a:t>
            </a:r>
            <a:r>
              <a:rPr lang="en-US" altLang="zh-CN" dirty="0"/>
              <a:t>50%</a:t>
            </a:r>
            <a:r>
              <a:rPr lang="zh-CN" altLang="en-US" dirty="0"/>
              <a:t>的边保持连通性，因为</a:t>
            </a:r>
            <a:r>
              <a:rPr lang="en-US" altLang="zh-CN" dirty="0"/>
              <a:t>random walk</a:t>
            </a:r>
            <a:r>
              <a:rPr lang="zh-CN" altLang="en-US" dirty="0"/>
              <a:t>天然基于连通性来采样。</a:t>
            </a:r>
            <a:endParaRPr lang="en-US" altLang="zh-CN" dirty="0"/>
          </a:p>
          <a:p>
            <a:r>
              <a:rPr lang="zh-CN" altLang="en-US" dirty="0"/>
              <a:t>正样本就是移除的那些边，剩下的边用来</a:t>
            </a:r>
            <a:r>
              <a:rPr lang="en-US" altLang="zh-CN" dirty="0"/>
              <a:t>node2vec</a:t>
            </a:r>
            <a:r>
              <a:rPr lang="zh-CN" altLang="en-US" dirty="0"/>
              <a:t>训练得到嵌入。</a:t>
            </a:r>
            <a:endParaRPr lang="en-US" altLang="zh-CN" dirty="0"/>
          </a:p>
          <a:p>
            <a:r>
              <a:rPr lang="zh-CN" altLang="en-US" dirty="0"/>
              <a:t>负样本就是在原网络中没有边的那些</a:t>
            </a:r>
            <a:r>
              <a:rPr lang="en-US" altLang="zh-CN" dirty="0"/>
              <a:t>node pair</a:t>
            </a:r>
            <a:r>
              <a:rPr lang="zh-CN" altLang="en-US" dirty="0"/>
              <a:t>。</a:t>
            </a:r>
            <a:endParaRPr lang="en-US" altLang="zh-CN" dirty="0"/>
          </a:p>
          <a:p>
            <a:r>
              <a:rPr lang="zh-CN" altLang="en-US" dirty="0"/>
              <a:t>正负样本个数相等，然后用来做</a:t>
            </a:r>
            <a:r>
              <a:rPr lang="en-US" altLang="zh-CN" dirty="0"/>
              <a:t>link prediction</a:t>
            </a:r>
            <a:r>
              <a:rPr lang="zh-CN" altLang="en-US" dirty="0"/>
              <a:t>。</a:t>
            </a:r>
            <a:endParaRPr lang="en-US" altLang="zh-CN" dirty="0"/>
          </a:p>
          <a:p>
            <a:r>
              <a:rPr lang="zh-CN" altLang="en-US" dirty="0"/>
              <a:t>选好的节点对利用</a:t>
            </a:r>
            <a:r>
              <a:rPr lang="en-US" altLang="zh-CN" dirty="0"/>
              <a:t>operator</a:t>
            </a:r>
            <a:r>
              <a:rPr lang="zh-CN" altLang="en-US" dirty="0"/>
              <a:t>生成边的</a:t>
            </a:r>
            <a:r>
              <a:rPr lang="en-US" altLang="zh-CN" dirty="0"/>
              <a:t>features</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16</a:t>
            </a:fld>
            <a:endParaRPr lang="zh-CN" altLang="en-US"/>
          </a:p>
        </p:txBody>
      </p:sp>
    </p:spTree>
    <p:extLst>
      <p:ext uri="{BB962C8B-B14F-4D97-AF65-F5344CB8AC3E}">
        <p14:creationId xmlns:p14="http://schemas.microsoft.com/office/powerpoint/2010/main" val="86839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2</a:t>
            </a:fld>
            <a:endParaRPr lang="zh-CN" altLang="en-US"/>
          </a:p>
        </p:txBody>
      </p:sp>
    </p:spTree>
    <p:extLst>
      <p:ext uri="{BB962C8B-B14F-4D97-AF65-F5344CB8AC3E}">
        <p14:creationId xmlns:p14="http://schemas.microsoft.com/office/powerpoint/2010/main" val="10622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3</a:t>
            </a:fld>
            <a:endParaRPr lang="zh-CN" altLang="en-US"/>
          </a:p>
        </p:txBody>
      </p:sp>
    </p:spTree>
    <p:extLst>
      <p:ext uri="{BB962C8B-B14F-4D97-AF65-F5344CB8AC3E}">
        <p14:creationId xmlns:p14="http://schemas.microsoft.com/office/powerpoint/2010/main" val="69330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通常个体间会存在相互作用，组成了不同的空间结构。</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4</a:t>
            </a:fld>
            <a:endParaRPr lang="zh-CN" altLang="en-US"/>
          </a:p>
        </p:txBody>
      </p:sp>
    </p:spTree>
    <p:extLst>
      <p:ext uri="{BB962C8B-B14F-4D97-AF65-F5344CB8AC3E}">
        <p14:creationId xmlns:p14="http://schemas.microsoft.com/office/powerpoint/2010/main" val="109525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5</a:t>
            </a:fld>
            <a:endParaRPr lang="zh-CN" altLang="en-US"/>
          </a:p>
        </p:txBody>
      </p:sp>
    </p:spTree>
    <p:extLst>
      <p:ext uri="{BB962C8B-B14F-4D97-AF65-F5344CB8AC3E}">
        <p14:creationId xmlns:p14="http://schemas.microsoft.com/office/powerpoint/2010/main" val="109347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6</a:t>
            </a:fld>
            <a:endParaRPr lang="zh-CN" altLang="en-US"/>
          </a:p>
        </p:txBody>
      </p:sp>
    </p:spTree>
    <p:extLst>
      <p:ext uri="{BB962C8B-B14F-4D97-AF65-F5344CB8AC3E}">
        <p14:creationId xmlns:p14="http://schemas.microsoft.com/office/powerpoint/2010/main" val="425117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7</a:t>
            </a:fld>
            <a:endParaRPr lang="zh-CN" altLang="en-US"/>
          </a:p>
        </p:txBody>
      </p:sp>
    </p:spTree>
    <p:extLst>
      <p:ext uri="{BB962C8B-B14F-4D97-AF65-F5344CB8AC3E}">
        <p14:creationId xmlns:p14="http://schemas.microsoft.com/office/powerpoint/2010/main" val="216368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蓝色可能是一些桥梁结点作为</a:t>
            </a:r>
            <a:r>
              <a:rPr lang="en-US" altLang="zh-CN" dirty="0"/>
              <a:t>novel</a:t>
            </a:r>
            <a:r>
              <a:rPr lang="zh-CN" altLang="en-US" dirty="0"/>
              <a:t>中的不同</a:t>
            </a:r>
            <a:r>
              <a:rPr lang="en-US" altLang="zh-CN" dirty="0"/>
              <a:t>sub-plot</a:t>
            </a:r>
          </a:p>
          <a:p>
            <a:r>
              <a:rPr lang="zh-CN" altLang="en-US" dirty="0"/>
              <a:t>黄色代表很小有联系的结点</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12</a:t>
            </a:fld>
            <a:endParaRPr lang="zh-CN" altLang="en-US"/>
          </a:p>
        </p:txBody>
      </p:sp>
    </p:spTree>
    <p:extLst>
      <p:ext uri="{BB962C8B-B14F-4D97-AF65-F5344CB8AC3E}">
        <p14:creationId xmlns:p14="http://schemas.microsoft.com/office/powerpoint/2010/main" val="53330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分类器是</a:t>
            </a:r>
            <a:r>
              <a:rPr lang="en-US" altLang="zh-CN" dirty="0"/>
              <a:t>one-vs-rest</a:t>
            </a:r>
            <a:r>
              <a:rPr lang="zh-CN" altLang="en-US" dirty="0"/>
              <a:t> </a:t>
            </a:r>
            <a:r>
              <a:rPr lang="en-US" altLang="zh-CN" dirty="0"/>
              <a:t>logistic regression with L2 regularization.</a:t>
            </a:r>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13</a:t>
            </a:fld>
            <a:endParaRPr lang="zh-CN" altLang="en-US"/>
          </a:p>
        </p:txBody>
      </p:sp>
    </p:spTree>
    <p:extLst>
      <p:ext uri="{BB962C8B-B14F-4D97-AF65-F5344CB8AC3E}">
        <p14:creationId xmlns:p14="http://schemas.microsoft.com/office/powerpoint/2010/main" val="389340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99511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66524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283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20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5213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8554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346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1429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0369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757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732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AC5E4EC-F5B6-4692-B35B-92C4C1A65EF4}" type="datetimeFigureOut">
              <a:rPr lang="zh-CN" altLang="en-US" smtClean="0"/>
              <a:t>2021/11/24</a:t>
            </a:fld>
            <a:endParaRPr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25417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50.png"/><Relationship Id="rId7" Type="http://schemas.openxmlformats.org/officeDocument/2006/relationships/image" Target="../media/image4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 Id="rId9" Type="http://schemas.openxmlformats.org/officeDocument/2006/relationships/image" Target="../media/image21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250.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hyperlink" Target="https://zhuanlan.zhihu.com/p/56542707" TargetMode="External"/><Relationship Id="rId2" Type="http://schemas.openxmlformats.org/officeDocument/2006/relationships/hyperlink" Target="http://web.stanford.edu/class/cs224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jp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70.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295465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生灭过程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60081DF7-6705-40BE-88DB-A91EA8E9B15C}"/>
                  </a:ext>
                </a:extLst>
              </p:cNvPr>
              <p:cNvSpPr/>
              <p:nvPr/>
            </p:nvSpPr>
            <p:spPr>
              <a:xfrm>
                <a:off x="106638" y="1890820"/>
                <a:ext cx="11531180" cy="954107"/>
              </a:xfrm>
              <a:prstGeom prst="rect">
                <a:avLst/>
              </a:prstGeom>
            </p:spPr>
            <p:txBody>
              <a:bodyPr wrap="square">
                <a:spAutoFit/>
              </a:bodyPr>
              <a:lstStyle/>
              <a:p>
                <a:r>
                  <a:rPr lang="zh-CN" altLang="en-US" sz="2800" dirty="0">
                    <a:cs typeface="Times New Roman" panose="02020603050405020304" pitchFamily="18" charset="0"/>
                  </a:rPr>
                  <a:t>定义于离散空间</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=0,1,…,</m:t>
                    </m:r>
                    <m:r>
                      <a:rPr lang="en-US" altLang="zh-CN" sz="2800" b="0" i="1" smtClean="0">
                        <a:latin typeface="Cambria Math" panose="02040503050406030204" pitchFamily="18" charset="0"/>
                        <a:cs typeface="Times New Roman" panose="02020603050405020304" pitchFamily="18" charset="0"/>
                      </a:rPr>
                      <m:t>𝑁</m:t>
                    </m:r>
                    <m:r>
                      <a:rPr lang="en-US" altLang="zh-CN" sz="2800" b="0" i="1" smtClean="0">
                        <a:latin typeface="Cambria Math" panose="02040503050406030204" pitchFamily="18" charset="0"/>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上</m:t>
                    </m:r>
                  </m:oMath>
                </a14:m>
                <a:r>
                  <a:rPr lang="zh-CN" altLang="en-US" sz="2800" dirty="0">
                    <a:cs typeface="Times New Roman" panose="02020603050405020304" pitchFamily="18" charset="0"/>
                  </a:rPr>
                  <a:t>的</a:t>
                </a:r>
                <a:r>
                  <a:rPr lang="zh-CN" altLang="en-US" sz="2800" dirty="0">
                    <a:solidFill>
                      <a:srgbClr val="C00000"/>
                    </a:solidFill>
                    <a:cs typeface="Times New Roman" panose="02020603050405020304" pitchFamily="18" charset="0"/>
                  </a:rPr>
                  <a:t>一维随机过程</a:t>
                </a:r>
                <a:r>
                  <a:rPr lang="zh-CN" altLang="en-US" sz="2800" dirty="0">
                    <a:cs typeface="Times New Roman" panose="02020603050405020304" pitchFamily="18" charset="0"/>
                  </a:rPr>
                  <a:t>，每当随机事件发生时，状态变量</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oMath>
                </a14:m>
                <a:r>
                  <a:rPr lang="zh-CN" altLang="en-US" sz="2800" dirty="0">
                    <a:cs typeface="Times New Roman" panose="02020603050405020304" pitchFamily="18" charset="0"/>
                  </a:rPr>
                  <a:t>可能保持不变、转移到状态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r>
                      <a:rPr lang="zh-CN" altLang="en-US" sz="2800" i="1">
                        <a:latin typeface="Cambria Math" panose="02040503050406030204" pitchFamily="18" charset="0"/>
                        <a:cs typeface="Times New Roman" panose="02020603050405020304" pitchFamily="18" charset="0"/>
                      </a:rPr>
                      <m:t>或</m:t>
                    </m:r>
                  </m:oMath>
                </a14:m>
                <a:r>
                  <a:rPr lang="zh-CN" altLang="en-US" sz="2800" dirty="0">
                    <a:cs typeface="Times New Roman" panose="02020603050405020304" pitchFamily="18" charset="0"/>
                  </a:rPr>
                  <a:t>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oMath>
                </a14:m>
                <a:r>
                  <a:rPr lang="en-US" altLang="zh-CN" sz="2800" dirty="0">
                    <a:cs typeface="Times New Roman" panose="02020603050405020304" pitchFamily="18" charset="0"/>
                  </a:rPr>
                  <a:t>.</a:t>
                </a:r>
                <a:endParaRPr lang="zh-CN" altLang="en-US" sz="2800" dirty="0">
                  <a:cs typeface="Times New Roman" panose="02020603050405020304" pitchFamily="18" charset="0"/>
                </a:endParaRPr>
              </a:p>
            </p:txBody>
          </p:sp>
        </mc:Choice>
        <mc:Fallback>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106638" y="1890820"/>
                <a:ext cx="11531180" cy="954107"/>
              </a:xfrm>
              <a:prstGeom prst="rect">
                <a:avLst/>
              </a:prstGeom>
              <a:blipFill>
                <a:blip r:embed="rId3"/>
                <a:stretch>
                  <a:fillRect l="-1057" t="-6369" r="-4175" b="-165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3675CA7-D073-4048-A46F-10E97E20C781}"/>
                  </a:ext>
                </a:extLst>
              </p:cNvPr>
              <p:cNvSpPr/>
              <p:nvPr/>
            </p:nvSpPr>
            <p:spPr>
              <a:xfrm>
                <a:off x="-223773" y="3756669"/>
                <a:ext cx="7056835" cy="1200329"/>
              </a:xfrm>
              <a:prstGeom prst="rect">
                <a:avLst/>
              </a:prstGeom>
            </p:spPr>
            <p:txBody>
              <a:bodyPr wrap="square">
                <a:spAutoFit/>
              </a:bodyPr>
              <a:lstStyle/>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的概率为</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D3675CA7-D073-4048-A46F-10E97E20C781}"/>
                  </a:ext>
                </a:extLst>
              </p:cNvPr>
              <p:cNvSpPr>
                <a:spLocks noRot="1" noChangeAspect="1" noMove="1" noResize="1" noEditPoints="1" noAdjustHandles="1" noChangeArrowheads="1" noChangeShapeType="1" noTextEdit="1"/>
              </p:cNvSpPr>
              <p:nvPr/>
            </p:nvSpPr>
            <p:spPr>
              <a:xfrm>
                <a:off x="-223773" y="3756669"/>
                <a:ext cx="7056835" cy="1200329"/>
              </a:xfrm>
              <a:prstGeom prst="rect">
                <a:avLst/>
              </a:prstGeom>
              <a:blipFill>
                <a:blip r:embed="rId4"/>
                <a:stretch>
                  <a:fillRect t="-4061" b="-10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52C72FD0-0662-4EAC-A47D-AE84E47567F2}"/>
                  </a:ext>
                </a:extLst>
              </p:cNvPr>
              <p:cNvSpPr/>
              <p:nvPr/>
            </p:nvSpPr>
            <p:spPr>
              <a:xfrm>
                <a:off x="6096000" y="4022630"/>
                <a:ext cx="174810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sz="1600" dirty="0"/>
              </a:p>
            </p:txBody>
          </p:sp>
        </mc:Choice>
        <mc:Fallback>
          <p:sp>
            <p:nvSpPr>
              <p:cNvPr id="5" name="矩形 4">
                <a:extLst>
                  <a:ext uri="{FF2B5EF4-FFF2-40B4-BE49-F238E27FC236}">
                    <a16:creationId xmlns:a16="http://schemas.microsoft.com/office/drawing/2014/main" id="{52C72FD0-0662-4EAC-A47D-AE84E47567F2}"/>
                  </a:ext>
                </a:extLst>
              </p:cNvPr>
              <p:cNvSpPr>
                <a:spLocks noRot="1" noChangeAspect="1" noMove="1" noResize="1" noEditPoints="1" noAdjustHandles="1" noChangeArrowheads="1" noChangeShapeType="1" noTextEdit="1"/>
              </p:cNvSpPr>
              <p:nvPr/>
            </p:nvSpPr>
            <p:spPr>
              <a:xfrm>
                <a:off x="6096000" y="4022630"/>
                <a:ext cx="1748106"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74C34F6E-8CD3-4227-8486-FEF7B51D6490}"/>
                  </a:ext>
                </a:extLst>
              </p:cNvPr>
              <p:cNvSpPr/>
              <p:nvPr/>
            </p:nvSpPr>
            <p:spPr>
              <a:xfrm>
                <a:off x="339221" y="5320103"/>
                <a:ext cx="7203382" cy="683136"/>
              </a:xfrm>
              <a:prstGeom prst="rect">
                <a:avLst/>
              </a:prstGeom>
            </p:spPr>
            <p:txBody>
              <a:bodyPr wrap="none">
                <a:spAutoFit/>
              </a:bodyPr>
              <a:lstStyle/>
              <a:p>
                <a:r>
                  <a:rPr lang="zh-CN" altLang="en-US" sz="2400" dirty="0">
                    <a:solidFill>
                      <a:prstClr val="black"/>
                    </a:solidFill>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solidFill>
                      <a:prstClr val="black"/>
                    </a:solidFill>
                    <a:ea typeface="微软雅黑" panose="020B0503020204020204" pitchFamily="34" charset="-122"/>
                    <a:cs typeface="Times New Roman" panose="02020603050405020304" pitchFamily="18" charset="0"/>
                  </a:rPr>
                  <a:t>是从状态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出发到达吸收状态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400" dirty="0">
                    <a:solidFill>
                      <a:prstClr val="black"/>
                    </a:solidFill>
                    <a:ea typeface="微软雅黑" panose="020B0503020204020204" pitchFamily="34" charset="-122"/>
                    <a:cs typeface="Times New Roman" panose="02020603050405020304" pitchFamily="18" charset="0"/>
                  </a:rPr>
                  <a:t>的概率，且</a:t>
                </a:r>
                <a14:m>
                  <m:oMath xmlns:m="http://schemas.openxmlformats.org/officeDocument/2006/math">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den>
                    </m:f>
                  </m:oMath>
                </a14:m>
                <a:endParaRPr lang="zh-CN" altLang="en-US" sz="1600" dirty="0"/>
              </a:p>
            </p:txBody>
          </p:sp>
        </mc:Choice>
        <mc:Fallback>
          <p:sp>
            <p:nvSpPr>
              <p:cNvPr id="8" name="矩形 7">
                <a:extLst>
                  <a:ext uri="{FF2B5EF4-FFF2-40B4-BE49-F238E27FC236}">
                    <a16:creationId xmlns:a16="http://schemas.microsoft.com/office/drawing/2014/main" id="{74C34F6E-8CD3-4227-8486-FEF7B51D6490}"/>
                  </a:ext>
                </a:extLst>
              </p:cNvPr>
              <p:cNvSpPr>
                <a:spLocks noRot="1" noChangeAspect="1" noMove="1" noResize="1" noEditPoints="1" noAdjustHandles="1" noChangeArrowheads="1" noChangeShapeType="1" noTextEdit="1"/>
              </p:cNvSpPr>
              <p:nvPr/>
            </p:nvSpPr>
            <p:spPr>
              <a:xfrm>
                <a:off x="339221" y="5320103"/>
                <a:ext cx="7203382" cy="683136"/>
              </a:xfrm>
              <a:prstGeom prst="rect">
                <a:avLst/>
              </a:prstGeom>
              <a:blipFill>
                <a:blip r:embed="rId6"/>
                <a:stretch>
                  <a:fillRect l="-1355" b="-89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2FBCEC3-3006-4DBB-8B0F-86DE1D6C6EEF}"/>
              </a:ext>
            </a:extLst>
          </p:cNvPr>
          <p:cNvCxnSpPr>
            <a:cxnSpLocks/>
          </p:cNvCxnSpPr>
          <p:nvPr/>
        </p:nvCxnSpPr>
        <p:spPr>
          <a:xfrm flipH="1">
            <a:off x="5007706" y="3426816"/>
            <a:ext cx="864522" cy="329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7E290F-A55C-4837-B1F7-DCBE18F3DF66}"/>
              </a:ext>
            </a:extLst>
          </p:cNvPr>
          <p:cNvSpPr/>
          <p:nvPr/>
        </p:nvSpPr>
        <p:spPr>
          <a:xfrm>
            <a:off x="5930251" y="3200292"/>
            <a:ext cx="2236510" cy="400110"/>
          </a:xfrm>
          <a:prstGeom prst="rect">
            <a:avLst/>
          </a:prstGeom>
        </p:spPr>
        <p:txBody>
          <a:bodyPr wrap="none">
            <a:spAutoFit/>
          </a:bodyPr>
          <a:lstStyle/>
          <a:p>
            <a:r>
              <a:rPr lang="zh-CN" altLang="en-US" sz="2000" dirty="0">
                <a:solidFill>
                  <a:prstClr val="black"/>
                </a:solidFill>
                <a:cs typeface="Times New Roman" panose="02020603050405020304" pitchFamily="18" charset="0"/>
              </a:rPr>
              <a:t>该概率与状态有关</a:t>
            </a:r>
            <a:endParaRPr lang="zh-CN" altLang="en-US" sz="1400" dirty="0"/>
          </a:p>
        </p:txBody>
      </p:sp>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A5552F5F-E381-4E7D-BBB1-A5E0071C1091}"/>
                  </a:ext>
                </a:extLst>
              </p:cNvPr>
              <p:cNvSpPr/>
              <p:nvPr/>
            </p:nvSpPr>
            <p:spPr>
              <a:xfrm>
                <a:off x="3940912" y="6105660"/>
                <a:ext cx="3362074" cy="9820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e>
                              <m:nary>
                                <m:naryPr>
                                  <m:chr m:val="∏"/>
                                  <m:limLoc m:val="undOvr"/>
                                  <m:grow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𝑘</m:t>
                                      </m:r>
                                    </m:sub>
                                  </m:sSub>
                                </m:e>
                              </m:nary>
                            </m:e>
                          </m:nary>
                        </m:den>
                      </m:f>
                    </m:oMath>
                  </m:oMathPara>
                </a14:m>
                <a:endParaRPr lang="zh-CN" altLang="en-US" sz="2400" dirty="0"/>
              </a:p>
            </p:txBody>
          </p:sp>
        </mc:Choice>
        <mc:Fallback>
          <p:sp>
            <p:nvSpPr>
              <p:cNvPr id="22" name="矩形 21">
                <a:extLst>
                  <a:ext uri="{FF2B5EF4-FFF2-40B4-BE49-F238E27FC236}">
                    <a16:creationId xmlns:a16="http://schemas.microsoft.com/office/drawing/2014/main" id="{A5552F5F-E381-4E7D-BBB1-A5E0071C1091}"/>
                  </a:ext>
                </a:extLst>
              </p:cNvPr>
              <p:cNvSpPr>
                <a:spLocks noRot="1" noChangeAspect="1" noMove="1" noResize="1" noEditPoints="1" noAdjustHandles="1" noChangeArrowheads="1" noChangeShapeType="1" noTextEdit="1"/>
              </p:cNvSpPr>
              <p:nvPr/>
            </p:nvSpPr>
            <p:spPr>
              <a:xfrm>
                <a:off x="3940912" y="6105660"/>
                <a:ext cx="3362074" cy="982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829FE6E8-7FFC-414F-8D26-3D87CFBCDE96}"/>
                  </a:ext>
                </a:extLst>
              </p:cNvPr>
              <p:cNvSpPr/>
              <p:nvPr/>
            </p:nvSpPr>
            <p:spPr>
              <a:xfrm>
                <a:off x="253995" y="7328163"/>
                <a:ext cx="11236465" cy="830997"/>
              </a:xfrm>
              <a:prstGeom prst="rect">
                <a:avLst/>
              </a:prstGeom>
            </p:spPr>
            <p:txBody>
              <a:bodyPr wrap="square">
                <a:spAutoFit/>
              </a:bodyPr>
              <a:lstStyle/>
              <a:p>
                <a:r>
                  <a:rPr lang="zh-CN" altLang="en-US" sz="2400" dirty="0">
                    <a:solidFill>
                      <a:prstClr val="black"/>
                    </a:solidFill>
                    <a:ea typeface="微软雅黑" panose="020B0503020204020204" pitchFamily="34" charset="-122"/>
                    <a:cs typeface="Times New Roman" panose="02020603050405020304" pitchFamily="18" charset="0"/>
                  </a:rPr>
                  <a:t>考虑由</a:t>
                </a:r>
                <a:r>
                  <a:rPr lang="zh-CN" altLang="en-US" sz="2400" dirty="0">
                    <a:solidFill>
                      <a:schemeClr val="accent1"/>
                    </a:solidFill>
                    <a:ea typeface="微软雅黑" panose="020B0503020204020204" pitchFamily="34" charset="-122"/>
                    <a:cs typeface="Times New Roman" panose="02020603050405020304" pitchFamily="18" charset="0"/>
                  </a:rPr>
                  <a:t>一个</a:t>
                </a:r>
                <a:r>
                  <a:rPr lang="en-US" altLang="zh-CN" sz="2400" dirty="0">
                    <a:solidFill>
                      <a:schemeClr val="accent1"/>
                    </a:solidFill>
                    <a:ea typeface="微软雅黑" panose="020B0503020204020204" pitchFamily="34" charset="-122"/>
                    <a:cs typeface="Times New Roman" panose="02020603050405020304" pitchFamily="18" charset="0"/>
                  </a:rPr>
                  <a:t>A</a:t>
                </a:r>
                <a:r>
                  <a:rPr lang="zh-CN" altLang="en-US" sz="2400" dirty="0">
                    <a:solidFill>
                      <a:schemeClr val="accent1"/>
                    </a:solidFill>
                    <a:ea typeface="微软雅黑" panose="020B0503020204020204" pitchFamily="34" charset="-122"/>
                    <a:cs typeface="Times New Roman" panose="02020603050405020304" pitchFamily="18" charset="0"/>
                  </a:rPr>
                  <a:t>类个体</a:t>
                </a:r>
                <a:r>
                  <a:rPr lang="zh-CN" altLang="en-US" sz="2400" dirty="0">
                    <a:solidFill>
                      <a:prstClr val="black"/>
                    </a:solidFill>
                    <a:ea typeface="微软雅黑" panose="020B0503020204020204" pitchFamily="34" charset="-122"/>
                    <a:cs typeface="Times New Roman" panose="02020603050405020304" pitchFamily="18" charset="0"/>
                  </a:rPr>
                  <a:t>和</a:t>
                </a:r>
                <a14:m>
                  <m:oMath xmlns:m="http://schemas.openxmlformats.org/officeDocument/2006/math">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1600" dirty="0">
                    <a:solidFill>
                      <a:schemeClr val="accent1"/>
                    </a:solidFill>
                  </a:rPr>
                  <a:t> </a:t>
                </a:r>
                <a:r>
                  <a:rPr lang="zh-CN" altLang="en-US" sz="2400" dirty="0">
                    <a:solidFill>
                      <a:schemeClr val="accent1"/>
                    </a:solidFill>
                  </a:rPr>
                  <a:t>个</a:t>
                </a:r>
                <a:r>
                  <a:rPr lang="en-US" altLang="zh-CN" sz="2400" dirty="0">
                    <a:solidFill>
                      <a:schemeClr val="accent1"/>
                    </a:solidFill>
                  </a:rPr>
                  <a:t>B</a:t>
                </a:r>
                <a:r>
                  <a:rPr lang="zh-CN" altLang="en-US" sz="2400" dirty="0">
                    <a:solidFill>
                      <a:schemeClr val="accent1"/>
                    </a:solidFill>
                  </a:rPr>
                  <a:t>类个体</a:t>
                </a:r>
                <a:r>
                  <a:rPr lang="zh-CN" altLang="en-US" sz="2400" dirty="0"/>
                  <a:t>构成的种群</a:t>
                </a:r>
                <a:r>
                  <a:rPr lang="zh-CN" altLang="en-US" sz="1600" dirty="0"/>
                  <a:t>，</a:t>
                </a:r>
                <a:r>
                  <a:rPr lang="en-US" altLang="zh-CN" sz="2400" dirty="0">
                    <a:solidFill>
                      <a:prstClr val="black"/>
                    </a:solidFill>
                    <a:ea typeface="微软雅黑" panose="020B0503020204020204" pitchFamily="34" charset="-122"/>
                    <a:cs typeface="Times New Roman" panose="02020603050405020304" pitchFamily="18" charset="0"/>
                  </a:rPr>
                  <a:t> </a:t>
                </a:r>
                <a:r>
                  <a:rPr lang="zh-CN" altLang="en-US" sz="2400" dirty="0">
                    <a:solidFill>
                      <a:prstClr val="black"/>
                    </a:solidFill>
                    <a:ea typeface="微软雅黑" panose="020B0503020204020204" pitchFamily="34" charset="-122"/>
                    <a:cs typeface="Times New Roman" panose="02020603050405020304" pitchFamily="18" charset="0"/>
                  </a:rPr>
                  <a:t>随机变量为</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类个体的数量</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a:t>
                </a:r>
                <a:r>
                  <a:rPr lang="zh-CN" altLang="en-US" sz="2400" dirty="0">
                    <a:solidFill>
                      <a:srgbClr val="C00000"/>
                    </a:solidFill>
                    <a:ea typeface="微软雅黑" panose="020B0503020204020204" pitchFamily="34" charset="-122"/>
                    <a:cs typeface="Times New Roman" panose="02020603050405020304" pitchFamily="18" charset="0"/>
                  </a:rPr>
                  <a:t>固定概率</a:t>
                </a:r>
                <a:r>
                  <a:rPr lang="zh-CN" altLang="en-US" sz="2400" dirty="0">
                    <a:solidFill>
                      <a:prstClr val="black"/>
                    </a:solidFill>
                    <a:ea typeface="微软雅黑" panose="020B0503020204020204" pitchFamily="34" charset="-122"/>
                    <a:cs typeface="Times New Roman" panose="02020603050405020304" pitchFamily="18" charset="0"/>
                  </a:rPr>
                  <a:t>定义为：由一个</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类个体最终</a:t>
                </a:r>
                <a:r>
                  <a:rPr lang="zh-CN" altLang="en-US" sz="2400" dirty="0">
                    <a:solidFill>
                      <a:schemeClr val="accent6"/>
                    </a:solidFill>
                    <a:ea typeface="微软雅黑" panose="020B0503020204020204" pitchFamily="34" charset="-122"/>
                    <a:cs typeface="Times New Roman" panose="02020603050405020304" pitchFamily="18" charset="0"/>
                  </a:rPr>
                  <a:t>占领整个种群</a:t>
                </a:r>
                <a:r>
                  <a:rPr lang="zh-CN" altLang="en-US" sz="2400" dirty="0">
                    <a:solidFill>
                      <a:prstClr val="black"/>
                    </a:solidFill>
                    <a:ea typeface="微软雅黑" panose="020B0503020204020204" pitchFamily="34" charset="-122"/>
                    <a:cs typeface="Times New Roman" panose="02020603050405020304" pitchFamily="18" charset="0"/>
                  </a:rPr>
                  <a:t>的概率，记为</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oMath>
                </a14:m>
                <a:r>
                  <a:rPr lang="en-US" altLang="zh-CN" sz="1600" dirty="0"/>
                  <a:t>.</a:t>
                </a:r>
                <a:endParaRPr lang="zh-CN" altLang="en-US" sz="1600" dirty="0"/>
              </a:p>
            </p:txBody>
          </p:sp>
        </mc:Choice>
        <mc:Fallback>
          <p:sp>
            <p:nvSpPr>
              <p:cNvPr id="25" name="矩形 24">
                <a:extLst>
                  <a:ext uri="{FF2B5EF4-FFF2-40B4-BE49-F238E27FC236}">
                    <a16:creationId xmlns:a16="http://schemas.microsoft.com/office/drawing/2014/main" id="{829FE6E8-7FFC-414F-8D26-3D87CFBCDE96}"/>
                  </a:ext>
                </a:extLst>
              </p:cNvPr>
              <p:cNvSpPr>
                <a:spLocks noRot="1" noChangeAspect="1" noMove="1" noResize="1" noEditPoints="1" noAdjustHandles="1" noChangeArrowheads="1" noChangeShapeType="1" noTextEdit="1"/>
              </p:cNvSpPr>
              <p:nvPr/>
            </p:nvSpPr>
            <p:spPr>
              <a:xfrm>
                <a:off x="253995" y="7328163"/>
                <a:ext cx="11236465" cy="830997"/>
              </a:xfrm>
              <a:prstGeom prst="rect">
                <a:avLst/>
              </a:prstGeom>
              <a:blipFill>
                <a:blip r:embed="rId8"/>
                <a:stretch>
                  <a:fillRect l="-868" t="-5882" r="-163"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E1F5D8EE-8E00-47C7-BAF3-0253C2E9F462}"/>
                  </a:ext>
                </a:extLst>
              </p:cNvPr>
              <p:cNvSpPr/>
              <p:nvPr/>
            </p:nvSpPr>
            <p:spPr>
              <a:xfrm>
                <a:off x="4589312" y="8239905"/>
                <a:ext cx="128291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𝜌</m:t>
                          </m:r>
                        </m:e>
                        <m:sub>
                          <m:r>
                            <a:rPr lang="en-US" altLang="zh-CN" sz="2400" b="0" i="1" smtClean="0">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𝑥</m:t>
                          </m:r>
                        </m:e>
                        <m:sub>
                          <m:r>
                            <a:rPr lang="en-US" altLang="zh-CN" sz="2400" i="1">
                              <a:solidFill>
                                <a:prstClr val="black"/>
                              </a:solidFill>
                              <a:latin typeface="Cambria Math" panose="02040503050406030204" pitchFamily="18" charset="0"/>
                            </a:rPr>
                            <m:t>1</m:t>
                          </m:r>
                        </m:sub>
                      </m:sSub>
                    </m:oMath>
                  </m:oMathPara>
                </a14:m>
                <a:endParaRPr lang="zh-CN" altLang="en-US" dirty="0"/>
              </a:p>
            </p:txBody>
          </p:sp>
        </mc:Choice>
        <mc:Fallback>
          <p:sp>
            <p:nvSpPr>
              <p:cNvPr id="28" name="矩形 27">
                <a:extLst>
                  <a:ext uri="{FF2B5EF4-FFF2-40B4-BE49-F238E27FC236}">
                    <a16:creationId xmlns:a16="http://schemas.microsoft.com/office/drawing/2014/main" id="{E1F5D8EE-8E00-47C7-BAF3-0253C2E9F462}"/>
                  </a:ext>
                </a:extLst>
              </p:cNvPr>
              <p:cNvSpPr>
                <a:spLocks noRot="1" noChangeAspect="1" noMove="1" noResize="1" noEditPoints="1" noAdjustHandles="1" noChangeArrowheads="1" noChangeShapeType="1" noTextEdit="1"/>
              </p:cNvSpPr>
              <p:nvPr/>
            </p:nvSpPr>
            <p:spPr>
              <a:xfrm>
                <a:off x="4589312" y="8239905"/>
                <a:ext cx="1282915" cy="461665"/>
              </a:xfrm>
              <a:prstGeom prst="rect">
                <a:avLst/>
              </a:prstGeom>
              <a:blipFill>
                <a:blip r:embed="rId9"/>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44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5935406-9B51-4ACA-A604-DE84FECA04AD}"/>
                  </a:ext>
                </a:extLst>
              </p:cNvPr>
              <p:cNvSpPr/>
              <p:nvPr/>
            </p:nvSpPr>
            <p:spPr>
              <a:xfrm>
                <a:off x="106638" y="326480"/>
                <a:ext cx="9323450" cy="960328"/>
              </a:xfrm>
              <a:prstGeom prst="rect">
                <a:avLst/>
              </a:prstGeom>
            </p:spPr>
            <p:txBody>
              <a:bodyPr wrap="none">
                <a:spAutoFit/>
              </a:bodyPr>
              <a:lstStyle/>
              <a:p>
                <a:r>
                  <a:rPr lang="en-US" altLang="zh-CN" sz="5400" dirty="0">
                    <a:solidFill>
                      <a:schemeClr val="bg1"/>
                    </a:solidFill>
                  </a:rPr>
                  <a:t>Biased </a:t>
                </a:r>
                <a14:m>
                  <m:oMath xmlns:m="http://schemas.openxmlformats.org/officeDocument/2006/math">
                    <m:sSup>
                      <m:sSupPr>
                        <m:ctrlPr>
                          <a:rPr lang="zh-CN" altLang="en-US" sz="5400" i="1" dirty="0" smtClean="0">
                            <a:solidFill>
                              <a:schemeClr val="bg1"/>
                            </a:solidFill>
                            <a:latin typeface="Cambria Math" panose="02040503050406030204" pitchFamily="18" charset="0"/>
                          </a:rPr>
                        </m:ctrlPr>
                      </m:sSupPr>
                      <m:e>
                        <m:r>
                          <a:rPr lang="zh-CN" altLang="en-US" sz="5400" dirty="0">
                            <a:solidFill>
                              <a:schemeClr val="bg1"/>
                            </a:solidFill>
                            <a:latin typeface="Cambria Math" panose="02040503050406030204" pitchFamily="18" charset="0"/>
                          </a:rPr>
                          <m:t>2</m:t>
                        </m:r>
                      </m:e>
                      <m:sup>
                        <m:r>
                          <m:rPr>
                            <m:sty m:val="p"/>
                          </m:rPr>
                          <a:rPr lang="en-US" altLang="zh-CN" sz="5400" dirty="0">
                            <a:solidFill>
                              <a:schemeClr val="bg1"/>
                            </a:solidFill>
                            <a:latin typeface="Cambria Math" panose="02040503050406030204" pitchFamily="18" charset="0"/>
                          </a:rPr>
                          <m:t>n</m:t>
                        </m:r>
                        <m:r>
                          <m:rPr>
                            <m:sty m:val="p"/>
                          </m:rPr>
                          <a:rPr lang="zh-CN" altLang="en-US" sz="5400" dirty="0">
                            <a:solidFill>
                              <a:schemeClr val="bg1"/>
                            </a:solidFill>
                            <a:latin typeface="Cambria Math" panose="02040503050406030204" pitchFamily="18" charset="0"/>
                          </a:rPr>
                          <m:t>d</m:t>
                        </m:r>
                      </m:sup>
                    </m:sSup>
                  </m:oMath>
                </a14:m>
                <a:r>
                  <a:rPr lang="en-US" altLang="zh-CN" sz="5400" dirty="0">
                    <a:solidFill>
                      <a:schemeClr val="bg1"/>
                    </a:solidFill>
                    <a:cs typeface="Times New Roman" panose="02020603050405020304" pitchFamily="18" charset="0"/>
                  </a:rPr>
                  <a:t>-order Random Walks</a:t>
                </a:r>
                <a:endParaRPr lang="zh-CN" altLang="en-US" sz="5400" dirty="0">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45935406-9B51-4ACA-A604-DE84FECA04AD}"/>
                  </a:ext>
                </a:extLst>
              </p:cNvPr>
              <p:cNvSpPr>
                <a:spLocks noRot="1" noChangeAspect="1" noMove="1" noResize="1" noEditPoints="1" noAdjustHandles="1" noChangeArrowheads="1" noChangeShapeType="1" noTextEdit="1"/>
              </p:cNvSpPr>
              <p:nvPr/>
            </p:nvSpPr>
            <p:spPr>
              <a:xfrm>
                <a:off x="106638" y="326480"/>
                <a:ext cx="9323450" cy="960328"/>
              </a:xfrm>
              <a:prstGeom prst="rect">
                <a:avLst/>
              </a:prstGeom>
              <a:blipFill>
                <a:blip r:embed="rId2"/>
                <a:stretch>
                  <a:fillRect l="-3464" t="-13376" r="-2614" b="-38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D8A2D56-F04C-43A2-AE0D-6C28CCE56493}"/>
                  </a:ext>
                </a:extLst>
              </p:cNvPr>
              <p:cNvSpPr/>
              <p:nvPr/>
            </p:nvSpPr>
            <p:spPr>
              <a:xfrm>
                <a:off x="254325" y="1641174"/>
                <a:ext cx="7522514" cy="646331"/>
              </a:xfrm>
              <a:prstGeom prst="rect">
                <a:avLst/>
              </a:prstGeom>
            </p:spPr>
            <p:txBody>
              <a:bodyPr wrap="square">
                <a:spAutoFit/>
              </a:bodyPr>
              <a:lstStyle/>
              <a:p>
                <a:r>
                  <a:rPr lang="en-US" altLang="zh-CN" sz="3600" dirty="0">
                    <a:cs typeface="Times New Roman" panose="02020603050405020304" pitchFamily="18" charset="0"/>
                  </a:rPr>
                  <a:t>A random walk </a:t>
                </a:r>
                <a14:m>
                  <m:oMath xmlns:m="http://schemas.openxmlformats.org/officeDocument/2006/math">
                    <m:r>
                      <a:rPr lang="en-US" altLang="zh-CN" sz="3600" b="0" i="1" dirty="0" smtClean="0">
                        <a:latin typeface="Cambria Math" panose="02040503050406030204" pitchFamily="18" charset="0"/>
                        <a:cs typeface="Times New Roman" panose="02020603050405020304" pitchFamily="18" charset="0"/>
                      </a:rPr>
                      <m:t>[</m:t>
                    </m:r>
                    <m:sSub>
                      <m:sSubPr>
                        <m:ctrlPr>
                          <a:rPr lang="en-US" altLang="zh-CN" sz="3600" b="0" i="1" dirty="0" smtClean="0">
                            <a:latin typeface="Cambria Math" panose="02040503050406030204" pitchFamily="18" charset="0"/>
                            <a:cs typeface="Times New Roman" panose="02020603050405020304" pitchFamily="18" charset="0"/>
                          </a:rPr>
                        </m:ctrlPr>
                      </m:sSubPr>
                      <m:e>
                        <m:r>
                          <a:rPr lang="en-US" altLang="zh-CN" sz="3600" b="0" i="1" dirty="0" smtClean="0">
                            <a:latin typeface="Cambria Math" panose="02040503050406030204" pitchFamily="18" charset="0"/>
                            <a:cs typeface="Times New Roman" panose="02020603050405020304" pitchFamily="18" charset="0"/>
                          </a:rPr>
                          <m:t>𝑐</m:t>
                        </m:r>
                      </m:e>
                      <m:sub>
                        <m:r>
                          <a:rPr lang="en-US" altLang="zh-CN" sz="3600" b="0" i="1" dirty="0" smtClean="0">
                            <a:latin typeface="Cambria Math" panose="02040503050406030204" pitchFamily="18" charset="0"/>
                            <a:cs typeface="Times New Roman" panose="02020603050405020304" pitchFamily="18" charset="0"/>
                          </a:rPr>
                          <m:t>0</m:t>
                        </m:r>
                      </m:sub>
                    </m:sSub>
                    <m:r>
                      <a:rPr lang="en-US" altLang="zh-CN" sz="3600" b="0" i="1" dirty="0" smtClean="0">
                        <a:latin typeface="Cambria Math" panose="02040503050406030204" pitchFamily="18" charset="0"/>
                        <a:cs typeface="Times New Roman" panose="02020603050405020304" pitchFamily="18" charset="0"/>
                      </a:rPr>
                      <m:t>,</m:t>
                    </m:r>
                    <m:sSub>
                      <m:sSubPr>
                        <m:ctrlPr>
                          <a:rPr lang="en-US" altLang="zh-CN" sz="3600" b="0" i="1" dirty="0" smtClean="0">
                            <a:latin typeface="Cambria Math" panose="02040503050406030204" pitchFamily="18" charset="0"/>
                            <a:cs typeface="Times New Roman" panose="02020603050405020304" pitchFamily="18" charset="0"/>
                          </a:rPr>
                        </m:ctrlPr>
                      </m:sSubPr>
                      <m:e>
                        <m:r>
                          <a:rPr lang="en-US" altLang="zh-CN" sz="3600" b="0" i="1" dirty="0" smtClean="0">
                            <a:latin typeface="Cambria Math" panose="02040503050406030204" pitchFamily="18" charset="0"/>
                            <a:cs typeface="Times New Roman" panose="02020603050405020304" pitchFamily="18" charset="0"/>
                          </a:rPr>
                          <m:t>𝑐</m:t>
                        </m:r>
                      </m:e>
                      <m:sub>
                        <m:r>
                          <a:rPr lang="en-US" altLang="zh-CN" sz="3600" b="0" i="1" dirty="0" smtClean="0">
                            <a:latin typeface="Cambria Math" panose="02040503050406030204" pitchFamily="18" charset="0"/>
                            <a:cs typeface="Times New Roman" panose="02020603050405020304" pitchFamily="18" charset="0"/>
                          </a:rPr>
                          <m:t>1</m:t>
                        </m:r>
                      </m:sub>
                    </m:sSub>
                    <m:r>
                      <a:rPr lang="en-US" altLang="zh-CN" sz="3600" b="0" i="1" dirty="0" smtClean="0">
                        <a:latin typeface="Cambria Math" panose="02040503050406030204" pitchFamily="18" charset="0"/>
                        <a:cs typeface="Times New Roman" panose="02020603050405020304" pitchFamily="18" charset="0"/>
                      </a:rPr>
                      <m:t>,</m:t>
                    </m:r>
                    <m:r>
                      <a:rPr lang="en-US" altLang="zh-CN" sz="3600" i="1" dirty="0">
                        <a:latin typeface="Cambria Math" panose="02040503050406030204" pitchFamily="18" charset="0"/>
                        <a:cs typeface="Times New Roman" panose="02020603050405020304" pitchFamily="18" charset="0"/>
                      </a:rPr>
                      <m:t>·</m:t>
                    </m:r>
                    <m:r>
                      <a:rPr lang="en-US" altLang="zh-CN" sz="3600" i="1" dirty="0" smtClean="0">
                        <a:latin typeface="Cambria Math" panose="02040503050406030204" pitchFamily="18" charset="0"/>
                        <a:cs typeface="Times New Roman" panose="02020603050405020304" pitchFamily="18" charset="0"/>
                      </a:rPr>
                      <m:t>·</m:t>
                    </m:r>
                    <m:r>
                      <a:rPr lang="en-US" altLang="zh-CN" sz="3600" i="1" dirty="0">
                        <a:latin typeface="Cambria Math" panose="02040503050406030204" pitchFamily="18" charset="0"/>
                        <a:cs typeface="Times New Roman" panose="02020603050405020304" pitchFamily="18" charset="0"/>
                      </a:rPr>
                      <m:t>·</m:t>
                    </m:r>
                    <m:r>
                      <a:rPr lang="en-US" altLang="zh-CN" sz="3600" b="0" i="1" dirty="0" smtClean="0">
                        <a:latin typeface="Cambria Math" panose="02040503050406030204" pitchFamily="18" charset="0"/>
                        <a:cs typeface="Times New Roman" panose="02020603050405020304" pitchFamily="18" charset="0"/>
                      </a:rPr>
                      <m:t>,</m:t>
                    </m:r>
                    <m:sSub>
                      <m:sSubPr>
                        <m:ctrlPr>
                          <a:rPr lang="en-US" altLang="zh-CN" sz="3600" b="0" i="1" dirty="0" smtClean="0">
                            <a:latin typeface="Cambria Math" panose="02040503050406030204" pitchFamily="18" charset="0"/>
                            <a:cs typeface="Times New Roman" panose="02020603050405020304" pitchFamily="18" charset="0"/>
                          </a:rPr>
                        </m:ctrlPr>
                      </m:sSubPr>
                      <m:e>
                        <m:r>
                          <a:rPr lang="en-US" altLang="zh-CN" sz="3600" b="0" i="1" dirty="0" smtClean="0">
                            <a:latin typeface="Cambria Math" panose="02040503050406030204" pitchFamily="18" charset="0"/>
                            <a:cs typeface="Times New Roman" panose="02020603050405020304" pitchFamily="18" charset="0"/>
                          </a:rPr>
                          <m:t>𝑐</m:t>
                        </m:r>
                      </m:e>
                      <m:sub>
                        <m:r>
                          <a:rPr lang="en-US" altLang="zh-CN" sz="3600" b="0" i="1" dirty="0" smtClean="0">
                            <a:latin typeface="Cambria Math" panose="02040503050406030204" pitchFamily="18" charset="0"/>
                            <a:cs typeface="Times New Roman" panose="02020603050405020304" pitchFamily="18" charset="0"/>
                          </a:rPr>
                          <m:t>𝑙</m:t>
                        </m:r>
                        <m:r>
                          <a:rPr lang="en-US" altLang="zh-CN" sz="3600" b="0" i="1" dirty="0" smtClean="0">
                            <a:latin typeface="Cambria Math" panose="02040503050406030204" pitchFamily="18" charset="0"/>
                            <a:cs typeface="Times New Roman" panose="02020603050405020304" pitchFamily="18" charset="0"/>
                          </a:rPr>
                          <m:t>−1</m:t>
                        </m:r>
                      </m:sub>
                    </m:sSub>
                    <m:r>
                      <a:rPr lang="en-US" altLang="zh-CN" sz="3600" b="0" i="1" dirty="0" smtClean="0">
                        <a:latin typeface="Cambria Math" panose="02040503050406030204" pitchFamily="18" charset="0"/>
                        <a:cs typeface="Times New Roman" panose="02020603050405020304" pitchFamily="18" charset="0"/>
                      </a:rPr>
                      <m:t>]</m:t>
                    </m:r>
                  </m:oMath>
                </a14:m>
                <a:r>
                  <a:rPr lang="en-US" altLang="zh-CN" sz="3600" dirty="0"/>
                  <a:t> , </a:t>
                </a:r>
                <a14:m>
                  <m:oMath xmlns:m="http://schemas.openxmlformats.org/officeDocument/2006/math">
                    <m:sSub>
                      <m:sSubPr>
                        <m:ctrlPr>
                          <a:rPr lang="en-US" altLang="zh-CN" sz="3600" i="1" dirty="0">
                            <a:latin typeface="Cambria Math" panose="02040503050406030204" pitchFamily="18" charset="0"/>
                            <a:cs typeface="Times New Roman" panose="02020603050405020304" pitchFamily="18" charset="0"/>
                          </a:rPr>
                        </m:ctrlPr>
                      </m:sSubPr>
                      <m:e>
                        <m:r>
                          <a:rPr lang="en-US" altLang="zh-CN" sz="3600" i="1" dirty="0">
                            <a:latin typeface="Cambria Math" panose="02040503050406030204" pitchFamily="18" charset="0"/>
                            <a:cs typeface="Times New Roman" panose="02020603050405020304" pitchFamily="18" charset="0"/>
                          </a:rPr>
                          <m:t>𝑐</m:t>
                        </m:r>
                      </m:e>
                      <m:sub>
                        <m:r>
                          <a:rPr lang="en-US" altLang="zh-CN" sz="3600" i="1" dirty="0">
                            <a:latin typeface="Cambria Math" panose="02040503050406030204" pitchFamily="18" charset="0"/>
                            <a:cs typeface="Times New Roman" panose="02020603050405020304" pitchFamily="18" charset="0"/>
                          </a:rPr>
                          <m:t>0</m:t>
                        </m:r>
                      </m:sub>
                    </m:sSub>
                    <m:r>
                      <a:rPr lang="en-US" altLang="zh-CN" sz="3600" b="0" i="1" dirty="0" smtClean="0">
                        <a:latin typeface="Cambria Math" panose="02040503050406030204" pitchFamily="18" charset="0"/>
                        <a:cs typeface="Times New Roman" panose="02020603050405020304" pitchFamily="18" charset="0"/>
                      </a:rPr>
                      <m:t>=</m:t>
                    </m:r>
                    <m:r>
                      <a:rPr lang="en-US" altLang="zh-CN" sz="3600" b="0" i="1" dirty="0" smtClean="0">
                        <a:latin typeface="Cambria Math" panose="02040503050406030204" pitchFamily="18" charset="0"/>
                        <a:cs typeface="Times New Roman" panose="02020603050405020304" pitchFamily="18" charset="0"/>
                      </a:rPr>
                      <m:t>𝑢</m:t>
                    </m:r>
                    <m:r>
                      <a:rPr lang="en-US" altLang="zh-CN" sz="3600" b="0" i="1" dirty="0" smtClean="0">
                        <a:latin typeface="Cambria Math" panose="02040503050406030204" pitchFamily="18" charset="0"/>
                        <a:cs typeface="Times New Roman" panose="02020603050405020304" pitchFamily="18" charset="0"/>
                      </a:rPr>
                      <m:t>.</m:t>
                    </m:r>
                  </m:oMath>
                </a14:m>
                <a:r>
                  <a:rPr lang="en-US" altLang="zh-CN" sz="3600" dirty="0"/>
                  <a:t> </a:t>
                </a:r>
                <a:endParaRPr lang="zh-CN" altLang="en-US" sz="3600" dirty="0"/>
              </a:p>
            </p:txBody>
          </p:sp>
        </mc:Choice>
        <mc:Fallback xmlns="">
          <p:sp>
            <p:nvSpPr>
              <p:cNvPr id="20" name="矩形 19">
                <a:extLst>
                  <a:ext uri="{FF2B5EF4-FFF2-40B4-BE49-F238E27FC236}">
                    <a16:creationId xmlns:a16="http://schemas.microsoft.com/office/drawing/2014/main" id="{1D8A2D56-F04C-43A2-AE0D-6C28CCE56493}"/>
                  </a:ext>
                </a:extLst>
              </p:cNvPr>
              <p:cNvSpPr>
                <a:spLocks noRot="1" noChangeAspect="1" noMove="1" noResize="1" noEditPoints="1" noAdjustHandles="1" noChangeArrowheads="1" noChangeShapeType="1" noTextEdit="1"/>
              </p:cNvSpPr>
              <p:nvPr/>
            </p:nvSpPr>
            <p:spPr>
              <a:xfrm>
                <a:off x="254325" y="1641174"/>
                <a:ext cx="7522514" cy="646331"/>
              </a:xfrm>
              <a:prstGeom prst="rect">
                <a:avLst/>
              </a:prstGeom>
              <a:blipFill>
                <a:blip r:embed="rId3"/>
                <a:stretch>
                  <a:fillRect l="-2512" t="-14151" b="-349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1B4730F-7F7F-411C-8920-03B0AF887A33}"/>
                  </a:ext>
                </a:extLst>
              </p:cNvPr>
              <p:cNvSpPr txBox="1"/>
              <p:nvPr/>
            </p:nvSpPr>
            <p:spPr>
              <a:xfrm>
                <a:off x="1711143" y="2489345"/>
                <a:ext cx="7522514" cy="15721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𝑃</m:t>
                      </m:r>
                      <m:d>
                        <m:dPr>
                          <m:ctrlPr>
                            <a:rPr lang="zh-CN" altLang="en-US" sz="3200" i="1">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𝑣</m:t>
                          </m:r>
                        </m:e>
                      </m:d>
                      <m:r>
                        <a:rPr lang="zh-CN" altLang="en-US" sz="3200" i="0">
                          <a:latin typeface="Cambria Math" panose="02040503050406030204" pitchFamily="18" charset="0"/>
                        </a:rPr>
                        <m:t>=</m:t>
                      </m:r>
                      <m:d>
                        <m:dPr>
                          <m:begChr m:val="{"/>
                          <m:endChr m:val=""/>
                          <m:ctrlPr>
                            <a:rPr lang="zh-CN" altLang="en-US" sz="3200" i="1">
                              <a:latin typeface="Cambria Math" panose="02040503050406030204" pitchFamily="18" charset="0"/>
                            </a:rPr>
                          </m:ctrlPr>
                        </m:dPr>
                        <m:e>
                          <m:m>
                            <m:mPr>
                              <m:plcHide m:val="on"/>
                              <m:mcs>
                                <m:mc>
                                  <m:mcPr>
                                    <m:count m:val="1"/>
                                    <m:mcJc m:val="center"/>
                                  </m:mcPr>
                                </m:mc>
                              </m:mcs>
                              <m:ctrlPr>
                                <a:rPr lang="zh-CN" altLang="en-US" sz="3200" i="1">
                                  <a:latin typeface="Cambria Math" panose="02040503050406030204" pitchFamily="18" charset="0"/>
                                </a:rPr>
                              </m:ctrlPr>
                            </m:mPr>
                            <m:mr>
                              <m:e>
                                <m:f>
                                  <m:fPr>
                                    <m:ctrlPr>
                                      <a:rPr lang="zh-CN" altLang="en-US" sz="320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zh-CN" altLang="en-US" sz="3200" i="1">
                                            <a:latin typeface="Cambria Math" panose="02040503050406030204" pitchFamily="18" charset="0"/>
                                          </a:rPr>
                                          <m:t>𝜋</m:t>
                                        </m:r>
                                      </m:e>
                                      <m:sub>
                                        <m:r>
                                          <a:rPr lang="en-US" altLang="zh-CN" sz="3200" b="0" i="1" smtClean="0">
                                            <a:latin typeface="Cambria Math" panose="02040503050406030204" pitchFamily="18" charset="0"/>
                                          </a:rPr>
                                          <m:t>𝑣𝑥</m:t>
                                        </m:r>
                                      </m:sub>
                                    </m:sSub>
                                  </m:num>
                                  <m:den>
                                    <m:r>
                                      <a:rPr lang="en-US" altLang="zh-CN" sz="3200" b="0" i="1" smtClean="0">
                                        <a:latin typeface="Cambria Math" panose="02040503050406030204" pitchFamily="18" charset="0"/>
                                      </a:rPr>
                                      <m:t>𝑍</m:t>
                                    </m:r>
                                  </m:den>
                                </m:f>
                                <m:r>
                                  <a:rPr lang="en-US" altLang="zh-CN" sz="3200" b="0" i="1" smtClean="0">
                                    <a:latin typeface="Cambria Math" panose="02040503050406030204" pitchFamily="18" charset="0"/>
                                  </a:rPr>
                                  <m:t>      </m:t>
                                </m:r>
                                <m:r>
                                  <m:rPr>
                                    <m:sty m:val="p"/>
                                  </m:rPr>
                                  <a:rPr lang="en-US" altLang="zh-CN" sz="3200" b="0" i="0" smtClean="0">
                                    <a:latin typeface="Cambria Math" panose="02040503050406030204" pitchFamily="18" charset="0"/>
                                  </a:rPr>
                                  <m:t>if</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𝑣</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𝑥</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𝐸</m:t>
                                </m:r>
                              </m:e>
                            </m:mr>
                            <m:mr>
                              <m:e>
                                <m:r>
                                  <a:rPr lang="zh-CN" altLang="en-US" sz="3200" i="0" smtClean="0">
                                    <a:latin typeface="Cambria Math" panose="02040503050406030204" pitchFamily="18" charset="0"/>
                                  </a:rPr>
                                  <m:t>0</m:t>
                                </m:r>
                                <m:r>
                                  <a:rPr lang="en-US" altLang="zh-CN" sz="3200" b="0" i="0" smtClean="0">
                                    <a:latin typeface="Cambria Math" panose="02040503050406030204" pitchFamily="18" charset="0"/>
                                  </a:rPr>
                                  <m:t>          </m:t>
                                </m:r>
                                <m:r>
                                  <m:rPr>
                                    <m:sty m:val="p"/>
                                  </m:rPr>
                                  <a:rPr lang="en-US" altLang="zh-CN" sz="3200" b="0" i="0" smtClean="0">
                                    <a:latin typeface="Cambria Math" panose="02040503050406030204" pitchFamily="18" charset="0"/>
                                  </a:rPr>
                                  <m:t>otherwise</m:t>
                                </m:r>
                                <m:r>
                                  <a:rPr lang="en-US" altLang="zh-CN" sz="3200" b="0" i="0" smtClean="0">
                                    <a:latin typeface="Cambria Math" panose="02040503050406030204" pitchFamily="18" charset="0"/>
                                  </a:rPr>
                                  <m:t> </m:t>
                                </m:r>
                              </m:e>
                            </m:mr>
                          </m:m>
                        </m:e>
                      </m:d>
                    </m:oMath>
                  </m:oMathPara>
                </a14:m>
                <a:endParaRPr lang="zh-CN" altLang="en-US" sz="3200" dirty="0"/>
              </a:p>
            </p:txBody>
          </p:sp>
        </mc:Choice>
        <mc:Fallback xmlns="">
          <p:sp>
            <p:nvSpPr>
              <p:cNvPr id="23" name="文本框 22">
                <a:extLst>
                  <a:ext uri="{FF2B5EF4-FFF2-40B4-BE49-F238E27FC236}">
                    <a16:creationId xmlns:a16="http://schemas.microsoft.com/office/drawing/2014/main" id="{E1B4730F-7F7F-411C-8920-03B0AF887A33}"/>
                  </a:ext>
                </a:extLst>
              </p:cNvPr>
              <p:cNvSpPr txBox="1">
                <a:spLocks noRot="1" noChangeAspect="1" noMove="1" noResize="1" noEditPoints="1" noAdjustHandles="1" noChangeArrowheads="1" noChangeShapeType="1" noTextEdit="1"/>
              </p:cNvSpPr>
              <p:nvPr/>
            </p:nvSpPr>
            <p:spPr>
              <a:xfrm>
                <a:off x="1711143" y="2489345"/>
                <a:ext cx="7522514" cy="15721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F857D2FF-4D5A-4AA0-99FA-5D86BAE9DDBD}"/>
                  </a:ext>
                </a:extLst>
              </p:cNvPr>
              <p:cNvSpPr/>
              <p:nvPr/>
            </p:nvSpPr>
            <p:spPr>
              <a:xfrm>
                <a:off x="605636" y="4466507"/>
                <a:ext cx="7544886" cy="1077218"/>
              </a:xfrm>
              <a:prstGeom prst="rect">
                <a:avLst/>
              </a:prstGeom>
            </p:spPr>
            <p:txBody>
              <a:bodyPr wrap="none">
                <a:spAutoFit/>
              </a:bodyPr>
              <a:lstStyle/>
              <a:p>
                <a:pPr marL="457200" indent="-457200">
                  <a:buFont typeface="Wingdings" panose="05000000000000000000" pitchFamily="2" charset="2"/>
                  <a:buChar char="p"/>
                </a:pPr>
                <a:r>
                  <a:rPr lang="en-US" altLang="zh-CN" sz="3200" dirty="0">
                    <a:solidFill>
                      <a:schemeClr val="accent1"/>
                    </a:solidFill>
                    <a:cs typeface="Times New Roman" panose="02020603050405020304" pitchFamily="18" charset="0"/>
                  </a:rPr>
                  <a:t> </a:t>
                </a:r>
                <a14:m>
                  <m:oMath xmlns:m="http://schemas.openxmlformats.org/officeDocument/2006/math">
                    <m:sSub>
                      <m:sSubPr>
                        <m:ctrlPr>
                          <a:rPr lang="en-US" altLang="zh-CN" sz="3200" i="1">
                            <a:latin typeface="Cambria Math" panose="02040503050406030204" pitchFamily="18" charset="0"/>
                          </a:rPr>
                        </m:ctrlPr>
                      </m:sSubPr>
                      <m:e>
                        <m:r>
                          <a:rPr lang="zh-CN" altLang="en-US" sz="3200" i="1">
                            <a:latin typeface="Cambria Math" panose="02040503050406030204" pitchFamily="18" charset="0"/>
                          </a:rPr>
                          <m:t>𝜋</m:t>
                        </m:r>
                      </m:e>
                      <m:sub>
                        <m:r>
                          <a:rPr lang="en-US" altLang="zh-CN" sz="3200" i="1">
                            <a:latin typeface="Cambria Math" panose="02040503050406030204" pitchFamily="18" charset="0"/>
                          </a:rPr>
                          <m:t>𝑣𝑥</m:t>
                        </m:r>
                      </m:sub>
                    </m:sSub>
                  </m:oMath>
                </a14:m>
                <a:r>
                  <a:rPr lang="zh-CN" altLang="en-US" sz="3200" dirty="0"/>
                  <a:t> </a:t>
                </a:r>
                <a:r>
                  <a:rPr lang="en-US" altLang="zh-CN" sz="3200" dirty="0"/>
                  <a:t>: unnormalized transition probability</a:t>
                </a:r>
              </a:p>
              <a:p>
                <a:pPr marL="457200" indent="-457200">
                  <a:buFont typeface="Wingdings" panose="05000000000000000000" pitchFamily="2" charset="2"/>
                  <a:buChar char="p"/>
                </a:pPr>
                <a:r>
                  <a:rPr lang="en-US" altLang="zh-CN" sz="3200" dirty="0">
                    <a:solidFill>
                      <a:srgbClr val="0070C0"/>
                    </a:solidFill>
                    <a:cs typeface="Times New Roman" panose="02020603050405020304" pitchFamily="18" charset="0"/>
                  </a:rPr>
                  <a:t> </a:t>
                </a:r>
                <a14:m>
                  <m:oMath xmlns:m="http://schemas.openxmlformats.org/officeDocument/2006/math">
                    <m:r>
                      <a:rPr lang="en-US" altLang="zh-CN" sz="3200" i="1">
                        <a:latin typeface="Cambria Math" panose="02040503050406030204" pitchFamily="18" charset="0"/>
                      </a:rPr>
                      <m:t>𝑍</m:t>
                    </m:r>
                  </m:oMath>
                </a14:m>
                <a:r>
                  <a:rPr lang="zh-CN" altLang="en-US" sz="3200" dirty="0"/>
                  <a:t> </a:t>
                </a:r>
                <a:r>
                  <a:rPr lang="en-US" altLang="zh-CN" sz="3200" dirty="0"/>
                  <a:t>is the normalizing constant.</a:t>
                </a:r>
                <a:endParaRPr lang="zh-CN" altLang="en-US" sz="3200" dirty="0"/>
              </a:p>
            </p:txBody>
          </p:sp>
        </mc:Choice>
        <mc:Fallback xmlns="">
          <p:sp>
            <p:nvSpPr>
              <p:cNvPr id="26" name="矩形 25">
                <a:extLst>
                  <a:ext uri="{FF2B5EF4-FFF2-40B4-BE49-F238E27FC236}">
                    <a16:creationId xmlns:a16="http://schemas.microsoft.com/office/drawing/2014/main" id="{F857D2FF-4D5A-4AA0-99FA-5D86BAE9DDBD}"/>
                  </a:ext>
                </a:extLst>
              </p:cNvPr>
              <p:cNvSpPr>
                <a:spLocks noRot="1" noChangeAspect="1" noMove="1" noResize="1" noEditPoints="1" noAdjustHandles="1" noChangeArrowheads="1" noChangeShapeType="1" noTextEdit="1"/>
              </p:cNvSpPr>
              <p:nvPr/>
            </p:nvSpPr>
            <p:spPr>
              <a:xfrm>
                <a:off x="605636" y="4466507"/>
                <a:ext cx="7544886" cy="1077218"/>
              </a:xfrm>
              <a:prstGeom prst="rect">
                <a:avLst/>
              </a:prstGeom>
              <a:blipFill>
                <a:blip r:embed="rId5"/>
                <a:stretch>
                  <a:fillRect l="-1777" t="-6818" r="-889"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AADBFE3D-09D5-4FF3-8691-A4B9AA2EB1FB}"/>
                  </a:ext>
                </a:extLst>
              </p:cNvPr>
              <p:cNvSpPr/>
              <p:nvPr/>
            </p:nvSpPr>
            <p:spPr>
              <a:xfrm>
                <a:off x="1266256" y="5699993"/>
                <a:ext cx="3910814"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solidFill>
                                <a:prstClr val="black"/>
                              </a:solidFill>
                              <a:latin typeface="Cambria Math" panose="02040503050406030204" pitchFamily="18" charset="0"/>
                            </a:rPr>
                          </m:ctrlPr>
                        </m:sSubPr>
                        <m:e>
                          <m:r>
                            <a:rPr lang="zh-CN" altLang="en-US" sz="3200" i="1">
                              <a:solidFill>
                                <a:prstClr val="black"/>
                              </a:solidFill>
                              <a:latin typeface="Cambria Math" panose="02040503050406030204" pitchFamily="18" charset="0"/>
                            </a:rPr>
                            <m:t>𝜋</m:t>
                          </m:r>
                        </m:e>
                        <m:sub>
                          <m:r>
                            <a:rPr lang="en-US" altLang="zh-CN" sz="3200" i="1">
                              <a:solidFill>
                                <a:prstClr val="black"/>
                              </a:solidFill>
                              <a:latin typeface="Cambria Math" panose="02040503050406030204" pitchFamily="18" charset="0"/>
                            </a:rPr>
                            <m:t>𝑣𝑥</m:t>
                          </m:r>
                        </m:sub>
                      </m:sSub>
                      <m:r>
                        <a:rPr lang="en-US" altLang="zh-CN" sz="3200" b="0" i="1" smtClean="0">
                          <a:solidFill>
                            <a:prstClr val="black"/>
                          </a:solidFill>
                          <a:latin typeface="Cambria Math" panose="02040503050406030204" pitchFamily="18" charset="0"/>
                        </a:rPr>
                        <m:t>=</m:t>
                      </m:r>
                      <m:sSub>
                        <m:sSubPr>
                          <m:ctrlPr>
                            <a:rPr lang="en-US" altLang="zh-CN" sz="3200" b="0" i="1" smtClean="0">
                              <a:solidFill>
                                <a:prstClr val="black"/>
                              </a:solidFill>
                              <a:latin typeface="Cambria Math" panose="02040503050406030204" pitchFamily="18" charset="0"/>
                            </a:rPr>
                          </m:ctrlPr>
                        </m:sSubPr>
                        <m:e>
                          <m:r>
                            <a:rPr lang="en-US" altLang="zh-CN" sz="3200" b="0" i="1" smtClean="0">
                              <a:solidFill>
                                <a:prstClr val="black"/>
                              </a:solidFill>
                              <a:latin typeface="Cambria Math" panose="02040503050406030204" pitchFamily="18" charset="0"/>
                            </a:rPr>
                            <m:t>𝛼</m:t>
                          </m:r>
                        </m:e>
                        <m:sub>
                          <m:r>
                            <a:rPr lang="en-US" altLang="zh-CN" sz="3200" b="0" i="1" smtClean="0">
                              <a:solidFill>
                                <a:prstClr val="black"/>
                              </a:solidFill>
                              <a:latin typeface="Cambria Math" panose="02040503050406030204" pitchFamily="18" charset="0"/>
                            </a:rPr>
                            <m:t>𝑝𝑞</m:t>
                          </m:r>
                        </m:sub>
                      </m:sSub>
                      <m:d>
                        <m:dPr>
                          <m:ctrlPr>
                            <a:rPr lang="en-US" altLang="zh-CN" sz="3200" b="0" i="1" smtClean="0">
                              <a:solidFill>
                                <a:prstClr val="black"/>
                              </a:solidFill>
                              <a:latin typeface="Cambria Math" panose="02040503050406030204" pitchFamily="18" charset="0"/>
                            </a:rPr>
                          </m:ctrlPr>
                        </m:dPr>
                        <m:e>
                          <m:r>
                            <a:rPr lang="en-US" altLang="zh-CN" sz="3200" b="0" i="1" smtClean="0">
                              <a:solidFill>
                                <a:prstClr val="black"/>
                              </a:solidFill>
                              <a:latin typeface="Cambria Math" panose="02040503050406030204" pitchFamily="18" charset="0"/>
                            </a:rPr>
                            <m:t>𝑡</m:t>
                          </m:r>
                          <m:r>
                            <a:rPr lang="en-US" altLang="zh-CN" sz="3200" b="0" i="1" smtClean="0">
                              <a:solidFill>
                                <a:prstClr val="black"/>
                              </a:solidFill>
                              <a:latin typeface="Cambria Math" panose="02040503050406030204" pitchFamily="18" charset="0"/>
                            </a:rPr>
                            <m:t>,</m:t>
                          </m:r>
                          <m:r>
                            <a:rPr lang="en-US" altLang="zh-CN" sz="3200" b="0" i="1" smtClean="0">
                              <a:solidFill>
                                <a:prstClr val="black"/>
                              </a:solidFill>
                              <a:latin typeface="Cambria Math" panose="02040503050406030204" pitchFamily="18" charset="0"/>
                            </a:rPr>
                            <m:t>𝑥</m:t>
                          </m:r>
                        </m:e>
                      </m:d>
                      <m:r>
                        <a:rPr lang="en-US" altLang="zh-CN" sz="3200" i="1">
                          <a:solidFill>
                            <a:prstClr val="black"/>
                          </a:solidFill>
                          <a:latin typeface="Cambria Math" panose="02040503050406030204" pitchFamily="18" charset="0"/>
                        </a:rPr>
                        <m:t>·</m:t>
                      </m:r>
                      <m:sSub>
                        <m:sSubPr>
                          <m:ctrlPr>
                            <a:rPr lang="en-US" altLang="zh-CN" sz="3200" b="0" i="1" smtClean="0">
                              <a:solidFill>
                                <a:prstClr val="black"/>
                              </a:solidFill>
                              <a:latin typeface="Cambria Math" panose="02040503050406030204" pitchFamily="18" charset="0"/>
                            </a:rPr>
                          </m:ctrlPr>
                        </m:sSubPr>
                        <m:e>
                          <m:r>
                            <a:rPr lang="en-US" altLang="zh-CN" sz="3200" b="0" i="1" smtClean="0">
                              <a:solidFill>
                                <a:prstClr val="black"/>
                              </a:solidFill>
                              <a:latin typeface="Cambria Math" panose="02040503050406030204" pitchFamily="18" charset="0"/>
                            </a:rPr>
                            <m:t>𝑤</m:t>
                          </m:r>
                        </m:e>
                        <m:sub>
                          <m:r>
                            <a:rPr lang="en-US" altLang="zh-CN" sz="3200" b="0" i="1" smtClean="0">
                              <a:solidFill>
                                <a:prstClr val="black"/>
                              </a:solidFill>
                              <a:latin typeface="Cambria Math" panose="02040503050406030204" pitchFamily="18" charset="0"/>
                            </a:rPr>
                            <m:t>𝑣𝑥</m:t>
                          </m:r>
                        </m:sub>
                      </m:sSub>
                    </m:oMath>
                  </m:oMathPara>
                </a14:m>
                <a:endParaRPr lang="zh-CN" altLang="en-US" sz="2400" dirty="0"/>
              </a:p>
            </p:txBody>
          </p:sp>
        </mc:Choice>
        <mc:Fallback xmlns="">
          <p:sp>
            <p:nvSpPr>
              <p:cNvPr id="27" name="矩形 26">
                <a:extLst>
                  <a:ext uri="{FF2B5EF4-FFF2-40B4-BE49-F238E27FC236}">
                    <a16:creationId xmlns:a16="http://schemas.microsoft.com/office/drawing/2014/main" id="{AADBFE3D-09D5-4FF3-8691-A4B9AA2EB1FB}"/>
                  </a:ext>
                </a:extLst>
              </p:cNvPr>
              <p:cNvSpPr>
                <a:spLocks noRot="1" noChangeAspect="1" noMove="1" noResize="1" noEditPoints="1" noAdjustHandles="1" noChangeArrowheads="1" noChangeShapeType="1" noTextEdit="1"/>
              </p:cNvSpPr>
              <p:nvPr/>
            </p:nvSpPr>
            <p:spPr>
              <a:xfrm>
                <a:off x="1266256" y="5699993"/>
                <a:ext cx="3910814" cy="622735"/>
              </a:xfrm>
              <a:prstGeom prst="rect">
                <a:avLst/>
              </a:prstGeom>
              <a:blipFill>
                <a:blip r:embed="rId6"/>
                <a:stretch>
                  <a:fillRect/>
                </a:stretch>
              </a:blipFill>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0CB489E7-B37F-4517-9B5F-BAAF9459556B}"/>
              </a:ext>
            </a:extLst>
          </p:cNvPr>
          <p:cNvPicPr>
            <a:picLocks noChangeAspect="1"/>
          </p:cNvPicPr>
          <p:nvPr/>
        </p:nvPicPr>
        <p:blipFill>
          <a:blip r:embed="rId7"/>
          <a:stretch>
            <a:fillRect/>
          </a:stretch>
        </p:blipFill>
        <p:spPr>
          <a:xfrm>
            <a:off x="7014932" y="6163018"/>
            <a:ext cx="3532237" cy="2519950"/>
          </a:xfrm>
          <a:prstGeom prst="rect">
            <a:avLst/>
          </a:prstGeom>
        </p:spPr>
      </p:pic>
      <p:pic>
        <p:nvPicPr>
          <p:cNvPr id="29" name="图片 28">
            <a:extLst>
              <a:ext uri="{FF2B5EF4-FFF2-40B4-BE49-F238E27FC236}">
                <a16:creationId xmlns:a16="http://schemas.microsoft.com/office/drawing/2014/main" id="{CCF2241A-58AC-472A-B371-0053D31C9EDE}"/>
              </a:ext>
            </a:extLst>
          </p:cNvPr>
          <p:cNvPicPr>
            <a:picLocks noChangeAspect="1"/>
          </p:cNvPicPr>
          <p:nvPr/>
        </p:nvPicPr>
        <p:blipFill>
          <a:blip r:embed="rId8"/>
          <a:stretch>
            <a:fillRect/>
          </a:stretch>
        </p:blipFill>
        <p:spPr>
          <a:xfrm>
            <a:off x="1211022" y="6478996"/>
            <a:ext cx="3793915" cy="1561659"/>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7AEAB85-9C8D-4883-841C-8B891BCA6631}"/>
                  </a:ext>
                </a:extLst>
              </p:cNvPr>
              <p:cNvSpPr/>
              <p:nvPr/>
            </p:nvSpPr>
            <p:spPr>
              <a:xfrm>
                <a:off x="857243" y="8313003"/>
                <a:ext cx="4728839" cy="830997"/>
              </a:xfrm>
              <a:prstGeom prst="rect">
                <a:avLst/>
              </a:prstGeom>
            </p:spPr>
            <p:txBody>
              <a:bodyPr wrap="square">
                <a:spAutoFit/>
              </a:bodyPr>
              <a:lstStyle/>
              <a:p>
                <a14:m>
                  <m:oMath xmlns:m="http://schemas.openxmlformats.org/officeDocument/2006/math">
                    <m:sSub>
                      <m:sSubPr>
                        <m:ctrlPr>
                          <a:rPr lang="en-US" altLang="zh-CN" sz="2400" i="1" smtClean="0">
                            <a:solidFill>
                              <a:schemeClr val="accent6">
                                <a:lumMod val="75000"/>
                              </a:schemeClr>
                            </a:solidFill>
                            <a:latin typeface="Cambria Math" panose="02040503050406030204" pitchFamily="18" charset="0"/>
                          </a:rPr>
                        </m:ctrlPr>
                      </m:sSubPr>
                      <m:e>
                        <m:r>
                          <a:rPr lang="en-US" altLang="zh-CN" sz="2400" i="1">
                            <a:solidFill>
                              <a:schemeClr val="accent6">
                                <a:lumMod val="75000"/>
                              </a:schemeClr>
                            </a:solidFill>
                            <a:latin typeface="Cambria Math" panose="02040503050406030204" pitchFamily="18" charset="0"/>
                          </a:rPr>
                          <m:t>𝑑</m:t>
                        </m:r>
                      </m:e>
                      <m:sub>
                        <m:r>
                          <a:rPr lang="en-US" altLang="zh-CN" sz="2400" i="1">
                            <a:solidFill>
                              <a:schemeClr val="accent6">
                                <a:lumMod val="75000"/>
                              </a:schemeClr>
                            </a:solidFill>
                            <a:latin typeface="Cambria Math" panose="02040503050406030204" pitchFamily="18" charset="0"/>
                          </a:rPr>
                          <m:t>𝑡𝑥</m:t>
                        </m:r>
                      </m:sub>
                    </m:sSub>
                    <m:r>
                      <a:rPr lang="en-US" altLang="zh-CN" sz="2400" i="1">
                        <a:solidFill>
                          <a:schemeClr val="accent6">
                            <a:lumMod val="75000"/>
                          </a:schemeClr>
                        </a:solidFill>
                        <a:latin typeface="Cambria Math" panose="02040503050406030204" pitchFamily="18" charset="0"/>
                      </a:rPr>
                      <m:t>∈{0,1,2}</m:t>
                    </m:r>
                  </m:oMath>
                </a14:m>
                <a:r>
                  <a:rPr lang="en-US" altLang="zh-CN" dirty="0">
                    <a:solidFill>
                      <a:schemeClr val="accent6">
                        <a:lumMod val="75000"/>
                      </a:schemeClr>
                    </a:solidFill>
                  </a:rPr>
                  <a:t>: </a:t>
                </a:r>
                <a:r>
                  <a:rPr lang="en-US" altLang="zh-CN" sz="2400" dirty="0">
                    <a:solidFill>
                      <a:schemeClr val="accent6">
                        <a:lumMod val="75000"/>
                      </a:schemeClr>
                    </a:solidFill>
                  </a:rPr>
                  <a:t>the shortest path distance between nodes </a:t>
                </a:r>
                <a14:m>
                  <m:oMath xmlns:m="http://schemas.openxmlformats.org/officeDocument/2006/math">
                    <m:r>
                      <a:rPr lang="en-US" altLang="zh-CN" sz="2400" i="1">
                        <a:solidFill>
                          <a:schemeClr val="accent6">
                            <a:lumMod val="75000"/>
                          </a:schemeClr>
                        </a:solidFill>
                        <a:latin typeface="Cambria Math" panose="02040503050406030204" pitchFamily="18" charset="0"/>
                        <a:cs typeface="Times New Roman" panose="02020603050405020304" pitchFamily="18" charset="0"/>
                      </a:rPr>
                      <m:t>𝑡</m:t>
                    </m:r>
                  </m:oMath>
                </a14:m>
                <a:r>
                  <a:rPr lang="en-US" altLang="zh-CN" sz="2400" dirty="0">
                    <a:solidFill>
                      <a:schemeClr val="accent6">
                        <a:lumMod val="75000"/>
                      </a:schemeClr>
                    </a:solidFill>
                  </a:rPr>
                  <a:t> and </a:t>
                </a:r>
                <a14:m>
                  <m:oMath xmlns:m="http://schemas.openxmlformats.org/officeDocument/2006/math">
                    <m:r>
                      <a:rPr lang="en-US" altLang="zh-CN" sz="2400" i="1">
                        <a:solidFill>
                          <a:schemeClr val="accent6">
                            <a:lumMod val="75000"/>
                          </a:schemeClr>
                        </a:solidFill>
                        <a:latin typeface="Cambria Math" panose="02040503050406030204" pitchFamily="18" charset="0"/>
                        <a:cs typeface="Times New Roman" panose="02020603050405020304" pitchFamily="18" charset="0"/>
                      </a:rPr>
                      <m:t>𝑥</m:t>
                    </m:r>
                  </m:oMath>
                </a14:m>
                <a:r>
                  <a:rPr lang="en-US" altLang="zh-CN" sz="2400" dirty="0">
                    <a:solidFill>
                      <a:schemeClr val="accent6">
                        <a:lumMod val="75000"/>
                      </a:schemeClr>
                    </a:solidFill>
                  </a:rPr>
                  <a:t>. </a:t>
                </a:r>
                <a:endParaRPr lang="zh-CN" altLang="en-US" dirty="0">
                  <a:solidFill>
                    <a:schemeClr val="accent6">
                      <a:lumMod val="75000"/>
                    </a:schemeClr>
                  </a:solidFill>
                </a:endParaRPr>
              </a:p>
            </p:txBody>
          </p:sp>
        </mc:Choice>
        <mc:Fallback xmlns="">
          <p:sp>
            <p:nvSpPr>
              <p:cNvPr id="8" name="矩形 7">
                <a:extLst>
                  <a:ext uri="{FF2B5EF4-FFF2-40B4-BE49-F238E27FC236}">
                    <a16:creationId xmlns:a16="http://schemas.microsoft.com/office/drawing/2014/main" id="{A7AEAB85-9C8D-4883-841C-8B891BCA6631}"/>
                  </a:ext>
                </a:extLst>
              </p:cNvPr>
              <p:cNvSpPr>
                <a:spLocks noRot="1" noChangeAspect="1" noMove="1" noResize="1" noEditPoints="1" noAdjustHandles="1" noChangeArrowheads="1" noChangeShapeType="1" noTextEdit="1"/>
              </p:cNvSpPr>
              <p:nvPr/>
            </p:nvSpPr>
            <p:spPr>
              <a:xfrm>
                <a:off x="857243" y="8313003"/>
                <a:ext cx="4728839" cy="830997"/>
              </a:xfrm>
              <a:prstGeom prst="rect">
                <a:avLst/>
              </a:prstGeom>
              <a:blipFill>
                <a:blip r:embed="rId9"/>
                <a:stretch>
                  <a:fillRect l="-2065"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829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5935406-9B51-4ACA-A604-DE84FECA04AD}"/>
                  </a:ext>
                </a:extLst>
              </p:cNvPr>
              <p:cNvSpPr/>
              <p:nvPr/>
            </p:nvSpPr>
            <p:spPr>
              <a:xfrm>
                <a:off x="106638" y="326480"/>
                <a:ext cx="9323450" cy="960328"/>
              </a:xfrm>
              <a:prstGeom prst="rect">
                <a:avLst/>
              </a:prstGeom>
            </p:spPr>
            <p:txBody>
              <a:bodyPr wrap="none">
                <a:spAutoFit/>
              </a:bodyPr>
              <a:lstStyle/>
              <a:p>
                <a:r>
                  <a:rPr lang="en-US" altLang="zh-CN" sz="5400" dirty="0">
                    <a:solidFill>
                      <a:schemeClr val="bg1"/>
                    </a:solidFill>
                  </a:rPr>
                  <a:t>Biased </a:t>
                </a:r>
                <a14:m>
                  <m:oMath xmlns:m="http://schemas.openxmlformats.org/officeDocument/2006/math">
                    <m:sSup>
                      <m:sSupPr>
                        <m:ctrlPr>
                          <a:rPr lang="zh-CN" altLang="en-US" sz="5400" i="1" dirty="0" smtClean="0">
                            <a:solidFill>
                              <a:schemeClr val="bg1"/>
                            </a:solidFill>
                            <a:latin typeface="Cambria Math" panose="02040503050406030204" pitchFamily="18" charset="0"/>
                          </a:rPr>
                        </m:ctrlPr>
                      </m:sSupPr>
                      <m:e>
                        <m:r>
                          <a:rPr lang="zh-CN" altLang="en-US" sz="5400" dirty="0">
                            <a:solidFill>
                              <a:schemeClr val="bg1"/>
                            </a:solidFill>
                            <a:latin typeface="Cambria Math" panose="02040503050406030204" pitchFamily="18" charset="0"/>
                          </a:rPr>
                          <m:t>2</m:t>
                        </m:r>
                      </m:e>
                      <m:sup>
                        <m:r>
                          <m:rPr>
                            <m:sty m:val="p"/>
                          </m:rPr>
                          <a:rPr lang="en-US" altLang="zh-CN" sz="5400" dirty="0">
                            <a:solidFill>
                              <a:schemeClr val="bg1"/>
                            </a:solidFill>
                            <a:latin typeface="Cambria Math" panose="02040503050406030204" pitchFamily="18" charset="0"/>
                          </a:rPr>
                          <m:t>n</m:t>
                        </m:r>
                        <m:r>
                          <m:rPr>
                            <m:sty m:val="p"/>
                          </m:rPr>
                          <a:rPr lang="zh-CN" altLang="en-US" sz="5400" dirty="0">
                            <a:solidFill>
                              <a:schemeClr val="bg1"/>
                            </a:solidFill>
                            <a:latin typeface="Cambria Math" panose="02040503050406030204" pitchFamily="18" charset="0"/>
                          </a:rPr>
                          <m:t>d</m:t>
                        </m:r>
                      </m:sup>
                    </m:sSup>
                  </m:oMath>
                </a14:m>
                <a:r>
                  <a:rPr lang="en-US" altLang="zh-CN" sz="5400" dirty="0">
                    <a:solidFill>
                      <a:schemeClr val="bg1"/>
                    </a:solidFill>
                    <a:cs typeface="Times New Roman" panose="02020603050405020304" pitchFamily="18" charset="0"/>
                  </a:rPr>
                  <a:t>-order Random Walks</a:t>
                </a:r>
                <a:endParaRPr lang="zh-CN" altLang="en-US" sz="5400" dirty="0">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id="{45935406-9B51-4ACA-A604-DE84FECA04AD}"/>
                  </a:ext>
                </a:extLst>
              </p:cNvPr>
              <p:cNvSpPr>
                <a:spLocks noRot="1" noChangeAspect="1" noMove="1" noResize="1" noEditPoints="1" noAdjustHandles="1" noChangeArrowheads="1" noChangeShapeType="1" noTextEdit="1"/>
              </p:cNvSpPr>
              <p:nvPr/>
            </p:nvSpPr>
            <p:spPr>
              <a:xfrm>
                <a:off x="106638" y="326480"/>
                <a:ext cx="9323450" cy="960328"/>
              </a:xfrm>
              <a:prstGeom prst="rect">
                <a:avLst/>
              </a:prstGeom>
              <a:blipFill>
                <a:blip r:embed="rId2"/>
                <a:stretch>
                  <a:fillRect l="-3464" t="-13376" r="-2614" b="-38854"/>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2B650376-751B-40AA-9348-D2719F8BE9AD}"/>
              </a:ext>
            </a:extLst>
          </p:cNvPr>
          <p:cNvPicPr>
            <a:picLocks noChangeAspect="1"/>
          </p:cNvPicPr>
          <p:nvPr/>
        </p:nvPicPr>
        <p:blipFill>
          <a:blip r:embed="rId3"/>
          <a:stretch>
            <a:fillRect/>
          </a:stretch>
        </p:blipFill>
        <p:spPr>
          <a:xfrm>
            <a:off x="1473989" y="5467161"/>
            <a:ext cx="8941260" cy="3676839"/>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F789855B-54AB-40E9-8485-7D00130289B5}"/>
                  </a:ext>
                </a:extLst>
              </p:cNvPr>
              <p:cNvSpPr/>
              <p:nvPr/>
            </p:nvSpPr>
            <p:spPr>
              <a:xfrm>
                <a:off x="488379" y="1691680"/>
                <a:ext cx="10457788" cy="3970318"/>
              </a:xfrm>
              <a:prstGeom prst="rect">
                <a:avLst/>
              </a:prstGeom>
            </p:spPr>
            <p:txBody>
              <a:bodyPr wrap="square">
                <a:spAutoFit/>
              </a:bodyPr>
              <a:lstStyle/>
              <a:p>
                <a:pPr marL="571500" indent="-571500">
                  <a:buClr>
                    <a:schemeClr val="accent2"/>
                  </a:buClr>
                  <a:buFont typeface="Wingdings" panose="05000000000000000000" pitchFamily="2" charset="2"/>
                  <a:buChar char="p"/>
                </a:pPr>
                <a:r>
                  <a:rPr lang="en-US" altLang="zh-CN" sz="2800" dirty="0">
                    <a:cs typeface="Times New Roman" panose="02020603050405020304" pitchFamily="18" charset="0"/>
                  </a:rPr>
                  <a:t> </a:t>
                </a:r>
                <a:r>
                  <a:rPr lang="en-US" altLang="zh-CN" sz="2800" b="1" dirty="0">
                    <a:solidFill>
                      <a:prstClr val="black"/>
                    </a:solidFill>
                  </a:rPr>
                  <a:t>Return parameter, </a:t>
                </a:r>
                <a14:m>
                  <m:oMath xmlns:m="http://schemas.openxmlformats.org/officeDocument/2006/math">
                    <m:r>
                      <a:rPr lang="en-US" altLang="zh-CN" sz="2800" i="1">
                        <a:solidFill>
                          <a:prstClr val="black"/>
                        </a:solidFill>
                        <a:latin typeface="Cambria Math" panose="02040503050406030204" pitchFamily="18" charset="0"/>
                      </a:rPr>
                      <m:t>𝑝</m:t>
                    </m:r>
                  </m:oMath>
                </a14:m>
                <a:r>
                  <a:rPr lang="en-US" altLang="zh-CN" sz="2800" dirty="0">
                    <a:solidFill>
                      <a:prstClr val="black"/>
                    </a:solidFill>
                  </a:rPr>
                  <a:t>. Control the likelihood of immediately revisiting a node in the walk.</a:t>
                </a:r>
              </a:p>
              <a:p>
                <a:r>
                  <a:rPr lang="en-US" altLang="zh-CN" sz="2800" dirty="0">
                    <a:cs typeface="Times New Roman" panose="02020603050405020304" pitchFamily="18" charset="0"/>
                  </a:rPr>
                  <a:t>	 </a:t>
                </a:r>
                <a14:m>
                  <m:oMath xmlns:m="http://schemas.openxmlformats.org/officeDocument/2006/math">
                    <m:r>
                      <a:rPr lang="en-US" altLang="zh-CN" sz="2800" i="1">
                        <a:solidFill>
                          <a:prstClr val="black"/>
                        </a:solidFill>
                        <a:latin typeface="Cambria Math" panose="02040503050406030204" pitchFamily="18" charset="0"/>
                      </a:rPr>
                      <m:t>𝑝</m:t>
                    </m:r>
                    <m:r>
                      <a:rPr lang="en-US" altLang="zh-CN" sz="2800" i="1">
                        <a:solidFill>
                          <a:prstClr val="black"/>
                        </a:solidFill>
                        <a:latin typeface="Cambria Math" panose="02040503050406030204" pitchFamily="18" charset="0"/>
                      </a:rPr>
                      <m:t>&gt;</m:t>
                    </m:r>
                    <m:r>
                      <m:rPr>
                        <m:sty m:val="p"/>
                      </m:rPr>
                      <a:rPr lang="en-US" altLang="zh-CN" sz="2800">
                        <a:solidFill>
                          <a:prstClr val="black"/>
                        </a:solidFill>
                        <a:latin typeface="Cambria Math" panose="02040503050406030204" pitchFamily="18" charset="0"/>
                      </a:rPr>
                      <m:t>max</m:t>
                    </m:r>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𝑞</m:t>
                    </m:r>
                    <m:r>
                      <a:rPr lang="en-US" altLang="zh-CN" sz="2800" i="1">
                        <a:solidFill>
                          <a:prstClr val="black"/>
                        </a:solidFill>
                        <a:latin typeface="Cambria Math" panose="02040503050406030204" pitchFamily="18" charset="0"/>
                      </a:rPr>
                      <m:t>,1)</m:t>
                    </m:r>
                  </m:oMath>
                </a14:m>
                <a:r>
                  <a:rPr lang="en-US" altLang="zh-CN" sz="2800" dirty="0">
                    <a:solidFill>
                      <a:prstClr val="black"/>
                    </a:solidFill>
                  </a:rPr>
                  <a:t>, less likely sample visited node.</a:t>
                </a:r>
              </a:p>
              <a:p>
                <a:r>
                  <a:rPr lang="en-US" altLang="zh-CN" sz="2800" dirty="0">
                    <a:solidFill>
                      <a:prstClr val="black"/>
                    </a:solidFill>
                  </a:rPr>
                  <a:t>	 </a:t>
                </a:r>
                <a14:m>
                  <m:oMath xmlns:m="http://schemas.openxmlformats.org/officeDocument/2006/math">
                    <m:r>
                      <a:rPr lang="en-US" altLang="zh-CN" sz="2800" i="1">
                        <a:solidFill>
                          <a:prstClr val="black"/>
                        </a:solidFill>
                        <a:latin typeface="Cambria Math" panose="02040503050406030204" pitchFamily="18" charset="0"/>
                      </a:rPr>
                      <m:t>𝑝</m:t>
                    </m:r>
                    <m:r>
                      <a:rPr lang="en-US" altLang="zh-CN" sz="2800" i="1">
                        <a:solidFill>
                          <a:prstClr val="black"/>
                        </a:solidFill>
                        <a:latin typeface="Cambria Math" panose="02040503050406030204" pitchFamily="18" charset="0"/>
                      </a:rPr>
                      <m:t>&lt;</m:t>
                    </m:r>
                    <m:func>
                      <m:funcPr>
                        <m:ctrlPr>
                          <a:rPr lang="en-US" altLang="zh-CN" sz="2800" i="1">
                            <a:solidFill>
                              <a:prstClr val="black"/>
                            </a:solidFill>
                            <a:latin typeface="Cambria Math" panose="02040503050406030204" pitchFamily="18" charset="0"/>
                          </a:rPr>
                        </m:ctrlPr>
                      </m:funcPr>
                      <m:fName>
                        <m:r>
                          <m:rPr>
                            <m:sty m:val="p"/>
                          </m:rPr>
                          <a:rPr lang="en-US" altLang="zh-CN" sz="2800">
                            <a:solidFill>
                              <a:prstClr val="black"/>
                            </a:solidFill>
                            <a:latin typeface="Cambria Math" panose="02040503050406030204" pitchFamily="18" charset="0"/>
                          </a:rPr>
                          <m:t>max</m:t>
                        </m:r>
                      </m:fName>
                      <m:e>
                        <m:d>
                          <m:dPr>
                            <m:ctrlPr>
                              <a:rPr lang="en-US" altLang="zh-CN" sz="2800" i="1">
                                <a:solidFill>
                                  <a:prstClr val="black"/>
                                </a:solidFill>
                                <a:latin typeface="Cambria Math" panose="02040503050406030204" pitchFamily="18" charset="0"/>
                              </a:rPr>
                            </m:ctrlPr>
                          </m:dPr>
                          <m:e>
                            <m:r>
                              <a:rPr lang="en-US" altLang="zh-CN" sz="2800" i="1">
                                <a:solidFill>
                                  <a:prstClr val="black"/>
                                </a:solidFill>
                                <a:latin typeface="Cambria Math" panose="02040503050406030204" pitchFamily="18" charset="0"/>
                              </a:rPr>
                              <m:t>𝑞</m:t>
                            </m:r>
                            <m:r>
                              <a:rPr lang="en-US" altLang="zh-CN" sz="2800" i="1">
                                <a:solidFill>
                                  <a:prstClr val="black"/>
                                </a:solidFill>
                                <a:latin typeface="Cambria Math" panose="02040503050406030204" pitchFamily="18" charset="0"/>
                              </a:rPr>
                              <m:t>,1</m:t>
                            </m:r>
                          </m:e>
                        </m:d>
                      </m:e>
                    </m:func>
                  </m:oMath>
                </a14:m>
                <a:r>
                  <a:rPr lang="en-US" altLang="zh-CN" sz="2800" dirty="0">
                    <a:solidFill>
                      <a:prstClr val="black"/>
                    </a:solidFill>
                  </a:rPr>
                  <a:t>, lead the walk to backtrack a step.</a:t>
                </a:r>
                <a:endParaRPr lang="en-US" altLang="zh-CN" sz="2800" dirty="0">
                  <a:cs typeface="Times New Roman" panose="02020603050405020304" pitchFamily="18" charset="0"/>
                </a:endParaRPr>
              </a:p>
              <a:p>
                <a:pPr marL="571500" indent="-571500">
                  <a:buClr>
                    <a:schemeClr val="accent2"/>
                  </a:buClr>
                  <a:buFont typeface="Wingdings" panose="05000000000000000000" pitchFamily="2" charset="2"/>
                  <a:buChar char="p"/>
                </a:pPr>
                <a:r>
                  <a:rPr lang="en-US" altLang="zh-CN" sz="2800" dirty="0">
                    <a:cs typeface="Times New Roman" panose="02020603050405020304" pitchFamily="18" charset="0"/>
                  </a:rPr>
                  <a:t> </a:t>
                </a:r>
                <a:r>
                  <a:rPr lang="en-US" altLang="zh-CN" sz="2800" b="1" dirty="0">
                    <a:solidFill>
                      <a:prstClr val="black"/>
                    </a:solidFill>
                  </a:rPr>
                  <a:t>In-out parameter, </a:t>
                </a:r>
                <a14:m>
                  <m:oMath xmlns:m="http://schemas.openxmlformats.org/officeDocument/2006/math">
                    <m:r>
                      <a:rPr lang="en-US" altLang="zh-CN" sz="2800" i="1">
                        <a:solidFill>
                          <a:prstClr val="black"/>
                        </a:solidFill>
                        <a:latin typeface="Cambria Math" panose="02040503050406030204" pitchFamily="18" charset="0"/>
                      </a:rPr>
                      <m:t>𝑞</m:t>
                    </m:r>
                  </m:oMath>
                </a14:m>
                <a:r>
                  <a:rPr lang="en-US" altLang="zh-CN" sz="2800" dirty="0">
                    <a:solidFill>
                      <a:prstClr val="black"/>
                    </a:solidFill>
                  </a:rPr>
                  <a:t>. Allows the search to differentiate between “inward” and “outward” nodes.</a:t>
                </a:r>
              </a:p>
              <a:p>
                <a:pPr lvl="1">
                  <a:buClr>
                    <a:schemeClr val="accent2"/>
                  </a:buClr>
                </a:pPr>
                <a14:m>
                  <m:oMath xmlns:m="http://schemas.openxmlformats.org/officeDocument/2006/math">
                    <m:r>
                      <a:rPr lang="en-US" altLang="zh-CN" sz="2800" b="0" i="1" smtClean="0">
                        <a:solidFill>
                          <a:prstClr val="black"/>
                        </a:solidFill>
                        <a:latin typeface="Cambria Math" panose="02040503050406030204" pitchFamily="18" charset="0"/>
                      </a:rPr>
                      <m:t>𝑞</m:t>
                    </m:r>
                    <m:r>
                      <a:rPr lang="en-US" altLang="zh-CN" sz="2800" b="0" i="1" smtClean="0">
                        <a:solidFill>
                          <a:prstClr val="black"/>
                        </a:solidFill>
                        <a:latin typeface="Cambria Math" panose="02040503050406030204" pitchFamily="18" charset="0"/>
                      </a:rPr>
                      <m:t>&gt;1</m:t>
                    </m:r>
                  </m:oMath>
                </a14:m>
                <a:r>
                  <a:rPr lang="en-US" altLang="zh-CN" sz="2800" dirty="0"/>
                  <a:t>, bias towards nodes close to node </a:t>
                </a:r>
                <a14:m>
                  <m:oMath xmlns:m="http://schemas.openxmlformats.org/officeDocument/2006/math">
                    <m:sSub>
                      <m:sSubPr>
                        <m:ctrlPr>
                          <a:rPr lang="en-US" altLang="zh-CN" sz="2800" b="0" i="1" smtClean="0">
                            <a:solidFill>
                              <a:prstClr val="black"/>
                            </a:solidFill>
                            <a:latin typeface="Cambria Math" panose="02040503050406030204" pitchFamily="18" charset="0"/>
                          </a:rPr>
                        </m:ctrlPr>
                      </m:sSubPr>
                      <m:e>
                        <m:r>
                          <m:rPr>
                            <m:sty m:val="p"/>
                          </m:rPr>
                          <a:rPr lang="en-US" altLang="zh-CN" sz="2800" b="0" i="0" smtClean="0">
                            <a:solidFill>
                              <a:prstClr val="black"/>
                            </a:solidFill>
                            <a:latin typeface="Cambria Math" panose="02040503050406030204" pitchFamily="18" charset="0"/>
                          </a:rPr>
                          <m:t>s</m:t>
                        </m:r>
                      </m:e>
                      <m:sub>
                        <m:r>
                          <a:rPr lang="en-US" altLang="zh-CN" sz="2800" b="0" i="1" smtClean="0">
                            <a:solidFill>
                              <a:prstClr val="black"/>
                            </a:solidFill>
                            <a:latin typeface="Cambria Math" panose="02040503050406030204" pitchFamily="18" charset="0"/>
                          </a:rPr>
                          <m:t>1</m:t>
                        </m:r>
                      </m:sub>
                    </m:sSub>
                  </m:oMath>
                </a14:m>
                <a:r>
                  <a:rPr lang="en-US" altLang="zh-CN" sz="2800" dirty="0"/>
                  <a:t>, BFS behavior.</a:t>
                </a:r>
              </a:p>
              <a:p>
                <a:pPr lvl="1">
                  <a:buClr>
                    <a:schemeClr val="accent2"/>
                  </a:buClr>
                </a:pPr>
                <a14:m>
                  <m:oMath xmlns:m="http://schemas.openxmlformats.org/officeDocument/2006/math">
                    <m:r>
                      <a:rPr lang="en-US" altLang="zh-CN" sz="2800" i="1">
                        <a:solidFill>
                          <a:prstClr val="black"/>
                        </a:solidFill>
                        <a:latin typeface="Cambria Math" panose="02040503050406030204" pitchFamily="18" charset="0"/>
                      </a:rPr>
                      <m:t>𝑞</m:t>
                    </m:r>
                    <m:r>
                      <a:rPr lang="en-US" altLang="zh-CN" sz="2800" b="0" i="1" smtClean="0">
                        <a:solidFill>
                          <a:prstClr val="black"/>
                        </a:solidFill>
                        <a:latin typeface="Cambria Math" panose="02040503050406030204" pitchFamily="18" charset="0"/>
                      </a:rPr>
                      <m:t>&lt;</m:t>
                    </m:r>
                    <m:r>
                      <a:rPr lang="en-US" altLang="zh-CN" sz="2800" i="1">
                        <a:solidFill>
                          <a:prstClr val="black"/>
                        </a:solidFill>
                        <a:latin typeface="Cambria Math" panose="02040503050406030204" pitchFamily="18" charset="0"/>
                      </a:rPr>
                      <m:t>1</m:t>
                    </m:r>
                  </m:oMath>
                </a14:m>
                <a:r>
                  <a:rPr lang="en-US" altLang="zh-CN" sz="2800" dirty="0"/>
                  <a:t>, bias towards nodes far away from node</a:t>
                </a:r>
                <a:r>
                  <a:rPr lang="en-US" altLang="zh-CN" sz="2800" dirty="0">
                    <a:solidFill>
                      <a:prstClr val="black"/>
                    </a:solidFill>
                  </a:rPr>
                  <a:t> </a:t>
                </a:r>
                <a14:m>
                  <m:oMath xmlns:m="http://schemas.openxmlformats.org/officeDocument/2006/math">
                    <m:sSub>
                      <m:sSubPr>
                        <m:ctrlPr>
                          <a:rPr lang="en-US" altLang="zh-CN" sz="2800" i="1">
                            <a:solidFill>
                              <a:prstClr val="black"/>
                            </a:solidFill>
                            <a:latin typeface="Cambria Math" panose="02040503050406030204" pitchFamily="18" charset="0"/>
                          </a:rPr>
                        </m:ctrlPr>
                      </m:sSubPr>
                      <m:e>
                        <m:r>
                          <m:rPr>
                            <m:sty m:val="p"/>
                          </m:rPr>
                          <a:rPr lang="en-US" altLang="zh-CN" sz="2800" i="0">
                            <a:solidFill>
                              <a:prstClr val="black"/>
                            </a:solidFill>
                            <a:latin typeface="Cambria Math" panose="02040503050406030204" pitchFamily="18" charset="0"/>
                          </a:rPr>
                          <m:t>s</m:t>
                        </m:r>
                      </m:e>
                      <m:sub>
                        <m:r>
                          <a:rPr lang="en-US" altLang="zh-CN" sz="2800" b="0" i="1" smtClean="0">
                            <a:solidFill>
                              <a:prstClr val="black"/>
                            </a:solidFill>
                            <a:latin typeface="Cambria Math" panose="02040503050406030204" pitchFamily="18" charset="0"/>
                          </a:rPr>
                          <m:t>1</m:t>
                        </m:r>
                      </m:sub>
                    </m:sSub>
                  </m:oMath>
                </a14:m>
                <a:r>
                  <a:rPr lang="en-US" altLang="zh-CN" sz="2800" dirty="0"/>
                  <a:t>, DFS behavior.</a:t>
                </a:r>
              </a:p>
              <a:p>
                <a:pPr>
                  <a:buClr>
                    <a:schemeClr val="accent2"/>
                  </a:buClr>
                </a:pPr>
                <a:endParaRPr lang="zh-CN" altLang="en-US" sz="2800" dirty="0"/>
              </a:p>
            </p:txBody>
          </p:sp>
        </mc:Choice>
        <mc:Fallback xmlns="">
          <p:sp>
            <p:nvSpPr>
              <p:cNvPr id="14" name="矩形 13">
                <a:extLst>
                  <a:ext uri="{FF2B5EF4-FFF2-40B4-BE49-F238E27FC236}">
                    <a16:creationId xmlns:a16="http://schemas.microsoft.com/office/drawing/2014/main" id="{F789855B-54AB-40E9-8485-7D00130289B5}"/>
                  </a:ext>
                </a:extLst>
              </p:cNvPr>
              <p:cNvSpPr>
                <a:spLocks noRot="1" noChangeAspect="1" noMove="1" noResize="1" noEditPoints="1" noAdjustHandles="1" noChangeArrowheads="1" noChangeShapeType="1" noTextEdit="1"/>
              </p:cNvSpPr>
              <p:nvPr/>
            </p:nvSpPr>
            <p:spPr>
              <a:xfrm>
                <a:off x="488379" y="1691680"/>
                <a:ext cx="10457788" cy="3970318"/>
              </a:xfrm>
              <a:prstGeom prst="rect">
                <a:avLst/>
              </a:prstGeom>
              <a:blipFill>
                <a:blip r:embed="rId4"/>
                <a:stretch>
                  <a:fillRect l="-991" t="-1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40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99C6B7-A1A7-4DD1-9FB7-87760D92B171}"/>
              </a:ext>
            </a:extLst>
          </p:cNvPr>
          <p:cNvPicPr>
            <a:picLocks noChangeAspect="1"/>
          </p:cNvPicPr>
          <p:nvPr/>
        </p:nvPicPr>
        <p:blipFill>
          <a:blip r:embed="rId3"/>
          <a:stretch>
            <a:fillRect/>
          </a:stretch>
        </p:blipFill>
        <p:spPr>
          <a:xfrm>
            <a:off x="397735" y="1549292"/>
            <a:ext cx="5698265" cy="6414747"/>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2C5329-9AA5-41FF-8363-82C7BDB46C3F}"/>
                  </a:ext>
                </a:extLst>
              </p:cNvPr>
              <p:cNvSpPr/>
              <p:nvPr/>
            </p:nvSpPr>
            <p:spPr>
              <a:xfrm>
                <a:off x="6382203" y="2944296"/>
                <a:ext cx="16227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prstClr val="black"/>
                          </a:solidFill>
                          <a:latin typeface="Cambria Math" panose="02040503050406030204" pitchFamily="18" charset="0"/>
                        </a:rPr>
                        <m:t>𝑝</m:t>
                      </m:r>
                      <m:r>
                        <a:rPr lang="en-US" altLang="zh-CN" b="0" i="1" smtClean="0">
                          <a:solidFill>
                            <a:prstClr val="black"/>
                          </a:solidFill>
                          <a:latin typeface="Cambria Math" panose="02040503050406030204" pitchFamily="18" charset="0"/>
                        </a:rPr>
                        <m:t>=1,</m:t>
                      </m:r>
                      <m:r>
                        <a:rPr lang="en-US" altLang="zh-CN" i="1" smtClean="0">
                          <a:solidFill>
                            <a:prstClr val="black"/>
                          </a:solidFill>
                          <a:latin typeface="Cambria Math" panose="02040503050406030204" pitchFamily="18" charset="0"/>
                        </a:rPr>
                        <m:t>𝑞</m:t>
                      </m:r>
                      <m:r>
                        <a:rPr lang="en-US" altLang="zh-CN" b="0" i="1" smtClean="0">
                          <a:solidFill>
                            <a:prstClr val="black"/>
                          </a:solidFill>
                          <a:latin typeface="Cambria Math" panose="02040503050406030204" pitchFamily="18" charset="0"/>
                        </a:rPr>
                        <m:t>=0.5</m:t>
                      </m:r>
                    </m:oMath>
                  </m:oMathPara>
                </a14:m>
                <a:endParaRPr lang="zh-CN" altLang="en-US" dirty="0"/>
              </a:p>
            </p:txBody>
          </p:sp>
        </mc:Choice>
        <mc:Fallback xmlns="">
          <p:sp>
            <p:nvSpPr>
              <p:cNvPr id="6" name="矩形 5">
                <a:extLst>
                  <a:ext uri="{FF2B5EF4-FFF2-40B4-BE49-F238E27FC236}">
                    <a16:creationId xmlns:a16="http://schemas.microsoft.com/office/drawing/2014/main" id="{812C5329-9AA5-41FF-8363-82C7BDB46C3F}"/>
                  </a:ext>
                </a:extLst>
              </p:cNvPr>
              <p:cNvSpPr>
                <a:spLocks noRot="1" noChangeAspect="1" noMove="1" noResize="1" noEditPoints="1" noAdjustHandles="1" noChangeArrowheads="1" noChangeShapeType="1" noTextEdit="1"/>
              </p:cNvSpPr>
              <p:nvPr/>
            </p:nvSpPr>
            <p:spPr>
              <a:xfrm>
                <a:off x="6382203" y="2944296"/>
                <a:ext cx="1622752" cy="369332"/>
              </a:xfrm>
              <a:prstGeom prst="rect">
                <a:avLst/>
              </a:prstGeom>
              <a:blipFill>
                <a:blip r:embed="rId4"/>
                <a:stretch>
                  <a:fillRect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62E9BC1-DAC3-4643-B14D-1A9EE4846B2F}"/>
                  </a:ext>
                </a:extLst>
              </p:cNvPr>
              <p:cNvSpPr/>
              <p:nvPr/>
            </p:nvSpPr>
            <p:spPr>
              <a:xfrm>
                <a:off x="6382203" y="5503903"/>
                <a:ext cx="1446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prstClr val="black"/>
                          </a:solidFill>
                          <a:latin typeface="Cambria Math" panose="02040503050406030204" pitchFamily="18" charset="0"/>
                        </a:rPr>
                        <m:t>𝑝</m:t>
                      </m:r>
                      <m:r>
                        <a:rPr lang="en-US" altLang="zh-CN" b="0" i="1" smtClean="0">
                          <a:solidFill>
                            <a:prstClr val="black"/>
                          </a:solidFill>
                          <a:latin typeface="Cambria Math" panose="02040503050406030204" pitchFamily="18" charset="0"/>
                        </a:rPr>
                        <m:t>=1,</m:t>
                      </m:r>
                      <m:r>
                        <a:rPr lang="en-US" altLang="zh-CN" i="1" smtClean="0">
                          <a:solidFill>
                            <a:prstClr val="black"/>
                          </a:solidFill>
                          <a:latin typeface="Cambria Math" panose="02040503050406030204" pitchFamily="18" charset="0"/>
                        </a:rPr>
                        <m:t>𝑞</m:t>
                      </m:r>
                      <m:r>
                        <a:rPr lang="en-US" altLang="zh-CN" b="0" i="1" smtClean="0">
                          <a:solidFill>
                            <a:prstClr val="black"/>
                          </a:solidFill>
                          <a:latin typeface="Cambria Math" panose="02040503050406030204" pitchFamily="18" charset="0"/>
                        </a:rPr>
                        <m:t>=2</m:t>
                      </m:r>
                    </m:oMath>
                  </m:oMathPara>
                </a14:m>
                <a:endParaRPr lang="zh-CN" altLang="en-US" dirty="0"/>
              </a:p>
            </p:txBody>
          </p:sp>
        </mc:Choice>
        <mc:Fallback xmlns="">
          <p:sp>
            <p:nvSpPr>
              <p:cNvPr id="7" name="矩形 6">
                <a:extLst>
                  <a:ext uri="{FF2B5EF4-FFF2-40B4-BE49-F238E27FC236}">
                    <a16:creationId xmlns:a16="http://schemas.microsoft.com/office/drawing/2014/main" id="{162E9BC1-DAC3-4643-B14D-1A9EE4846B2F}"/>
                  </a:ext>
                </a:extLst>
              </p:cNvPr>
              <p:cNvSpPr>
                <a:spLocks noRot="1" noChangeAspect="1" noMove="1" noResize="1" noEditPoints="1" noAdjustHandles="1" noChangeArrowheads="1" noChangeShapeType="1" noTextEdit="1"/>
              </p:cNvSpPr>
              <p:nvPr/>
            </p:nvSpPr>
            <p:spPr>
              <a:xfrm>
                <a:off x="6382203" y="5503903"/>
                <a:ext cx="1446422" cy="369332"/>
              </a:xfrm>
              <a:prstGeom prst="rect">
                <a:avLst/>
              </a:prstGeom>
              <a:blipFill>
                <a:blip r:embed="rId5"/>
                <a:stretch>
                  <a:fillRect b="-666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363B01BC-449A-480D-AC4A-220D8BF4EC5C}"/>
              </a:ext>
            </a:extLst>
          </p:cNvPr>
          <p:cNvSpPr/>
          <p:nvPr/>
        </p:nvSpPr>
        <p:spPr>
          <a:xfrm>
            <a:off x="0" y="16189"/>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400" dirty="0">
                <a:solidFill>
                  <a:prstClr val="white"/>
                </a:solidFill>
                <a:cs typeface="Times New Roman" panose="02020603050405020304" pitchFamily="18" charset="0"/>
              </a:rPr>
              <a:t> Experiments</a:t>
            </a:r>
            <a:endParaRPr lang="zh-CN" altLang="en-US" dirty="0">
              <a:solidFill>
                <a:srgbClr val="FF0000"/>
              </a:solidFill>
            </a:endParaRPr>
          </a:p>
        </p:txBody>
      </p:sp>
    </p:spTree>
    <p:extLst>
      <p:ext uri="{BB962C8B-B14F-4D97-AF65-F5344CB8AC3E}">
        <p14:creationId xmlns:p14="http://schemas.microsoft.com/office/powerpoint/2010/main" val="125532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25F29D-0303-49DF-9F43-8BEC56C4A117}"/>
              </a:ext>
            </a:extLst>
          </p:cNvPr>
          <p:cNvSpPr/>
          <p:nvPr/>
        </p:nvSpPr>
        <p:spPr>
          <a:xfrm>
            <a:off x="299584" y="520184"/>
            <a:ext cx="3866123" cy="523220"/>
          </a:xfrm>
          <a:prstGeom prst="rect">
            <a:avLst/>
          </a:prstGeom>
        </p:spPr>
        <p:txBody>
          <a:bodyPr wrap="none">
            <a:spAutoFit/>
          </a:bodyPr>
          <a:lstStyle/>
          <a:p>
            <a:r>
              <a:rPr lang="en-US" altLang="zh-CN" sz="2800" b="1" dirty="0">
                <a:latin typeface="Calibri" panose="020F0502020204030204" pitchFamily="34" charset="0"/>
                <a:cs typeface="Calibri" panose="020F0502020204030204" pitchFamily="34" charset="0"/>
              </a:rPr>
              <a:t>Multi-label Classification</a:t>
            </a:r>
          </a:p>
        </p:txBody>
      </p:sp>
      <p:pic>
        <p:nvPicPr>
          <p:cNvPr id="6" name="图片 5">
            <a:extLst>
              <a:ext uri="{FF2B5EF4-FFF2-40B4-BE49-F238E27FC236}">
                <a16:creationId xmlns:a16="http://schemas.microsoft.com/office/drawing/2014/main" id="{26CE9810-D8D5-4B05-BB48-186DB307AB3F}"/>
              </a:ext>
            </a:extLst>
          </p:cNvPr>
          <p:cNvPicPr>
            <a:picLocks noChangeAspect="1"/>
          </p:cNvPicPr>
          <p:nvPr/>
        </p:nvPicPr>
        <p:blipFill>
          <a:blip r:embed="rId3"/>
          <a:stretch>
            <a:fillRect/>
          </a:stretch>
        </p:blipFill>
        <p:spPr>
          <a:xfrm>
            <a:off x="4265738" y="-35510"/>
            <a:ext cx="5902199" cy="3176416"/>
          </a:xfrm>
          <a:prstGeom prst="rect">
            <a:avLst/>
          </a:prstGeom>
        </p:spPr>
      </p:pic>
      <p:pic>
        <p:nvPicPr>
          <p:cNvPr id="7" name="图片 6">
            <a:extLst>
              <a:ext uri="{FF2B5EF4-FFF2-40B4-BE49-F238E27FC236}">
                <a16:creationId xmlns:a16="http://schemas.microsoft.com/office/drawing/2014/main" id="{5EDA11F2-8265-4A6C-9C2C-92FF8EE2E719}"/>
              </a:ext>
            </a:extLst>
          </p:cNvPr>
          <p:cNvPicPr>
            <a:picLocks noChangeAspect="1"/>
          </p:cNvPicPr>
          <p:nvPr/>
        </p:nvPicPr>
        <p:blipFill>
          <a:blip r:embed="rId4"/>
          <a:stretch>
            <a:fillRect/>
          </a:stretch>
        </p:blipFill>
        <p:spPr>
          <a:xfrm>
            <a:off x="1029333" y="3091234"/>
            <a:ext cx="10133333" cy="5933333"/>
          </a:xfrm>
          <a:prstGeom prst="rect">
            <a:avLst/>
          </a:prstGeom>
        </p:spPr>
      </p:pic>
    </p:spTree>
    <p:extLst>
      <p:ext uri="{BB962C8B-B14F-4D97-AF65-F5344CB8AC3E}">
        <p14:creationId xmlns:p14="http://schemas.microsoft.com/office/powerpoint/2010/main" val="136478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57AC5E5-EE33-41C6-B18A-11DFAC0F86BB}"/>
              </a:ext>
            </a:extLst>
          </p:cNvPr>
          <p:cNvPicPr>
            <a:picLocks noChangeAspect="1"/>
          </p:cNvPicPr>
          <p:nvPr/>
        </p:nvPicPr>
        <p:blipFill>
          <a:blip r:embed="rId3"/>
          <a:stretch>
            <a:fillRect/>
          </a:stretch>
        </p:blipFill>
        <p:spPr>
          <a:xfrm>
            <a:off x="891238" y="3266327"/>
            <a:ext cx="10409524" cy="5780952"/>
          </a:xfrm>
          <a:prstGeom prst="rect">
            <a:avLst/>
          </a:prstGeom>
        </p:spPr>
      </p:pic>
      <p:sp>
        <p:nvSpPr>
          <p:cNvPr id="6" name="矩形 5">
            <a:extLst>
              <a:ext uri="{FF2B5EF4-FFF2-40B4-BE49-F238E27FC236}">
                <a16:creationId xmlns:a16="http://schemas.microsoft.com/office/drawing/2014/main" id="{42925D76-947D-4EF9-B5AE-DF88B51C9647}"/>
              </a:ext>
            </a:extLst>
          </p:cNvPr>
          <p:cNvSpPr/>
          <p:nvPr/>
        </p:nvSpPr>
        <p:spPr>
          <a:xfrm>
            <a:off x="299584" y="520184"/>
            <a:ext cx="3388876" cy="954107"/>
          </a:xfrm>
          <a:prstGeom prst="rect">
            <a:avLst/>
          </a:prstGeom>
        </p:spPr>
        <p:txBody>
          <a:bodyPr wrap="none">
            <a:spAutoFit/>
          </a:bodyPr>
          <a:lstStyle/>
          <a:p>
            <a:r>
              <a:rPr lang="en-US" altLang="zh-CN" sz="2800" b="1" dirty="0">
                <a:latin typeface="Calibri" panose="020F0502020204030204" pitchFamily="34" charset="0"/>
                <a:cs typeface="Calibri" panose="020F0502020204030204" pitchFamily="34" charset="0"/>
              </a:rPr>
              <a:t>Parameter Sensitivity</a:t>
            </a:r>
          </a:p>
          <a:p>
            <a:r>
              <a:rPr lang="en-US" altLang="zh-CN" sz="2800" b="1" dirty="0">
                <a:latin typeface="Calibri" panose="020F0502020204030204" pitchFamily="34" charset="0"/>
                <a:cs typeface="Calibri" panose="020F0502020204030204" pitchFamily="34" charset="0"/>
              </a:rPr>
              <a:t>Perturbation Analysis</a:t>
            </a:r>
          </a:p>
        </p:txBody>
      </p:sp>
      <p:pic>
        <p:nvPicPr>
          <p:cNvPr id="7" name="图片 6">
            <a:extLst>
              <a:ext uri="{FF2B5EF4-FFF2-40B4-BE49-F238E27FC236}">
                <a16:creationId xmlns:a16="http://schemas.microsoft.com/office/drawing/2014/main" id="{29E44521-5150-4CEE-BEFB-801EA041B3D2}"/>
              </a:ext>
            </a:extLst>
          </p:cNvPr>
          <p:cNvPicPr>
            <a:picLocks noChangeAspect="1"/>
          </p:cNvPicPr>
          <p:nvPr/>
        </p:nvPicPr>
        <p:blipFill>
          <a:blip r:embed="rId4"/>
          <a:stretch>
            <a:fillRect/>
          </a:stretch>
        </p:blipFill>
        <p:spPr>
          <a:xfrm>
            <a:off x="9060242" y="1404590"/>
            <a:ext cx="2563597" cy="1828908"/>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DA647D3-2868-41AB-80E2-5A9FC36F8E0C}"/>
                  </a:ext>
                </a:extLst>
              </p:cNvPr>
              <p:cNvSpPr/>
              <p:nvPr/>
            </p:nvSpPr>
            <p:spPr>
              <a:xfrm>
                <a:off x="568161" y="2828280"/>
                <a:ext cx="2130776" cy="369332"/>
              </a:xfrm>
              <a:prstGeom prst="rect">
                <a:avLst/>
              </a:prstGeom>
            </p:spPr>
            <p:txBody>
              <a:bodyPr wrap="none">
                <a:spAutoFit/>
              </a:bodyPr>
              <a:lstStyle/>
              <a:p>
                <a:r>
                  <a:rPr lang="en-US" altLang="zh-CN" b="0" dirty="0">
                    <a:solidFill>
                      <a:prstClr val="black"/>
                    </a:solidFill>
                  </a:rPr>
                  <a:t>Default </a:t>
                </a:r>
                <a14:m>
                  <m:oMath xmlns:m="http://schemas.openxmlformats.org/officeDocument/2006/math">
                    <m:r>
                      <a:rPr lang="en-US" altLang="zh-CN" b="0" i="1" smtClean="0">
                        <a:solidFill>
                          <a:prstClr val="black"/>
                        </a:solidFill>
                        <a:latin typeface="Cambria Math" panose="02040503050406030204" pitchFamily="18" charset="0"/>
                      </a:rPr>
                      <m:t>𝑝</m:t>
                    </m:r>
                    <m:r>
                      <a:rPr lang="en-US" altLang="zh-CN" b="0" i="1" smtClean="0">
                        <a:solidFill>
                          <a:prstClr val="black"/>
                        </a:solidFill>
                        <a:latin typeface="Cambria Math" panose="02040503050406030204" pitchFamily="18" charset="0"/>
                      </a:rPr>
                      <m:t>=1,</m:t>
                    </m:r>
                    <m:r>
                      <a:rPr lang="en-US" altLang="zh-CN" i="1" smtClean="0">
                        <a:solidFill>
                          <a:prstClr val="black"/>
                        </a:solidFill>
                        <a:latin typeface="Cambria Math" panose="02040503050406030204" pitchFamily="18" charset="0"/>
                      </a:rPr>
                      <m:t>𝑞</m:t>
                    </m:r>
                    <m:r>
                      <a:rPr lang="en-US" altLang="zh-CN" b="0" i="1" smtClean="0">
                        <a:solidFill>
                          <a:prstClr val="black"/>
                        </a:solidFill>
                        <a:latin typeface="Cambria Math" panose="02040503050406030204" pitchFamily="18" charset="0"/>
                      </a:rPr>
                      <m:t>=1</m:t>
                    </m:r>
                  </m:oMath>
                </a14:m>
                <a:endParaRPr lang="zh-CN" altLang="en-US" dirty="0"/>
              </a:p>
            </p:txBody>
          </p:sp>
        </mc:Choice>
        <mc:Fallback xmlns="">
          <p:sp>
            <p:nvSpPr>
              <p:cNvPr id="8" name="矩形 7">
                <a:extLst>
                  <a:ext uri="{FF2B5EF4-FFF2-40B4-BE49-F238E27FC236}">
                    <a16:creationId xmlns:a16="http://schemas.microsoft.com/office/drawing/2014/main" id="{9DA647D3-2868-41AB-80E2-5A9FC36F8E0C}"/>
                  </a:ext>
                </a:extLst>
              </p:cNvPr>
              <p:cNvSpPr>
                <a:spLocks noRot="1" noChangeAspect="1" noMove="1" noResize="1" noEditPoints="1" noAdjustHandles="1" noChangeArrowheads="1" noChangeShapeType="1" noTextEdit="1"/>
              </p:cNvSpPr>
              <p:nvPr/>
            </p:nvSpPr>
            <p:spPr>
              <a:xfrm>
                <a:off x="568161" y="2828280"/>
                <a:ext cx="2130776" cy="369332"/>
              </a:xfrm>
              <a:prstGeom prst="rect">
                <a:avLst/>
              </a:prstGeom>
              <a:blipFill>
                <a:blip r:embed="rId5"/>
                <a:stretch>
                  <a:fillRect l="-2286"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959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12B004-3041-475D-AD41-01D46E71E2AD}"/>
              </a:ext>
            </a:extLst>
          </p:cNvPr>
          <p:cNvSpPr/>
          <p:nvPr/>
        </p:nvSpPr>
        <p:spPr>
          <a:xfrm>
            <a:off x="299584" y="520184"/>
            <a:ext cx="1698991" cy="523220"/>
          </a:xfrm>
          <a:prstGeom prst="rect">
            <a:avLst/>
          </a:prstGeom>
        </p:spPr>
        <p:txBody>
          <a:bodyPr wrap="none">
            <a:spAutoFit/>
          </a:bodyPr>
          <a:lstStyle/>
          <a:p>
            <a:r>
              <a:rPr lang="en-US" altLang="zh-CN" sz="2800" b="1" dirty="0">
                <a:latin typeface="Calibri" panose="020F0502020204030204" pitchFamily="34" charset="0"/>
                <a:cs typeface="Calibri" panose="020F0502020204030204" pitchFamily="34" charset="0"/>
              </a:rPr>
              <a:t>Scalability</a:t>
            </a:r>
          </a:p>
        </p:txBody>
      </p:sp>
      <p:pic>
        <p:nvPicPr>
          <p:cNvPr id="5" name="图片 4">
            <a:extLst>
              <a:ext uri="{FF2B5EF4-FFF2-40B4-BE49-F238E27FC236}">
                <a16:creationId xmlns:a16="http://schemas.microsoft.com/office/drawing/2014/main" id="{83423653-81CE-45CE-9421-197DB9D9DF56}"/>
              </a:ext>
            </a:extLst>
          </p:cNvPr>
          <p:cNvPicPr>
            <a:picLocks noChangeAspect="1"/>
          </p:cNvPicPr>
          <p:nvPr/>
        </p:nvPicPr>
        <p:blipFill>
          <a:blip r:embed="rId2"/>
          <a:stretch>
            <a:fillRect/>
          </a:stretch>
        </p:blipFill>
        <p:spPr>
          <a:xfrm>
            <a:off x="299584" y="1514715"/>
            <a:ext cx="5996030" cy="4643198"/>
          </a:xfrm>
          <a:prstGeom prst="rect">
            <a:avLst/>
          </a:prstGeom>
        </p:spPr>
      </p:pic>
      <p:sp>
        <p:nvSpPr>
          <p:cNvPr id="7" name="矩形 6">
            <a:extLst>
              <a:ext uri="{FF2B5EF4-FFF2-40B4-BE49-F238E27FC236}">
                <a16:creationId xmlns:a16="http://schemas.microsoft.com/office/drawing/2014/main" id="{0A20903C-F8CC-48A1-ABFC-EEC7A918D01E}"/>
              </a:ext>
            </a:extLst>
          </p:cNvPr>
          <p:cNvSpPr/>
          <p:nvPr/>
        </p:nvSpPr>
        <p:spPr>
          <a:xfrm>
            <a:off x="6295614" y="1669406"/>
            <a:ext cx="3974678" cy="3046988"/>
          </a:xfrm>
          <a:prstGeom prst="rect">
            <a:avLst/>
          </a:prstGeom>
        </p:spPr>
        <p:txBody>
          <a:bodyPr wrap="none">
            <a:spAutoFit/>
          </a:bodyPr>
          <a:lstStyle/>
          <a:p>
            <a:r>
              <a:rPr lang="en-US" altLang="zh-CN" sz="2400" dirty="0">
                <a:solidFill>
                  <a:prstClr val="black"/>
                </a:solidFill>
              </a:rPr>
              <a:t>Sampling:</a:t>
            </a:r>
          </a:p>
          <a:p>
            <a:pPr marL="342900" indent="-342900">
              <a:buFont typeface="Arial" panose="020B0604020202020204" pitchFamily="34" charset="0"/>
              <a:buChar char="•"/>
            </a:pPr>
            <a:r>
              <a:rPr lang="en-US" altLang="zh-CN" sz="2400" dirty="0">
                <a:solidFill>
                  <a:prstClr val="black"/>
                </a:solidFill>
              </a:rPr>
              <a:t>transition probabilities</a:t>
            </a:r>
          </a:p>
          <a:p>
            <a:r>
              <a:rPr lang="en-US" altLang="zh-CN" sz="2400" dirty="0">
                <a:solidFill>
                  <a:prstClr val="black"/>
                </a:solidFill>
              </a:rPr>
              <a:t>	alias sampling</a:t>
            </a:r>
          </a:p>
          <a:p>
            <a:pPr marL="342900" indent="-342900">
              <a:buFont typeface="Arial" panose="020B0604020202020204" pitchFamily="34" charset="0"/>
              <a:buChar char="•"/>
            </a:pPr>
            <a:r>
              <a:rPr lang="en-US" altLang="zh-CN" sz="2400" dirty="0">
                <a:solidFill>
                  <a:prstClr val="black"/>
                </a:solidFill>
              </a:rPr>
              <a:t>simulation of random walks</a:t>
            </a:r>
          </a:p>
          <a:p>
            <a:pPr lvl="1"/>
            <a:r>
              <a:rPr lang="en-US" altLang="zh-CN" sz="2400" dirty="0">
                <a:solidFill>
                  <a:prstClr val="black"/>
                </a:solidFill>
              </a:rPr>
              <a:t>reuse sampled nodes </a:t>
            </a:r>
          </a:p>
          <a:p>
            <a:r>
              <a:rPr lang="en-US" altLang="zh-CN" sz="2400" dirty="0">
                <a:solidFill>
                  <a:prstClr val="black"/>
                </a:solidFill>
              </a:rPr>
              <a:t>Optimization:</a:t>
            </a:r>
          </a:p>
          <a:p>
            <a:pPr marL="342900" indent="-342900">
              <a:buFont typeface="Arial" panose="020B0604020202020204" pitchFamily="34" charset="0"/>
              <a:buChar char="•"/>
            </a:pPr>
            <a:r>
              <a:rPr lang="en-US" altLang="zh-CN" sz="2400" dirty="0">
                <a:solidFill>
                  <a:prstClr val="black"/>
                </a:solidFill>
              </a:rPr>
              <a:t>Negative sampling</a:t>
            </a:r>
          </a:p>
          <a:p>
            <a:pPr marL="342900" indent="-342900">
              <a:buFont typeface="Arial" panose="020B0604020202020204" pitchFamily="34" charset="0"/>
              <a:buChar char="•"/>
            </a:pPr>
            <a:r>
              <a:rPr lang="en-US" altLang="zh-CN" sz="2400" dirty="0">
                <a:solidFill>
                  <a:prstClr val="black"/>
                </a:solidFill>
              </a:rPr>
              <a:t>Asynchronous SGD</a:t>
            </a:r>
            <a:endParaRPr lang="zh-CN" altLang="en-US" dirty="0"/>
          </a:p>
        </p:txBody>
      </p:sp>
      <p:pic>
        <p:nvPicPr>
          <p:cNvPr id="9" name="图片 8">
            <a:extLst>
              <a:ext uri="{FF2B5EF4-FFF2-40B4-BE49-F238E27FC236}">
                <a16:creationId xmlns:a16="http://schemas.microsoft.com/office/drawing/2014/main" id="{DA248C6F-2901-4623-BC53-420F0BE7583B}"/>
              </a:ext>
            </a:extLst>
          </p:cNvPr>
          <p:cNvPicPr>
            <a:picLocks noChangeAspect="1"/>
          </p:cNvPicPr>
          <p:nvPr/>
        </p:nvPicPr>
        <p:blipFill>
          <a:blip r:embed="rId3"/>
          <a:stretch>
            <a:fillRect/>
          </a:stretch>
        </p:blipFill>
        <p:spPr>
          <a:xfrm>
            <a:off x="4257978" y="6157913"/>
            <a:ext cx="6112978" cy="828675"/>
          </a:xfrm>
          <a:prstGeom prst="rect">
            <a:avLst/>
          </a:prstGeom>
        </p:spPr>
      </p:pic>
    </p:spTree>
    <p:extLst>
      <p:ext uri="{BB962C8B-B14F-4D97-AF65-F5344CB8AC3E}">
        <p14:creationId xmlns:p14="http://schemas.microsoft.com/office/powerpoint/2010/main" val="232692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9089061-785B-431E-81B9-3D9B33CCD61F}"/>
              </a:ext>
            </a:extLst>
          </p:cNvPr>
          <p:cNvPicPr>
            <a:picLocks noChangeAspect="1"/>
          </p:cNvPicPr>
          <p:nvPr/>
        </p:nvPicPr>
        <p:blipFill>
          <a:blip r:embed="rId3"/>
          <a:stretch>
            <a:fillRect/>
          </a:stretch>
        </p:blipFill>
        <p:spPr>
          <a:xfrm>
            <a:off x="0" y="4226996"/>
            <a:ext cx="6280890" cy="2181530"/>
          </a:xfrm>
          <a:prstGeom prst="rect">
            <a:avLst/>
          </a:prstGeom>
        </p:spPr>
      </p:pic>
      <p:pic>
        <p:nvPicPr>
          <p:cNvPr id="5" name="图片 4">
            <a:extLst>
              <a:ext uri="{FF2B5EF4-FFF2-40B4-BE49-F238E27FC236}">
                <a16:creationId xmlns:a16="http://schemas.microsoft.com/office/drawing/2014/main" id="{1191B810-A390-40FB-B7C0-AC4C2BE60C80}"/>
              </a:ext>
            </a:extLst>
          </p:cNvPr>
          <p:cNvPicPr>
            <a:picLocks noChangeAspect="1"/>
          </p:cNvPicPr>
          <p:nvPr/>
        </p:nvPicPr>
        <p:blipFill>
          <a:blip r:embed="rId4"/>
          <a:stretch>
            <a:fillRect/>
          </a:stretch>
        </p:blipFill>
        <p:spPr>
          <a:xfrm>
            <a:off x="6715427" y="1195943"/>
            <a:ext cx="5194634" cy="6062107"/>
          </a:xfrm>
          <a:prstGeom prst="rect">
            <a:avLst/>
          </a:prstGeom>
        </p:spPr>
      </p:pic>
      <p:sp>
        <p:nvSpPr>
          <p:cNvPr id="6" name="矩形 5">
            <a:extLst>
              <a:ext uri="{FF2B5EF4-FFF2-40B4-BE49-F238E27FC236}">
                <a16:creationId xmlns:a16="http://schemas.microsoft.com/office/drawing/2014/main" id="{4920893D-039C-49F0-BC72-140EEA513E55}"/>
              </a:ext>
            </a:extLst>
          </p:cNvPr>
          <p:cNvSpPr/>
          <p:nvPr/>
        </p:nvSpPr>
        <p:spPr>
          <a:xfrm>
            <a:off x="329517" y="313965"/>
            <a:ext cx="2492990" cy="523220"/>
          </a:xfrm>
          <a:prstGeom prst="rect">
            <a:avLst/>
          </a:prstGeom>
        </p:spPr>
        <p:txBody>
          <a:bodyPr wrap="none">
            <a:spAutoFit/>
          </a:bodyPr>
          <a:lstStyle/>
          <a:p>
            <a:r>
              <a:rPr lang="en-US" altLang="zh-CN" sz="2800" b="1" dirty="0">
                <a:latin typeface="Calibri" panose="020F0502020204030204" pitchFamily="34" charset="0"/>
                <a:cs typeface="Calibri" panose="020F0502020204030204" pitchFamily="34" charset="0"/>
              </a:rPr>
              <a:t>Link Prediction	</a:t>
            </a:r>
          </a:p>
        </p:txBody>
      </p:sp>
      <p:sp>
        <p:nvSpPr>
          <p:cNvPr id="8" name="矩形 7">
            <a:extLst>
              <a:ext uri="{FF2B5EF4-FFF2-40B4-BE49-F238E27FC236}">
                <a16:creationId xmlns:a16="http://schemas.microsoft.com/office/drawing/2014/main" id="{59325F53-4513-41E6-B2EA-7C604FE0DB27}"/>
              </a:ext>
            </a:extLst>
          </p:cNvPr>
          <p:cNvSpPr/>
          <p:nvPr/>
        </p:nvSpPr>
        <p:spPr>
          <a:xfrm>
            <a:off x="329517" y="847265"/>
            <a:ext cx="5621855" cy="3046988"/>
          </a:xfrm>
          <a:prstGeom prst="rect">
            <a:avLst/>
          </a:prstGeom>
        </p:spPr>
        <p:txBody>
          <a:bodyPr wrap="square">
            <a:spAutoFit/>
          </a:bodyPr>
          <a:lstStyle/>
          <a:p>
            <a:pPr lvl="0"/>
            <a:r>
              <a:rPr lang="en-US" altLang="zh-CN" sz="2400" dirty="0">
                <a:solidFill>
                  <a:prstClr val="black"/>
                </a:solidFill>
              </a:rPr>
              <a:t>Labeled dataset of edges:</a:t>
            </a:r>
          </a:p>
          <a:p>
            <a:pPr marL="342900" lvl="0" indent="-342900">
              <a:buFont typeface="Arial" panose="020B0604020202020204" pitchFamily="34" charset="0"/>
              <a:buChar char="•"/>
            </a:pPr>
            <a:r>
              <a:rPr lang="en-US" altLang="zh-CN" sz="2400" dirty="0">
                <a:solidFill>
                  <a:prstClr val="black"/>
                </a:solidFill>
              </a:rPr>
              <a:t>Positive examples:</a:t>
            </a:r>
          </a:p>
          <a:p>
            <a:pPr lvl="0"/>
            <a:r>
              <a:rPr lang="en-US" altLang="zh-CN" sz="2400" dirty="0">
                <a:solidFill>
                  <a:prstClr val="black"/>
                </a:solidFill>
              </a:rPr>
              <a:t>	removed 50% of edges in the original 	network,  and ensure the residual 	network is connected. </a:t>
            </a:r>
          </a:p>
          <a:p>
            <a:pPr marL="342900" lvl="0" indent="-342900">
              <a:buFont typeface="Arial" panose="020B0604020202020204" pitchFamily="34" charset="0"/>
              <a:buChar char="•"/>
            </a:pPr>
            <a:r>
              <a:rPr lang="en-US" altLang="zh-CN" sz="2400" dirty="0">
                <a:solidFill>
                  <a:prstClr val="black"/>
                </a:solidFill>
              </a:rPr>
              <a:t>Negative examples:</a:t>
            </a:r>
          </a:p>
          <a:p>
            <a:pPr lvl="0"/>
            <a:r>
              <a:rPr lang="en-US" altLang="zh-CN" sz="2400" dirty="0">
                <a:solidFill>
                  <a:prstClr val="black"/>
                </a:solidFill>
              </a:rPr>
              <a:t>	A equal number of node pairs from the 	original network which have no edge.</a:t>
            </a:r>
          </a:p>
        </p:txBody>
      </p:sp>
      <p:pic>
        <p:nvPicPr>
          <p:cNvPr id="9" name="图片 8">
            <a:extLst>
              <a:ext uri="{FF2B5EF4-FFF2-40B4-BE49-F238E27FC236}">
                <a16:creationId xmlns:a16="http://schemas.microsoft.com/office/drawing/2014/main" id="{24447CFA-FF53-4700-B860-439712E86E15}"/>
              </a:ext>
            </a:extLst>
          </p:cNvPr>
          <p:cNvPicPr>
            <a:picLocks noChangeAspect="1"/>
          </p:cNvPicPr>
          <p:nvPr/>
        </p:nvPicPr>
        <p:blipFill>
          <a:blip r:embed="rId5"/>
          <a:stretch>
            <a:fillRect/>
          </a:stretch>
        </p:blipFill>
        <p:spPr>
          <a:xfrm>
            <a:off x="281939" y="6929545"/>
            <a:ext cx="5405837" cy="1900490"/>
          </a:xfrm>
          <a:prstGeom prst="rect">
            <a:avLst/>
          </a:prstGeom>
        </p:spPr>
      </p:pic>
      <p:sp>
        <p:nvSpPr>
          <p:cNvPr id="11" name="矩形 10">
            <a:extLst>
              <a:ext uri="{FF2B5EF4-FFF2-40B4-BE49-F238E27FC236}">
                <a16:creationId xmlns:a16="http://schemas.microsoft.com/office/drawing/2014/main" id="{56940A5C-A299-4A82-8DBD-A18DB8D78CFE}"/>
              </a:ext>
            </a:extLst>
          </p:cNvPr>
          <p:cNvSpPr/>
          <p:nvPr/>
        </p:nvSpPr>
        <p:spPr>
          <a:xfrm>
            <a:off x="5951372" y="7948057"/>
            <a:ext cx="3593612" cy="461665"/>
          </a:xfrm>
          <a:prstGeom prst="rect">
            <a:avLst/>
          </a:prstGeom>
        </p:spPr>
        <p:txBody>
          <a:bodyPr wrap="none">
            <a:spAutoFit/>
          </a:bodyPr>
          <a:lstStyle/>
          <a:p>
            <a:r>
              <a:rPr lang="en-US" altLang="zh-CN" sz="2400" dirty="0">
                <a:solidFill>
                  <a:prstClr val="black"/>
                </a:solidFill>
              </a:rPr>
              <a:t>Hadamard operator is best.</a:t>
            </a:r>
            <a:endParaRPr lang="zh-CN" altLang="en-US" dirty="0"/>
          </a:p>
        </p:txBody>
      </p:sp>
    </p:spTree>
    <p:extLst>
      <p:ext uri="{BB962C8B-B14F-4D97-AF65-F5344CB8AC3E}">
        <p14:creationId xmlns:p14="http://schemas.microsoft.com/office/powerpoint/2010/main" val="233792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3776675" cy="923330"/>
          </a:xfrm>
          <a:prstGeom prst="rect">
            <a:avLst/>
          </a:prstGeom>
        </p:spPr>
        <p:txBody>
          <a:bodyPr wrap="none">
            <a:spAutoFit/>
          </a:bodyPr>
          <a:lstStyle/>
          <a:p>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E5EB2E0-8700-4268-A14A-394B2D309FB1}"/>
              </a:ext>
            </a:extLst>
          </p:cNvPr>
          <p:cNvSpPr/>
          <p:nvPr/>
        </p:nvSpPr>
        <p:spPr>
          <a:xfrm>
            <a:off x="843229" y="2256693"/>
            <a:ext cx="8849412" cy="1754326"/>
          </a:xfrm>
          <a:prstGeom prst="rect">
            <a:avLst/>
          </a:prstGeom>
        </p:spPr>
        <p:txBody>
          <a:bodyPr wrap="square">
            <a:spAutoFit/>
          </a:bodyPr>
          <a:lstStyle/>
          <a:p>
            <a:pPr marL="571500" indent="-571500">
              <a:buFont typeface="Arial" panose="020B0604020202020204" pitchFamily="34" charset="0"/>
              <a:buChar char="•"/>
            </a:pPr>
            <a:r>
              <a:rPr lang="en-US" altLang="zh-CN" sz="3600" dirty="0">
                <a:hlinkClick r:id="rId2"/>
              </a:rPr>
              <a:t>CS224W | Home (stanford.edu)</a:t>
            </a:r>
            <a:endParaRPr lang="en-US" altLang="zh-CN" sz="3600" dirty="0"/>
          </a:p>
          <a:p>
            <a:pPr marL="571500" indent="-571500">
              <a:buFont typeface="Arial" panose="020B0604020202020204" pitchFamily="34" charset="0"/>
              <a:buChar char="•"/>
            </a:pPr>
            <a:r>
              <a:rPr lang="en-US" altLang="zh-CN" sz="3600" dirty="0">
                <a:hlinkClick r:id="rId3"/>
              </a:rPr>
              <a:t>【Graph Embedding】node2vec</a:t>
            </a:r>
            <a:r>
              <a:rPr lang="zh-CN" altLang="en-US" sz="3600" dirty="0">
                <a:hlinkClick r:id="rId3"/>
              </a:rPr>
              <a:t>：算法原理，实现和应用 </a:t>
            </a:r>
            <a:r>
              <a:rPr lang="en-US" altLang="zh-CN" sz="3600" dirty="0">
                <a:hlinkClick r:id="rId3"/>
              </a:rPr>
              <a:t>- </a:t>
            </a:r>
            <a:r>
              <a:rPr lang="zh-CN" altLang="en-US" sz="3600" dirty="0">
                <a:hlinkClick r:id="rId3"/>
              </a:rPr>
              <a:t>知乎 </a:t>
            </a:r>
            <a:r>
              <a:rPr lang="en-US" altLang="zh-CN" sz="3600" dirty="0">
                <a:hlinkClick r:id="rId3"/>
              </a:rPr>
              <a:t>(zhihu.com)</a:t>
            </a:r>
            <a:endParaRPr lang="zh-CN" altLang="en-US" sz="3600" dirty="0"/>
          </a:p>
        </p:txBody>
      </p:sp>
    </p:spTree>
    <p:extLst>
      <p:ext uri="{BB962C8B-B14F-4D97-AF65-F5344CB8AC3E}">
        <p14:creationId xmlns:p14="http://schemas.microsoft.com/office/powerpoint/2010/main" val="135180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3760966" cy="923330"/>
          </a:xfrm>
          <a:prstGeom prst="rect">
            <a:avLst/>
          </a:prstGeom>
        </p:spPr>
        <p:txBody>
          <a:bodyPr wrap="none">
            <a:spAutoFit/>
          </a:bodyPr>
          <a:lstStyle/>
          <a:p>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60081DF7-6705-40BE-88DB-A91EA8E9B15C}"/>
                  </a:ext>
                </a:extLst>
              </p:cNvPr>
              <p:cNvSpPr/>
              <p:nvPr/>
            </p:nvSpPr>
            <p:spPr>
              <a:xfrm>
                <a:off x="0" y="1660033"/>
                <a:ext cx="12192000" cy="1015663"/>
              </a:xfrm>
              <a:prstGeom prst="rect">
                <a:avLst/>
              </a:prstGeom>
            </p:spPr>
            <p:txBody>
              <a:bodyPr wrap="square">
                <a:spAutoFit/>
              </a:bodyPr>
              <a:lstStyle/>
              <a:p>
                <a:r>
                  <a:rPr lang="zh-CN" altLang="en-US" sz="2000" dirty="0">
                    <a:cs typeface="Times New Roman" panose="02020603050405020304" pitchFamily="18" charset="0"/>
                  </a:rPr>
                  <a:t>大小为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cs typeface="Times New Roman" panose="02020603050405020304" pitchFamily="18" charset="0"/>
                  </a:rPr>
                  <a:t>的</a:t>
                </a:r>
                <a:r>
                  <a:rPr lang="zh-CN" altLang="en-US" sz="2000" dirty="0">
                    <a:solidFill>
                      <a:srgbClr val="C00000"/>
                    </a:solidFill>
                    <a:cs typeface="Times New Roman" panose="02020603050405020304" pitchFamily="18" charset="0"/>
                  </a:rPr>
                  <a:t>有限种群</a:t>
                </a:r>
                <a:r>
                  <a:rPr lang="zh-CN" altLang="en-US" sz="2000" dirty="0">
                    <a:cs typeface="Times New Roman" panose="02020603050405020304" pitchFamily="18" charset="0"/>
                  </a:rPr>
                  <a:t>中有两类个体</a:t>
                </a:r>
                <a:r>
                  <a:rPr lang="en-US" altLang="zh-CN" sz="2000" dirty="0">
                    <a:cs typeface="Times New Roman" panose="02020603050405020304" pitchFamily="18" charset="0"/>
                  </a:rPr>
                  <a:t>A</a:t>
                </a:r>
                <a:r>
                  <a:rPr lang="zh-CN" altLang="en-US" sz="2000" dirty="0">
                    <a:cs typeface="Times New Roman" panose="02020603050405020304" pitchFamily="18" charset="0"/>
                  </a:rPr>
                  <a:t>和</a:t>
                </a:r>
                <a:r>
                  <a:rPr lang="en-US" altLang="zh-CN" sz="2000" dirty="0">
                    <a:cs typeface="Times New Roman" panose="02020603050405020304" pitchFamily="18" charset="0"/>
                  </a:rPr>
                  <a:t>B</a:t>
                </a:r>
                <a:r>
                  <a:rPr lang="zh-CN" altLang="en-US" sz="2000" dirty="0">
                    <a:cs typeface="Times New Roman" panose="02020603050405020304" pitchFamily="18" charset="0"/>
                  </a:rPr>
                  <a:t>，</a:t>
                </a:r>
                <a:r>
                  <a:rPr lang="zh-CN" altLang="en-US" sz="2000" dirty="0">
                    <a:solidFill>
                      <a:srgbClr val="C00000"/>
                    </a:solidFill>
                    <a:cs typeface="Times New Roman" panose="02020603050405020304" pitchFamily="18" charset="0"/>
                  </a:rPr>
                  <a:t>适合度</a:t>
                </a:r>
                <a:r>
                  <a:rPr lang="zh-CN" altLang="en-US" sz="2000" dirty="0">
                    <a:cs typeface="Times New Roman" panose="02020603050405020304" pitchFamily="18" charset="0"/>
                  </a:rPr>
                  <a:t>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𝑓</m:t>
                        </m:r>
                      </m:e>
                      <m:sub>
                        <m:r>
                          <a:rPr lang="en-US" altLang="zh-CN" sz="2000" b="0" i="1" smtClean="0">
                            <a:latin typeface="Cambria Math" panose="02040503050406030204" pitchFamily="18" charset="0"/>
                            <a:cs typeface="Times New Roman" panose="02020603050405020304" pitchFamily="18" charset="0"/>
                          </a:rPr>
                          <m:t>𝐴</m:t>
                        </m:r>
                      </m:sub>
                    </m:sSub>
                  </m:oMath>
                </a14:m>
                <a:r>
                  <a:rPr lang="zh-CN" altLang="en-US" sz="2000" dirty="0">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𝑓</m:t>
                        </m:r>
                      </m:e>
                      <m:sub>
                        <m:r>
                          <a:rPr lang="en-US" altLang="zh-CN" sz="2000" b="0" i="1" dirty="0" smtClean="0">
                            <a:latin typeface="Cambria Math" panose="02040503050406030204" pitchFamily="18" charset="0"/>
                            <a:cs typeface="Times New Roman" panose="02020603050405020304" pitchFamily="18" charset="0"/>
                          </a:rPr>
                          <m:t>𝐵</m:t>
                        </m:r>
                      </m:sub>
                    </m:sSub>
                  </m:oMath>
                </a14:m>
                <a:endParaRPr lang="en-US" altLang="zh-CN" sz="2000" b="0" dirty="0">
                  <a:cs typeface="Times New Roman" panose="02020603050405020304" pitchFamily="18" charset="0"/>
                </a:endParaRPr>
              </a:p>
              <a:p>
                <a:endParaRPr lang="en-US" altLang="zh-CN" sz="2000" dirty="0">
                  <a:cs typeface="Times New Roman" panose="02020603050405020304" pitchFamily="18" charset="0"/>
                </a:endParaRPr>
              </a:p>
              <a:p>
                <a:r>
                  <a:rPr lang="zh-CN" altLang="en-US" sz="2000" dirty="0">
                    <a:cs typeface="Times New Roman" panose="02020603050405020304" pitchFamily="18" charset="0"/>
                  </a:rPr>
                  <a:t>任一时间步，</a:t>
                </a:r>
                <a:r>
                  <a:rPr lang="zh-CN" altLang="en-US" sz="2000" dirty="0">
                    <a:solidFill>
                      <a:srgbClr val="C00000"/>
                    </a:solidFill>
                    <a:cs typeface="Times New Roman" panose="02020603050405020304" pitchFamily="18" charset="0"/>
                  </a:rPr>
                  <a:t>根据适合度</a:t>
                </a:r>
                <a:r>
                  <a:rPr lang="zh-CN" altLang="en-US" sz="2000" dirty="0">
                    <a:cs typeface="Times New Roman" panose="02020603050405020304" pitchFamily="18" charset="0"/>
                  </a:rPr>
                  <a:t>，随机挑选一个个体进行繁殖，再随机挑选一个个体令其死亡，种群大小严格不变</a:t>
                </a:r>
                <a:endParaRPr lang="en-US" altLang="zh-CN" sz="2000" dirty="0">
                  <a:cs typeface="Times New Roman" panose="02020603050405020304" pitchFamily="18" charset="0"/>
                </a:endParaRPr>
              </a:p>
            </p:txBody>
          </p:sp>
        </mc:Choice>
        <mc:Fallback>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0" y="1660033"/>
                <a:ext cx="12192000" cy="1015663"/>
              </a:xfrm>
              <a:prstGeom prst="rect">
                <a:avLst/>
              </a:prstGeom>
              <a:blipFill>
                <a:blip r:embed="rId3"/>
                <a:stretch>
                  <a:fillRect l="-500" t="-2994" r="-50" b="-95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119479F-4241-40B8-96CD-481FCCD3B05A}"/>
              </a:ext>
            </a:extLst>
          </p:cNvPr>
          <p:cNvPicPr>
            <a:picLocks noChangeAspect="1"/>
          </p:cNvPicPr>
          <p:nvPr/>
        </p:nvPicPr>
        <p:blipFill>
          <a:blip r:embed="rId4"/>
          <a:stretch>
            <a:fillRect/>
          </a:stretch>
        </p:blipFill>
        <p:spPr>
          <a:xfrm>
            <a:off x="5596869" y="2783487"/>
            <a:ext cx="4942149" cy="2761489"/>
          </a:xfrm>
          <a:prstGeom prst="rect">
            <a:avLst/>
          </a:prstGeom>
        </p:spPr>
      </p:pic>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B0D44451-4C70-457F-A17D-2D8DAB9E22B4}"/>
                  </a:ext>
                </a:extLst>
              </p:cNvPr>
              <p:cNvSpPr/>
              <p:nvPr/>
            </p:nvSpPr>
            <p:spPr>
              <a:xfrm>
                <a:off x="303276" y="6501577"/>
                <a:ext cx="4160562" cy="1200329"/>
              </a:xfrm>
              <a:prstGeom prst="rect">
                <a:avLst/>
              </a:prstGeom>
            </p:spPr>
            <p:txBody>
              <a:bodyPr wrap="square">
                <a:spAutoFit/>
              </a:bodyPr>
              <a:lstStyle/>
              <a:p>
                <a:r>
                  <a:rPr lang="en-US" altLang="zh-CN" dirty="0">
                    <a:solidFill>
                      <a:schemeClr val="accent1"/>
                    </a:solidFill>
                  </a:rPr>
                  <a:t>Moran</a:t>
                </a:r>
                <a:r>
                  <a:rPr lang="zh-CN" altLang="en-US" dirty="0">
                    <a:solidFill>
                      <a:schemeClr val="accent1"/>
                    </a:solidFill>
                  </a:rPr>
                  <a:t>过程是一个生灭过程</a:t>
                </a:r>
                <a:r>
                  <a:rPr lang="zh-CN" altLang="en-US" dirty="0"/>
                  <a:t>：</a:t>
                </a:r>
                <a:r>
                  <a:rPr lang="zh-CN" altLang="en-US" dirty="0">
                    <a:solidFill>
                      <a:prstClr val="black"/>
                    </a:solidFill>
                    <a:cs typeface="Times New Roman" panose="02020603050405020304" pitchFamily="18" charset="0"/>
                  </a:rPr>
                  <a:t>将</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𝐴</m:t>
                    </m:r>
                  </m:oMath>
                </a14:m>
                <a:r>
                  <a:rPr lang="zh-CN" altLang="en-US" dirty="0">
                    <a:solidFill>
                      <a:prstClr val="black"/>
                    </a:solidFill>
                    <a:cs typeface="Times New Roman" panose="02020603050405020304" pitchFamily="18" charset="0"/>
                  </a:rPr>
                  <a:t>类个体数量记为</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solidFill>
                      <a:prstClr val="black"/>
                    </a:solidFill>
                    <a:cs typeface="Times New Roman" panose="02020603050405020304" pitchFamily="18" charset="0"/>
                  </a:rPr>
                  <a:t>，显然其是一个随机变量，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cs typeface="Times New Roman" panose="02020603050405020304" pitchFamily="18" charset="0"/>
                      </a:rPr>
                      <m:t>=0,1,…,</m:t>
                    </m:r>
                    <m:r>
                      <a:rPr lang="en-US" altLang="zh-CN" i="1">
                        <a:solidFill>
                          <a:prstClr val="black"/>
                        </a:solidFill>
                        <a:latin typeface="Cambria Math" panose="02040503050406030204" pitchFamily="18" charset="0"/>
                        <a:cs typeface="Times New Roman" panose="02020603050405020304" pitchFamily="18" charset="0"/>
                      </a:rPr>
                      <m:t>𝑁</m:t>
                    </m:r>
                  </m:oMath>
                </a14:m>
                <a:r>
                  <a:rPr lang="zh-CN" altLang="en-US" sz="1200" dirty="0">
                    <a:solidFill>
                      <a:prstClr val="black"/>
                    </a:solidFill>
                  </a:rPr>
                  <a:t>，</a:t>
                </a:r>
                <a:r>
                  <a:rPr lang="zh-CN" altLang="en-US" dirty="0">
                    <a:solidFill>
                      <a:prstClr val="black"/>
                    </a:solidFill>
                  </a:rPr>
                  <a:t>任一时间步蓝色的</a:t>
                </a:r>
                <a:r>
                  <a:rPr lang="en-US" altLang="zh-CN" dirty="0">
                    <a:solidFill>
                      <a:prstClr val="black"/>
                    </a:solidFill>
                  </a:rPr>
                  <a:t>A</a:t>
                </a:r>
                <a:r>
                  <a:rPr lang="zh-CN" altLang="en-US" dirty="0">
                    <a:solidFill>
                      <a:prstClr val="black"/>
                    </a:solidFill>
                  </a:rPr>
                  <a:t>类个体数量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t>的变化最多为</a:t>
                </a:r>
                <a:r>
                  <a:rPr lang="en-US" altLang="zh-CN" dirty="0"/>
                  <a:t>1.</a:t>
                </a:r>
                <a:endParaRPr lang="zh-CN" altLang="en-US" sz="1200" dirty="0"/>
              </a:p>
            </p:txBody>
          </p:sp>
        </mc:Choice>
        <mc:Fallback>
          <p:sp>
            <p:nvSpPr>
              <p:cNvPr id="9" name="矩形 8">
                <a:extLst>
                  <a:ext uri="{FF2B5EF4-FFF2-40B4-BE49-F238E27FC236}">
                    <a16:creationId xmlns:a16="http://schemas.microsoft.com/office/drawing/2014/main" id="{B0D44451-4C70-457F-A17D-2D8DAB9E22B4}"/>
                  </a:ext>
                </a:extLst>
              </p:cNvPr>
              <p:cNvSpPr>
                <a:spLocks noRot="1" noChangeAspect="1" noMove="1" noResize="1" noEditPoints="1" noAdjustHandles="1" noChangeArrowheads="1" noChangeShapeType="1" noTextEdit="1"/>
              </p:cNvSpPr>
              <p:nvPr/>
            </p:nvSpPr>
            <p:spPr>
              <a:xfrm>
                <a:off x="303276" y="6501577"/>
                <a:ext cx="4160562" cy="1200329"/>
              </a:xfrm>
              <a:prstGeom prst="rect">
                <a:avLst/>
              </a:prstGeom>
              <a:blipFill>
                <a:blip r:embed="rId5"/>
                <a:stretch>
                  <a:fillRect l="-1320" t="-3061" r="-1173" b="-765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0BCEC8F-1F9F-45DF-BDD9-8EE283C8A64E}"/>
              </a:ext>
            </a:extLst>
          </p:cNvPr>
          <p:cNvPicPr>
            <a:picLocks noChangeAspect="1"/>
          </p:cNvPicPr>
          <p:nvPr/>
        </p:nvPicPr>
        <p:blipFill>
          <a:blip r:embed="rId6"/>
          <a:stretch>
            <a:fillRect/>
          </a:stretch>
        </p:blipFill>
        <p:spPr>
          <a:xfrm>
            <a:off x="5415562" y="5974443"/>
            <a:ext cx="5304762" cy="3019048"/>
          </a:xfrm>
          <a:prstGeom prst="rect">
            <a:avLst/>
          </a:prstGeom>
        </p:spPr>
      </p:pic>
      <p:sp>
        <p:nvSpPr>
          <p:cNvPr id="19" name="矩形 18">
            <a:extLst>
              <a:ext uri="{FF2B5EF4-FFF2-40B4-BE49-F238E27FC236}">
                <a16:creationId xmlns:a16="http://schemas.microsoft.com/office/drawing/2014/main" id="{1F18E129-2EEB-4ADF-B626-6B7471F77086}"/>
              </a:ext>
            </a:extLst>
          </p:cNvPr>
          <p:cNvSpPr/>
          <p:nvPr/>
        </p:nvSpPr>
        <p:spPr>
          <a:xfrm>
            <a:off x="106638" y="4030195"/>
            <a:ext cx="6096000" cy="707886"/>
          </a:xfrm>
          <a:prstGeom prst="rect">
            <a:avLst/>
          </a:prstGeom>
        </p:spPr>
        <p:txBody>
          <a:bodyPr>
            <a:spAutoFit/>
          </a:bodyPr>
          <a:lstStyle/>
          <a:p>
            <a:pPr marL="342900" lvl="0" indent="-342900">
              <a:buFont typeface="Wingdings" panose="05000000000000000000" pitchFamily="2" charset="2"/>
              <a:buChar char="p"/>
            </a:pPr>
            <a:r>
              <a:rPr lang="zh-CN" altLang="en-US"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同一个体有机会被同时挑选进行繁殖和死亡</a:t>
            </a:r>
            <a:endParaRPr lang="en-US" altLang="zh-CN" sz="2000" dirty="0">
              <a:solidFill>
                <a:prstClr val="black"/>
              </a:solidFill>
              <a:cs typeface="Times New Roman" panose="02020603050405020304" pitchFamily="18" charset="0"/>
            </a:endParaRPr>
          </a:p>
          <a:p>
            <a:pPr marL="342900" lvl="0" indent="-342900">
              <a:buFont typeface="Wingdings" panose="05000000000000000000" pitchFamily="2" charset="2"/>
              <a:buChar char="p"/>
            </a:pPr>
            <a:r>
              <a:rPr lang="en-US" altLang="zh-CN"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繁殖时不考虑突变</a:t>
            </a:r>
            <a:endParaRPr lang="en-US" altLang="zh-CN" sz="20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477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295465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固定概率</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436789B0-BD53-4F54-9437-BFAD73961AFC}"/>
                  </a:ext>
                </a:extLst>
              </p:cNvPr>
              <p:cNvSpPr/>
              <p:nvPr/>
            </p:nvSpPr>
            <p:spPr>
              <a:xfrm>
                <a:off x="599980" y="5665902"/>
                <a:ext cx="6096000" cy="3046988"/>
              </a:xfrm>
              <a:prstGeom prst="rect">
                <a:avLst/>
              </a:prstGeom>
            </p:spPr>
            <p:txBody>
              <a:bodyPr wrap="square">
                <a:spAutoFit/>
              </a:bodyPr>
              <a:lstStyle/>
              <a:p>
                <a:pPr lvl="0"/>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中性漂变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𝑓</m:t>
                          </m:r>
                        </m:e>
                        <m:sub>
                          <m:r>
                            <a:rPr lang="en-US" altLang="zh-CN" sz="2400" i="1" dirty="0">
                              <a:latin typeface="Cambria Math" panose="02040503050406030204" pitchFamily="18" charset="0"/>
                              <a:cs typeface="Times New Roman" panose="02020603050405020304" pitchFamily="18" charset="0"/>
                            </a:rPr>
                            <m:t>𝐵</m:t>
                          </m:r>
                        </m:sub>
                      </m:sSub>
                      <m:r>
                        <a:rPr lang="en-US" altLang="zh-CN" sz="2400" b="0" i="1" dirty="0"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常数选择下的随机漂变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𝑟</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p:txBody>
          </p:sp>
        </mc:Choice>
        <mc:Fallback>
          <p:sp>
            <p:nvSpPr>
              <p:cNvPr id="13" name="矩形 12">
                <a:extLst>
                  <a:ext uri="{FF2B5EF4-FFF2-40B4-BE49-F238E27FC236}">
                    <a16:creationId xmlns:a16="http://schemas.microsoft.com/office/drawing/2014/main" id="{436789B0-BD53-4F54-9437-BFAD73961AFC}"/>
                  </a:ext>
                </a:extLst>
              </p:cNvPr>
              <p:cNvSpPr>
                <a:spLocks noRot="1" noChangeAspect="1" noMove="1" noResize="1" noEditPoints="1" noAdjustHandles="1" noChangeArrowheads="1" noChangeShapeType="1" noTextEdit="1"/>
              </p:cNvSpPr>
              <p:nvPr/>
            </p:nvSpPr>
            <p:spPr>
              <a:xfrm>
                <a:off x="599980" y="5665902"/>
                <a:ext cx="6096000" cy="3046988"/>
              </a:xfrm>
              <a:prstGeom prst="rect">
                <a:avLst/>
              </a:prstGeom>
              <a:blipFill>
                <a:blip r:embed="rId3"/>
                <a:stretch>
                  <a:fillRect l="-1500" t="-1600"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9F9C19B8-AF20-4AB7-89A3-B77D2DE8D222}"/>
                  </a:ext>
                </a:extLst>
              </p:cNvPr>
              <p:cNvSpPr/>
              <p:nvPr/>
            </p:nvSpPr>
            <p:spPr>
              <a:xfrm>
                <a:off x="4343400" y="1961694"/>
                <a:ext cx="4282070" cy="8592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p:sp>
            <p:nvSpPr>
              <p:cNvPr id="5" name="矩形 4">
                <a:extLst>
                  <a:ext uri="{FF2B5EF4-FFF2-40B4-BE49-F238E27FC236}">
                    <a16:creationId xmlns:a16="http://schemas.microsoft.com/office/drawing/2014/main" id="{9F9C19B8-AF20-4AB7-89A3-B77D2DE8D222}"/>
                  </a:ext>
                </a:extLst>
              </p:cNvPr>
              <p:cNvSpPr>
                <a:spLocks noRot="1" noChangeAspect="1" noMove="1" noResize="1" noEditPoints="1" noAdjustHandles="1" noChangeArrowheads="1" noChangeShapeType="1" noTextEdit="1"/>
              </p:cNvSpPr>
              <p:nvPr/>
            </p:nvSpPr>
            <p:spPr>
              <a:xfrm>
                <a:off x="4343400" y="1961694"/>
                <a:ext cx="4282070" cy="859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9D5C8197-D80C-4DBC-9905-F38C4E4B884A}"/>
                  </a:ext>
                </a:extLst>
              </p:cNvPr>
              <p:cNvSpPr/>
              <p:nvPr/>
            </p:nvSpPr>
            <p:spPr>
              <a:xfrm>
                <a:off x="4351352" y="3130346"/>
                <a:ext cx="3808478" cy="86055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p:sp>
            <p:nvSpPr>
              <p:cNvPr id="12" name="矩形 11">
                <a:extLst>
                  <a:ext uri="{FF2B5EF4-FFF2-40B4-BE49-F238E27FC236}">
                    <a16:creationId xmlns:a16="http://schemas.microsoft.com/office/drawing/2014/main" id="{9D5C8197-D80C-4DBC-9905-F38C4E4B884A}"/>
                  </a:ext>
                </a:extLst>
              </p:cNvPr>
              <p:cNvSpPr>
                <a:spLocks noRot="1" noChangeAspect="1" noMove="1" noResize="1" noEditPoints="1" noAdjustHandles="1" noChangeArrowheads="1" noChangeShapeType="1" noTextEdit="1"/>
              </p:cNvSpPr>
              <p:nvPr/>
            </p:nvSpPr>
            <p:spPr>
              <a:xfrm>
                <a:off x="4351352" y="3130346"/>
                <a:ext cx="3808478" cy="8605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6FD353C3-7A81-49EB-BF36-A0B3068199DB}"/>
                  </a:ext>
                </a:extLst>
              </p:cNvPr>
              <p:cNvSpPr/>
              <p:nvPr/>
            </p:nvSpPr>
            <p:spPr>
              <a:xfrm>
                <a:off x="4664940" y="4452598"/>
                <a:ext cx="3262624" cy="477888"/>
              </a:xfrm>
              <a:prstGeom prst="rect">
                <a:avLst/>
              </a:prstGeom>
            </p:spPr>
            <p:txBody>
              <a:bodyPr wrap="non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2400" dirty="0">
                    <a:solidFill>
                      <a:prstClr val="black"/>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oMath>
                </a14:m>
                <a:endParaRPr lang="zh-CN" altLang="en-US" dirty="0"/>
              </a:p>
            </p:txBody>
          </p:sp>
        </mc:Choice>
        <mc:Fallback>
          <p:sp>
            <p:nvSpPr>
              <p:cNvPr id="8" name="矩形 7">
                <a:extLst>
                  <a:ext uri="{FF2B5EF4-FFF2-40B4-BE49-F238E27FC236}">
                    <a16:creationId xmlns:a16="http://schemas.microsoft.com/office/drawing/2014/main" id="{6FD353C3-7A81-49EB-BF36-A0B3068199DB}"/>
                  </a:ext>
                </a:extLst>
              </p:cNvPr>
              <p:cNvSpPr>
                <a:spLocks noRot="1" noChangeAspect="1" noMove="1" noResize="1" noEditPoints="1" noAdjustHandles="1" noChangeArrowheads="1" noChangeShapeType="1" noTextEdit="1"/>
              </p:cNvSpPr>
              <p:nvPr/>
            </p:nvSpPr>
            <p:spPr>
              <a:xfrm>
                <a:off x="4664940" y="4452598"/>
                <a:ext cx="3262624" cy="477888"/>
              </a:xfrm>
              <a:prstGeom prst="rect">
                <a:avLst/>
              </a:prstGeom>
              <a:blipFill>
                <a:blip r:embed="rId6"/>
                <a:stretch>
                  <a:fillRect l="-561" b="-75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DF75C6E3-51DD-476B-BEB1-AD59F64C865E}"/>
                  </a:ext>
                </a:extLst>
              </p:cNvPr>
              <p:cNvSpPr/>
              <p:nvPr/>
            </p:nvSpPr>
            <p:spPr>
              <a:xfrm>
                <a:off x="465710" y="2106535"/>
                <a:ext cx="3397918" cy="3231654"/>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zh-CN" altLang="en-US" dirty="0">
                  <a:solidFill>
                    <a:prstClr val="black"/>
                  </a:solidFill>
                </a:endParaRPr>
              </a:p>
              <a:p>
                <a:pPr lvl="0"/>
                <a:endParaRPr lang="zh-CN" altLang="en-US" dirty="0">
                  <a:solidFill>
                    <a:prstClr val="black"/>
                  </a:solidFill>
                </a:endParaRPr>
              </a:p>
              <a:p>
                <a:endParaRPr lang="zh-CN" altLang="en-US" dirty="0"/>
              </a:p>
            </p:txBody>
          </p:sp>
        </mc:Choice>
        <mc:Fallback>
          <p:sp>
            <p:nvSpPr>
              <p:cNvPr id="14" name="矩形 13">
                <a:extLst>
                  <a:ext uri="{FF2B5EF4-FFF2-40B4-BE49-F238E27FC236}">
                    <a16:creationId xmlns:a16="http://schemas.microsoft.com/office/drawing/2014/main" id="{DF75C6E3-51DD-476B-BEB1-AD59F64C865E}"/>
                  </a:ext>
                </a:extLst>
              </p:cNvPr>
              <p:cNvSpPr>
                <a:spLocks noRot="1" noChangeAspect="1" noMove="1" noResize="1" noEditPoints="1" noAdjustHandles="1" noChangeArrowheads="1" noChangeShapeType="1" noTextEdit="1"/>
              </p:cNvSpPr>
              <p:nvPr/>
            </p:nvSpPr>
            <p:spPr>
              <a:xfrm>
                <a:off x="465710" y="2106535"/>
                <a:ext cx="3397918" cy="3231654"/>
              </a:xfrm>
              <a:prstGeom prst="rect">
                <a:avLst/>
              </a:prstGeom>
              <a:blipFill>
                <a:blip r:embed="rId7"/>
                <a:stretch>
                  <a:fillRect l="-2688" t="-1509" r="-17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1BCCF765-54F0-4CB4-A189-1D587D220B86}"/>
                  </a:ext>
                </a:extLst>
              </p:cNvPr>
              <p:cNvSpPr/>
              <p:nvPr/>
            </p:nvSpPr>
            <p:spPr>
              <a:xfrm>
                <a:off x="8728877" y="3027855"/>
                <a:ext cx="2292422" cy="8851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den>
                      </m:f>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den>
                      </m:f>
                    </m:oMath>
                  </m:oMathPara>
                </a14:m>
                <a:endParaRPr lang="zh-CN" altLang="en-US" dirty="0"/>
              </a:p>
            </p:txBody>
          </p:sp>
        </mc:Choice>
        <mc:Fallback>
          <p:sp>
            <p:nvSpPr>
              <p:cNvPr id="20" name="矩形 19">
                <a:extLst>
                  <a:ext uri="{FF2B5EF4-FFF2-40B4-BE49-F238E27FC236}">
                    <a16:creationId xmlns:a16="http://schemas.microsoft.com/office/drawing/2014/main" id="{1BCCF765-54F0-4CB4-A189-1D587D220B86}"/>
                  </a:ext>
                </a:extLst>
              </p:cNvPr>
              <p:cNvSpPr>
                <a:spLocks noRot="1" noChangeAspect="1" noMove="1" noResize="1" noEditPoints="1" noAdjustHandles="1" noChangeArrowheads="1" noChangeShapeType="1" noTextEdit="1"/>
              </p:cNvSpPr>
              <p:nvPr/>
            </p:nvSpPr>
            <p:spPr>
              <a:xfrm>
                <a:off x="8728877" y="3027855"/>
                <a:ext cx="2292422" cy="8851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791B9712-5519-4012-8BED-1218C3F969D0}"/>
                  </a:ext>
                </a:extLst>
              </p:cNvPr>
              <p:cNvSpPr/>
              <p:nvPr/>
            </p:nvSpPr>
            <p:spPr>
              <a:xfrm>
                <a:off x="5444214" y="6366541"/>
                <a:ext cx="108241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dirty="0"/>
              </a:p>
            </p:txBody>
          </p:sp>
        </mc:Choice>
        <mc:Fallback>
          <p:sp>
            <p:nvSpPr>
              <p:cNvPr id="22" name="矩形 21">
                <a:extLst>
                  <a:ext uri="{FF2B5EF4-FFF2-40B4-BE49-F238E27FC236}">
                    <a16:creationId xmlns:a16="http://schemas.microsoft.com/office/drawing/2014/main" id="{791B9712-5519-4012-8BED-1218C3F969D0}"/>
                  </a:ext>
                </a:extLst>
              </p:cNvPr>
              <p:cNvSpPr>
                <a:spLocks noRot="1" noChangeAspect="1" noMove="1" noResize="1" noEditPoints="1" noAdjustHandles="1" noChangeArrowheads="1" noChangeShapeType="1" noTextEdit="1"/>
              </p:cNvSpPr>
              <p:nvPr/>
            </p:nvSpPr>
            <p:spPr>
              <a:xfrm>
                <a:off x="5444214" y="6366541"/>
                <a:ext cx="1082412" cy="461665"/>
              </a:xfrm>
              <a:prstGeom prst="rect">
                <a:avLst/>
              </a:prstGeom>
              <a:blipFill>
                <a:blip r:embed="rId9"/>
                <a:stretch>
                  <a:fillRect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4B0817D2-E176-423E-96D4-2EA618A24889}"/>
                  </a:ext>
                </a:extLst>
              </p:cNvPr>
              <p:cNvSpPr/>
              <p:nvPr/>
            </p:nvSpPr>
            <p:spPr>
              <a:xfrm>
                <a:off x="5444214" y="7929086"/>
                <a:ext cx="1082412"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𝑟</m:t>
                          </m:r>
                        </m:den>
                      </m:f>
                    </m:oMath>
                  </m:oMathPara>
                </a14:m>
                <a:endParaRPr lang="zh-CN" altLang="en-US" dirty="0"/>
              </a:p>
            </p:txBody>
          </p:sp>
        </mc:Choice>
        <mc:Fallback>
          <p:sp>
            <p:nvSpPr>
              <p:cNvPr id="24" name="矩形 23">
                <a:extLst>
                  <a:ext uri="{FF2B5EF4-FFF2-40B4-BE49-F238E27FC236}">
                    <a16:creationId xmlns:a16="http://schemas.microsoft.com/office/drawing/2014/main" id="{4B0817D2-E176-423E-96D4-2EA618A24889}"/>
                  </a:ext>
                </a:extLst>
              </p:cNvPr>
              <p:cNvSpPr>
                <a:spLocks noRot="1" noChangeAspect="1" noMove="1" noResize="1" noEditPoints="1" noAdjustHandles="1" noChangeArrowheads="1" noChangeShapeType="1" noTextEdit="1"/>
              </p:cNvSpPr>
              <p:nvPr/>
            </p:nvSpPr>
            <p:spPr>
              <a:xfrm>
                <a:off x="5444214" y="7929086"/>
                <a:ext cx="1082412" cy="7838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BD50E8C0-3EC9-4A7F-85D5-6563D6E07871}"/>
                  </a:ext>
                </a:extLst>
              </p:cNvPr>
              <p:cNvSpPr/>
              <p:nvPr/>
            </p:nvSpPr>
            <p:spPr>
              <a:xfrm>
                <a:off x="7549599" y="6044402"/>
                <a:ext cx="1220462"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𝑁</m:t>
                          </m:r>
                        </m:den>
                      </m:f>
                    </m:oMath>
                  </m:oMathPara>
                </a14:m>
                <a:endParaRPr lang="zh-CN" altLang="en-US" dirty="0"/>
              </a:p>
            </p:txBody>
          </p:sp>
        </mc:Choice>
        <mc:Fallback>
          <p:sp>
            <p:nvSpPr>
              <p:cNvPr id="26" name="矩形 25">
                <a:extLst>
                  <a:ext uri="{FF2B5EF4-FFF2-40B4-BE49-F238E27FC236}">
                    <a16:creationId xmlns:a16="http://schemas.microsoft.com/office/drawing/2014/main" id="{BD50E8C0-3EC9-4A7F-85D5-6563D6E07871}"/>
                  </a:ext>
                </a:extLst>
              </p:cNvPr>
              <p:cNvSpPr>
                <a:spLocks noRot="1" noChangeAspect="1" noMove="1" noResize="1" noEditPoints="1" noAdjustHandles="1" noChangeArrowheads="1" noChangeShapeType="1" noTextEdit="1"/>
              </p:cNvSpPr>
              <p:nvPr/>
            </p:nvSpPr>
            <p:spPr>
              <a:xfrm>
                <a:off x="7549599" y="6044402"/>
                <a:ext cx="1220462" cy="7838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FC427E8A-B942-4768-9BEF-CF6D4C969E0B}"/>
                  </a:ext>
                </a:extLst>
              </p:cNvPr>
              <p:cNvSpPr/>
              <p:nvPr/>
            </p:nvSpPr>
            <p:spPr>
              <a:xfrm>
                <a:off x="7557960" y="7893018"/>
                <a:ext cx="2192331" cy="8559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1−1/</m:t>
                          </m:r>
                          <m:r>
                            <a:rPr lang="en-US" altLang="zh-CN" sz="2400" b="0" i="1" smtClean="0">
                              <a:solidFill>
                                <a:prstClr val="black"/>
                              </a:solidFill>
                              <a:latin typeface="Cambria Math" panose="02040503050406030204" pitchFamily="18" charset="0"/>
                            </a:rPr>
                            <m:t>𝑟</m:t>
                          </m:r>
                        </m:num>
                        <m:den>
                          <m:r>
                            <a:rPr lang="en-US" altLang="zh-CN" sz="2400" b="0" i="1" smtClean="0">
                              <a:solidFill>
                                <a:prstClr val="black"/>
                              </a:solidFill>
                              <a:latin typeface="Cambria Math" panose="02040503050406030204" pitchFamily="18" charset="0"/>
                            </a:rPr>
                            <m:t>1−1/</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𝑟</m:t>
                              </m:r>
                            </m:e>
                            <m:sup>
                              <m:r>
                                <a:rPr lang="en-US" altLang="zh-CN" sz="2400" b="0" i="1" smtClean="0">
                                  <a:solidFill>
                                    <a:prstClr val="black"/>
                                  </a:solidFill>
                                  <a:latin typeface="Cambria Math" panose="02040503050406030204" pitchFamily="18" charset="0"/>
                                </a:rPr>
                                <m:t>𝑁</m:t>
                              </m:r>
                            </m:sup>
                          </m:sSup>
                        </m:den>
                      </m:f>
                    </m:oMath>
                  </m:oMathPara>
                </a14:m>
                <a:endParaRPr lang="zh-CN" altLang="en-US" dirty="0"/>
              </a:p>
            </p:txBody>
          </p:sp>
        </mc:Choice>
        <mc:Fallback>
          <p:sp>
            <p:nvSpPr>
              <p:cNvPr id="27" name="矩形 26">
                <a:extLst>
                  <a:ext uri="{FF2B5EF4-FFF2-40B4-BE49-F238E27FC236}">
                    <a16:creationId xmlns:a16="http://schemas.microsoft.com/office/drawing/2014/main" id="{FC427E8A-B942-4768-9BEF-CF6D4C969E0B}"/>
                  </a:ext>
                </a:extLst>
              </p:cNvPr>
              <p:cNvSpPr>
                <a:spLocks noRot="1" noChangeAspect="1" noMove="1" noResize="1" noEditPoints="1" noAdjustHandles="1" noChangeArrowheads="1" noChangeShapeType="1" noTextEdit="1"/>
              </p:cNvSpPr>
              <p:nvPr/>
            </p:nvSpPr>
            <p:spPr>
              <a:xfrm>
                <a:off x="7557960" y="7893018"/>
                <a:ext cx="2192331" cy="855940"/>
              </a:xfrm>
              <a:prstGeom prst="rect">
                <a:avLst/>
              </a:prstGeom>
              <a:blipFill>
                <a:blip r:embed="rId12"/>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71A3B9C-8B3E-42B6-8461-3A6AA73D3B0F}"/>
              </a:ext>
            </a:extLst>
          </p:cNvPr>
          <p:cNvSpPr/>
          <p:nvPr/>
        </p:nvSpPr>
        <p:spPr>
          <a:xfrm>
            <a:off x="465710" y="5014713"/>
            <a:ext cx="5006499" cy="461665"/>
          </a:xfrm>
          <a:prstGeom prst="rect">
            <a:avLst/>
          </a:prstGeom>
        </p:spPr>
        <p:txBody>
          <a:bodyPr wrap="none">
            <a:spAutoFit/>
          </a:bodyPr>
          <a:lstStyle/>
          <a:p>
            <a:r>
              <a:rPr lang="zh-CN" altLang="en-US" sz="2400" dirty="0">
                <a:solidFill>
                  <a:prstClr val="black"/>
                </a:solidFill>
                <a:cs typeface="Times New Roman" panose="02020603050405020304" pitchFamily="18" charset="0"/>
              </a:rPr>
              <a:t>根据不同的适合度，</a:t>
            </a:r>
            <a:r>
              <a:rPr lang="zh-CN" altLang="en-US" sz="2400" dirty="0">
                <a:solidFill>
                  <a:srgbClr val="C00000"/>
                </a:solidFill>
                <a:cs typeface="Times New Roman" panose="02020603050405020304" pitchFamily="18" charset="0"/>
              </a:rPr>
              <a:t>两种</a:t>
            </a:r>
            <a:r>
              <a:rPr lang="en-US" altLang="zh-CN" sz="2400" dirty="0">
                <a:solidFill>
                  <a:srgbClr val="C00000"/>
                </a:solidFill>
                <a:cs typeface="Times New Roman" panose="02020603050405020304" pitchFamily="18" charset="0"/>
              </a:rPr>
              <a:t>Moran</a:t>
            </a:r>
            <a:r>
              <a:rPr lang="zh-CN" altLang="en-US" sz="2400" dirty="0">
                <a:solidFill>
                  <a:srgbClr val="C00000"/>
                </a:solidFill>
                <a:cs typeface="Times New Roman" panose="02020603050405020304" pitchFamily="18" charset="0"/>
              </a:rPr>
              <a:t>过程</a:t>
            </a:r>
            <a:endParaRPr lang="zh-CN" altLang="en-US" dirty="0">
              <a:solidFill>
                <a:srgbClr val="C00000"/>
              </a:solidFill>
            </a:endParaRPr>
          </a:p>
        </p:txBody>
      </p:sp>
      <p:sp>
        <p:nvSpPr>
          <p:cNvPr id="30" name="矩形 29">
            <a:extLst>
              <a:ext uri="{FF2B5EF4-FFF2-40B4-BE49-F238E27FC236}">
                <a16:creationId xmlns:a16="http://schemas.microsoft.com/office/drawing/2014/main" id="{9E4184A3-8D8E-47C1-9089-9DF125F3CA86}"/>
              </a:ext>
            </a:extLst>
          </p:cNvPr>
          <p:cNvSpPr/>
          <p:nvPr/>
        </p:nvSpPr>
        <p:spPr>
          <a:xfrm>
            <a:off x="6695980" y="1496219"/>
            <a:ext cx="3615092"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适合度用繁殖速率来描述</a:t>
            </a:r>
            <a:r>
              <a:rPr lang="en-US" altLang="zh-CN" dirty="0">
                <a:solidFill>
                  <a:schemeClr val="accent6"/>
                </a:solidFill>
                <a:cs typeface="Times New Roman" panose="02020603050405020304" pitchFamily="18" charset="0"/>
              </a:rPr>
              <a:t>(Page 10)</a:t>
            </a:r>
            <a:endParaRPr lang="zh-CN" altLang="en-US" dirty="0">
              <a:solidFill>
                <a:schemeClr val="accent6"/>
              </a:solidFill>
            </a:endParaRPr>
          </a:p>
        </p:txBody>
      </p:sp>
    </p:spTree>
    <p:extLst>
      <p:ext uri="{BB962C8B-B14F-4D97-AF65-F5344CB8AC3E}">
        <p14:creationId xmlns:p14="http://schemas.microsoft.com/office/powerpoint/2010/main" val="133190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6EB2AE-422A-4AE1-8D31-E6C801F11F5A}"/>
              </a:ext>
            </a:extLst>
          </p:cNvPr>
          <p:cNvSpPr/>
          <p:nvPr/>
        </p:nvSpPr>
        <p:spPr>
          <a:xfrm>
            <a:off x="687174" y="6704727"/>
            <a:ext cx="2948688" cy="464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7" y="372441"/>
            <a:ext cx="4109762" cy="923330"/>
          </a:xfrm>
          <a:prstGeom prst="rect">
            <a:avLst/>
          </a:prstGeom>
        </p:spPr>
        <p:txBody>
          <a:bodyPr wrap="squar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71C3FF-4D08-4EF8-9257-6D2CF5431D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b="2772"/>
          <a:stretch/>
        </p:blipFill>
        <p:spPr>
          <a:xfrm>
            <a:off x="7488381" y="2180501"/>
            <a:ext cx="4204797" cy="3271899"/>
          </a:xfrm>
          <a:prstGeom prst="rect">
            <a:avLst/>
          </a:prstGeom>
        </p:spPr>
      </p:pic>
      <p:sp>
        <p:nvSpPr>
          <p:cNvPr id="13" name="矩形 12">
            <a:extLst>
              <a:ext uri="{FF2B5EF4-FFF2-40B4-BE49-F238E27FC236}">
                <a16:creationId xmlns:a16="http://schemas.microsoft.com/office/drawing/2014/main" id="{09E47A6C-2594-44FC-9546-F325B0392786}"/>
              </a:ext>
            </a:extLst>
          </p:cNvPr>
          <p:cNvSpPr/>
          <p:nvPr/>
        </p:nvSpPr>
        <p:spPr>
          <a:xfrm>
            <a:off x="106638" y="1765814"/>
            <a:ext cx="8911157" cy="523220"/>
          </a:xfrm>
          <a:prstGeom prst="rect">
            <a:avLst/>
          </a:prstGeom>
        </p:spPr>
        <p:txBody>
          <a:bodyPr wrap="non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Goal :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研究考虑</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种群空间结构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的有限种群的进化动态</a:t>
            </a:r>
          </a:p>
        </p:txBody>
      </p:sp>
      <p:sp>
        <p:nvSpPr>
          <p:cNvPr id="9" name="矩形 8">
            <a:extLst>
              <a:ext uri="{FF2B5EF4-FFF2-40B4-BE49-F238E27FC236}">
                <a16:creationId xmlns:a16="http://schemas.microsoft.com/office/drawing/2014/main" id="{3AF3F037-4854-432C-B473-29946255C5C4}"/>
              </a:ext>
            </a:extLst>
          </p:cNvPr>
          <p:cNvSpPr/>
          <p:nvPr/>
        </p:nvSpPr>
        <p:spPr>
          <a:xfrm>
            <a:off x="106638" y="2405412"/>
            <a:ext cx="7690700" cy="954107"/>
          </a:xfrm>
          <a:prstGeom prst="rect">
            <a:avLst/>
          </a:prstGeom>
        </p:spPr>
        <p:txBody>
          <a:bodyPr wrap="squar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Framework :</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生灭过程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(Birth-Death process, BD process)</a:t>
            </a: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E7BCA25C-E9DB-440C-8C3F-9E9EF04992EF}"/>
                  </a:ext>
                </a:extLst>
              </p:cNvPr>
              <p:cNvSpPr/>
              <p:nvPr/>
            </p:nvSpPr>
            <p:spPr>
              <a:xfrm>
                <a:off x="241300" y="3728851"/>
                <a:ext cx="6553200" cy="153888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如何利用图体现空间结构？</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种群中的个体用图的顶点表示，个体间的相互作用由连接顶点的边进行表示。如果存在一条从顶点</a:t>
                </a:r>
                <a14:m>
                  <m:oMath xmlns:m="http://schemas.openxmlformats.org/officeDocument/2006/math">
                    <m:r>
                      <a:rPr lang="en-US" altLang="zh-CN" i="1" dirty="0" smtClean="0">
                        <a:latin typeface="Cambria Math" panose="02040503050406030204" pitchFamily="18" charset="0"/>
                      </a:rPr>
                      <m:t>𝑖</m:t>
                    </m:r>
                  </m:oMath>
                </a14:m>
                <a:r>
                  <a:rPr lang="zh-CN" altLang="en-US" dirty="0"/>
                  <a:t>指向顶点</a:t>
                </a:r>
                <a14:m>
                  <m:oMath xmlns:m="http://schemas.openxmlformats.org/officeDocument/2006/math">
                    <m:r>
                      <a:rPr lang="en-US" altLang="zh-CN" i="1" dirty="0" smtClean="0">
                        <a:latin typeface="Cambria Math" panose="02040503050406030204" pitchFamily="18" charset="0"/>
                      </a:rPr>
                      <m:t>𝑗</m:t>
                    </m:r>
                  </m:oMath>
                </a14:m>
                <a:r>
                  <a:rPr lang="zh-CN" altLang="en-US" dirty="0"/>
                  <a:t>的边，表明</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的子代可以取代</a:t>
                </a:r>
                <a14:m>
                  <m:oMath xmlns:m="http://schemas.openxmlformats.org/officeDocument/2006/math">
                    <m:r>
                      <a:rPr lang="en-US" altLang="zh-CN" i="1" dirty="0" smtClean="0">
                        <a:latin typeface="Cambria Math" panose="02040503050406030204" pitchFamily="18" charset="0"/>
                      </a:rPr>
                      <m:t>𝑗</m:t>
                    </m:r>
                  </m:oMath>
                </a14:m>
                <a:r>
                  <a:rPr lang="zh-CN" altLang="en-US" dirty="0"/>
                  <a:t>。（</a:t>
                </a:r>
                <a14:m>
                  <m:oMath xmlns:m="http://schemas.openxmlformats.org/officeDocument/2006/math">
                    <m:r>
                      <a:rPr lang="en-US" altLang="zh-CN" i="1" dirty="0" smtClean="0">
                        <a:latin typeface="Cambria Math" panose="02040503050406030204" pitchFamily="18" charset="0"/>
                      </a:rPr>
                      <m:t>𝑖</m:t>
                    </m:r>
                  </m:oMath>
                </a14:m>
                <a:r>
                  <a:rPr lang="zh-CN" altLang="en-US" dirty="0"/>
                  <a:t>繁殖，</a:t>
                </a:r>
                <a14:m>
                  <m:oMath xmlns:m="http://schemas.openxmlformats.org/officeDocument/2006/math">
                    <m:r>
                      <a:rPr lang="en-US" altLang="zh-CN" i="1" dirty="0" smtClean="0">
                        <a:latin typeface="Cambria Math" panose="02040503050406030204" pitchFamily="18" charset="0"/>
                      </a:rPr>
                      <m:t>𝑗</m:t>
                    </m:r>
                  </m:oMath>
                </a14:m>
                <a:r>
                  <a:rPr lang="zh-CN" altLang="en-US" dirty="0"/>
                  <a:t>死亡，</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的子代取代</a:t>
                </a:r>
                <a14:m>
                  <m:oMath xmlns:m="http://schemas.openxmlformats.org/officeDocument/2006/math">
                    <m:r>
                      <a:rPr lang="en-US" altLang="zh-CN" i="1" dirty="0" smtClean="0">
                        <a:latin typeface="Cambria Math" panose="02040503050406030204" pitchFamily="18" charset="0"/>
                      </a:rPr>
                      <m:t>𝑗</m:t>
                    </m:r>
                  </m:oMath>
                </a14:m>
                <a:r>
                  <a:rPr lang="zh-CN" altLang="en-US" dirty="0"/>
                  <a:t>的位置）</a:t>
                </a:r>
              </a:p>
            </p:txBody>
          </p:sp>
        </mc:Choice>
        <mc:Fallback>
          <p:sp>
            <p:nvSpPr>
              <p:cNvPr id="6" name="矩形 5">
                <a:extLst>
                  <a:ext uri="{FF2B5EF4-FFF2-40B4-BE49-F238E27FC236}">
                    <a16:creationId xmlns:a16="http://schemas.microsoft.com/office/drawing/2014/main" id="{E7BCA25C-E9DB-440C-8C3F-9E9EF04992EF}"/>
                  </a:ext>
                </a:extLst>
              </p:cNvPr>
              <p:cNvSpPr>
                <a:spLocks noRot="1" noChangeAspect="1" noMove="1" noResize="1" noEditPoints="1" noAdjustHandles="1" noChangeArrowheads="1" noChangeShapeType="1" noTextEdit="1"/>
              </p:cNvSpPr>
              <p:nvPr/>
            </p:nvSpPr>
            <p:spPr>
              <a:xfrm>
                <a:off x="241300" y="3728851"/>
                <a:ext cx="6553200" cy="1538883"/>
              </a:xfrm>
              <a:prstGeom prst="rect">
                <a:avLst/>
              </a:prstGeom>
              <a:blipFill>
                <a:blip r:embed="rId4"/>
                <a:stretch>
                  <a:fillRect l="-1023" t="-2381" b="-555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B4A9E8-5D2C-4702-8237-7B3562D1CBCD}"/>
              </a:ext>
            </a:extLst>
          </p:cNvPr>
          <p:cNvSpPr/>
          <p:nvPr/>
        </p:nvSpPr>
        <p:spPr>
          <a:xfrm>
            <a:off x="241300" y="5452400"/>
            <a:ext cx="3262432"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图上的生灭过程如何定义？</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387D98C0-F6F6-4204-AE8A-1D5917C342E5}"/>
                  </a:ext>
                </a:extLst>
              </p:cNvPr>
              <p:cNvSpPr/>
              <p:nvPr/>
            </p:nvSpPr>
            <p:spPr>
              <a:xfrm>
                <a:off x="241300" y="5821732"/>
                <a:ext cx="7481856" cy="424796"/>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任一时间步，随机选择个体</a:t>
                </a:r>
                <a14:m>
                  <m:oMath xmlns:m="http://schemas.openxmlformats.org/officeDocument/2006/math">
                    <m:r>
                      <a:rPr lang="en-US" altLang="zh-CN" sz="2000" i="1" dirty="0">
                        <a:latin typeface="Cambria Math" panose="02040503050406030204" pitchFamily="18" charset="0"/>
                      </a:rPr>
                      <m:t>𝑖</m:t>
                    </m:r>
                  </m:oMath>
                </a14:m>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进行繁殖，</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的子代取代</a:t>
                </a:r>
                <a14:m>
                  <m:oMath xmlns:m="http://schemas.openxmlformats.org/officeDocument/2006/math">
                    <m:r>
                      <a:rPr lang="en-US" altLang="zh-CN" sz="2000" i="1" dirty="0">
                        <a:latin typeface="Cambria Math" panose="02040503050406030204" pitchFamily="18" charset="0"/>
                      </a:rPr>
                      <m:t>𝑗</m:t>
                    </m:r>
                  </m:oMath>
                </a14:m>
                <a:r>
                  <a:rPr lang="zh-CN" altLang="en-US" sz="2000" dirty="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𝑖𝑗</m:t>
                        </m:r>
                      </m:sub>
                    </m:sSub>
                  </m:oMath>
                </a14:m>
                <a:endParaRPr lang="zh-CN" altLang="en-US" sz="2000" dirty="0"/>
              </a:p>
            </p:txBody>
          </p:sp>
        </mc:Choice>
        <mc:Fallback>
          <p:sp>
            <p:nvSpPr>
              <p:cNvPr id="15" name="矩形 14">
                <a:extLst>
                  <a:ext uri="{FF2B5EF4-FFF2-40B4-BE49-F238E27FC236}">
                    <a16:creationId xmlns:a16="http://schemas.microsoft.com/office/drawing/2014/main" id="{387D98C0-F6F6-4204-AE8A-1D5917C342E5}"/>
                  </a:ext>
                </a:extLst>
              </p:cNvPr>
              <p:cNvSpPr>
                <a:spLocks noRot="1" noChangeAspect="1" noMove="1" noResize="1" noEditPoints="1" noAdjustHandles="1" noChangeArrowheads="1" noChangeShapeType="1" noTextEdit="1"/>
              </p:cNvSpPr>
              <p:nvPr/>
            </p:nvSpPr>
            <p:spPr>
              <a:xfrm>
                <a:off x="241300" y="5821732"/>
                <a:ext cx="7481856" cy="424796"/>
              </a:xfrm>
              <a:prstGeom prst="rect">
                <a:avLst/>
              </a:prstGeom>
              <a:blipFill>
                <a:blip r:embed="rId5"/>
                <a:stretch>
                  <a:fillRect l="-896" t="-7143" b="-1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3E440B3-C87C-4312-B502-E9CF214EF897}"/>
                  </a:ext>
                </a:extLst>
              </p:cNvPr>
              <p:cNvSpPr txBox="1"/>
              <p:nvPr/>
            </p:nvSpPr>
            <p:spPr>
              <a:xfrm>
                <a:off x="-689475" y="6800526"/>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p:sp>
            <p:nvSpPr>
              <p:cNvPr id="16" name="文本框 15">
                <a:extLst>
                  <a:ext uri="{FF2B5EF4-FFF2-40B4-BE49-F238E27FC236}">
                    <a16:creationId xmlns:a16="http://schemas.microsoft.com/office/drawing/2014/main" id="{93E440B3-C87C-4312-B502-E9CF214EF897}"/>
                  </a:ext>
                </a:extLst>
              </p:cNvPr>
              <p:cNvSpPr txBox="1">
                <a:spLocks noRot="1" noChangeAspect="1" noMove="1" noResize="1" noEditPoints="1" noAdjustHandles="1" noChangeArrowheads="1" noChangeShapeType="1" noTextEdit="1"/>
              </p:cNvSpPr>
              <p:nvPr/>
            </p:nvSpPr>
            <p:spPr>
              <a:xfrm>
                <a:off x="-689475" y="6800526"/>
                <a:ext cx="5123981" cy="145296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p:nvPr/>
            </p:nvSpPr>
            <p:spPr>
              <a:xfrm>
                <a:off x="5983216" y="6564555"/>
                <a:ext cx="5709962" cy="160787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Wingdings" panose="05000000000000000000" pitchFamily="2" charset="2"/>
                  <a:buChar char="p"/>
                </a:pPr>
                <a:r>
                  <a:rPr lang="zh-CN" altLang="en-US"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𝑤</m:t>
                        </m:r>
                      </m:e>
                      <m:sub>
                        <m:r>
                          <a:rPr lang="en-US" altLang="zh-CN" sz="2000" b="0" i="1" smtClean="0">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&gt;0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则存在一条从顶点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𝑤</m:t>
                        </m:r>
                      </m:e>
                      <m:sub>
                        <m:r>
                          <a:rPr lang="en-US" altLang="zh-CN" sz="2000" i="1">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则不存在从顶点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这样矩阵</a:t>
                </a:r>
                <a14:m>
                  <m:oMath xmlns:m="http://schemas.openxmlformats.org/officeDocument/2006/math">
                    <m:r>
                      <a:rPr lang="zh-CN" altLang="en-US" sz="2000" i="1" kern="0">
                        <a:solidFill>
                          <a:srgbClr val="0D2447"/>
                        </a:solidFill>
                        <a:latin typeface="Cambria Math" panose="02040503050406030204" pitchFamily="18" charset="0"/>
                      </a:rPr>
                      <m:t>𝑊</m:t>
                    </m:r>
                  </m:oMath>
                </a14:m>
                <a:r>
                  <a:rPr lang="zh-CN" altLang="en-US" sz="2000" dirty="0">
                    <a:solidFill>
                      <a:schemeClr val="tx1"/>
                    </a:solidFill>
                    <a:latin typeface="微软雅黑" panose="020B0503020204020204" pitchFamily="34" charset="-122"/>
                    <a:ea typeface="微软雅黑" panose="020B0503020204020204" pitchFamily="34" charset="-122"/>
                  </a:rPr>
                  <a:t>就定义了一个加权有向图</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a:spLocks noRot="1" noChangeAspect="1" noMove="1" noResize="1" noEditPoints="1" noAdjustHandles="1" noChangeArrowheads="1" noChangeShapeType="1" noTextEdit="1"/>
              </p:cNvSpPr>
              <p:nvPr/>
            </p:nvSpPr>
            <p:spPr>
              <a:xfrm>
                <a:off x="5983216" y="6564555"/>
                <a:ext cx="5709962" cy="1607876"/>
              </a:xfrm>
              <a:prstGeom prst="rect">
                <a:avLst/>
              </a:prstGeom>
              <a:blipFill>
                <a:blip r:embed="rId7"/>
                <a:stretch>
                  <a:fillRect l="-1814" b="-56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FE98F62D-2CDA-4331-B4FB-9CE908B57CE6}"/>
                  </a:ext>
                </a:extLst>
              </p:cNvPr>
              <p:cNvSpPr/>
              <p:nvPr/>
            </p:nvSpPr>
            <p:spPr>
              <a:xfrm>
                <a:off x="4216399" y="6896691"/>
                <a:ext cx="1460656" cy="99264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ea typeface="微软雅黑" panose="020B0503020204020204" pitchFamily="34" charset="-122"/>
                            </a:rPr>
                          </m:ctrlPr>
                        </m:naryPr>
                        <m:sub>
                          <m:r>
                            <m:rPr>
                              <m:brk m:alnAt="23"/>
                            </m:rPr>
                            <a:rPr lang="en-US" altLang="zh-CN" sz="2000" i="1">
                              <a:latin typeface="Cambria Math" panose="02040503050406030204" pitchFamily="18" charset="0"/>
                              <a:ea typeface="微软雅黑" panose="020B0503020204020204" pitchFamily="34" charset="-122"/>
                            </a:rPr>
                            <m:t>𝑗</m:t>
                          </m:r>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𝑁</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𝑖𝑗</m:t>
                              </m:r>
                            </m:sub>
                          </m:sSub>
                          <m:r>
                            <a:rPr lang="en-US" altLang="zh-CN" sz="2000" i="1">
                              <a:latin typeface="Cambria Math" panose="02040503050406030204" pitchFamily="18" charset="0"/>
                              <a:ea typeface="微软雅黑" panose="020B0503020204020204" pitchFamily="34" charset="-122"/>
                            </a:rPr>
                            <m:t>=1</m:t>
                          </m:r>
                        </m:e>
                      </m:nary>
                    </m:oMath>
                  </m:oMathPara>
                </a14:m>
                <a:endParaRPr lang="zh-CN" altLang="en-US" sz="2000" dirty="0"/>
              </a:p>
            </p:txBody>
          </p:sp>
        </mc:Choice>
        <mc:Fallback>
          <p:sp>
            <p:nvSpPr>
              <p:cNvPr id="18" name="矩形 17">
                <a:extLst>
                  <a:ext uri="{FF2B5EF4-FFF2-40B4-BE49-F238E27FC236}">
                    <a16:creationId xmlns:a16="http://schemas.microsoft.com/office/drawing/2014/main" id="{FE98F62D-2CDA-4331-B4FB-9CE908B57CE6}"/>
                  </a:ext>
                </a:extLst>
              </p:cNvPr>
              <p:cNvSpPr>
                <a:spLocks noRot="1" noChangeAspect="1" noMove="1" noResize="1" noEditPoints="1" noAdjustHandles="1" noChangeArrowheads="1" noChangeShapeType="1" noTextEdit="1"/>
              </p:cNvSpPr>
              <p:nvPr/>
            </p:nvSpPr>
            <p:spPr>
              <a:xfrm>
                <a:off x="4216399" y="6896691"/>
                <a:ext cx="1460656" cy="992644"/>
              </a:xfrm>
              <a:prstGeom prst="rect">
                <a:avLst/>
              </a:prstGeom>
              <a:blipFill>
                <a:blip r:embed="rId8"/>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87BBBC0-9358-4BCA-92E4-3ED07B768C37}"/>
              </a:ext>
            </a:extLst>
          </p:cNvPr>
          <p:cNvSpPr/>
          <p:nvPr/>
        </p:nvSpPr>
        <p:spPr>
          <a:xfrm>
            <a:off x="803786" y="8517825"/>
            <a:ext cx="24529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每个行向量元素和为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79647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91595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进化图论中的</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5B46624F-810C-4984-8816-266F9FD09CFA}"/>
                  </a:ext>
                </a:extLst>
              </p:cNvPr>
              <p:cNvSpPr txBox="1"/>
              <p:nvPr/>
            </p:nvSpPr>
            <p:spPr>
              <a:xfrm>
                <a:off x="-631837" y="2461626"/>
                <a:ext cx="5359400" cy="1516505"/>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
                        </m:e>
                      </m:d>
                    </m:oMath>
                  </m:oMathPara>
                </a14:m>
                <a:endParaRPr kumimoji="0" lang="zh-CN" altLang="en-US" sz="2400" b="1" i="0" u="none" strike="noStrike" kern="0" cap="none" spc="0" normalizeH="0" baseline="0" noProof="0" dirty="0">
                  <a:ln>
                    <a:noFill/>
                  </a:ln>
                  <a:solidFill>
                    <a:srgbClr val="000000"/>
                  </a:solidFill>
                  <a:effectLst/>
                  <a:uLnTx/>
                  <a:uFillTx/>
                  <a:latin typeface="Helvetica Neue"/>
                  <a:sym typeface="Helvetica Neue"/>
                </a:endParaRPr>
              </a:p>
            </p:txBody>
          </p:sp>
        </mc:Choice>
        <mc:Fallback>
          <p:sp>
            <p:nvSpPr>
              <p:cNvPr id="23" name="文本框 22">
                <a:extLst>
                  <a:ext uri="{FF2B5EF4-FFF2-40B4-BE49-F238E27FC236}">
                    <a16:creationId xmlns:a16="http://schemas.microsoft.com/office/drawing/2014/main" id="{5B46624F-810C-4984-8816-266F9FD09CFA}"/>
                  </a:ext>
                </a:extLst>
              </p:cNvPr>
              <p:cNvSpPr txBox="1">
                <a:spLocks noRot="1" noChangeAspect="1" noMove="1" noResize="1" noEditPoints="1" noAdjustHandles="1" noChangeArrowheads="1" noChangeShapeType="1" noTextEdit="1"/>
              </p:cNvSpPr>
              <p:nvPr/>
            </p:nvSpPr>
            <p:spPr>
              <a:xfrm>
                <a:off x="-631837" y="2461626"/>
                <a:ext cx="5359400" cy="151650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1B12D9F-346A-43B4-9321-4B0B8E7E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88" y="2327324"/>
            <a:ext cx="7546839" cy="2485976"/>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1E6FFC08-C552-47A6-BA8F-2B7CF1548D81}"/>
                  </a:ext>
                </a:extLst>
              </p:cNvPr>
              <p:cNvSpPr/>
              <p:nvPr/>
            </p:nvSpPr>
            <p:spPr>
              <a:xfrm>
                <a:off x="0" y="1765814"/>
                <a:ext cx="9868407"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中任意一个个体的子代取代其他个体的概率都为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对应于</a:t>
                </a:r>
                <a:r>
                  <a:rPr lang="zh-CN" altLang="en-US" dirty="0">
                    <a:solidFill>
                      <a:schemeClr val="accent1"/>
                    </a:solidFill>
                  </a:rPr>
                  <a:t>权重完全相同的完全图</a:t>
                </a:r>
              </a:p>
            </p:txBody>
          </p:sp>
        </mc:Choice>
        <mc:Fallback>
          <p:sp>
            <p:nvSpPr>
              <p:cNvPr id="3" name="矩形 2">
                <a:extLst>
                  <a:ext uri="{FF2B5EF4-FFF2-40B4-BE49-F238E27FC236}">
                    <a16:creationId xmlns:a16="http://schemas.microsoft.com/office/drawing/2014/main" id="{1E6FFC08-C552-47A6-BA8F-2B7CF1548D81}"/>
                  </a:ext>
                </a:extLst>
              </p:cNvPr>
              <p:cNvSpPr>
                <a:spLocks noRot="1" noChangeAspect="1" noMove="1" noResize="1" noEditPoints="1" noAdjustHandles="1" noChangeArrowheads="1" noChangeShapeType="1" noTextEdit="1"/>
              </p:cNvSpPr>
              <p:nvPr/>
            </p:nvSpPr>
            <p:spPr>
              <a:xfrm>
                <a:off x="0" y="1765814"/>
                <a:ext cx="9868407" cy="369332"/>
              </a:xfrm>
              <a:prstGeom prst="rect">
                <a:avLst/>
              </a:prstGeom>
              <a:blipFill>
                <a:blip r:embed="rId5"/>
                <a:stretch>
                  <a:fillRect l="-494" t="-10000" b="-26667"/>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9BE2B8B0-CB9D-4B16-A4A1-3AFFB88F94CB}"/>
              </a:ext>
            </a:extLst>
          </p:cNvPr>
          <p:cNvSpPr/>
          <p:nvPr/>
        </p:nvSpPr>
        <p:spPr>
          <a:xfrm>
            <a:off x="7623080" y="4387334"/>
            <a:ext cx="2646878"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不同适合度的</a:t>
            </a:r>
            <a:r>
              <a:rPr lang="en-US" altLang="zh-CN" dirty="0">
                <a:solidFill>
                  <a:schemeClr val="accent6"/>
                </a:solidFill>
                <a:cs typeface="Times New Roman" panose="02020603050405020304" pitchFamily="18" charset="0"/>
              </a:rPr>
              <a:t>Moran</a:t>
            </a:r>
            <a:r>
              <a:rPr lang="zh-CN" altLang="en-US" dirty="0">
                <a:solidFill>
                  <a:schemeClr val="accent6"/>
                </a:solidFill>
                <a:cs typeface="Times New Roman" panose="02020603050405020304" pitchFamily="18" charset="0"/>
              </a:rPr>
              <a:t>过程</a:t>
            </a:r>
            <a:endParaRPr lang="zh-CN" altLang="en-US" dirty="0">
              <a:solidFill>
                <a:schemeClr val="accent6"/>
              </a:solidFill>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8140E7E7-CCE0-4BB8-9EC3-047D56BA7555}"/>
                  </a:ext>
                </a:extLst>
              </p:cNvPr>
              <p:cNvSpPr/>
              <p:nvPr/>
            </p:nvSpPr>
            <p:spPr>
              <a:xfrm>
                <a:off x="615211" y="5000423"/>
                <a:ext cx="7984750" cy="391646"/>
              </a:xfrm>
              <a:prstGeom prst="rect">
                <a:avLst/>
              </a:prstGeom>
            </p:spPr>
            <p:txBody>
              <a:bodyPr wrap="none">
                <a:spAutoFit/>
              </a:bodyPr>
              <a:lstStyle/>
              <a:p>
                <a:r>
                  <a:rPr lang="zh-CN" altLang="en-US" dirty="0">
                    <a:ea typeface="微软雅黑" panose="020B0503020204020204" pitchFamily="34" charset="-122"/>
                  </a:rPr>
                  <a:t>可以把</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oMath>
                </a14:m>
                <a:r>
                  <a:rPr lang="zh-CN" altLang="en-US" dirty="0"/>
                  <a:t>看成条件概率</a:t>
                </a:r>
                <a14:m>
                  <m:oMath xmlns:m="http://schemas.openxmlformats.org/officeDocument/2006/math">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𝐷</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r>
                      <a:rPr lang="en-US" altLang="zh-CN" b="0" i="0" dirty="0" smtClean="0">
                        <a:latin typeface="Cambria Math" panose="02040503050406030204" pitchFamily="18" charset="0"/>
                      </a:rPr>
                      <m:t>)</m:t>
                    </m:r>
                  </m:oMath>
                </a14:m>
                <a:r>
                  <a:rPr lang="zh-CN" altLang="en-US" dirty="0"/>
                  <a:t>，即事件</a:t>
                </a:r>
                <a:r>
                  <a:rPr lang="zh-CN" altLang="en-US" dirty="0">
                    <a:solidFill>
                      <a:schemeClr val="accent1"/>
                    </a:solidFill>
                  </a:rPr>
                  <a:t>个体</a:t>
                </a:r>
                <a14:m>
                  <m:oMath xmlns:m="http://schemas.openxmlformats.org/officeDocument/2006/math">
                    <m:r>
                      <a:rPr lang="en-US" altLang="zh-CN" i="1" dirty="0">
                        <a:solidFill>
                          <a:schemeClr val="accent1"/>
                        </a:solidFill>
                        <a:latin typeface="Cambria Math" panose="02040503050406030204" pitchFamily="18" charset="0"/>
                      </a:rPr>
                      <m:t>𝑖</m:t>
                    </m:r>
                  </m:oMath>
                </a14:m>
                <a:r>
                  <a:rPr lang="zh-CN" altLang="en-US" dirty="0">
                    <a:solidFill>
                      <a:schemeClr val="accent1"/>
                    </a:solidFill>
                  </a:rPr>
                  <a:t>繁殖，个体</a:t>
                </a:r>
                <a14:m>
                  <m:oMath xmlns:m="http://schemas.openxmlformats.org/officeDocument/2006/math">
                    <m:r>
                      <a:rPr lang="en-US" altLang="zh-CN" i="1" dirty="0" smtClean="0">
                        <a:solidFill>
                          <a:schemeClr val="accent1"/>
                        </a:solidFill>
                        <a:latin typeface="Cambria Math" panose="02040503050406030204" pitchFamily="18" charset="0"/>
                      </a:rPr>
                      <m:t>𝑗</m:t>
                    </m:r>
                  </m:oMath>
                </a14:m>
                <a:r>
                  <a:rPr lang="zh-CN" altLang="en-US" dirty="0">
                    <a:solidFill>
                      <a:schemeClr val="accent1"/>
                    </a:solidFill>
                  </a:rPr>
                  <a:t>死亡</a:t>
                </a:r>
                <a:r>
                  <a:rPr lang="zh-CN" altLang="en-US" dirty="0"/>
                  <a:t>的概率</a:t>
                </a:r>
              </a:p>
            </p:txBody>
          </p:sp>
        </mc:Choice>
        <mc:Fallback>
          <p:sp>
            <p:nvSpPr>
              <p:cNvPr id="6" name="矩形 5">
                <a:extLst>
                  <a:ext uri="{FF2B5EF4-FFF2-40B4-BE49-F238E27FC236}">
                    <a16:creationId xmlns:a16="http://schemas.microsoft.com/office/drawing/2014/main" id="{8140E7E7-CCE0-4BB8-9EC3-047D56BA7555}"/>
                  </a:ext>
                </a:extLst>
              </p:cNvPr>
              <p:cNvSpPr>
                <a:spLocks noRot="1" noChangeAspect="1" noMove="1" noResize="1" noEditPoints="1" noAdjustHandles="1" noChangeArrowheads="1" noChangeShapeType="1" noTextEdit="1"/>
              </p:cNvSpPr>
              <p:nvPr/>
            </p:nvSpPr>
            <p:spPr>
              <a:xfrm>
                <a:off x="615211" y="5000423"/>
                <a:ext cx="7984750" cy="391646"/>
              </a:xfrm>
              <a:prstGeom prst="rect">
                <a:avLst/>
              </a:prstGeom>
              <a:blipFill>
                <a:blip r:embed="rId6"/>
                <a:stretch>
                  <a:fillRect l="-687" t="-7692" b="-169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B716BF56-B751-4FA5-A66E-F905A906E464}"/>
                  </a:ext>
                </a:extLst>
              </p:cNvPr>
              <p:cNvSpPr/>
              <p:nvPr/>
            </p:nvSpPr>
            <p:spPr>
              <a:xfrm>
                <a:off x="675304" y="5594292"/>
                <a:ext cx="84669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过程选择个体繁殖和死亡是独立的，即</a:t>
                </a:r>
                <a14:m>
                  <m:oMath xmlns:m="http://schemas.openxmlformats.org/officeDocument/2006/math">
                    <m:r>
                      <m:rPr>
                        <m:sty m:val="p"/>
                      </m:rPr>
                      <a:rPr lang="en-US" altLang="zh-CN" b="0" i="0" dirty="0" smtClean="0">
                        <a:latin typeface="Cambria Math" panose="02040503050406030204" pitchFamily="18" charset="0"/>
                      </a:rPr>
                      <m:t>P</m:t>
                    </m:r>
                    <m:d>
                      <m:dPr>
                        <m:ctrlPr>
                          <a:rPr lang="en-US" altLang="zh-CN" b="0" i="0" dirty="0" smtClean="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m:t>
                        </m:r>
                      </m:e>
                    </m:d>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b="0" i="1" dirty="0" smtClean="0">
                        <a:latin typeface="Cambria Math" panose="02040503050406030204" pitchFamily="18" charset="0"/>
                      </a:rPr>
                      <m:t>𝐷</m:t>
                    </m:r>
                    <m:r>
                      <a:rPr lang="en-US" altLang="zh-CN" dirty="0">
                        <a:latin typeface="Cambria Math" panose="02040503050406030204" pitchFamily="18" charset="0"/>
                      </a:rPr>
                      <m:t>)</m:t>
                    </m:r>
                  </m:oMath>
                </a14:m>
                <a:endParaRPr lang="zh-CN" altLang="en-US" dirty="0"/>
              </a:p>
            </p:txBody>
          </p:sp>
        </mc:Choice>
        <mc:Fallback>
          <p:sp>
            <p:nvSpPr>
              <p:cNvPr id="9" name="矩形 8">
                <a:extLst>
                  <a:ext uri="{FF2B5EF4-FFF2-40B4-BE49-F238E27FC236}">
                    <a16:creationId xmlns:a16="http://schemas.microsoft.com/office/drawing/2014/main" id="{B716BF56-B751-4FA5-A66E-F905A906E464}"/>
                  </a:ext>
                </a:extLst>
              </p:cNvPr>
              <p:cNvSpPr>
                <a:spLocks noRot="1" noChangeAspect="1" noMove="1" noResize="1" noEditPoints="1" noAdjustHandles="1" noChangeArrowheads="1" noChangeShapeType="1" noTextEdit="1"/>
              </p:cNvSpPr>
              <p:nvPr/>
            </p:nvSpPr>
            <p:spPr>
              <a:xfrm>
                <a:off x="675304" y="5594292"/>
                <a:ext cx="8466998" cy="369332"/>
              </a:xfrm>
              <a:prstGeom prst="rect">
                <a:avLst/>
              </a:prstGeom>
              <a:blipFill>
                <a:blip r:embed="rId7"/>
                <a:stretch>
                  <a:fillRect l="-648"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C00D9281-22FE-45F4-9248-F6D7DA1365F6}"/>
                  </a:ext>
                </a:extLst>
              </p:cNvPr>
              <p:cNvSpPr/>
              <p:nvPr/>
            </p:nvSpPr>
            <p:spPr>
              <a:xfrm>
                <a:off x="983933" y="6177214"/>
                <a:ext cx="7436459"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𝐷</m:t>
                      </m:r>
                      <m:r>
                        <a:rPr lang="en-US" altLang="zh-CN" i="1" dirty="0" err="1">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f>
                        <m:fPr>
                          <m:ctrlPr>
                            <a:rPr lang="en-US" altLang="zh-CN"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dirty="0" smtClean="0">
                          <a:latin typeface="Cambria Math" panose="02040503050406030204" pitchFamily="18" charset="0"/>
                        </a:rPr>
                        <m:t>=</m:t>
                      </m:r>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oMath>
                  </m:oMathPara>
                </a14:m>
                <a:endParaRPr lang="en-US" altLang="zh-CN" b="0" dirty="0"/>
              </a:p>
            </p:txBody>
          </p:sp>
        </mc:Choice>
        <mc:Fallback>
          <p:sp>
            <p:nvSpPr>
              <p:cNvPr id="10" name="矩形 9">
                <a:extLst>
                  <a:ext uri="{FF2B5EF4-FFF2-40B4-BE49-F238E27FC236}">
                    <a16:creationId xmlns:a16="http://schemas.microsoft.com/office/drawing/2014/main" id="{C00D9281-22FE-45F4-9248-F6D7DA1365F6}"/>
                  </a:ext>
                </a:extLst>
              </p:cNvPr>
              <p:cNvSpPr>
                <a:spLocks noRot="1" noChangeAspect="1" noMove="1" noResize="1" noEditPoints="1" noAdjustHandles="1" noChangeArrowheads="1" noChangeShapeType="1" noTextEdit="1"/>
              </p:cNvSpPr>
              <p:nvPr/>
            </p:nvSpPr>
            <p:spPr>
              <a:xfrm>
                <a:off x="983933" y="6177214"/>
                <a:ext cx="7436459" cy="669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DCB12E55-6950-43AE-899C-C6C01834639E}"/>
                  </a:ext>
                </a:extLst>
              </p:cNvPr>
              <p:cNvSpPr/>
              <p:nvPr/>
            </p:nvSpPr>
            <p:spPr>
              <a:xfrm>
                <a:off x="675304" y="7053707"/>
                <a:ext cx="7438703" cy="391646"/>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过程选择个体死亡与适应度无关，概率为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因此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𝑁</m:t>
                    </m:r>
                  </m:oMath>
                </a14:m>
                <a:endParaRPr lang="zh-CN" altLang="en-US" dirty="0"/>
              </a:p>
            </p:txBody>
          </p:sp>
        </mc:Choice>
        <mc:Fallback>
          <p:sp>
            <p:nvSpPr>
              <p:cNvPr id="11" name="矩形 10">
                <a:extLst>
                  <a:ext uri="{FF2B5EF4-FFF2-40B4-BE49-F238E27FC236}">
                    <a16:creationId xmlns:a16="http://schemas.microsoft.com/office/drawing/2014/main" id="{DCB12E55-6950-43AE-899C-C6C01834639E}"/>
                  </a:ext>
                </a:extLst>
              </p:cNvPr>
              <p:cNvSpPr>
                <a:spLocks noRot="1" noChangeAspect="1" noMove="1" noResize="1" noEditPoints="1" noAdjustHandles="1" noChangeArrowheads="1" noChangeShapeType="1" noTextEdit="1"/>
              </p:cNvSpPr>
              <p:nvPr/>
            </p:nvSpPr>
            <p:spPr>
              <a:xfrm>
                <a:off x="675304" y="7053707"/>
                <a:ext cx="7438703" cy="391646"/>
              </a:xfrm>
              <a:prstGeom prst="rect">
                <a:avLst/>
              </a:prstGeom>
              <a:blipFill>
                <a:blip r:embed="rId9"/>
                <a:stretch>
                  <a:fillRect l="-738" t="-7813" b="-187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EE73235D-4465-4F37-952E-C41704F1EC86}"/>
                  </a:ext>
                </a:extLst>
              </p:cNvPr>
              <p:cNvSpPr/>
              <p:nvPr/>
            </p:nvSpPr>
            <p:spPr>
              <a:xfrm>
                <a:off x="615211" y="7960682"/>
                <a:ext cx="5991961" cy="370294"/>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图</a:t>
                </a:r>
                <a14:m>
                  <m:oMath xmlns:m="http://schemas.openxmlformats.org/officeDocument/2006/math">
                    <m:r>
                      <a:rPr lang="zh-CN" altLang="en-US" i="1">
                        <a:solidFill>
                          <a:srgbClr val="C00000"/>
                        </a:solidFill>
                        <a:latin typeface="Cambria Math" panose="02040503050406030204" pitchFamily="18" charset="0"/>
                        <a:ea typeface="微软雅黑" panose="020B0503020204020204" pitchFamily="34" charset="-122"/>
                      </a:rPr>
                      <m:t>𝜌</m:t>
                    </m:r>
                    <m:r>
                      <a:rPr lang="zh-CN" altLang="en-US" i="1">
                        <a:solidFill>
                          <a:srgbClr val="C00000"/>
                        </a:solidFill>
                        <a:latin typeface="Cambria Math" panose="02040503050406030204" pitchFamily="18" charset="0"/>
                        <a:ea typeface="微软雅黑" panose="020B0503020204020204" pitchFamily="34" charset="-122"/>
                      </a:rPr>
                      <m:t>等价于</m:t>
                    </m:r>
                  </m:oMath>
                </a14:m>
                <a:r>
                  <a:rPr lang="en-US" altLang="zh-CN" dirty="0">
                    <a:solidFill>
                      <a:srgbClr val="C00000"/>
                    </a:solidFill>
                    <a:latin typeface="微软雅黑" panose="020B0503020204020204" pitchFamily="34" charset="-122"/>
                    <a:ea typeface="微软雅黑" panose="020B0503020204020204" pitchFamily="34" charset="-122"/>
                  </a:rPr>
                  <a:t>Moran</a:t>
                </a:r>
                <a:r>
                  <a:rPr lang="zh-CN" altLang="en-US" dirty="0">
                    <a:solidFill>
                      <a:srgbClr val="C00000"/>
                    </a:solidFill>
                    <a:latin typeface="微软雅黑" panose="020B0503020204020204" pitchFamily="34" charset="-122"/>
                    <a:ea typeface="微软雅黑" panose="020B0503020204020204" pitchFamily="34" charset="-122"/>
                  </a:rPr>
                  <a:t>过程</a:t>
                </a:r>
                <a:r>
                  <a:rPr lang="zh-CN" altLang="en-US" dirty="0">
                    <a:latin typeface="微软雅黑" panose="020B0503020204020204" pitchFamily="34" charset="-122"/>
                    <a:ea typeface="微软雅黑" panose="020B0503020204020204" pitchFamily="34" charset="-122"/>
                  </a:rPr>
                  <a:t>：图</a:t>
                </a:r>
                <a14:m>
                  <m:oMath xmlns:m="http://schemas.openxmlformats.org/officeDocument/2006/math">
                    <m:r>
                      <a:rPr lang="zh-CN" altLang="en-US" i="1">
                        <a:latin typeface="Cambria Math" panose="02040503050406030204" pitchFamily="18" charset="0"/>
                        <a:ea typeface="微软雅黑" panose="020B0503020204020204" pitchFamily="34" charset="-122"/>
                      </a:rPr>
                      <m:t>𝜌</m:t>
                    </m:r>
                  </m:oMath>
                </a14:m>
                <a:r>
                  <a:rPr lang="zh-CN" altLang="en-US" dirty="0"/>
                  <a:t>具有与</a:t>
                </a:r>
                <a:r>
                  <a:rPr lang="en-US" altLang="zh-CN" dirty="0"/>
                  <a:t>Moran</a:t>
                </a:r>
                <a:r>
                  <a:rPr lang="zh-CN" altLang="en-US" dirty="0"/>
                  <a:t>相同的固定概率</a:t>
                </a:r>
              </a:p>
            </p:txBody>
          </p:sp>
        </mc:Choice>
        <mc:Fallback>
          <p:sp>
            <p:nvSpPr>
              <p:cNvPr id="15" name="矩形 14">
                <a:extLst>
                  <a:ext uri="{FF2B5EF4-FFF2-40B4-BE49-F238E27FC236}">
                    <a16:creationId xmlns:a16="http://schemas.microsoft.com/office/drawing/2014/main" id="{EE73235D-4465-4F37-952E-C41704F1EC86}"/>
                  </a:ext>
                </a:extLst>
              </p:cNvPr>
              <p:cNvSpPr>
                <a:spLocks noRot="1" noChangeAspect="1" noMove="1" noResize="1" noEditPoints="1" noAdjustHandles="1" noChangeArrowheads="1" noChangeShapeType="1" noTextEdit="1"/>
              </p:cNvSpPr>
              <p:nvPr/>
            </p:nvSpPr>
            <p:spPr>
              <a:xfrm>
                <a:off x="615211" y="7960682"/>
                <a:ext cx="5991961" cy="370294"/>
              </a:xfrm>
              <a:prstGeom prst="rect">
                <a:avLst/>
              </a:prstGeom>
              <a:blipFill>
                <a:blip r:embed="rId10"/>
                <a:stretch>
                  <a:fillRect l="-916"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7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1C56-D23A-46E7-AD2C-ACF3CCED1A7D}"/>
              </a:ext>
            </a:extLst>
          </p:cNvPr>
          <p:cNvSpPr/>
          <p:nvPr/>
        </p:nvSpPr>
        <p:spPr>
          <a:xfrm>
            <a:off x="3576958" y="6473334"/>
            <a:ext cx="487042" cy="136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295465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等温定理</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E6FFC08-C552-47A6-BA8F-2B7CF1548D81}"/>
              </a:ext>
            </a:extLst>
          </p:cNvPr>
          <p:cNvSpPr/>
          <p:nvPr/>
        </p:nvSpPr>
        <p:spPr>
          <a:xfrm>
            <a:off x="348830" y="1791162"/>
            <a:ext cx="6456255" cy="954107"/>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等温定理（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isothermal theorem</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p>
        </p:txBody>
      </p:sp>
      <mc:AlternateContent xmlns:mc="http://schemas.openxmlformats.org/markup-compatibility/2006">
        <mc:Choice xmlns:a14="http://schemas.microsoft.com/office/drawing/2010/main" Requires="a14">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p:nvPr/>
            </p:nvSpPr>
            <p:spPr>
              <a:xfrm>
                <a:off x="465458" y="2718322"/>
                <a:ext cx="10549883" cy="335444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zh-CN" altLang="en-US" sz="2400" b="1" dirty="0">
                    <a:solidFill>
                      <a:srgbClr val="C00000"/>
                    </a:solidFill>
                    <a:latin typeface="微软雅黑" panose="020B0503020204020204" pitchFamily="34" charset="-122"/>
                    <a:ea typeface="微软雅黑" panose="020B0503020204020204" pitchFamily="34" charset="-122"/>
                  </a:rPr>
                  <a:t>顶点的温度</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到达该顶点的所有边的权重之和。则顶点</a:t>
                </a:r>
                <a:r>
                  <a:rPr lang="en-US" altLang="zh-CN" sz="2400" dirty="0">
                    <a:solidFill>
                      <a:schemeClr val="tx1"/>
                    </a:solidFill>
                    <a:latin typeface="微软雅黑" panose="020B0503020204020204" pitchFamily="34" charset="-122"/>
                    <a:ea typeface="微软雅黑" panose="020B0503020204020204" pitchFamily="34" charset="-122"/>
                  </a:rPr>
                  <a:t>j</a:t>
                </a:r>
                <a:r>
                  <a:rPr lang="zh-CN" altLang="en-US" sz="2400" dirty="0">
                    <a:solidFill>
                      <a:schemeClr val="tx1"/>
                    </a:solidFill>
                    <a:latin typeface="微软雅黑" panose="020B0503020204020204" pitchFamily="34" charset="-122"/>
                    <a:ea typeface="微软雅黑" panose="020B0503020204020204" pitchFamily="34" charset="-122"/>
                  </a:rPr>
                  <a:t>的温度为：</a:t>
                </a:r>
                <a:endParaRPr lang="en-US" altLang="zh-CN" sz="24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𝑇</m:t>
                          </m:r>
                        </m:e>
                        <m:sub>
                          <m:r>
                            <a:rPr lang="en-US" altLang="zh-CN" sz="2400" i="1">
                              <a:solidFill>
                                <a:schemeClr val="tx1"/>
                              </a:solidFill>
                              <a:latin typeface="Cambria Math" panose="02040503050406030204" pitchFamily="18" charset="0"/>
                              <a:ea typeface="微软雅黑" panose="020B0503020204020204" pitchFamily="34" charset="-122"/>
                            </a:rPr>
                            <m:t>𝑗</m:t>
                          </m:r>
                        </m:sub>
                      </m:sSub>
                      <m:r>
                        <a:rPr lang="en-US" altLang="zh-CN" sz="2400" i="1">
                          <a:solidFill>
                            <a:schemeClr val="tx1"/>
                          </a:solidFill>
                          <a:latin typeface="Cambria Math" panose="02040503050406030204" pitchFamily="18" charset="0"/>
                          <a:ea typeface="微软雅黑" panose="020B0503020204020204" pitchFamily="34" charset="-122"/>
                        </a:rPr>
                        <m:t>=</m:t>
                      </m:r>
                      <m:nary>
                        <m:naryPr>
                          <m:chr m:val="∑"/>
                          <m:ctrlPr>
                            <a:rPr lang="en-US" altLang="zh-CN" sz="2400" i="1">
                              <a:solidFill>
                                <a:schemeClr val="tx1"/>
                              </a:solidFill>
                              <a:latin typeface="Cambria Math" panose="02040503050406030204" pitchFamily="18" charset="0"/>
                              <a:ea typeface="微软雅黑" panose="020B0503020204020204" pitchFamily="34" charset="-122"/>
                            </a:rPr>
                          </m:ctrlPr>
                        </m:naryPr>
                        <m:sub>
                          <m:r>
                            <m:rPr>
                              <m:brk m:alnAt="23"/>
                            </m:rPr>
                            <a:rPr lang="en-US" altLang="zh-CN" sz="2400" i="1">
                              <a:solidFill>
                                <a:schemeClr val="tx1"/>
                              </a:solidFill>
                              <a:latin typeface="Cambria Math" panose="02040503050406030204" pitchFamily="18" charset="0"/>
                              <a:ea typeface="微软雅黑" panose="020B0503020204020204" pitchFamily="34" charset="-122"/>
                            </a:rPr>
                            <m:t>𝑖</m:t>
                          </m:r>
                          <m:r>
                            <a:rPr lang="en-US" altLang="zh-CN" sz="2400" i="1">
                              <a:solidFill>
                                <a:schemeClr val="tx1"/>
                              </a:solidFill>
                              <a:latin typeface="Cambria Math" panose="02040503050406030204" pitchFamily="18" charset="0"/>
                              <a:ea typeface="微软雅黑" panose="020B0503020204020204" pitchFamily="34" charset="-122"/>
                            </a:rPr>
                            <m:t>=1</m:t>
                          </m:r>
                        </m:sub>
                        <m:sup>
                          <m:r>
                            <a:rPr lang="en-US" altLang="zh-CN" sz="2400" i="1">
                              <a:solidFill>
                                <a:schemeClr val="tx1"/>
                              </a:solidFill>
                              <a:latin typeface="Cambria Math" panose="02040503050406030204" pitchFamily="18" charset="0"/>
                              <a:ea typeface="微软雅黑" panose="020B0503020204020204" pitchFamily="34" charset="-122"/>
                            </a:rPr>
                            <m:t>𝑁</m:t>
                          </m:r>
                        </m:sup>
                        <m:e>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𝑤</m:t>
                              </m:r>
                            </m:e>
                            <m:sub>
                              <m:r>
                                <a:rPr lang="en-US" altLang="zh-CN" sz="2400" i="1">
                                  <a:solidFill>
                                    <a:schemeClr val="tx1"/>
                                  </a:solidFill>
                                  <a:latin typeface="Cambria Math" panose="02040503050406030204" pitchFamily="18" charset="0"/>
                                  <a:ea typeface="微软雅黑" panose="020B0503020204020204" pitchFamily="34" charset="-122"/>
                                </a:rPr>
                                <m:t>𝑖𝑗</m:t>
                              </m:r>
                            </m:sub>
                          </m:sSub>
                        </m:e>
                      </m:nary>
                    </m:oMath>
                  </m:oMathPara>
                </a14:m>
                <a:endParaRPr lang="en-US" altLang="zh-CN" sz="2400" i="1" dirty="0">
                  <a:solidFill>
                    <a:schemeClr val="tx1"/>
                  </a:solidFill>
                  <a:latin typeface="Cambria Math" panose="02040503050406030204" pitchFamily="18" charset="0"/>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rgbClr val="C00000"/>
                    </a:solidFill>
                    <a:latin typeface="微软雅黑" panose="020B0503020204020204" pitchFamily="34" charset="-122"/>
                    <a:ea typeface="微软雅黑" panose="020B0503020204020204" pitchFamily="34" charset="-122"/>
                  </a:rPr>
                  <a:t>等温</a:t>
                </a:r>
                <a:r>
                  <a:rPr lang="zh-CN" altLang="en-US" sz="2400" dirty="0">
                    <a:solidFill>
                      <a:schemeClr val="tx1"/>
                    </a:solidFill>
                    <a:latin typeface="微软雅黑" panose="020B0503020204020204" pitchFamily="34" charset="-122"/>
                    <a:ea typeface="微软雅黑" panose="020B0503020204020204" pitchFamily="34" charset="-122"/>
                  </a:rPr>
                  <a:t>：如果所有顶点具有相同是温度，则称图是等温的。</a:t>
                </a:r>
              </a:p>
              <a:p>
                <a:r>
                  <a:rPr lang="zh-CN" altLang="en-US" sz="2400" b="1" dirty="0">
                    <a:solidFill>
                      <a:srgbClr val="C00000"/>
                    </a:solidFill>
                    <a:latin typeface="微软雅黑" panose="020B0503020204020204" pitchFamily="34" charset="-122"/>
                    <a:ea typeface="微软雅黑" panose="020B0503020204020204" pitchFamily="34" charset="-122"/>
                  </a:rPr>
                  <a:t>等温定理</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一个图</a:t>
                </a:r>
                <a14:m>
                  <m:oMath xmlns:m="http://schemas.openxmlformats.org/officeDocument/2006/math">
                    <m:r>
                      <a:rPr lang="zh-CN" altLang="en-US" sz="2400" i="1" smtClean="0">
                        <a:solidFill>
                          <a:schemeClr val="tx1"/>
                        </a:solidFill>
                        <a:latin typeface="Cambria Math" panose="02040503050406030204" pitchFamily="18" charset="0"/>
                        <a:ea typeface="微软雅黑" panose="020B0503020204020204" pitchFamily="34" charset="-122"/>
                      </a:rPr>
                      <m:t>𝜌</m:t>
                    </m:r>
                    <m:r>
                      <a:rPr lang="zh-CN" altLang="en-US" sz="2400" i="1">
                        <a:solidFill>
                          <a:schemeClr val="tx1"/>
                        </a:solidFill>
                        <a:latin typeface="Cambria Math" panose="02040503050406030204" pitchFamily="18" charset="0"/>
                        <a:ea typeface="微软雅黑" panose="020B0503020204020204" pitchFamily="34" charset="-122"/>
                      </a:rPr>
                      <m:t>等价于</m:t>
                    </m:r>
                  </m:oMath>
                </a14:m>
                <a:r>
                  <a:rPr lang="en-US" altLang="zh-CN" sz="2400" dirty="0">
                    <a:solidFill>
                      <a:schemeClr val="tx1"/>
                    </a:solidFill>
                    <a:latin typeface="微软雅黑" panose="020B0503020204020204" pitchFamily="34" charset="-122"/>
                    <a:ea typeface="微软雅黑" panose="020B0503020204020204" pitchFamily="34" charset="-122"/>
                  </a:rPr>
                  <a:t>Moran</a:t>
                </a:r>
                <a:r>
                  <a:rPr lang="zh-CN" altLang="en-US" sz="2400" dirty="0">
                    <a:solidFill>
                      <a:schemeClr val="tx1"/>
                    </a:solidFill>
                    <a:latin typeface="微软雅黑" panose="020B0503020204020204" pitchFamily="34" charset="-122"/>
                    <a:ea typeface="微软雅黑" panose="020B0503020204020204" pitchFamily="34" charset="-122"/>
                  </a:rPr>
                  <a:t>过程当且仅当它是等温图</a:t>
                </a:r>
                <a:r>
                  <a:rPr lang="zh-CN" altLang="en-US" sz="3600" dirty="0">
                    <a:solidFill>
                      <a:schemeClr val="tx1"/>
                    </a:solidFill>
                    <a:latin typeface="微软雅黑" panose="020B0503020204020204" pitchFamily="34" charset="-122"/>
                    <a:ea typeface="微软雅黑" panose="020B0503020204020204" pitchFamily="34" charset="-122"/>
                  </a:rPr>
                  <a:t>。</a:t>
                </a:r>
                <a:endParaRPr lang="en-US" altLang="zh-CN" sz="3600" dirty="0">
                  <a:solidFill>
                    <a:schemeClr val="tx1"/>
                  </a:solidFill>
                  <a:latin typeface="微软雅黑" panose="020B0503020204020204" pitchFamily="34" charset="-122"/>
                  <a:ea typeface="微软雅黑" panose="020B0503020204020204" pitchFamily="34" charset="-122"/>
                </a:endParaRPr>
              </a:p>
            </p:txBody>
          </p:sp>
        </mc:Choice>
        <mc:Fallback>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a:spLocks noRot="1" noChangeAspect="1" noMove="1" noResize="1" noEditPoints="1" noAdjustHandles="1" noChangeArrowheads="1" noChangeShapeType="1" noTextEdit="1"/>
              </p:cNvSpPr>
              <p:nvPr/>
            </p:nvSpPr>
            <p:spPr>
              <a:xfrm>
                <a:off x="465458" y="2718322"/>
                <a:ext cx="10549883" cy="3354444"/>
              </a:xfrm>
              <a:prstGeom prst="rect">
                <a:avLst/>
              </a:prstGeom>
              <a:blipFill>
                <a:blip r:embed="rId3"/>
                <a:stretch>
                  <a:fillRect l="-1271" t="-182" b="-381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3E8CFC3-A318-4EEC-B414-607031B2D767}"/>
                  </a:ext>
                </a:extLst>
              </p:cNvPr>
              <p:cNvSpPr txBox="1"/>
              <p:nvPr/>
            </p:nvSpPr>
            <p:spPr>
              <a:xfrm>
                <a:off x="2105235" y="6424080"/>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p:sp>
            <p:nvSpPr>
              <p:cNvPr id="13" name="文本框 12">
                <a:extLst>
                  <a:ext uri="{FF2B5EF4-FFF2-40B4-BE49-F238E27FC236}">
                    <a16:creationId xmlns:a16="http://schemas.microsoft.com/office/drawing/2014/main" id="{93E8CFC3-A318-4EEC-B414-607031B2D767}"/>
                  </a:ext>
                </a:extLst>
              </p:cNvPr>
              <p:cNvSpPr txBox="1">
                <a:spLocks noRot="1" noChangeAspect="1" noMove="1" noResize="1" noEditPoints="1" noAdjustHandles="1" noChangeArrowheads="1" noChangeShapeType="1" noTextEdit="1"/>
              </p:cNvSpPr>
              <p:nvPr/>
            </p:nvSpPr>
            <p:spPr>
              <a:xfrm>
                <a:off x="2105235" y="6424080"/>
                <a:ext cx="5123981" cy="1452962"/>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7F513BA-7464-4457-9242-E64DAB1A9366}"/>
              </a:ext>
            </a:extLst>
          </p:cNvPr>
          <p:cNvSpPr/>
          <p:nvPr/>
        </p:nvSpPr>
        <p:spPr>
          <a:xfrm>
            <a:off x="4667225" y="8228356"/>
            <a:ext cx="24753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每个列向量元素和为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D9F4B8B2-1D08-42F4-8AD0-5A15BE2E95D7}"/>
                  </a:ext>
                </a:extLst>
              </p:cNvPr>
              <p:cNvSpPr/>
              <p:nvPr/>
            </p:nvSpPr>
            <p:spPr>
              <a:xfrm>
                <a:off x="3369361" y="7977390"/>
                <a:ext cx="1331839"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𝑁</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=1</m:t>
                      </m:r>
                    </m:oMath>
                  </m:oMathPara>
                </a14:m>
                <a:endParaRPr lang="zh-CN" altLang="en-US" dirty="0"/>
              </a:p>
            </p:txBody>
          </p:sp>
        </mc:Choice>
        <mc:Fallback>
          <p:sp>
            <p:nvSpPr>
              <p:cNvPr id="5" name="矩形 4">
                <a:extLst>
                  <a:ext uri="{FF2B5EF4-FFF2-40B4-BE49-F238E27FC236}">
                    <a16:creationId xmlns:a16="http://schemas.microsoft.com/office/drawing/2014/main" id="{D9F4B8B2-1D08-42F4-8AD0-5A15BE2E95D7}"/>
                  </a:ext>
                </a:extLst>
              </p:cNvPr>
              <p:cNvSpPr>
                <a:spLocks noRot="1" noChangeAspect="1" noMove="1" noResize="1" noEditPoints="1" noAdjustHandles="1" noChangeArrowheads="1" noChangeShapeType="1" noTextEdit="1"/>
              </p:cNvSpPr>
              <p:nvPr/>
            </p:nvSpPr>
            <p:spPr>
              <a:xfrm>
                <a:off x="3369361" y="7977390"/>
                <a:ext cx="1331839" cy="87126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287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9326143" cy="923330"/>
          </a:xfrm>
          <a:prstGeom prst="rect">
            <a:avLst/>
          </a:prstGeom>
        </p:spPr>
        <p:txBody>
          <a:bodyPr wrap="none">
            <a:spAutoFit/>
          </a:bodyPr>
          <a:lstStyle/>
          <a:p>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Random Walk Optimization</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FAE14C2-F461-4F7F-BA6F-536DCF0E3234}"/>
              </a:ext>
            </a:extLst>
          </p:cNvPr>
          <p:cNvSpPr/>
          <p:nvPr/>
        </p:nvSpPr>
        <p:spPr>
          <a:xfrm>
            <a:off x="106638" y="2228196"/>
            <a:ext cx="6116362" cy="646331"/>
          </a:xfrm>
          <a:prstGeom prst="rect">
            <a:avLst/>
          </a:prstGeom>
        </p:spPr>
        <p:txBody>
          <a:bodyPr wrap="square">
            <a:spAutoFit/>
          </a:bodyPr>
          <a:lstStyle/>
          <a:p>
            <a:pPr marL="571500" indent="-571500">
              <a:buClr>
                <a:schemeClr val="accent2"/>
              </a:buClr>
              <a:buFont typeface="Wingdings" panose="05000000000000000000" pitchFamily="2" charset="2"/>
              <a:buChar char="p"/>
            </a:pPr>
            <a:r>
              <a:rPr lang="en-US" altLang="zh-CN" sz="3600" dirty="0">
                <a:cs typeface="Times New Roman" panose="02020603050405020304" pitchFamily="18" charset="0"/>
              </a:rPr>
              <a:t>Conditional independence</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F405C18-7969-42B5-9976-2B84A937A0B0}"/>
                  </a:ext>
                </a:extLst>
              </p:cNvPr>
              <p:cNvSpPr/>
              <p:nvPr/>
            </p:nvSpPr>
            <p:spPr>
              <a:xfrm>
                <a:off x="2177596" y="3072178"/>
                <a:ext cx="6996787" cy="13538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3200" i="1" smtClean="0">
                              <a:latin typeface="Cambria Math" panose="02040503050406030204" pitchFamily="18" charset="0"/>
                            </a:rPr>
                          </m:ctrlPr>
                        </m:funcPr>
                        <m:fName>
                          <m:r>
                            <m:rPr>
                              <m:sty m:val="p"/>
                            </m:rPr>
                            <a:rPr lang="en-US" altLang="zh-CN" sz="3200">
                              <a:latin typeface="Cambria Math" panose="02040503050406030204" pitchFamily="18" charset="0"/>
                            </a:rPr>
                            <m:t>Pr</m:t>
                          </m:r>
                        </m:fName>
                        <m:e>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𝑁</m:t>
                                  </m:r>
                                </m:e>
                                <m:sub>
                                  <m:r>
                                    <a:rPr lang="en-US" altLang="zh-CN" sz="3200" b="0" i="1" smtClean="0">
                                      <a:latin typeface="Cambria Math" panose="02040503050406030204" pitchFamily="18" charset="0"/>
                                    </a:rPr>
                                    <m:t>𝑅</m:t>
                                  </m:r>
                                </m:sub>
                              </m:sSub>
                              <m:d>
                                <m:dPr>
                                  <m:ctrlPr>
                                    <a:rPr lang="en-US" altLang="zh-CN" sz="3200" i="1">
                                      <a:latin typeface="Cambria Math" panose="02040503050406030204" pitchFamily="18" charset="0"/>
                                    </a:rPr>
                                  </m:ctrlPr>
                                </m:dPr>
                                <m:e>
                                  <m:r>
                                    <a:rPr lang="en-US" altLang="zh-CN" sz="3200" i="1">
                                      <a:latin typeface="Cambria Math" panose="02040503050406030204" pitchFamily="18" charset="0"/>
                                    </a:rPr>
                                    <m:t>𝑢</m:t>
                                  </m:r>
                                </m:e>
                              </m:d>
                            </m:e>
                            <m:e>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𝑢</m:t>
                                  </m:r>
                                </m:e>
                              </m:d>
                            </m:e>
                          </m:d>
                        </m:e>
                      </m:func>
                      <m:r>
                        <a:rPr lang="en-US" altLang="zh-CN" sz="3200" i="1">
                          <a:latin typeface="Cambria Math" panose="02040503050406030204" pitchFamily="18" charset="0"/>
                        </a:rPr>
                        <m:t>=</m:t>
                      </m:r>
                      <m:nary>
                        <m:naryPr>
                          <m:chr m:val="∏"/>
                          <m:limLoc m:val="undOvr"/>
                          <m:grow m:val="on"/>
                          <m:supHide m:val="on"/>
                          <m:ctrlPr>
                            <a:rPr lang="zh-CN" altLang="en-US" sz="3200" i="1" dirty="0">
                              <a:latin typeface="Cambria Math" panose="02040503050406030204" pitchFamily="18" charset="0"/>
                            </a:rPr>
                          </m:ctrlPr>
                        </m:naryPr>
                        <m:sub>
                          <m:r>
                            <a:rPr lang="en-US" altLang="zh-CN" sz="3200" b="0" i="1" dirty="0" smtClean="0">
                              <a:latin typeface="Cambria Math" panose="02040503050406030204" pitchFamily="18" charset="0"/>
                            </a:rPr>
                            <m:t>𝑣</m:t>
                          </m:r>
                          <m:r>
                            <a:rPr lang="zh-CN" altLang="en-US" sz="3200" dirty="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𝑁</m:t>
                              </m:r>
                            </m:e>
                            <m:sub>
                              <m:r>
                                <a:rPr lang="en-US" altLang="zh-CN" sz="3200" b="0" i="1" smtClean="0">
                                  <a:latin typeface="Cambria Math" panose="02040503050406030204" pitchFamily="18" charset="0"/>
                                </a:rPr>
                                <m:t>𝑅</m:t>
                              </m:r>
                            </m:sub>
                          </m:sSub>
                          <m:d>
                            <m:dPr>
                              <m:ctrlPr>
                                <a:rPr lang="zh-CN" altLang="en-US" sz="3200" i="1">
                                  <a:latin typeface="Cambria Math" panose="02040503050406030204" pitchFamily="18" charset="0"/>
                                </a:rPr>
                              </m:ctrlPr>
                            </m:dPr>
                            <m:e>
                              <m:r>
                                <a:rPr lang="zh-CN" altLang="en-US" sz="3200" i="1">
                                  <a:latin typeface="Cambria Math" panose="02040503050406030204" pitchFamily="18" charset="0"/>
                                </a:rPr>
                                <m:t>𝑢</m:t>
                              </m:r>
                            </m:e>
                          </m:d>
                        </m:sub>
                        <m:sup/>
                        <m:e>
                          <m:r>
                            <m:rPr>
                              <m:sty m:val="p"/>
                            </m:rPr>
                            <a:rPr lang="en-US" altLang="zh-CN" sz="3200">
                              <a:latin typeface="Cambria Math" panose="02040503050406030204" pitchFamily="18" charset="0"/>
                            </a:rPr>
                            <m:t>Pr</m:t>
                          </m:r>
                          <m:r>
                            <a:rPr lang="en-US" altLang="zh-CN" sz="3200" i="1">
                              <a:latin typeface="Cambria Math" panose="02040503050406030204" pitchFamily="18" charset="0"/>
                            </a:rPr>
                            <m:t>⁡(</m:t>
                          </m:r>
                          <m:r>
                            <a:rPr lang="en-US" altLang="zh-CN" sz="3200" b="0" i="1" dirty="0" smtClean="0">
                              <a:latin typeface="Cambria Math" panose="02040503050406030204" pitchFamily="18" charset="0"/>
                            </a:rPr>
                            <m:t>𝑣</m:t>
                          </m:r>
                          <m:r>
                            <a:rPr lang="en-US" altLang="zh-CN" sz="3200" i="1">
                              <a:latin typeface="Cambria Math" panose="02040503050406030204" pitchFamily="18" charset="0"/>
                            </a:rPr>
                            <m:t>|</m:t>
                          </m:r>
                          <m:r>
                            <a:rPr lang="en-US" altLang="zh-CN" sz="3200" i="1">
                              <a:latin typeface="Cambria Math" panose="02040503050406030204" pitchFamily="18" charset="0"/>
                            </a:rPr>
                            <m:t>𝑓</m:t>
                          </m:r>
                          <m:r>
                            <a:rPr lang="en-US" altLang="zh-CN" sz="3200" i="1">
                              <a:latin typeface="Cambria Math" panose="02040503050406030204" pitchFamily="18" charset="0"/>
                            </a:rPr>
                            <m:t>(</m:t>
                          </m:r>
                          <m:r>
                            <a:rPr lang="en-US" altLang="zh-CN" sz="3200" i="1">
                              <a:latin typeface="Cambria Math" panose="02040503050406030204" pitchFamily="18" charset="0"/>
                            </a:rPr>
                            <m:t>𝑢</m:t>
                          </m:r>
                          <m:r>
                            <a:rPr lang="en-US" altLang="zh-CN" sz="3200" i="1">
                              <a:latin typeface="Cambria Math" panose="02040503050406030204" pitchFamily="18" charset="0"/>
                            </a:rPr>
                            <m:t>))</m:t>
                          </m:r>
                        </m:e>
                      </m:nary>
                    </m:oMath>
                  </m:oMathPara>
                </a14:m>
                <a:endParaRPr lang="zh-CN" altLang="en-US" sz="3200" dirty="0"/>
              </a:p>
            </p:txBody>
          </p:sp>
        </mc:Choice>
        <mc:Fallback xmlns="">
          <p:sp>
            <p:nvSpPr>
              <p:cNvPr id="17" name="矩形 16">
                <a:extLst>
                  <a:ext uri="{FF2B5EF4-FFF2-40B4-BE49-F238E27FC236}">
                    <a16:creationId xmlns:a16="http://schemas.microsoft.com/office/drawing/2014/main" id="{FF405C18-7969-42B5-9976-2B84A937A0B0}"/>
                  </a:ext>
                </a:extLst>
              </p:cNvPr>
              <p:cNvSpPr>
                <a:spLocks noRot="1" noChangeAspect="1" noMove="1" noResize="1" noEditPoints="1" noAdjustHandles="1" noChangeArrowheads="1" noChangeShapeType="1" noTextEdit="1"/>
              </p:cNvSpPr>
              <p:nvPr/>
            </p:nvSpPr>
            <p:spPr>
              <a:xfrm>
                <a:off x="2177596" y="3072178"/>
                <a:ext cx="6996787" cy="13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C9CC76CA-BB9E-473E-96B0-539D90E11451}"/>
                  </a:ext>
                </a:extLst>
              </p:cNvPr>
              <p:cNvSpPr/>
              <p:nvPr/>
            </p:nvSpPr>
            <p:spPr>
              <a:xfrm>
                <a:off x="2190842" y="5684954"/>
                <a:ext cx="7000313" cy="12308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3200" i="1" smtClean="0">
                              <a:latin typeface="Cambria Math" panose="02040503050406030204" pitchFamily="18" charset="0"/>
                            </a:rPr>
                          </m:ctrlPr>
                        </m:funcPr>
                        <m:fName>
                          <m:r>
                            <m:rPr>
                              <m:sty m:val="p"/>
                            </m:rPr>
                            <a:rPr lang="en-US" altLang="zh-CN" sz="3200">
                              <a:latin typeface="Cambria Math" panose="02040503050406030204" pitchFamily="18" charset="0"/>
                            </a:rPr>
                            <m:t>Pr</m:t>
                          </m:r>
                        </m:fName>
                        <m:e>
                          <m:d>
                            <m:dPr>
                              <m:ctrlPr>
                                <a:rPr lang="en-US" altLang="zh-CN" sz="3200" i="1">
                                  <a:latin typeface="Cambria Math" panose="02040503050406030204" pitchFamily="18" charset="0"/>
                                </a:rPr>
                              </m:ctrlPr>
                            </m:dPr>
                            <m:e>
                              <m:r>
                                <a:rPr lang="en-US" altLang="zh-CN" sz="3200" b="0" i="1" dirty="0" smtClean="0">
                                  <a:latin typeface="Cambria Math" panose="02040503050406030204" pitchFamily="18" charset="0"/>
                                </a:rPr>
                                <m:t>𝑣</m:t>
                              </m:r>
                            </m:e>
                            <m:e>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𝑢</m:t>
                                  </m:r>
                                </m:e>
                              </m:d>
                            </m:e>
                          </m:d>
                        </m:e>
                      </m:func>
                      <m:r>
                        <a:rPr lang="en-US" altLang="zh-CN" sz="3200" b="0" i="1" smtClean="0">
                          <a:latin typeface="Cambria Math" panose="02040503050406030204" pitchFamily="18" charset="0"/>
                        </a:rPr>
                        <m:t>=</m:t>
                      </m:r>
                      <m:f>
                        <m:fPr>
                          <m:ctrlPr>
                            <a:rPr lang="zh-CN" altLang="en-US" sz="3200" i="1" dirty="0" smtClean="0">
                              <a:latin typeface="Cambria Math" panose="02040503050406030204" pitchFamily="18" charset="0"/>
                            </a:rPr>
                          </m:ctrlPr>
                        </m:fPr>
                        <m:num>
                          <m:r>
                            <m:rPr>
                              <m:sty m:val="p"/>
                            </m:rPr>
                            <a:rPr lang="en-US" altLang="zh-CN" sz="3200" b="0" i="0" dirty="0" smtClean="0">
                              <a:latin typeface="Cambria Math" panose="02040503050406030204" pitchFamily="18" charset="0"/>
                            </a:rPr>
                            <m:t>exp</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𝑓</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𝑣</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𝑓</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𝑢</m:t>
                          </m:r>
                          <m:r>
                            <a:rPr lang="en-US" altLang="zh-CN" sz="3200" b="0" i="1" dirty="0" smtClean="0">
                              <a:latin typeface="Cambria Math" panose="02040503050406030204" pitchFamily="18" charset="0"/>
                            </a:rPr>
                            <m:t>))</m:t>
                          </m:r>
                        </m:num>
                        <m:den>
                          <m:nary>
                            <m:naryPr>
                              <m:chr m:val="∑"/>
                              <m:limLoc m:val="undOvr"/>
                              <m:grow m:val="on"/>
                              <m:supHide m:val="on"/>
                              <m:ctrlPr>
                                <a:rPr lang="en-US" altLang="zh-CN" sz="3200" i="1">
                                  <a:latin typeface="Cambria Math" panose="02040503050406030204" pitchFamily="18" charset="0"/>
                                </a:rPr>
                              </m:ctrlPr>
                            </m:naryPr>
                            <m:sub>
                              <m:r>
                                <a:rPr lang="en-US" altLang="zh-CN" sz="3200" b="0" i="1" smtClean="0">
                                  <a:solidFill>
                                    <a:schemeClr val="tx1"/>
                                  </a:solidFill>
                                  <a:latin typeface="Cambria Math" panose="02040503050406030204" pitchFamily="18" charset="0"/>
                                </a:rPr>
                                <m:t>𝑛</m:t>
                              </m:r>
                              <m:r>
                                <a:rPr lang="en-US" altLang="zh-CN" sz="3200" i="1">
                                  <a:solidFill>
                                    <a:schemeClr val="tx1"/>
                                  </a:solidFill>
                                  <a:latin typeface="Cambria Math" panose="02040503050406030204" pitchFamily="18" charset="0"/>
                                </a:rPr>
                                <m:t>∈</m:t>
                              </m:r>
                              <m:r>
                                <a:rPr lang="en-US" altLang="zh-CN" sz="3200" i="1">
                                  <a:solidFill>
                                    <a:schemeClr val="tx1"/>
                                  </a:solidFill>
                                  <a:latin typeface="Cambria Math" panose="02040503050406030204" pitchFamily="18" charset="0"/>
                                </a:rPr>
                                <m:t>𝑉</m:t>
                              </m:r>
                            </m:sub>
                            <m:sup/>
                            <m:e>
                              <m:r>
                                <m:rPr>
                                  <m:sty m:val="p"/>
                                </m:rPr>
                                <a:rPr lang="en-US" altLang="zh-CN" sz="3200" b="0" i="0" smtClean="0">
                                  <a:latin typeface="Cambria Math" panose="02040503050406030204" pitchFamily="18" charset="0"/>
                                </a:rPr>
                                <m:t>exp</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i="1">
                                  <a:latin typeface="Cambria Math" panose="02040503050406030204" pitchFamily="18" charset="0"/>
                                </a:rPr>
                                <m:t>·</m:t>
                              </m:r>
                              <m:r>
                                <a:rPr lang="en-US" altLang="zh-CN" sz="3200" b="0" i="1" smtClean="0">
                                  <a:latin typeface="Cambria Math" panose="02040503050406030204" pitchFamily="18" charset="0"/>
                                </a:rPr>
                                <m:t>𝑓</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e>
                          </m:nary>
                        </m:den>
                      </m:f>
                    </m:oMath>
                  </m:oMathPara>
                </a14:m>
                <a:endParaRPr lang="zh-CN" altLang="en-US" sz="3200" dirty="0"/>
              </a:p>
            </p:txBody>
          </p:sp>
        </mc:Choice>
        <mc:Fallback xmlns="">
          <p:sp>
            <p:nvSpPr>
              <p:cNvPr id="18" name="矩形 17">
                <a:extLst>
                  <a:ext uri="{FF2B5EF4-FFF2-40B4-BE49-F238E27FC236}">
                    <a16:creationId xmlns:a16="http://schemas.microsoft.com/office/drawing/2014/main" id="{C9CC76CA-BB9E-473E-96B0-539D90E11451}"/>
                  </a:ext>
                </a:extLst>
              </p:cNvPr>
              <p:cNvSpPr>
                <a:spLocks noRot="1" noChangeAspect="1" noMove="1" noResize="1" noEditPoints="1" noAdjustHandles="1" noChangeArrowheads="1" noChangeShapeType="1" noTextEdit="1"/>
              </p:cNvSpPr>
              <p:nvPr/>
            </p:nvSpPr>
            <p:spPr>
              <a:xfrm>
                <a:off x="2190842" y="5684954"/>
                <a:ext cx="7000313" cy="1230850"/>
              </a:xfrm>
              <a:prstGeom prst="rect">
                <a:avLst/>
              </a:prstGeom>
              <a:blipFill>
                <a:blip r:embed="rId4"/>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EBF40D3-827A-4100-98C1-73F8A47277D1}"/>
              </a:ext>
            </a:extLst>
          </p:cNvPr>
          <p:cNvSpPr/>
          <p:nvPr/>
        </p:nvSpPr>
        <p:spPr>
          <a:xfrm>
            <a:off x="106638" y="4717926"/>
            <a:ext cx="5749779" cy="646331"/>
          </a:xfrm>
          <a:prstGeom prst="rect">
            <a:avLst/>
          </a:prstGeom>
        </p:spPr>
        <p:txBody>
          <a:bodyPr wrap="none">
            <a:spAutoFit/>
          </a:bodyPr>
          <a:lstStyle/>
          <a:p>
            <a:pPr marL="571500" lvl="0" indent="-571500">
              <a:buClr>
                <a:srgbClr val="ED7D31"/>
              </a:buClr>
              <a:buFont typeface="Wingdings" panose="05000000000000000000" pitchFamily="2" charset="2"/>
              <a:buChar char="p"/>
            </a:pPr>
            <a:r>
              <a:rPr lang="en-US" altLang="zh-CN" sz="3600" dirty="0">
                <a:solidFill>
                  <a:prstClr val="black"/>
                </a:solidFill>
                <a:cs typeface="Times New Roman" panose="02020603050405020304" pitchFamily="18" charset="0"/>
              </a:rPr>
              <a:t>Symmetry in feature space</a:t>
            </a:r>
            <a:endParaRPr lang="en-US" altLang="zh-CN" sz="3600" dirty="0">
              <a:solidFill>
                <a:srgbClr val="002060"/>
              </a:solidFill>
              <a:cs typeface="Times New Roman" panose="02020603050405020304" pitchFamily="18" charset="0"/>
            </a:endParaRPr>
          </a:p>
        </p:txBody>
      </p:sp>
      <p:sp>
        <p:nvSpPr>
          <p:cNvPr id="23" name="矩形 22">
            <a:extLst>
              <a:ext uri="{FF2B5EF4-FFF2-40B4-BE49-F238E27FC236}">
                <a16:creationId xmlns:a16="http://schemas.microsoft.com/office/drawing/2014/main" id="{60081DF7-6705-40BE-88DB-A91EA8E9B15C}"/>
              </a:ext>
            </a:extLst>
          </p:cNvPr>
          <p:cNvSpPr/>
          <p:nvPr/>
        </p:nvSpPr>
        <p:spPr>
          <a:xfrm>
            <a:off x="106638" y="1475183"/>
            <a:ext cx="5247527" cy="646331"/>
          </a:xfrm>
          <a:prstGeom prst="rect">
            <a:avLst/>
          </a:prstGeom>
        </p:spPr>
        <p:txBody>
          <a:bodyPr wrap="none">
            <a:spAutoFit/>
          </a:bodyPr>
          <a:lstStyle/>
          <a:p>
            <a:r>
              <a:rPr lang="en-US" altLang="zh-CN" sz="3600" dirty="0">
                <a:cs typeface="Times New Roman" panose="02020603050405020304" pitchFamily="18" charset="0"/>
              </a:rPr>
              <a:t>Two standard assumptions</a:t>
            </a:r>
            <a:endParaRPr lang="zh-CN" altLang="en-US" sz="3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A2736A9-4884-4846-BFB1-A19ECF0BF802}"/>
                  </a:ext>
                </a:extLst>
              </p:cNvPr>
              <p:cNvSpPr/>
              <p:nvPr/>
            </p:nvSpPr>
            <p:spPr>
              <a:xfrm>
                <a:off x="667779" y="7376429"/>
                <a:ext cx="7456721" cy="584775"/>
              </a:xfrm>
              <a:prstGeom prst="rect">
                <a:avLst/>
              </a:prstGeom>
            </p:spPr>
            <p:txBody>
              <a:bodyPr wrap="none">
                <a:spAutoFit/>
              </a:bodyPr>
              <a:lstStyle/>
              <a:p>
                <a:pPr marL="457200" indent="-457200">
                  <a:buFont typeface="Wingdings" panose="05000000000000000000" pitchFamily="2" charset="2"/>
                  <a:buChar char="p"/>
                </a:pPr>
                <a:r>
                  <a:rPr lang="en-US" altLang="zh-CN" sz="3200" dirty="0">
                    <a:solidFill>
                      <a:schemeClr val="accent1"/>
                    </a:solidFill>
                    <a:cs typeface="Times New Roman" panose="02020603050405020304" pitchFamily="18" charset="0"/>
                  </a:rPr>
                  <a:t> </a:t>
                </a:r>
                <a:r>
                  <a:rPr lang="en-US" altLang="zh-CN" sz="3200" dirty="0">
                    <a:solidFill>
                      <a:srgbClr val="0070C0"/>
                    </a:solidFill>
                    <a:cs typeface="Times New Roman" panose="02020603050405020304" pitchFamily="18" charset="0"/>
                  </a:rPr>
                  <a:t>Parameterize</a:t>
                </a:r>
                <a:r>
                  <a:rPr lang="en-US" altLang="zh-CN" sz="3200" dirty="0">
                    <a:solidFill>
                      <a:schemeClr val="accent1"/>
                    </a:solidFill>
                    <a:cs typeface="Times New Roman" panose="02020603050405020304" pitchFamily="18" charset="0"/>
                  </a:rPr>
                  <a:t> </a:t>
                </a:r>
                <a14:m>
                  <m:oMath xmlns:m="http://schemas.openxmlformats.org/officeDocument/2006/math">
                    <m:func>
                      <m:funcPr>
                        <m:ctrlPr>
                          <a:rPr lang="en-US" altLang="zh-CN" sz="3200" i="1">
                            <a:latin typeface="Cambria Math" panose="02040503050406030204" pitchFamily="18" charset="0"/>
                          </a:rPr>
                        </m:ctrlPr>
                      </m:funcPr>
                      <m:fName>
                        <m:r>
                          <m:rPr>
                            <m:sty m:val="p"/>
                          </m:rPr>
                          <a:rPr lang="en-US" altLang="zh-CN" sz="3200">
                            <a:latin typeface="Cambria Math" panose="02040503050406030204" pitchFamily="18" charset="0"/>
                          </a:rPr>
                          <m:t>Pr</m:t>
                        </m:r>
                      </m:fName>
                      <m:e>
                        <m:d>
                          <m:dPr>
                            <m:ctrlPr>
                              <a:rPr lang="en-US" altLang="zh-CN" sz="3200" i="1">
                                <a:latin typeface="Cambria Math" panose="02040503050406030204" pitchFamily="18" charset="0"/>
                              </a:rPr>
                            </m:ctrlPr>
                          </m:dPr>
                          <m:e>
                            <m:r>
                              <a:rPr lang="en-US" altLang="zh-CN" sz="3200" i="1" dirty="0">
                                <a:latin typeface="Cambria Math" panose="02040503050406030204" pitchFamily="18" charset="0"/>
                              </a:rPr>
                              <m:t>𝑣</m:t>
                            </m:r>
                          </m:e>
                          <m:e>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𝑢</m:t>
                                </m:r>
                              </m:e>
                            </m:d>
                          </m:e>
                        </m:d>
                      </m:e>
                    </m:func>
                  </m:oMath>
                </a14:m>
                <a:r>
                  <a:rPr lang="en-US" altLang="zh-CN" sz="3200" dirty="0">
                    <a:solidFill>
                      <a:schemeClr val="accent1"/>
                    </a:solidFill>
                    <a:cs typeface="Times New Roman" panose="02020603050405020304" pitchFamily="18" charset="0"/>
                  </a:rPr>
                  <a:t> </a:t>
                </a:r>
                <a:r>
                  <a:rPr lang="en-US" altLang="zh-CN" sz="3200" dirty="0">
                    <a:solidFill>
                      <a:srgbClr val="0070C0"/>
                    </a:solidFill>
                    <a:cs typeface="Times New Roman" panose="02020603050405020304" pitchFamily="18" charset="0"/>
                  </a:rPr>
                  <a:t>using </a:t>
                </a:r>
                <a:r>
                  <a:rPr lang="en-US" altLang="zh-CN" sz="3200" dirty="0" err="1">
                    <a:solidFill>
                      <a:srgbClr val="0070C0"/>
                    </a:solidFill>
                    <a:cs typeface="Times New Roman" panose="02020603050405020304" pitchFamily="18" charset="0"/>
                  </a:rPr>
                  <a:t>softmax</a:t>
                </a:r>
                <a:r>
                  <a:rPr lang="en-US" altLang="zh-CN" sz="3200" dirty="0">
                    <a:solidFill>
                      <a:srgbClr val="0070C0"/>
                    </a:solidFill>
                    <a:cs typeface="Times New Roman" panose="02020603050405020304" pitchFamily="18" charset="0"/>
                  </a:rPr>
                  <a:t> </a:t>
                </a:r>
              </a:p>
            </p:txBody>
          </p:sp>
        </mc:Choice>
        <mc:Fallback xmlns="">
          <p:sp>
            <p:nvSpPr>
              <p:cNvPr id="14" name="矩形 13">
                <a:extLst>
                  <a:ext uri="{FF2B5EF4-FFF2-40B4-BE49-F238E27FC236}">
                    <a16:creationId xmlns:a16="http://schemas.microsoft.com/office/drawing/2014/main" id="{3A2736A9-4884-4846-BFB1-A19ECF0BF802}"/>
                  </a:ext>
                </a:extLst>
              </p:cNvPr>
              <p:cNvSpPr>
                <a:spLocks noRot="1" noChangeAspect="1" noMove="1" noResize="1" noEditPoints="1" noAdjustHandles="1" noChangeArrowheads="1" noChangeShapeType="1" noTextEdit="1"/>
              </p:cNvSpPr>
              <p:nvPr/>
            </p:nvSpPr>
            <p:spPr>
              <a:xfrm>
                <a:off x="667779" y="7376429"/>
                <a:ext cx="7456721" cy="584775"/>
              </a:xfrm>
              <a:prstGeom prst="rect">
                <a:avLst/>
              </a:prstGeom>
              <a:blipFill>
                <a:blip r:embed="rId5"/>
                <a:stretch>
                  <a:fillRect l="-1881" t="-12500" b="-343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4181692F-3CFF-4D87-A141-4FCAE4FDFCB1}"/>
                  </a:ext>
                </a:extLst>
              </p:cNvPr>
              <p:cNvSpPr/>
              <p:nvPr/>
            </p:nvSpPr>
            <p:spPr>
              <a:xfrm>
                <a:off x="241300" y="6119229"/>
                <a:ext cx="5131405" cy="1938992"/>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Assume : </a:t>
                </a:r>
              </a:p>
              <a:p>
                <a:pPr marL="914400" lvl="1" indent="-4572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种群规模为</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𝑁</m:t>
                    </m:r>
                  </m:oMath>
                </a14:m>
                <a:endPar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有两类个体：</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野生型</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突变型</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marL="914400" lvl="1" indent="-4572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相应的繁殖率为</a:t>
                </a:r>
                <a14:m>
                  <m:oMath xmlns:m="http://schemas.openxmlformats.org/officeDocument/2006/math">
                    <m:sSub>
                      <m:sSubPr>
                        <m:ctrlP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𝐴</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𝐵</m:t>
                        </m:r>
                      </m:sub>
                    </m:sSub>
                  </m:oMath>
                </a14:m>
                <a:endPar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相应的死亡率为</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𝐴</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𝐵</m:t>
                        </m:r>
                      </m:sub>
                    </m:sSub>
                  </m:oMath>
                </a14:m>
                <a:endPar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种群内所有个体用</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=1,2,…,</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10" name="矩形 9">
                <a:extLst>
                  <a:ext uri="{FF2B5EF4-FFF2-40B4-BE49-F238E27FC236}">
                    <a16:creationId xmlns:a16="http://schemas.microsoft.com/office/drawing/2014/main" id="{4181692F-3CFF-4D87-A141-4FCAE4FDFCB1}"/>
                  </a:ext>
                </a:extLst>
              </p:cNvPr>
              <p:cNvSpPr>
                <a:spLocks noRot="1" noChangeAspect="1" noMove="1" noResize="1" noEditPoints="1" noAdjustHandles="1" noChangeArrowheads="1" noChangeShapeType="1" noTextEdit="1"/>
              </p:cNvSpPr>
              <p:nvPr/>
            </p:nvSpPr>
            <p:spPr>
              <a:xfrm>
                <a:off x="241300" y="6119229"/>
                <a:ext cx="5131405" cy="1938992"/>
              </a:xfrm>
              <a:prstGeom prst="rect">
                <a:avLst/>
              </a:prstGeom>
              <a:blipFill>
                <a:blip r:embed="rId6"/>
                <a:stretch>
                  <a:fillRect l="-1308" t="-1887" r="-713" b="-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190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398290" cy="923330"/>
          </a:xfrm>
          <a:prstGeom prst="rect">
            <a:avLst/>
          </a:prstGeom>
        </p:spPr>
        <p:txBody>
          <a:bodyPr wrap="none">
            <a:spAutoFit/>
          </a:bodyPr>
          <a:lstStyle/>
          <a:p>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Negative sampling</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482FC8FD-1FB2-4C3C-93BE-88E966CE0AFA}"/>
              </a:ext>
            </a:extLst>
          </p:cNvPr>
          <p:cNvSpPr/>
          <p:nvPr/>
        </p:nvSpPr>
        <p:spPr>
          <a:xfrm>
            <a:off x="235327" y="1694483"/>
            <a:ext cx="3070456" cy="646331"/>
          </a:xfrm>
          <a:prstGeom prst="rect">
            <a:avLst/>
          </a:prstGeom>
        </p:spPr>
        <p:txBody>
          <a:bodyPr wrap="none">
            <a:spAutoFit/>
          </a:bodyPr>
          <a:lstStyle/>
          <a:p>
            <a:r>
              <a:rPr lang="en-US" altLang="zh-CN" sz="3600" dirty="0">
                <a:solidFill>
                  <a:srgbClr val="65B7CE"/>
                </a:solidFill>
                <a:cs typeface="Times New Roman" panose="02020603050405020304" pitchFamily="18" charset="0"/>
              </a:rPr>
              <a:t> Too expensive!</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81029C9-A42A-4AFA-8DE1-0D4471325A20}"/>
                  </a:ext>
                </a:extLst>
              </p:cNvPr>
              <p:cNvSpPr/>
              <p:nvPr/>
            </p:nvSpPr>
            <p:spPr>
              <a:xfrm>
                <a:off x="1586257" y="2383103"/>
                <a:ext cx="7874784" cy="1350883"/>
              </a:xfrm>
              <a:prstGeom prst="rect">
                <a:avLst/>
              </a:prstGeom>
            </p:spPr>
            <p:txBody>
              <a:bodyPr wrap="none">
                <a:spAutoFit/>
              </a:bodyPr>
              <a:lstStyle/>
              <a:p>
                <a:pPr>
                  <a:buClr>
                    <a:schemeClr val="accent2"/>
                  </a:buClr>
                </a:pPr>
                <a14:m>
                  <m:oMathPara xmlns:m="http://schemas.openxmlformats.org/officeDocument/2006/math">
                    <m:oMathParaPr>
                      <m:jc m:val="centerGroup"/>
                    </m:oMathParaPr>
                    <m:oMath xmlns:m="http://schemas.openxmlformats.org/officeDocument/2006/math">
                      <m:limLow>
                        <m:limLowPr>
                          <m:ctrlPr>
                            <a:rPr lang="en-US" altLang="zh-CN" sz="3200" i="1" smtClean="0">
                              <a:latin typeface="Cambria Math" panose="02040503050406030204" pitchFamily="18" charset="0"/>
                            </a:rPr>
                          </m:ctrlPr>
                        </m:limLowPr>
                        <m:e>
                          <m:r>
                            <m:rPr>
                              <m:sty m:val="p"/>
                            </m:rPr>
                            <a:rPr lang="en-US" altLang="zh-CN" sz="3200">
                              <a:latin typeface="Cambria Math" panose="02040503050406030204" pitchFamily="18" charset="0"/>
                            </a:rPr>
                            <m:t>max</m:t>
                          </m:r>
                        </m:e>
                        <m:lim>
                          <m:r>
                            <a:rPr lang="en-US" altLang="zh-CN" sz="3200" i="1">
                              <a:latin typeface="Cambria Math" panose="02040503050406030204" pitchFamily="18" charset="0"/>
                            </a:rPr>
                            <m:t>𝑓</m:t>
                          </m:r>
                        </m:lim>
                      </m:limLow>
                      <m:nary>
                        <m:naryPr>
                          <m:chr m:val="∑"/>
                          <m:supHide m:val="on"/>
                          <m:ctrlPr>
                            <a:rPr lang="en-US" altLang="zh-CN" sz="3200" b="0" i="1" smtClean="0">
                              <a:latin typeface="Cambria Math" panose="02040503050406030204" pitchFamily="18" charset="0"/>
                              <a:cs typeface="Times New Roman" panose="02020603050405020304" pitchFamily="18" charset="0"/>
                            </a:rPr>
                          </m:ctrlPr>
                        </m:naryPr>
                        <m:sub>
                          <m:r>
                            <a:rPr lang="en-US" altLang="zh-CN" sz="3200" b="0" i="1" smtClean="0">
                              <a:latin typeface="Cambria Math" panose="02040503050406030204" pitchFamily="18" charset="0"/>
                              <a:cs typeface="Times New Roman" panose="02020603050405020304" pitchFamily="18" charset="0"/>
                            </a:rPr>
                            <m:t>𝑢</m:t>
                          </m:r>
                          <m:r>
                            <a:rPr lang="en-US" altLang="zh-CN" sz="3200" b="0" i="1" smtClean="0">
                              <a:latin typeface="Cambria Math" panose="02040503050406030204" pitchFamily="18" charset="0"/>
                              <a:cs typeface="Times New Roman" panose="02020603050405020304" pitchFamily="18" charset="0"/>
                            </a:rPr>
                            <m:t>∈</m:t>
                          </m:r>
                          <m:r>
                            <a:rPr lang="en-US" altLang="zh-CN" sz="3200" b="0" i="1" smtClean="0">
                              <a:latin typeface="Cambria Math" panose="02040503050406030204" pitchFamily="18" charset="0"/>
                              <a:cs typeface="Times New Roman" panose="02020603050405020304" pitchFamily="18" charset="0"/>
                            </a:rPr>
                            <m:t>𝑉</m:t>
                          </m:r>
                        </m:sub>
                        <m:sup/>
                        <m:e>
                          <m:nary>
                            <m:naryPr>
                              <m:chr m:val="∑"/>
                              <m:supHide m:val="on"/>
                              <m:ctrlPr>
                                <a:rPr lang="en-US" altLang="zh-CN" sz="3200" b="0" i="1" smtClean="0">
                                  <a:latin typeface="Cambria Math" panose="02040503050406030204" pitchFamily="18" charset="0"/>
                                  <a:cs typeface="Times New Roman" panose="02020603050405020304" pitchFamily="18" charset="0"/>
                                </a:rPr>
                              </m:ctrlPr>
                            </m:naryPr>
                            <m:sub>
                              <m:r>
                                <a:rPr lang="en-US" altLang="zh-CN" sz="3200" b="0" i="1" smtClean="0">
                                  <a:latin typeface="Cambria Math" panose="02040503050406030204" pitchFamily="18" charset="0"/>
                                  <a:cs typeface="Times New Roman" panose="02020603050405020304" pitchFamily="18" charset="0"/>
                                </a:rPr>
                                <m:t>𝑣</m:t>
                              </m:r>
                              <m:r>
                                <a:rPr lang="en-US" altLang="zh-CN" sz="3200" b="0" i="1" smtClean="0">
                                  <a:latin typeface="Cambria Math" panose="02040503050406030204" pitchFamily="18" charset="0"/>
                                  <a:cs typeface="Times New Roman" panose="02020603050405020304" pitchFamily="18" charset="0"/>
                                </a:rPr>
                                <m:t>∈</m:t>
                              </m:r>
                              <m:sSub>
                                <m:sSubPr>
                                  <m:ctrlPr>
                                    <a:rPr lang="en-US" altLang="zh-CN" sz="3200" b="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𝑁</m:t>
                                  </m:r>
                                </m:e>
                                <m:sub>
                                  <m:r>
                                    <a:rPr lang="en-US" altLang="zh-CN" sz="3200" b="0" i="1" smtClean="0">
                                      <a:latin typeface="Cambria Math" panose="02040503050406030204" pitchFamily="18" charset="0"/>
                                      <a:cs typeface="Times New Roman" panose="02020603050405020304" pitchFamily="18" charset="0"/>
                                    </a:rPr>
                                    <m:t>𝑅</m:t>
                                  </m:r>
                                </m:sub>
                              </m:sSub>
                              <m:r>
                                <a:rPr lang="en-US" altLang="zh-CN" sz="3200" b="0" i="1" smtClean="0">
                                  <a:latin typeface="Cambria Math" panose="02040503050406030204" pitchFamily="18" charset="0"/>
                                  <a:cs typeface="Times New Roman" panose="02020603050405020304" pitchFamily="18" charset="0"/>
                                </a:rPr>
                                <m:t>(</m:t>
                              </m:r>
                              <m:r>
                                <a:rPr lang="en-US" altLang="zh-CN" sz="3200" b="0" i="1" smtClean="0">
                                  <a:latin typeface="Cambria Math" panose="02040503050406030204" pitchFamily="18" charset="0"/>
                                  <a:cs typeface="Times New Roman" panose="02020603050405020304" pitchFamily="18" charset="0"/>
                                </a:rPr>
                                <m:t>𝑢</m:t>
                              </m:r>
                              <m:r>
                                <a:rPr lang="en-US" altLang="zh-CN" sz="3200" b="0" i="1" smtClean="0">
                                  <a:latin typeface="Cambria Math" panose="02040503050406030204" pitchFamily="18" charset="0"/>
                                  <a:cs typeface="Times New Roman" panose="02020603050405020304" pitchFamily="18" charset="0"/>
                                </a:rPr>
                                <m:t>)</m:t>
                              </m:r>
                            </m:sub>
                            <m:sup/>
                            <m:e>
                              <m:r>
                                <m:rPr>
                                  <m:sty m:val="p"/>
                                </m:rPr>
                                <a:rPr lang="en-US" altLang="zh-CN" sz="3200">
                                  <a:latin typeface="Cambria Math" panose="02040503050406030204" pitchFamily="18" charset="0"/>
                                </a:rPr>
                                <m:t>log</m:t>
                              </m:r>
                              <m:f>
                                <m:fPr>
                                  <m:ctrlPr>
                                    <a:rPr lang="zh-CN" altLang="en-US" sz="3200" i="1" dirty="0">
                                      <a:latin typeface="Cambria Math" panose="02040503050406030204" pitchFamily="18" charset="0"/>
                                    </a:rPr>
                                  </m:ctrlPr>
                                </m:fPr>
                                <m:num>
                                  <m:r>
                                    <m:rPr>
                                      <m:sty m:val="p"/>
                                    </m:rPr>
                                    <a:rPr lang="en-US" altLang="zh-CN" sz="3200" dirty="0">
                                      <a:latin typeface="Cambria Math" panose="02040503050406030204" pitchFamily="18" charset="0"/>
                                    </a:rPr>
                                    <m:t>exp</m:t>
                                  </m:r>
                                  <m:r>
                                    <a:rPr lang="en-US" altLang="zh-CN" sz="3200" i="1" dirty="0">
                                      <a:latin typeface="Cambria Math" panose="02040503050406030204" pitchFamily="18" charset="0"/>
                                    </a:rPr>
                                    <m:t>⁡(</m:t>
                                  </m:r>
                                  <m:r>
                                    <a:rPr lang="en-US" altLang="zh-CN" sz="3200" i="1" dirty="0">
                                      <a:latin typeface="Cambria Math" panose="02040503050406030204" pitchFamily="18" charset="0"/>
                                    </a:rPr>
                                    <m:t>𝑓</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𝑣</m:t>
                                  </m:r>
                                  <m:r>
                                    <a:rPr lang="en-US" altLang="zh-CN" sz="3200" i="1" dirty="0">
                                      <a:latin typeface="Cambria Math" panose="02040503050406030204" pitchFamily="18" charset="0"/>
                                    </a:rPr>
                                    <m:t>)·</m:t>
                                  </m:r>
                                  <m:r>
                                    <a:rPr lang="en-US" altLang="zh-CN" sz="3200" i="1" dirty="0">
                                      <a:latin typeface="Cambria Math" panose="02040503050406030204" pitchFamily="18" charset="0"/>
                                    </a:rPr>
                                    <m:t>𝑓</m:t>
                                  </m:r>
                                  <m:r>
                                    <a:rPr lang="en-US" altLang="zh-CN" sz="3200" i="1" dirty="0">
                                      <a:latin typeface="Cambria Math" panose="02040503050406030204" pitchFamily="18" charset="0"/>
                                    </a:rPr>
                                    <m:t>(</m:t>
                                  </m:r>
                                  <m:r>
                                    <a:rPr lang="en-US" altLang="zh-CN" sz="3200" i="1" dirty="0">
                                      <a:latin typeface="Cambria Math" panose="02040503050406030204" pitchFamily="18" charset="0"/>
                                    </a:rPr>
                                    <m:t>𝑢</m:t>
                                  </m:r>
                                  <m:r>
                                    <a:rPr lang="en-US" altLang="zh-CN" sz="3200" i="1" dirty="0">
                                      <a:latin typeface="Cambria Math" panose="02040503050406030204" pitchFamily="18" charset="0"/>
                                    </a:rPr>
                                    <m:t>))</m:t>
                                  </m:r>
                                </m:num>
                                <m:den>
                                  <m:nary>
                                    <m:naryPr>
                                      <m:chr m:val="∑"/>
                                      <m:limLoc m:val="undOvr"/>
                                      <m:grow m:val="on"/>
                                      <m:supHide m:val="on"/>
                                      <m:ctrlPr>
                                        <a:rPr lang="en-US" altLang="zh-CN" sz="3200" i="1">
                                          <a:latin typeface="Cambria Math" panose="02040503050406030204" pitchFamily="18" charset="0"/>
                                        </a:rPr>
                                      </m:ctrlPr>
                                    </m:naryPr>
                                    <m:sub>
                                      <m:r>
                                        <a:rPr lang="en-US" altLang="zh-CN" sz="3200" b="0" i="1" smtClean="0">
                                          <a:solidFill>
                                            <a:srgbClr val="65B7CE"/>
                                          </a:solidFill>
                                          <a:latin typeface="Cambria Math" panose="02040503050406030204" pitchFamily="18" charset="0"/>
                                        </a:rPr>
                                        <m:t>𝑛</m:t>
                                      </m:r>
                                      <m:r>
                                        <a:rPr lang="en-US" altLang="zh-CN" sz="3200" i="1">
                                          <a:solidFill>
                                            <a:srgbClr val="65B7CE"/>
                                          </a:solidFill>
                                          <a:latin typeface="Cambria Math" panose="02040503050406030204" pitchFamily="18" charset="0"/>
                                        </a:rPr>
                                        <m:t>∈</m:t>
                                      </m:r>
                                      <m:r>
                                        <a:rPr lang="en-US" altLang="zh-CN" sz="3200" i="1">
                                          <a:solidFill>
                                            <a:srgbClr val="65B7CE"/>
                                          </a:solidFill>
                                          <a:latin typeface="Cambria Math" panose="02040503050406030204" pitchFamily="18" charset="0"/>
                                        </a:rPr>
                                        <m:t>𝑉</m:t>
                                      </m:r>
                                    </m:sub>
                                    <m:sup/>
                                    <m:e>
                                      <m:r>
                                        <m:rPr>
                                          <m:sty m:val="p"/>
                                        </m:rPr>
                                        <a:rPr lang="en-US" altLang="zh-CN" sz="3200">
                                          <a:latin typeface="Cambria Math" panose="02040503050406030204" pitchFamily="18" charset="0"/>
                                        </a:rPr>
                                        <m:t>exp</m:t>
                                      </m:r>
                                      <m:r>
                                        <a:rPr lang="en-US" altLang="zh-CN" sz="3200" i="1">
                                          <a:latin typeface="Cambria Math" panose="02040503050406030204" pitchFamily="18" charset="0"/>
                                        </a:rPr>
                                        <m:t>⁡(</m:t>
                                      </m:r>
                                      <m:r>
                                        <a:rPr lang="en-US" altLang="zh-CN" sz="3200" i="1">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i="1">
                                          <a:latin typeface="Cambria Math" panose="02040503050406030204" pitchFamily="18" charset="0"/>
                                        </a:rPr>
                                        <m:t>·</m:t>
                                      </m:r>
                                      <m:r>
                                        <a:rPr lang="en-US" altLang="zh-CN" sz="3200" i="1">
                                          <a:latin typeface="Cambria Math" panose="02040503050406030204" pitchFamily="18" charset="0"/>
                                        </a:rPr>
                                        <m:t>𝑓</m:t>
                                      </m:r>
                                      <m:r>
                                        <a:rPr lang="en-US" altLang="zh-CN" sz="3200" i="1">
                                          <a:latin typeface="Cambria Math" panose="02040503050406030204" pitchFamily="18" charset="0"/>
                                        </a:rPr>
                                        <m:t>(</m:t>
                                      </m:r>
                                      <m:r>
                                        <a:rPr lang="en-US" altLang="zh-CN" sz="3200" i="1">
                                          <a:latin typeface="Cambria Math" panose="02040503050406030204" pitchFamily="18" charset="0"/>
                                        </a:rPr>
                                        <m:t>𝑢</m:t>
                                      </m:r>
                                      <m:r>
                                        <a:rPr lang="en-US" altLang="zh-CN" sz="3200" i="1">
                                          <a:latin typeface="Cambria Math" panose="02040503050406030204" pitchFamily="18" charset="0"/>
                                        </a:rPr>
                                        <m:t>))</m:t>
                                      </m:r>
                                    </m:e>
                                  </m:nary>
                                </m:den>
                              </m:f>
                            </m:e>
                          </m:nary>
                        </m:e>
                      </m:nary>
                    </m:oMath>
                  </m:oMathPara>
                </a14:m>
                <a:endParaRPr lang="en-US" altLang="zh-CN" sz="3200" dirty="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381029C9-A42A-4AFA-8DE1-0D4471325A20}"/>
                  </a:ext>
                </a:extLst>
              </p:cNvPr>
              <p:cNvSpPr>
                <a:spLocks noRot="1" noChangeAspect="1" noMove="1" noResize="1" noEditPoints="1" noAdjustHandles="1" noChangeArrowheads="1" noChangeShapeType="1" noTextEdit="1"/>
              </p:cNvSpPr>
              <p:nvPr/>
            </p:nvSpPr>
            <p:spPr>
              <a:xfrm>
                <a:off x="1586257" y="2383103"/>
                <a:ext cx="7874784" cy="1350883"/>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134AE4A-DCFB-454F-9C32-0644E081252D}"/>
              </a:ext>
            </a:extLst>
          </p:cNvPr>
          <p:cNvSpPr/>
          <p:nvPr/>
        </p:nvSpPr>
        <p:spPr>
          <a:xfrm>
            <a:off x="265859" y="3922357"/>
            <a:ext cx="4339586" cy="646331"/>
          </a:xfrm>
          <a:prstGeom prst="rect">
            <a:avLst/>
          </a:prstGeom>
        </p:spPr>
        <p:txBody>
          <a:bodyPr wrap="none">
            <a:spAutoFit/>
          </a:bodyPr>
          <a:lstStyle/>
          <a:p>
            <a:r>
              <a:rPr lang="en-US" altLang="zh-CN" sz="3600" dirty="0">
                <a:solidFill>
                  <a:srgbClr val="0070C0"/>
                </a:solidFill>
                <a:cs typeface="Times New Roman" panose="02020603050405020304" pitchFamily="18" charset="0"/>
              </a:rPr>
              <a:t>Approximate solution:</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060663B-F47D-463E-9A88-CD74C61010B1}"/>
                  </a:ext>
                </a:extLst>
              </p:cNvPr>
              <p:cNvSpPr/>
              <p:nvPr/>
            </p:nvSpPr>
            <p:spPr>
              <a:xfrm>
                <a:off x="960230" y="4575313"/>
                <a:ext cx="5047151" cy="12308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3200" smtClean="0">
                          <a:solidFill>
                            <a:prstClr val="black"/>
                          </a:solidFill>
                          <a:latin typeface="Cambria Math" panose="02040503050406030204" pitchFamily="18" charset="0"/>
                        </a:rPr>
                        <m:t>log</m:t>
                      </m:r>
                      <m:f>
                        <m:fPr>
                          <m:ctrlPr>
                            <a:rPr lang="zh-CN" altLang="en-US" sz="3200" i="1" dirty="0">
                              <a:solidFill>
                                <a:prstClr val="black"/>
                              </a:solidFill>
                              <a:latin typeface="Cambria Math" panose="02040503050406030204" pitchFamily="18" charset="0"/>
                            </a:rPr>
                          </m:ctrlPr>
                        </m:fPr>
                        <m:num>
                          <m:r>
                            <m:rPr>
                              <m:sty m:val="p"/>
                            </m:rPr>
                            <a:rPr lang="en-US" altLang="zh-CN" sz="3200" dirty="0">
                              <a:solidFill>
                                <a:prstClr val="black"/>
                              </a:solidFill>
                              <a:latin typeface="Cambria Math" panose="02040503050406030204" pitchFamily="18" charset="0"/>
                            </a:rPr>
                            <m:t>exp</m:t>
                          </m:r>
                          <m:r>
                            <a:rPr lang="en-US" altLang="zh-CN" sz="3200" i="1" dirty="0">
                              <a:solidFill>
                                <a:prstClr val="black"/>
                              </a:solidFill>
                              <a:latin typeface="Cambria Math" panose="02040503050406030204" pitchFamily="18" charset="0"/>
                            </a:rPr>
                            <m:t>⁡(</m:t>
                          </m:r>
                          <m:r>
                            <a:rPr lang="en-US" altLang="zh-CN" sz="3200" i="1" dirty="0">
                              <a:solidFill>
                                <a:prstClr val="black"/>
                              </a:solidFill>
                              <a:latin typeface="Cambria Math" panose="02040503050406030204" pitchFamily="18" charset="0"/>
                            </a:rPr>
                            <m:t>𝑓</m:t>
                          </m:r>
                          <m:r>
                            <a:rPr lang="en-US" altLang="zh-CN" sz="3200" i="1" dirty="0">
                              <a:solidFill>
                                <a:prstClr val="black"/>
                              </a:solidFill>
                              <a:latin typeface="Cambria Math" panose="02040503050406030204" pitchFamily="18" charset="0"/>
                            </a:rPr>
                            <m:t>(</m:t>
                          </m:r>
                          <m:r>
                            <a:rPr lang="en-US" altLang="zh-CN" sz="3200" b="0" i="1" dirty="0" smtClean="0">
                              <a:solidFill>
                                <a:prstClr val="black"/>
                              </a:solidFill>
                              <a:latin typeface="Cambria Math" panose="02040503050406030204" pitchFamily="18" charset="0"/>
                            </a:rPr>
                            <m:t>𝑣</m:t>
                          </m:r>
                          <m:r>
                            <a:rPr lang="en-US" altLang="zh-CN" sz="3200" i="1" dirty="0">
                              <a:solidFill>
                                <a:prstClr val="black"/>
                              </a:solidFill>
                              <a:latin typeface="Cambria Math" panose="02040503050406030204" pitchFamily="18" charset="0"/>
                            </a:rPr>
                            <m:t>)·</m:t>
                          </m:r>
                          <m:r>
                            <a:rPr lang="en-US" altLang="zh-CN" sz="3200" i="1" dirty="0">
                              <a:solidFill>
                                <a:prstClr val="black"/>
                              </a:solidFill>
                              <a:latin typeface="Cambria Math" panose="02040503050406030204" pitchFamily="18" charset="0"/>
                            </a:rPr>
                            <m:t>𝑓</m:t>
                          </m:r>
                          <m:r>
                            <a:rPr lang="en-US" altLang="zh-CN" sz="3200" i="1" dirty="0">
                              <a:solidFill>
                                <a:prstClr val="black"/>
                              </a:solidFill>
                              <a:latin typeface="Cambria Math" panose="02040503050406030204" pitchFamily="18" charset="0"/>
                            </a:rPr>
                            <m:t>(</m:t>
                          </m:r>
                          <m:r>
                            <a:rPr lang="en-US" altLang="zh-CN" sz="3200" i="1" dirty="0">
                              <a:solidFill>
                                <a:prstClr val="black"/>
                              </a:solidFill>
                              <a:latin typeface="Cambria Math" panose="02040503050406030204" pitchFamily="18" charset="0"/>
                            </a:rPr>
                            <m:t>𝑢</m:t>
                          </m:r>
                          <m:r>
                            <a:rPr lang="en-US" altLang="zh-CN" sz="3200" i="1" dirty="0">
                              <a:solidFill>
                                <a:prstClr val="black"/>
                              </a:solidFill>
                              <a:latin typeface="Cambria Math" panose="02040503050406030204" pitchFamily="18" charset="0"/>
                            </a:rPr>
                            <m:t>))</m:t>
                          </m:r>
                        </m:num>
                        <m:den>
                          <m:nary>
                            <m:naryPr>
                              <m:chr m:val="∑"/>
                              <m:limLoc m:val="undOvr"/>
                              <m:grow m:val="on"/>
                              <m:supHide m:val="on"/>
                              <m:ctrlPr>
                                <a:rPr lang="en-US" altLang="zh-CN" sz="3200" i="1">
                                  <a:solidFill>
                                    <a:prstClr val="black"/>
                                  </a:solidFill>
                                  <a:latin typeface="Cambria Math" panose="02040503050406030204" pitchFamily="18" charset="0"/>
                                </a:rPr>
                              </m:ctrlPr>
                            </m:naryPr>
                            <m:sub>
                              <m:r>
                                <a:rPr lang="en-US" altLang="zh-CN" sz="3200" b="0" i="1" smtClean="0">
                                  <a:solidFill>
                                    <a:schemeClr val="tx1"/>
                                  </a:solidFill>
                                  <a:latin typeface="Cambria Math" panose="02040503050406030204" pitchFamily="18" charset="0"/>
                                </a:rPr>
                                <m:t>𝑛</m:t>
                              </m:r>
                              <m:r>
                                <a:rPr lang="en-US" altLang="zh-CN" sz="3200" i="1">
                                  <a:solidFill>
                                    <a:schemeClr val="tx1"/>
                                  </a:solidFill>
                                  <a:latin typeface="Cambria Math" panose="02040503050406030204" pitchFamily="18" charset="0"/>
                                </a:rPr>
                                <m:t>∈</m:t>
                              </m:r>
                              <m:r>
                                <a:rPr lang="en-US" altLang="zh-CN" sz="3200" i="1">
                                  <a:solidFill>
                                    <a:schemeClr val="tx1"/>
                                  </a:solidFill>
                                  <a:latin typeface="Cambria Math" panose="02040503050406030204" pitchFamily="18" charset="0"/>
                                </a:rPr>
                                <m:t>𝑉</m:t>
                              </m:r>
                            </m:sub>
                            <m:sup/>
                            <m:e>
                              <m:r>
                                <m:rPr>
                                  <m:sty m:val="p"/>
                                </m:rPr>
                                <a:rPr lang="en-US" altLang="zh-CN" sz="3200">
                                  <a:solidFill>
                                    <a:prstClr val="black"/>
                                  </a:solidFill>
                                  <a:latin typeface="Cambria Math" panose="02040503050406030204" pitchFamily="18" charset="0"/>
                                </a:rPr>
                                <m:t>exp</m:t>
                              </m:r>
                              <m:r>
                                <a:rPr lang="en-US" altLang="zh-CN" sz="3200" i="1">
                                  <a:solidFill>
                                    <a:prstClr val="black"/>
                                  </a:solidFill>
                                  <a:latin typeface="Cambria Math" panose="02040503050406030204" pitchFamily="18" charset="0"/>
                                </a:rPr>
                                <m:t>⁡(</m:t>
                              </m:r>
                              <m:r>
                                <a:rPr lang="en-US" altLang="zh-CN" sz="3200" i="1">
                                  <a:solidFill>
                                    <a:prstClr val="black"/>
                                  </a:solidFill>
                                  <a:latin typeface="Cambria Math" panose="02040503050406030204" pitchFamily="18" charset="0"/>
                                </a:rPr>
                                <m:t>𝑓</m:t>
                              </m:r>
                              <m:d>
                                <m:dPr>
                                  <m:ctrlPr>
                                    <a:rPr lang="en-US" altLang="zh-CN" sz="3200" i="1">
                                      <a:solidFill>
                                        <a:prstClr val="black"/>
                                      </a:solidFill>
                                      <a:latin typeface="Cambria Math" panose="02040503050406030204" pitchFamily="18" charset="0"/>
                                    </a:rPr>
                                  </m:ctrlPr>
                                </m:dPr>
                                <m:e>
                                  <m:r>
                                    <a:rPr lang="en-US" altLang="zh-CN" sz="3200" b="0" i="1" smtClean="0">
                                      <a:solidFill>
                                        <a:prstClr val="black"/>
                                      </a:solidFill>
                                      <a:latin typeface="Cambria Math" panose="02040503050406030204" pitchFamily="18" charset="0"/>
                                    </a:rPr>
                                    <m:t>𝑛</m:t>
                                  </m:r>
                                </m:e>
                              </m:d>
                              <m:r>
                                <a:rPr lang="en-US" altLang="zh-CN" sz="3200" i="1">
                                  <a:solidFill>
                                    <a:prstClr val="black"/>
                                  </a:solidFill>
                                  <a:latin typeface="Cambria Math" panose="02040503050406030204" pitchFamily="18" charset="0"/>
                                </a:rPr>
                                <m:t>·</m:t>
                              </m:r>
                              <m:r>
                                <a:rPr lang="en-US" altLang="zh-CN" sz="3200" i="1">
                                  <a:solidFill>
                                    <a:prstClr val="black"/>
                                  </a:solidFill>
                                  <a:latin typeface="Cambria Math" panose="02040503050406030204" pitchFamily="18" charset="0"/>
                                </a:rPr>
                                <m:t>𝑓</m:t>
                              </m:r>
                              <m:r>
                                <a:rPr lang="en-US" altLang="zh-CN" sz="3200" i="1">
                                  <a:solidFill>
                                    <a:prstClr val="black"/>
                                  </a:solidFill>
                                  <a:latin typeface="Cambria Math" panose="02040503050406030204" pitchFamily="18" charset="0"/>
                                </a:rPr>
                                <m:t>(</m:t>
                              </m:r>
                              <m:r>
                                <a:rPr lang="en-US" altLang="zh-CN" sz="3200" i="1">
                                  <a:solidFill>
                                    <a:prstClr val="black"/>
                                  </a:solidFill>
                                  <a:latin typeface="Cambria Math" panose="02040503050406030204" pitchFamily="18" charset="0"/>
                                </a:rPr>
                                <m:t>𝑢</m:t>
                              </m:r>
                              <m:r>
                                <a:rPr lang="en-US" altLang="zh-CN" sz="3200" i="1">
                                  <a:solidFill>
                                    <a:prstClr val="black"/>
                                  </a:solidFill>
                                  <a:latin typeface="Cambria Math" panose="02040503050406030204" pitchFamily="18" charset="0"/>
                                </a:rPr>
                                <m:t>))</m:t>
                              </m:r>
                            </m:e>
                          </m:nary>
                        </m:den>
                      </m:f>
                    </m:oMath>
                  </m:oMathPara>
                </a14:m>
                <a:endParaRPr lang="zh-CN" altLang="en-US" dirty="0"/>
              </a:p>
            </p:txBody>
          </p:sp>
        </mc:Choice>
        <mc:Fallback xmlns="">
          <p:sp>
            <p:nvSpPr>
              <p:cNvPr id="9" name="矩形 8">
                <a:extLst>
                  <a:ext uri="{FF2B5EF4-FFF2-40B4-BE49-F238E27FC236}">
                    <a16:creationId xmlns:a16="http://schemas.microsoft.com/office/drawing/2014/main" id="{2060663B-F47D-463E-9A88-CD74C61010B1}"/>
                  </a:ext>
                </a:extLst>
              </p:cNvPr>
              <p:cNvSpPr>
                <a:spLocks noRot="1" noChangeAspect="1" noMove="1" noResize="1" noEditPoints="1" noAdjustHandles="1" noChangeArrowheads="1" noChangeShapeType="1" noTextEdit="1"/>
              </p:cNvSpPr>
              <p:nvPr/>
            </p:nvSpPr>
            <p:spPr>
              <a:xfrm>
                <a:off x="960230" y="4575313"/>
                <a:ext cx="5047151" cy="12308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E02A9393-D943-4BE8-980C-CC0979A42F83}"/>
                  </a:ext>
                </a:extLst>
              </p:cNvPr>
              <p:cNvSpPr/>
              <p:nvPr/>
            </p:nvSpPr>
            <p:spPr>
              <a:xfrm>
                <a:off x="960230" y="5812788"/>
                <a:ext cx="10761471" cy="14870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dirty="0" smtClean="0">
                          <a:solidFill>
                            <a:schemeClr val="tx1"/>
                          </a:solidFill>
                          <a:latin typeface="Cambria Math" panose="02040503050406030204" pitchFamily="18" charset="0"/>
                        </a:rPr>
                        <m:t>≈</m:t>
                      </m:r>
                      <m:r>
                        <m:rPr>
                          <m:sty m:val="p"/>
                        </m:rPr>
                        <a:rPr lang="en-US" altLang="zh-CN" sz="3200" b="0" i="0" dirty="0" smtClean="0">
                          <a:solidFill>
                            <a:schemeClr val="tx1"/>
                          </a:solidFill>
                          <a:latin typeface="Cambria Math" panose="02040503050406030204" pitchFamily="18" charset="0"/>
                        </a:rPr>
                        <m:t>log</m:t>
                      </m:r>
                      <m:r>
                        <a:rPr lang="en-US" altLang="zh-CN" sz="3200" b="0" i="0" dirty="0" smtClean="0">
                          <a:solidFill>
                            <a:schemeClr val="tx1"/>
                          </a:solidFill>
                          <a:latin typeface="Cambria Math" panose="02040503050406030204" pitchFamily="18" charset="0"/>
                        </a:rPr>
                        <m:t> </m:t>
                      </m:r>
                      <m:d>
                        <m:dPr>
                          <m:ctrlPr>
                            <a:rPr lang="en-US" altLang="zh-CN" sz="3200" b="0" i="1" dirty="0" smtClean="0">
                              <a:solidFill>
                                <a:schemeClr val="tx1"/>
                              </a:solidFill>
                              <a:latin typeface="Cambria Math" panose="02040503050406030204" pitchFamily="18" charset="0"/>
                            </a:rPr>
                          </m:ctrlPr>
                        </m:dPr>
                        <m:e>
                          <m:r>
                            <a:rPr lang="en-US" altLang="zh-CN" sz="3200" b="0" i="1" dirty="0" smtClean="0">
                              <a:solidFill>
                                <a:schemeClr val="tx1"/>
                              </a:solidFill>
                              <a:latin typeface="Cambria Math" panose="02040503050406030204" pitchFamily="18" charset="0"/>
                            </a:rPr>
                            <m:t>𝜎</m:t>
                          </m:r>
                          <m:d>
                            <m:dPr>
                              <m:ctrlPr>
                                <a:rPr lang="en-US" altLang="zh-CN" sz="3200" b="0" i="1" dirty="0" smtClean="0">
                                  <a:solidFill>
                                    <a:schemeClr val="tx1"/>
                                  </a:solidFill>
                                  <a:latin typeface="Cambria Math" panose="02040503050406030204" pitchFamily="18" charset="0"/>
                                </a:rPr>
                              </m:ctrlPr>
                            </m:dPr>
                            <m:e>
                              <m:r>
                                <a:rPr lang="en-US" altLang="zh-CN" sz="3200" b="0" i="1" dirty="0" smtClean="0">
                                  <a:solidFill>
                                    <a:schemeClr val="tx1"/>
                                  </a:solidFill>
                                  <a:latin typeface="Cambria Math" panose="02040503050406030204" pitchFamily="18" charset="0"/>
                                </a:rPr>
                                <m:t>𝑓</m:t>
                              </m:r>
                              <m:d>
                                <m:dPr>
                                  <m:ctrlPr>
                                    <a:rPr lang="en-US" altLang="zh-CN" sz="3200" b="0" i="1" dirty="0" smtClean="0">
                                      <a:solidFill>
                                        <a:schemeClr val="tx1"/>
                                      </a:solidFill>
                                      <a:latin typeface="Cambria Math" panose="02040503050406030204" pitchFamily="18" charset="0"/>
                                    </a:rPr>
                                  </m:ctrlPr>
                                </m:dPr>
                                <m:e>
                                  <m:r>
                                    <a:rPr lang="en-US" altLang="zh-CN" sz="3200" b="0" i="1" dirty="0" smtClean="0">
                                      <a:solidFill>
                                        <a:schemeClr val="tx1"/>
                                      </a:solidFill>
                                      <a:latin typeface="Cambria Math" panose="02040503050406030204" pitchFamily="18" charset="0"/>
                                    </a:rPr>
                                    <m:t>𝑣</m:t>
                                  </m:r>
                                </m:e>
                              </m:d>
                              <m:r>
                                <a:rPr lang="en-US" altLang="zh-CN" sz="3200" i="1" dirty="0">
                                  <a:solidFill>
                                    <a:schemeClr val="tx1"/>
                                  </a:solidFill>
                                  <a:latin typeface="Cambria Math" panose="02040503050406030204" pitchFamily="18" charset="0"/>
                                </a:rPr>
                                <m:t>·</m:t>
                              </m:r>
                              <m:r>
                                <a:rPr lang="en-US" altLang="zh-CN" sz="3200" b="0" i="1" dirty="0" smtClean="0">
                                  <a:solidFill>
                                    <a:schemeClr val="tx1"/>
                                  </a:solidFill>
                                  <a:latin typeface="Cambria Math" panose="02040503050406030204" pitchFamily="18" charset="0"/>
                                </a:rPr>
                                <m:t>𝑓</m:t>
                              </m:r>
                              <m:d>
                                <m:dPr>
                                  <m:ctrlPr>
                                    <a:rPr lang="en-US" altLang="zh-CN" sz="3200" b="0" i="1" dirty="0" smtClean="0">
                                      <a:solidFill>
                                        <a:schemeClr val="tx1"/>
                                      </a:solidFill>
                                      <a:latin typeface="Cambria Math" panose="02040503050406030204" pitchFamily="18" charset="0"/>
                                    </a:rPr>
                                  </m:ctrlPr>
                                </m:dPr>
                                <m:e>
                                  <m:r>
                                    <a:rPr lang="en-US" altLang="zh-CN" sz="3200" b="0" i="1" dirty="0" smtClean="0">
                                      <a:solidFill>
                                        <a:schemeClr val="tx1"/>
                                      </a:solidFill>
                                      <a:latin typeface="Cambria Math" panose="02040503050406030204" pitchFamily="18" charset="0"/>
                                    </a:rPr>
                                    <m:t>𝑢</m:t>
                                  </m:r>
                                </m:e>
                              </m:d>
                            </m:e>
                          </m:d>
                        </m:e>
                      </m:d>
                      <m:r>
                        <a:rPr lang="en-US" altLang="zh-CN" sz="3200" b="0" i="0" dirty="0" smtClean="0">
                          <a:solidFill>
                            <a:schemeClr val="tx1"/>
                          </a:solidFill>
                          <a:latin typeface="Cambria Math" panose="02040503050406030204" pitchFamily="18" charset="0"/>
                        </a:rPr>
                        <m:t>−</m:t>
                      </m:r>
                      <m:nary>
                        <m:naryPr>
                          <m:chr m:val="∑"/>
                          <m:ctrlPr>
                            <a:rPr lang="en-US" altLang="zh-CN" sz="3200" b="0" i="1" dirty="0" smtClean="0">
                              <a:solidFill>
                                <a:schemeClr val="tx1"/>
                              </a:solidFill>
                              <a:latin typeface="Cambria Math" panose="02040503050406030204" pitchFamily="18" charset="0"/>
                            </a:rPr>
                          </m:ctrlPr>
                        </m:naryPr>
                        <m:sub>
                          <m:r>
                            <m:rPr>
                              <m:brk m:alnAt="23"/>
                            </m:rPr>
                            <a:rPr lang="en-US" altLang="zh-CN" sz="3200" b="0" i="1" dirty="0" smtClean="0">
                              <a:solidFill>
                                <a:schemeClr val="tx1"/>
                              </a:solidFill>
                              <a:latin typeface="Cambria Math" panose="02040503050406030204" pitchFamily="18" charset="0"/>
                            </a:rPr>
                            <m:t>𝑖</m:t>
                          </m:r>
                          <m:r>
                            <a:rPr lang="en-US" altLang="zh-CN" sz="3200" b="0" i="1" dirty="0" smtClean="0">
                              <a:solidFill>
                                <a:schemeClr val="tx1"/>
                              </a:solidFill>
                              <a:latin typeface="Cambria Math" panose="02040503050406030204" pitchFamily="18" charset="0"/>
                            </a:rPr>
                            <m:t>=1</m:t>
                          </m:r>
                        </m:sub>
                        <m:sup>
                          <m:r>
                            <a:rPr lang="en-US" altLang="zh-CN" sz="3200" b="0" i="1" dirty="0" smtClean="0">
                              <a:solidFill>
                                <a:schemeClr val="tx1"/>
                              </a:solidFill>
                              <a:latin typeface="Cambria Math" panose="02040503050406030204" pitchFamily="18" charset="0"/>
                            </a:rPr>
                            <m:t>𝑘</m:t>
                          </m:r>
                        </m:sup>
                        <m:e>
                          <m:r>
                            <m:rPr>
                              <m:sty m:val="p"/>
                            </m:rPr>
                            <a:rPr lang="en-US" altLang="zh-CN" sz="3200" dirty="0">
                              <a:solidFill>
                                <a:schemeClr val="tx1"/>
                              </a:solidFill>
                              <a:latin typeface="Cambria Math" panose="02040503050406030204" pitchFamily="18" charset="0"/>
                            </a:rPr>
                            <m:t>log</m:t>
                          </m:r>
                          <m:r>
                            <a:rPr lang="en-US" altLang="zh-CN" sz="3200" dirty="0">
                              <a:solidFill>
                                <a:schemeClr val="tx1"/>
                              </a:solidFill>
                              <a:latin typeface="Cambria Math" panose="02040503050406030204" pitchFamily="18" charset="0"/>
                            </a:rPr>
                            <m:t> </m:t>
                          </m:r>
                          <m:d>
                            <m:dPr>
                              <m:ctrlPr>
                                <a:rPr lang="en-US" altLang="zh-CN" sz="3200" i="1" dirty="0">
                                  <a:solidFill>
                                    <a:schemeClr val="tx1"/>
                                  </a:solidFill>
                                  <a:latin typeface="Cambria Math" panose="02040503050406030204" pitchFamily="18" charset="0"/>
                                </a:rPr>
                              </m:ctrlPr>
                            </m:dPr>
                            <m:e>
                              <m:r>
                                <a:rPr lang="en-US" altLang="zh-CN" sz="3200" i="1" dirty="0">
                                  <a:solidFill>
                                    <a:schemeClr val="tx1"/>
                                  </a:solidFill>
                                  <a:latin typeface="Cambria Math" panose="02040503050406030204" pitchFamily="18" charset="0"/>
                                </a:rPr>
                                <m:t>𝜎</m:t>
                              </m:r>
                              <m:d>
                                <m:dPr>
                                  <m:ctrlPr>
                                    <a:rPr lang="en-US" altLang="zh-CN" sz="3200" i="1" dirty="0">
                                      <a:solidFill>
                                        <a:schemeClr val="tx1"/>
                                      </a:solidFill>
                                      <a:latin typeface="Cambria Math" panose="02040503050406030204" pitchFamily="18" charset="0"/>
                                    </a:rPr>
                                  </m:ctrlPr>
                                </m:dPr>
                                <m:e>
                                  <m:r>
                                    <a:rPr lang="en-US" altLang="zh-CN" sz="3200" i="1" dirty="0">
                                      <a:solidFill>
                                        <a:schemeClr val="tx1"/>
                                      </a:solidFill>
                                      <a:latin typeface="Cambria Math" panose="02040503050406030204" pitchFamily="18" charset="0"/>
                                    </a:rPr>
                                    <m:t>𝑓</m:t>
                                  </m:r>
                                  <m:d>
                                    <m:dPr>
                                      <m:ctrlPr>
                                        <a:rPr lang="en-US" altLang="zh-CN" sz="3200" i="1" dirty="0">
                                          <a:solidFill>
                                            <a:schemeClr val="tx1"/>
                                          </a:solidFill>
                                          <a:latin typeface="Cambria Math" panose="02040503050406030204" pitchFamily="18" charset="0"/>
                                        </a:rPr>
                                      </m:ctrlPr>
                                    </m:dPr>
                                    <m:e>
                                      <m:sSub>
                                        <m:sSubPr>
                                          <m:ctrlPr>
                                            <a:rPr lang="en-US" altLang="zh-CN" sz="3200" i="1" dirty="0">
                                              <a:solidFill>
                                                <a:schemeClr val="tx1"/>
                                              </a:solidFill>
                                              <a:latin typeface="Cambria Math" panose="02040503050406030204" pitchFamily="18" charset="0"/>
                                            </a:rPr>
                                          </m:ctrlPr>
                                        </m:sSubPr>
                                        <m:e>
                                          <m:r>
                                            <a:rPr lang="en-US" altLang="zh-CN" sz="3200" i="1" dirty="0">
                                              <a:solidFill>
                                                <a:schemeClr val="tx1"/>
                                              </a:solidFill>
                                              <a:latin typeface="Cambria Math" panose="02040503050406030204" pitchFamily="18" charset="0"/>
                                            </a:rPr>
                                            <m:t>𝑛</m:t>
                                          </m:r>
                                        </m:e>
                                        <m:sub>
                                          <m:r>
                                            <a:rPr lang="en-US" altLang="zh-CN" sz="3200" i="1" dirty="0">
                                              <a:solidFill>
                                                <a:schemeClr val="tx1"/>
                                              </a:solidFill>
                                              <a:latin typeface="Cambria Math" panose="02040503050406030204" pitchFamily="18" charset="0"/>
                                            </a:rPr>
                                            <m:t>𝑖</m:t>
                                          </m:r>
                                        </m:sub>
                                      </m:sSub>
                                    </m:e>
                                  </m:d>
                                  <m:r>
                                    <a:rPr lang="en-US" altLang="zh-CN" sz="3200" i="1" dirty="0">
                                      <a:solidFill>
                                        <a:schemeClr val="tx1"/>
                                      </a:solidFill>
                                      <a:latin typeface="Cambria Math" panose="02040503050406030204" pitchFamily="18" charset="0"/>
                                    </a:rPr>
                                    <m:t>·</m:t>
                                  </m:r>
                                  <m:r>
                                    <a:rPr lang="en-US" altLang="zh-CN" sz="3200" i="1" dirty="0">
                                      <a:solidFill>
                                        <a:schemeClr val="tx1"/>
                                      </a:solidFill>
                                      <a:latin typeface="Cambria Math" panose="02040503050406030204" pitchFamily="18" charset="0"/>
                                    </a:rPr>
                                    <m:t>𝑓</m:t>
                                  </m:r>
                                  <m:d>
                                    <m:dPr>
                                      <m:ctrlPr>
                                        <a:rPr lang="en-US" altLang="zh-CN" sz="3200" i="1" dirty="0">
                                          <a:solidFill>
                                            <a:schemeClr val="tx1"/>
                                          </a:solidFill>
                                          <a:latin typeface="Cambria Math" panose="02040503050406030204" pitchFamily="18" charset="0"/>
                                        </a:rPr>
                                      </m:ctrlPr>
                                    </m:dPr>
                                    <m:e>
                                      <m:r>
                                        <a:rPr lang="en-US" altLang="zh-CN" sz="3200" i="1" dirty="0">
                                          <a:solidFill>
                                            <a:schemeClr val="tx1"/>
                                          </a:solidFill>
                                          <a:latin typeface="Cambria Math" panose="02040503050406030204" pitchFamily="18" charset="0"/>
                                        </a:rPr>
                                        <m:t>𝑢</m:t>
                                      </m:r>
                                    </m:e>
                                  </m:d>
                                </m:e>
                              </m:d>
                            </m:e>
                          </m:d>
                        </m:e>
                      </m:nary>
                      <m:r>
                        <a:rPr lang="en-US" altLang="zh-CN" sz="3200" b="0" i="1" dirty="0" smtClean="0">
                          <a:solidFill>
                            <a:schemeClr val="tx1"/>
                          </a:solidFill>
                          <a:latin typeface="Cambria Math" panose="02040503050406030204" pitchFamily="18" charset="0"/>
                        </a:rPr>
                        <m:t>,</m:t>
                      </m:r>
                      <m:sSub>
                        <m:sSubPr>
                          <m:ctrlPr>
                            <a:rPr lang="en-US" altLang="zh-CN" sz="3200" i="1" dirty="0">
                              <a:solidFill>
                                <a:prstClr val="black"/>
                              </a:solidFill>
                              <a:latin typeface="Cambria Math" panose="02040503050406030204" pitchFamily="18" charset="0"/>
                            </a:rPr>
                          </m:ctrlPr>
                        </m:sSubPr>
                        <m:e>
                          <m:r>
                            <a:rPr lang="en-US" altLang="zh-CN" sz="3200" i="1" dirty="0">
                              <a:solidFill>
                                <a:prstClr val="black"/>
                              </a:solidFill>
                              <a:latin typeface="Cambria Math" panose="02040503050406030204" pitchFamily="18" charset="0"/>
                            </a:rPr>
                            <m:t>𝑛</m:t>
                          </m:r>
                        </m:e>
                        <m:sub>
                          <m:r>
                            <a:rPr lang="en-US" altLang="zh-CN" sz="3200" i="1" dirty="0">
                              <a:solidFill>
                                <a:prstClr val="black"/>
                              </a:solidFill>
                              <a:latin typeface="Cambria Math" panose="02040503050406030204" pitchFamily="18" charset="0"/>
                            </a:rPr>
                            <m:t>𝑖</m:t>
                          </m:r>
                        </m:sub>
                      </m:sSub>
                      <m:r>
                        <a:rPr lang="en-US" altLang="zh-CN" sz="3200" b="0" i="1" dirty="0" smtClean="0">
                          <a:solidFill>
                            <a:prstClr val="black"/>
                          </a:solidFill>
                          <a:latin typeface="Cambria Math" panose="02040503050406030204" pitchFamily="18" charset="0"/>
                        </a:rPr>
                        <m:t>~</m:t>
                      </m:r>
                      <m:sSub>
                        <m:sSubPr>
                          <m:ctrlPr>
                            <a:rPr lang="en-US" altLang="zh-CN" sz="3200" b="0" i="1" dirty="0" smtClean="0">
                              <a:solidFill>
                                <a:prstClr val="black"/>
                              </a:solidFill>
                              <a:latin typeface="Cambria Math" panose="02040503050406030204" pitchFamily="18" charset="0"/>
                            </a:rPr>
                          </m:ctrlPr>
                        </m:sSubPr>
                        <m:e>
                          <m:r>
                            <a:rPr lang="en-US" altLang="zh-CN" sz="3200" b="0" i="1" dirty="0" smtClean="0">
                              <a:solidFill>
                                <a:prstClr val="black"/>
                              </a:solidFill>
                              <a:latin typeface="Cambria Math" panose="02040503050406030204" pitchFamily="18" charset="0"/>
                            </a:rPr>
                            <m:t>𝑃</m:t>
                          </m:r>
                        </m:e>
                        <m:sub>
                          <m:r>
                            <a:rPr lang="en-US" altLang="zh-CN" sz="3200" b="0" i="1" dirty="0" smtClean="0">
                              <a:solidFill>
                                <a:prstClr val="black"/>
                              </a:solidFill>
                              <a:latin typeface="Cambria Math" panose="02040503050406030204" pitchFamily="18" charset="0"/>
                            </a:rPr>
                            <m:t>𝑛</m:t>
                          </m:r>
                        </m:sub>
                      </m:sSub>
                    </m:oMath>
                  </m:oMathPara>
                </a14:m>
                <a:endParaRPr lang="zh-CN" altLang="en-US" sz="1600" dirty="0">
                  <a:solidFill>
                    <a:schemeClr val="tx1"/>
                  </a:solidFill>
                </a:endParaRPr>
              </a:p>
            </p:txBody>
          </p:sp>
        </mc:Choice>
        <mc:Fallback xmlns="">
          <p:sp>
            <p:nvSpPr>
              <p:cNvPr id="19" name="矩形 18">
                <a:extLst>
                  <a:ext uri="{FF2B5EF4-FFF2-40B4-BE49-F238E27FC236}">
                    <a16:creationId xmlns:a16="http://schemas.microsoft.com/office/drawing/2014/main" id="{E02A9393-D943-4BE8-980C-CC0979A42F83}"/>
                  </a:ext>
                </a:extLst>
              </p:cNvPr>
              <p:cNvSpPr>
                <a:spLocks noRot="1" noChangeAspect="1" noMove="1" noResize="1" noEditPoints="1" noAdjustHandles="1" noChangeArrowheads="1" noChangeShapeType="1" noTextEdit="1"/>
              </p:cNvSpPr>
              <p:nvPr/>
            </p:nvSpPr>
            <p:spPr>
              <a:xfrm>
                <a:off x="960230" y="5812788"/>
                <a:ext cx="10761471" cy="1487010"/>
              </a:xfrm>
              <a:prstGeom prst="rect">
                <a:avLst/>
              </a:prstGeom>
              <a:blipFill>
                <a:blip r:embed="rId4"/>
                <a:stretch>
                  <a:fillRect/>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78382FB2-2291-462A-A875-014B6B76C58E}"/>
              </a:ext>
            </a:extLst>
          </p:cNvPr>
          <p:cNvCxnSpPr>
            <a:cxnSpLocks/>
          </p:cNvCxnSpPr>
          <p:nvPr/>
        </p:nvCxnSpPr>
        <p:spPr>
          <a:xfrm flipV="1">
            <a:off x="2160444" y="7031791"/>
            <a:ext cx="390617" cy="5492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AD4CDF48-8B8F-453D-9ADA-C5D4BDDD441A}"/>
              </a:ext>
            </a:extLst>
          </p:cNvPr>
          <p:cNvSpPr/>
          <p:nvPr/>
        </p:nvSpPr>
        <p:spPr>
          <a:xfrm>
            <a:off x="775582" y="7561799"/>
            <a:ext cx="3320140" cy="646331"/>
          </a:xfrm>
          <a:prstGeom prst="rect">
            <a:avLst/>
          </a:prstGeom>
        </p:spPr>
        <p:txBody>
          <a:bodyPr wrap="none">
            <a:spAutoFit/>
          </a:bodyPr>
          <a:lstStyle/>
          <a:p>
            <a:r>
              <a:rPr lang="en-US" altLang="zh-CN" sz="3600" dirty="0">
                <a:solidFill>
                  <a:schemeClr val="accent6">
                    <a:lumMod val="75000"/>
                  </a:schemeClr>
                </a:solidFill>
                <a:cs typeface="Times New Roman" panose="02020603050405020304" pitchFamily="18" charset="0"/>
              </a:rPr>
              <a:t>sigmoid function</a:t>
            </a:r>
            <a:endParaRPr lang="zh-CN" altLang="en-US" dirty="0">
              <a:solidFill>
                <a:schemeClr val="accent6">
                  <a:lumMod val="75000"/>
                </a:schemeClr>
              </a:solidFill>
            </a:endParaRPr>
          </a:p>
        </p:txBody>
      </p:sp>
      <p:cxnSp>
        <p:nvCxnSpPr>
          <p:cNvPr id="22" name="直接箭头连接符 21">
            <a:extLst>
              <a:ext uri="{FF2B5EF4-FFF2-40B4-BE49-F238E27FC236}">
                <a16:creationId xmlns:a16="http://schemas.microsoft.com/office/drawing/2014/main" id="{F02313B5-2EE6-4F83-829C-B42DB7F5C6D2}"/>
              </a:ext>
            </a:extLst>
          </p:cNvPr>
          <p:cNvCxnSpPr>
            <a:cxnSpLocks/>
          </p:cNvCxnSpPr>
          <p:nvPr/>
        </p:nvCxnSpPr>
        <p:spPr>
          <a:xfrm flipV="1">
            <a:off x="8762259" y="7004523"/>
            <a:ext cx="2019881" cy="54019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4" name="矩形 23">
            <a:extLst>
              <a:ext uri="{FF2B5EF4-FFF2-40B4-BE49-F238E27FC236}">
                <a16:creationId xmlns:a16="http://schemas.microsoft.com/office/drawing/2014/main" id="{23C7FE22-44FC-460F-AE13-D31AB96F85D8}"/>
              </a:ext>
            </a:extLst>
          </p:cNvPr>
          <p:cNvSpPr/>
          <p:nvPr/>
        </p:nvSpPr>
        <p:spPr>
          <a:xfrm>
            <a:off x="5609515" y="7561799"/>
            <a:ext cx="5645584" cy="646331"/>
          </a:xfrm>
          <a:prstGeom prst="rect">
            <a:avLst/>
          </a:prstGeom>
        </p:spPr>
        <p:txBody>
          <a:bodyPr wrap="none">
            <a:spAutoFit/>
          </a:bodyPr>
          <a:lstStyle/>
          <a:p>
            <a:r>
              <a:rPr lang="en-US" altLang="zh-CN" sz="3600" dirty="0">
                <a:solidFill>
                  <a:schemeClr val="accent6">
                    <a:lumMod val="75000"/>
                  </a:schemeClr>
                </a:solidFill>
                <a:cs typeface="Times New Roman" panose="02020603050405020304" pitchFamily="18" charset="0"/>
              </a:rPr>
              <a:t>noise distribution over nodes</a:t>
            </a:r>
            <a:endParaRPr lang="zh-CN" altLang="en-US"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F664E05F-DF80-49CB-8E8D-C194AEB02F1A}"/>
                  </a:ext>
                </a:extLst>
              </p:cNvPr>
              <p:cNvSpPr/>
              <p:nvPr/>
            </p:nvSpPr>
            <p:spPr>
              <a:xfrm>
                <a:off x="7214913" y="8016768"/>
                <a:ext cx="2263504" cy="1127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𝑃</m:t>
                          </m:r>
                        </m:e>
                        <m:sub>
                          <m:r>
                            <a:rPr lang="en-US" altLang="zh-CN" sz="2400" b="0" i="1" smtClean="0">
                              <a:solidFill>
                                <a:schemeClr val="tx1"/>
                              </a:solidFill>
                              <a:latin typeface="Cambria Math" panose="02040503050406030204" pitchFamily="18" charset="0"/>
                            </a:rPr>
                            <m:t>𝑛</m:t>
                          </m:r>
                        </m:sub>
                      </m:sSub>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𝑖</m:t>
                          </m:r>
                        </m:e>
                      </m:d>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sSubSup>
                            <m:sSubSupPr>
                              <m:ctrlPr>
                                <a:rPr lang="en-US" altLang="zh-CN" sz="2400" b="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𝑑</m:t>
                              </m:r>
                            </m:e>
                            <m:sub>
                              <m:r>
                                <a:rPr lang="en-US" altLang="zh-CN" sz="2400" b="0" i="1" smtClean="0">
                                  <a:solidFill>
                                    <a:schemeClr val="tx1"/>
                                  </a:solidFill>
                                  <a:latin typeface="Cambria Math" panose="02040503050406030204" pitchFamily="18" charset="0"/>
                                </a:rPr>
                                <m:t>𝑖</m:t>
                              </m:r>
                            </m:sub>
                            <m:sup>
                              <m:r>
                                <a:rPr lang="en-US" altLang="zh-CN" sz="2400" b="0" i="1" smtClean="0">
                                  <a:solidFill>
                                    <a:schemeClr val="tx1"/>
                                  </a:solidFill>
                                  <a:latin typeface="Cambria Math" panose="02040503050406030204" pitchFamily="18" charset="0"/>
                                </a:rPr>
                                <m:t>3/4</m:t>
                              </m:r>
                            </m:sup>
                          </m:sSubSup>
                        </m:num>
                        <m:den>
                          <m:nary>
                            <m:naryPr>
                              <m:chr m:val="∑"/>
                              <m:supHide m:val="on"/>
                              <m:ctrlPr>
                                <a:rPr lang="en-US" altLang="zh-CN" sz="2400" b="0" i="1" smtClean="0">
                                  <a:solidFill>
                                    <a:schemeClr val="tx1"/>
                                  </a:solidFill>
                                  <a:latin typeface="Cambria Math" panose="02040503050406030204" pitchFamily="18" charset="0"/>
                                </a:rPr>
                              </m:ctrlPr>
                            </m:naryPr>
                            <m:sub>
                              <m:r>
                                <a:rPr lang="en-US" altLang="zh-CN" sz="2400" b="0" i="1" smtClean="0">
                                  <a:solidFill>
                                    <a:schemeClr val="tx1"/>
                                  </a:solidFill>
                                  <a:latin typeface="Cambria Math" panose="02040503050406030204" pitchFamily="18" charset="0"/>
                                </a:rPr>
                                <m:t>𝑗</m:t>
                              </m:r>
                            </m:sub>
                            <m:sup/>
                            <m:e>
                              <m:sSubSup>
                                <m:sSubSupPr>
                                  <m:ctrlPr>
                                    <a:rPr lang="en-US" altLang="zh-CN" sz="2400" b="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𝑑</m:t>
                                  </m:r>
                                </m:e>
                                <m:sub>
                                  <m:r>
                                    <a:rPr lang="en-US" altLang="zh-CN" sz="2400" b="0" i="1" smtClean="0">
                                      <a:solidFill>
                                        <a:schemeClr val="tx1"/>
                                      </a:solidFill>
                                      <a:latin typeface="Cambria Math" panose="02040503050406030204" pitchFamily="18" charset="0"/>
                                    </a:rPr>
                                    <m:t>𝑗</m:t>
                                  </m:r>
                                </m:sub>
                                <m:sup>
                                  <m:r>
                                    <a:rPr lang="en-US" altLang="zh-CN" sz="2400" b="0" i="1" smtClean="0">
                                      <a:solidFill>
                                        <a:schemeClr val="tx1"/>
                                      </a:solidFill>
                                      <a:latin typeface="Cambria Math" panose="02040503050406030204" pitchFamily="18" charset="0"/>
                                    </a:rPr>
                                    <m:t>3/4</m:t>
                                  </m:r>
                                </m:sup>
                              </m:sSubSup>
                            </m:e>
                          </m:nary>
                        </m:den>
                      </m:f>
                    </m:oMath>
                  </m:oMathPara>
                </a14:m>
                <a:endParaRPr lang="zh-CN" altLang="en-US" sz="2400" dirty="0">
                  <a:solidFill>
                    <a:schemeClr val="tx1"/>
                  </a:solidFill>
                </a:endParaRPr>
              </a:p>
            </p:txBody>
          </p:sp>
        </mc:Choice>
        <mc:Fallback xmlns="">
          <p:sp>
            <p:nvSpPr>
              <p:cNvPr id="25" name="矩形 24">
                <a:extLst>
                  <a:ext uri="{FF2B5EF4-FFF2-40B4-BE49-F238E27FC236}">
                    <a16:creationId xmlns:a16="http://schemas.microsoft.com/office/drawing/2014/main" id="{F664E05F-DF80-49CB-8E8D-C194AEB02F1A}"/>
                  </a:ext>
                </a:extLst>
              </p:cNvPr>
              <p:cNvSpPr>
                <a:spLocks noRot="1" noChangeAspect="1" noMove="1" noResize="1" noEditPoints="1" noAdjustHandles="1" noChangeArrowheads="1" noChangeShapeType="1" noTextEdit="1"/>
              </p:cNvSpPr>
              <p:nvPr/>
            </p:nvSpPr>
            <p:spPr>
              <a:xfrm>
                <a:off x="7214913" y="8016768"/>
                <a:ext cx="2263504" cy="11272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85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8136010" cy="923330"/>
          </a:xfrm>
          <a:prstGeom prst="rect">
            <a:avLst/>
          </a:prstGeom>
        </p:spPr>
        <p:txBody>
          <a:bodyPr wrap="none">
            <a:spAutoFit/>
          </a:bodyPr>
          <a:lstStyle/>
          <a:p>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Classic search strategies</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1DE0CF8-8AB2-459B-886F-DFC78AC37E3D}"/>
              </a:ext>
            </a:extLst>
          </p:cNvPr>
          <p:cNvPicPr>
            <a:picLocks noChangeAspect="1"/>
          </p:cNvPicPr>
          <p:nvPr/>
        </p:nvPicPr>
        <p:blipFill>
          <a:blip r:embed="rId2"/>
          <a:stretch>
            <a:fillRect/>
          </a:stretch>
        </p:blipFill>
        <p:spPr>
          <a:xfrm>
            <a:off x="734501" y="4310931"/>
            <a:ext cx="9572474" cy="4705008"/>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B8C1EDC-5897-4B01-B6ED-081D429CA3E5}"/>
                  </a:ext>
                </a:extLst>
              </p:cNvPr>
              <p:cNvSpPr/>
              <p:nvPr/>
            </p:nvSpPr>
            <p:spPr>
              <a:xfrm>
                <a:off x="106638" y="2546397"/>
                <a:ext cx="9767785" cy="1200329"/>
              </a:xfrm>
              <a:prstGeom prst="rect">
                <a:avLst/>
              </a:prstGeom>
            </p:spPr>
            <p:txBody>
              <a:bodyPr wrap="square">
                <a:spAutoFit/>
              </a:bodyPr>
              <a:lstStyle/>
              <a:p>
                <a:pPr marL="571500" indent="-571500">
                  <a:buClr>
                    <a:schemeClr val="accent2"/>
                  </a:buClr>
                  <a:buFont typeface="Wingdings" panose="05000000000000000000" pitchFamily="2" charset="2"/>
                  <a:buChar char="p"/>
                </a:pPr>
                <a:r>
                  <a:rPr lang="en-US" altLang="zh-CN" sz="3600" dirty="0">
                    <a:cs typeface="Times New Roman" panose="02020603050405020304" pitchFamily="18" charset="0"/>
                  </a:rPr>
                  <a:t> Homophily : DFS does, </a:t>
                </a:r>
                <a14:m>
                  <m:oMath xmlns:m="http://schemas.openxmlformats.org/officeDocument/2006/math">
                    <m:r>
                      <a:rPr lang="en-US" altLang="zh-CN" sz="3600" i="1" smtClean="0">
                        <a:solidFill>
                          <a:srgbClr val="FF0000"/>
                        </a:solidFill>
                        <a:latin typeface="Cambria Math" panose="02040503050406030204" pitchFamily="18" charset="0"/>
                        <a:cs typeface="Times New Roman" panose="02020603050405020304" pitchFamily="18" charset="0"/>
                      </a:rPr>
                      <m:t>𝑢</m:t>
                    </m:r>
                  </m:oMath>
                </a14:m>
                <a:r>
                  <a:rPr lang="zh-CN" altLang="en-US" sz="3600" dirty="0">
                    <a:solidFill>
                      <a:srgbClr val="FF0000"/>
                    </a:solidFill>
                  </a:rPr>
                  <a:t> </a:t>
                </a:r>
                <a:r>
                  <a:rPr lang="en-US" altLang="zh-CN" sz="3600" dirty="0">
                    <a:solidFill>
                      <a:srgbClr val="FF0000"/>
                    </a:solidFill>
                  </a:rPr>
                  <a:t>and </a:t>
                </a:r>
                <a14:m>
                  <m:oMath xmlns:m="http://schemas.openxmlformats.org/officeDocument/2006/math">
                    <m:sSub>
                      <m:sSubPr>
                        <m:ctrlPr>
                          <a:rPr lang="en-US" altLang="zh-CN" sz="3600" i="1">
                            <a:solidFill>
                              <a:srgbClr val="FF0000"/>
                            </a:solidFill>
                            <a:latin typeface="Cambria Math" panose="02040503050406030204" pitchFamily="18" charset="0"/>
                            <a:cs typeface="Times New Roman" panose="02020603050405020304" pitchFamily="18" charset="0"/>
                          </a:rPr>
                        </m:ctrlPr>
                      </m:sSubPr>
                      <m:e>
                        <m:r>
                          <a:rPr lang="en-US" altLang="zh-CN" sz="3600" i="1">
                            <a:solidFill>
                              <a:srgbClr val="FF0000"/>
                            </a:solidFill>
                            <a:latin typeface="Cambria Math" panose="02040503050406030204" pitchFamily="18" charset="0"/>
                            <a:cs typeface="Times New Roman" panose="02020603050405020304" pitchFamily="18" charset="0"/>
                          </a:rPr>
                          <m:t>𝑠</m:t>
                        </m:r>
                      </m:e>
                      <m:sub>
                        <m:r>
                          <a:rPr lang="en-US" altLang="zh-CN" sz="3600" i="1">
                            <a:solidFill>
                              <a:srgbClr val="FF0000"/>
                            </a:solidFill>
                            <a:latin typeface="Cambria Math" panose="02040503050406030204" pitchFamily="18" charset="0"/>
                            <a:cs typeface="Times New Roman" panose="02020603050405020304" pitchFamily="18" charset="0"/>
                          </a:rPr>
                          <m:t>1</m:t>
                        </m:r>
                      </m:sub>
                    </m:sSub>
                  </m:oMath>
                </a14:m>
                <a:endParaRPr lang="en-US" altLang="zh-CN" sz="3600" dirty="0">
                  <a:cs typeface="Times New Roman" panose="02020603050405020304" pitchFamily="18" charset="0"/>
                </a:endParaRPr>
              </a:p>
              <a:p>
                <a:pPr marL="571500" indent="-571500">
                  <a:buClr>
                    <a:schemeClr val="accent2"/>
                  </a:buClr>
                  <a:buFont typeface="Wingdings" panose="05000000000000000000" pitchFamily="2" charset="2"/>
                  <a:buChar char="p"/>
                </a:pPr>
                <a:r>
                  <a:rPr lang="en-US" altLang="zh-CN" sz="3600" dirty="0">
                    <a:cs typeface="Times New Roman" panose="02020603050405020304" pitchFamily="18" charset="0"/>
                  </a:rPr>
                  <a:t> Structural equivalence : BFS does, </a:t>
                </a:r>
                <a14:m>
                  <m:oMath xmlns:m="http://schemas.openxmlformats.org/officeDocument/2006/math">
                    <m:r>
                      <a:rPr lang="en-US" altLang="zh-CN" sz="3600" i="1" smtClean="0">
                        <a:solidFill>
                          <a:srgbClr val="0000FF"/>
                        </a:solidFill>
                        <a:latin typeface="Cambria Math" panose="02040503050406030204" pitchFamily="18" charset="0"/>
                        <a:cs typeface="Times New Roman" panose="02020603050405020304" pitchFamily="18" charset="0"/>
                      </a:rPr>
                      <m:t>𝑢</m:t>
                    </m:r>
                  </m:oMath>
                </a14:m>
                <a:r>
                  <a:rPr lang="zh-CN" altLang="en-US" sz="3600" dirty="0">
                    <a:solidFill>
                      <a:srgbClr val="0000FF"/>
                    </a:solidFill>
                  </a:rPr>
                  <a:t> </a:t>
                </a:r>
                <a:r>
                  <a:rPr lang="en-US" altLang="zh-CN" sz="3600" dirty="0">
                    <a:solidFill>
                      <a:srgbClr val="0000FF"/>
                    </a:solidFill>
                  </a:rPr>
                  <a:t>and </a:t>
                </a:r>
                <a14:m>
                  <m:oMath xmlns:m="http://schemas.openxmlformats.org/officeDocument/2006/math">
                    <m:sSub>
                      <m:sSubPr>
                        <m:ctrlPr>
                          <a:rPr lang="en-US" altLang="zh-CN" sz="3600" i="1">
                            <a:solidFill>
                              <a:srgbClr val="0000FF"/>
                            </a:solidFill>
                            <a:latin typeface="Cambria Math" panose="02040503050406030204" pitchFamily="18" charset="0"/>
                            <a:cs typeface="Times New Roman" panose="02020603050405020304" pitchFamily="18" charset="0"/>
                          </a:rPr>
                        </m:ctrlPr>
                      </m:sSubPr>
                      <m:e>
                        <m:r>
                          <a:rPr lang="en-US" altLang="zh-CN" sz="3600" i="1">
                            <a:solidFill>
                              <a:srgbClr val="0000FF"/>
                            </a:solidFill>
                            <a:latin typeface="Cambria Math" panose="02040503050406030204" pitchFamily="18" charset="0"/>
                            <a:cs typeface="Times New Roman" panose="02020603050405020304" pitchFamily="18" charset="0"/>
                          </a:rPr>
                          <m:t>𝑠</m:t>
                        </m:r>
                      </m:e>
                      <m:sub>
                        <m:r>
                          <a:rPr lang="en-US" altLang="zh-CN" sz="3600" i="1">
                            <a:solidFill>
                              <a:srgbClr val="0000FF"/>
                            </a:solidFill>
                            <a:latin typeface="Cambria Math" panose="02040503050406030204" pitchFamily="18" charset="0"/>
                            <a:cs typeface="Times New Roman" panose="02020603050405020304" pitchFamily="18" charset="0"/>
                          </a:rPr>
                          <m:t>6</m:t>
                        </m:r>
                      </m:sub>
                    </m:sSub>
                  </m:oMath>
                </a14:m>
                <a:endParaRPr lang="zh-CN" altLang="en-US" sz="3600" dirty="0"/>
              </a:p>
            </p:txBody>
          </p:sp>
        </mc:Choice>
        <mc:Fallback xmlns="">
          <p:sp>
            <p:nvSpPr>
              <p:cNvPr id="8" name="矩形 7">
                <a:extLst>
                  <a:ext uri="{FF2B5EF4-FFF2-40B4-BE49-F238E27FC236}">
                    <a16:creationId xmlns:a16="http://schemas.microsoft.com/office/drawing/2014/main" id="{5B8C1EDC-5897-4B01-B6ED-081D429CA3E5}"/>
                  </a:ext>
                </a:extLst>
              </p:cNvPr>
              <p:cNvSpPr>
                <a:spLocks noRot="1" noChangeAspect="1" noMove="1" noResize="1" noEditPoints="1" noAdjustHandles="1" noChangeArrowheads="1" noChangeShapeType="1" noTextEdit="1"/>
              </p:cNvSpPr>
              <p:nvPr/>
            </p:nvSpPr>
            <p:spPr>
              <a:xfrm>
                <a:off x="106638" y="2546397"/>
                <a:ext cx="9767785" cy="1200329"/>
              </a:xfrm>
              <a:prstGeom prst="rect">
                <a:avLst/>
              </a:prstGeom>
              <a:blipFill>
                <a:blip r:embed="rId3"/>
                <a:stretch>
                  <a:fillRect l="-1684" t="-8122" b="-18274"/>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5FE913AB-5529-47BF-A7D4-51ED16DA9B06}"/>
              </a:ext>
            </a:extLst>
          </p:cNvPr>
          <p:cNvSpPr/>
          <p:nvPr/>
        </p:nvSpPr>
        <p:spPr>
          <a:xfrm>
            <a:off x="106638" y="1669700"/>
            <a:ext cx="4598118" cy="646331"/>
          </a:xfrm>
          <a:prstGeom prst="rect">
            <a:avLst/>
          </a:prstGeom>
        </p:spPr>
        <p:txBody>
          <a:bodyPr wrap="none">
            <a:spAutoFit/>
          </a:bodyPr>
          <a:lstStyle/>
          <a:p>
            <a:r>
              <a:rPr lang="en-US" altLang="zh-CN" sz="3600" dirty="0">
                <a:cs typeface="Times New Roman" panose="02020603050405020304" pitchFamily="18" charset="0"/>
              </a:rPr>
              <a:t>Two kind of similarities</a:t>
            </a:r>
            <a:endParaRPr lang="zh-CN" altLang="en-US" sz="3600" dirty="0">
              <a:cs typeface="Times New Roman" panose="02020603050405020304" pitchFamily="18" charset="0"/>
            </a:endParaRPr>
          </a:p>
        </p:txBody>
      </p:sp>
      <p:sp>
        <p:nvSpPr>
          <p:cNvPr id="10" name="矩形 9">
            <a:extLst>
              <a:ext uri="{FF2B5EF4-FFF2-40B4-BE49-F238E27FC236}">
                <a16:creationId xmlns:a16="http://schemas.microsoft.com/office/drawing/2014/main" id="{96F812BC-4932-4A20-8D3E-CD54DB1CC5C0}"/>
              </a:ext>
            </a:extLst>
          </p:cNvPr>
          <p:cNvSpPr/>
          <p:nvPr/>
        </p:nvSpPr>
        <p:spPr>
          <a:xfrm>
            <a:off x="8243348" y="2185943"/>
            <a:ext cx="4127254" cy="1077218"/>
          </a:xfrm>
          <a:prstGeom prst="rect">
            <a:avLst/>
          </a:prstGeom>
        </p:spPr>
        <p:txBody>
          <a:bodyPr wrap="square">
            <a:spAutoFit/>
          </a:bodyPr>
          <a:lstStyle/>
          <a:p>
            <a:r>
              <a:rPr lang="en-US" altLang="zh-CN" sz="3200" dirty="0">
                <a:solidFill>
                  <a:schemeClr val="accent6">
                    <a:lumMod val="75000"/>
                  </a:schemeClr>
                </a:solidFill>
              </a:rPr>
              <a:t>Real networks exhibits both similarities!</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35218880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2027</TotalTime>
  <Words>1352</Words>
  <Application>Microsoft Office PowerPoint</Application>
  <PresentationFormat>自定义</PresentationFormat>
  <Paragraphs>166</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Helvetica Neue</vt:lpstr>
      <vt:lpstr>Roboto</vt:lpstr>
      <vt:lpstr>等线</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Tiger</dc:creator>
  <cp:lastModifiedBy>DELL</cp:lastModifiedBy>
  <cp:revision>109</cp:revision>
  <dcterms:created xsi:type="dcterms:W3CDTF">2021-09-25T04:25:43Z</dcterms:created>
  <dcterms:modified xsi:type="dcterms:W3CDTF">2021-11-24T13:05:31Z</dcterms:modified>
</cp:coreProperties>
</file>