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C34DF9-2D41-4464-8114-213696F5CB60}">
          <p14:sldIdLst>
            <p14:sldId id="256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6B4"/>
    <a:srgbClr val="D62728"/>
    <a:srgbClr val="4E4E4E"/>
    <a:srgbClr val="4F4F4F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5B2C2-5E93-4C32-AC72-81B0D42F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A9376-4A85-4BB4-9827-E68760BC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AE4C7-4A0A-4852-BF6E-B335A341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84FB7-83DF-4B49-8870-D35DA3F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BC97A-4831-4DE0-BA9B-8A51D4C7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28B9-8C58-4980-85CF-E55659FB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C8E70-EB92-4AF6-B8A8-A9CDD0C3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FEF07-E2DE-48E0-B0A5-E03449C1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D9E33-6461-4BB4-B47F-911AFDF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37E27-6869-44FD-90F7-7CBE0C1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C0B43-956B-4A0F-A33E-3854BBE9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FF751-1B7C-4819-96E0-8751AE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590D0A-AF69-4232-8D85-11B7C5B0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6AF82-613D-4767-B3F0-FB043183A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D9AA4-0EBC-44B3-B276-4261A534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D5ACE-F540-44FE-BCC7-24A263BF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420CA-B64D-4E3C-B729-BB015D28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41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A0DE0-BDBC-482E-AB6D-EA85B32C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43"/>
            <a:ext cx="10515600" cy="3159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9F84D-7AC2-4E67-AB31-AD1D2720D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8E2D-64BA-4EC5-B7B8-33510F02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CD9AF-BBCF-47A6-BD2E-0D801A2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B343B-CE39-4C3E-94F2-1F05189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7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2858F-5B71-4A1A-BA50-8FBD4F4E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D92C4-F01E-4479-B4EE-CCA968A16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D21F-EEBE-47E1-8D99-798661D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BA74E-2734-44DE-9DA1-DFCFDC1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40021-B5A8-4595-9F61-A54331FB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9DFB5-F2A8-4354-B4B6-F28DDCE2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40" y="1378136"/>
            <a:ext cx="11351797" cy="54798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85800" indent="-228600">
              <a:buFont typeface="Wingdings" panose="05000000000000000000" pitchFamily="2" charset="2"/>
              <a:buChar char="p"/>
              <a:defRPr>
                <a:solidFill>
                  <a:schemeClr val="accent2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F45F53-F506-4E4F-821C-85DA79FE5908}"/>
              </a:ext>
            </a:extLst>
          </p:cNvPr>
          <p:cNvSpPr/>
          <p:nvPr userDrawn="1"/>
        </p:nvSpPr>
        <p:spPr>
          <a:xfrm>
            <a:off x="358940" y="245398"/>
            <a:ext cx="308811" cy="854074"/>
          </a:xfrm>
          <a:prstGeom prst="rect">
            <a:avLst/>
          </a:prstGeom>
          <a:solidFill>
            <a:srgbClr val="4F4F4F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5975027-0422-430E-8B90-34FF012CD839}"/>
              </a:ext>
            </a:extLst>
          </p:cNvPr>
          <p:cNvCxnSpPr>
            <a:cxnSpLocks/>
          </p:cNvCxnSpPr>
          <p:nvPr userDrawn="1"/>
        </p:nvCxnSpPr>
        <p:spPr>
          <a:xfrm>
            <a:off x="838200" y="671102"/>
            <a:ext cx="108725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标题 11">
            <a:extLst>
              <a:ext uri="{FF2B5EF4-FFF2-40B4-BE49-F238E27FC236}">
                <a16:creationId xmlns:a16="http://schemas.microsoft.com/office/drawing/2014/main" id="{C57F15F2-7472-4391-9DFE-8D55EB9B24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4321"/>
            <a:ext cx="10515600" cy="41728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37A8960-8CE7-4511-B01D-45804EFBB9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775558"/>
            <a:ext cx="10515600" cy="428625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296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9DFB5-F2A8-4354-B4B6-F28DDCE2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5" y="1253330"/>
            <a:ext cx="11097018" cy="5122299"/>
          </a:xfrm>
        </p:spPr>
        <p:txBody>
          <a:bodyPr/>
          <a:lstStyle>
            <a:lvl1pPr marL="0" indent="0">
              <a:buNone/>
              <a:defRPr/>
            </a:lvl1pPr>
            <a:lvl2pPr marL="685800" indent="-228600">
              <a:buFont typeface="Wingdings" panose="05000000000000000000" pitchFamily="2" charset="2"/>
              <a:buChar char="p"/>
              <a:defRPr>
                <a:solidFill>
                  <a:schemeClr val="accent2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en-US" altLang="zh-CN" dirty="0"/>
              <a:t>  </a:t>
            </a:r>
            <a:r>
              <a:rPr lang="zh-CN" altLang="en-US" dirty="0">
                <a:solidFill>
                  <a:schemeClr val="tx1"/>
                </a:solidFill>
              </a:rPr>
              <a:t>第一级</a:t>
            </a:r>
            <a:endParaRPr lang="zh-CN" altLang="en-US" dirty="0"/>
          </a:p>
          <a:p>
            <a:pPr lvl="2"/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第二级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F45F53-F506-4E4F-821C-85DA79FE5908}"/>
              </a:ext>
            </a:extLst>
          </p:cNvPr>
          <p:cNvSpPr/>
          <p:nvPr userDrawn="1"/>
        </p:nvSpPr>
        <p:spPr>
          <a:xfrm>
            <a:off x="358940" y="245398"/>
            <a:ext cx="308811" cy="854074"/>
          </a:xfrm>
          <a:prstGeom prst="rect">
            <a:avLst/>
          </a:prstGeom>
          <a:solidFill>
            <a:srgbClr val="4F4F4F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C57F15F2-7472-4391-9DFE-8D55EB9B24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770"/>
            <a:ext cx="10515600" cy="125333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总结与开始</a:t>
            </a:r>
          </a:p>
        </p:txBody>
      </p:sp>
    </p:spTree>
    <p:extLst>
      <p:ext uri="{BB962C8B-B14F-4D97-AF65-F5344CB8AC3E}">
        <p14:creationId xmlns:p14="http://schemas.microsoft.com/office/powerpoint/2010/main" val="26409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C0EA-A49C-4F71-A4BA-2BC0A710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51781-DA11-4343-86A1-549DBF73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55C091-82CD-417C-9CA8-4B95ABF8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1BF147-8FA1-471B-A558-B1251E69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E9DB-1737-40C4-ACFF-F520CD8D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3C21F-D515-4187-BA03-1AE03B68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AFE29-AE21-46A5-AD97-16F8CDF4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6DA5-ACB2-45E1-AF9C-E832AFC6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619FC-DC50-47B2-AE49-256AA63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CBC4D-C890-4A1B-B749-175CE018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43"/>
            <a:ext cx="10515600" cy="3159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8B015-4AEE-474B-AE07-558A3DC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A6D9D-19C9-4E0E-BDC5-9846C743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1650F-68BB-4920-92D0-A63CB91D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CFF0F-D42E-4C55-9A0A-B1E9D94B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A94E6-0600-441D-9DD8-71596BC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223F-E756-4CF0-AA57-C91CEDEB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D4251-4B13-4273-AB82-AA7CAB82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7AA74-1A4D-473B-9A0A-9678D0DB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38E20-BA57-4FA1-A3B9-B31F5DC0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ABF7AC-2DA2-4B48-8C0A-204EBCF7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7B67A-4F7C-4D0F-8CC5-F1BD730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C1BB14-C5B3-499B-B6B8-1F0B16FA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283647-1B90-43C9-B584-B585AB7C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FD41-7B1B-4D6B-BDDF-F9719FA4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43"/>
            <a:ext cx="10515600" cy="3159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86F3-391D-4B3A-A8F5-C8553FE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507FC-0ACF-41CA-A996-E0B913BE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D1383-E81B-4298-8BEA-A1E09D7D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D50DF-1329-4F51-8298-366A4341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54B9C-3EFD-4B13-989A-8A41F29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54BCC-9454-4E67-94D0-CA9A328B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1C463-3C51-4EE4-8D04-6676EE67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FA7EF-E489-40F8-AE83-D2A39461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D66D-E1B2-4728-95F1-25431E2F1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0102-2C0D-435F-8221-138079B25C6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77791-ADDB-4D36-9C0C-B3ED646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BBDE-A96C-4CE7-A67C-05EC4D31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646A-C7B8-46F4-9C20-9E1BBAC42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936F595-4C3D-4970-BFB9-E5A810119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307"/>
            <a:ext cx="9144000" cy="2350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b="1" dirty="0"/>
              <a:t>主要工作：</a:t>
            </a:r>
            <a:r>
              <a:rPr lang="zh-CN" altLang="en-US" dirty="0"/>
              <a:t>根据变异个体之间存在竞争的角度，推广有限种群的生灭过程，并将网络与其耦合，探究网络结构对固定概率的影响。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b="1" dirty="0"/>
              <a:t>生物学灵感</a:t>
            </a:r>
            <a:r>
              <a:rPr lang="zh-CN" altLang="en-US" dirty="0"/>
              <a:t>：在无血管肿瘤中，癌细胞（突变体）比正常细胞（野生型）需要更多的氧气。细胞之间存在消耗氧气的竞争，并且癌细胞比正常细胞对环境中的氧气量更敏感。如果邻居的数量很大，每个细胞的份额就会减少，然后细胞的死亡概率（比率）就会增加。</a:t>
            </a:r>
          </a:p>
          <a:p>
            <a:pPr algn="l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6DCC28-C348-4667-BA1B-310716FC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57" y="571857"/>
            <a:ext cx="71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D99D69-BBA9-4E3C-B91F-7275DC8B5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17" y="775558"/>
            <a:ext cx="2768050" cy="2595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E748BD1-561B-4269-A501-43E169813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两类复杂网络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无标度网络（</a:t>
                </a:r>
                <a:r>
                  <a:rPr lang="en-US" altLang="zh-CN" dirty="0"/>
                  <a:t>scale-free network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度分布函数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网络中找到一个度为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的结点的概率</a:t>
                </a:r>
                <a:endParaRPr lang="en-US" altLang="zh-CN" dirty="0"/>
              </a:p>
              <a:p>
                <a:r>
                  <a:rPr lang="zh-CN" altLang="en-US" dirty="0"/>
                  <a:t>若网络服从幂律分布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称其为无标度网络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小世界网络（</a:t>
                </a:r>
                <a:r>
                  <a:rPr lang="en-US" altLang="zh-CN" dirty="0"/>
                  <a:t>small-world network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小世界现象：网络具有较短的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平均距离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和较高的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聚类系数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称其为小世界网络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）平均距离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网络中任意两点之间的距离的平均值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𝑑𝑖𝑗</m:t>
                        </m:r>
                      </m:e>
                    </m:nary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）聚类系数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反映网络的紧密程度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3×(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网络中三角形的数目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网络中三元组的数目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E748BD1-561B-4269-A501-43E169813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F09E04E-CC5C-4A41-A31D-0FC58B3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E8271-24EE-4954-97AB-FE2E8B076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复杂网络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632A80-3DF2-4E24-AEF1-D1E259E6C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/>
          <a:stretch/>
        </p:blipFill>
        <p:spPr>
          <a:xfrm>
            <a:off x="7657838" y="2914782"/>
            <a:ext cx="4534162" cy="16893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EE4010-6A67-4B43-8CA0-89C40B584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78" y="4613444"/>
            <a:ext cx="4692022" cy="22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A06BED4-2479-4FED-B94B-AF46723AF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适合度</a:t>
                </a:r>
                <a:endParaRPr lang="en-US" altLang="zh-CN" b="1" dirty="0"/>
              </a:p>
              <a:p>
                <a:r>
                  <a:rPr lang="zh-CN" altLang="en-US" dirty="0"/>
                  <a:t>对于种群中变异个体，如果它获得了使其更能繁殖和（或）抵抗死亡的性质，那么它将有机会在种群中固定。进化动力学中，用适合度(fitness)来包括这些所有的性质，因此，</a:t>
                </a:r>
                <a:r>
                  <a:rPr lang="zh-CN" altLang="en-US" b="1" dirty="0"/>
                  <a:t>适合度是个体出生率和（或）死亡率的函数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平均中性漂变</a:t>
                </a:r>
                <a:endParaRPr lang="en-US" altLang="zh-CN" b="1" dirty="0"/>
              </a:p>
              <a:p>
                <a:r>
                  <a:rPr lang="zh-CN" altLang="en-US" dirty="0"/>
                  <a:t>考虑种群大小为N的有限种群，由两类物种组成：A(野生型) B(突变体)，种群在BD过程下进化，</a:t>
                </a:r>
                <a:r>
                  <a:rPr lang="zh-CN" altLang="en-US" b="1" dirty="0"/>
                  <a:t>适合度取决于死亡率</a:t>
                </a:r>
                <a:r>
                  <a:rPr lang="zh-CN" altLang="en-US" dirty="0"/>
                  <a:t>。在中性漂变的条件下（A, B适合度相同）突变型的固定概率为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但考虑环境和时间会对物种的适应度有影响，因此假设一些突变体会比野生型具有更高的适合度，其他突变体则相反。但平均下来，两类物种的适合度是相同的。这种情况就叫做平均中性漂变(average neutral drift).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A06BED4-2479-4FED-B94B-AF46723AF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86A334D-D7E0-484C-839D-A6ED9CDB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3F573-9A83-42AA-9322-D853BEE3A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适合度与平均中性漂变</a:t>
            </a:r>
          </a:p>
        </p:txBody>
      </p:sp>
    </p:spTree>
    <p:extLst>
      <p:ext uri="{BB962C8B-B14F-4D97-AF65-F5344CB8AC3E}">
        <p14:creationId xmlns:p14="http://schemas.microsoft.com/office/powerpoint/2010/main" val="275079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F27442-0BFB-489F-B3A3-7B01E3069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考虑种群大小为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的有限种群，由两类物种组成：</a:t>
                </a:r>
                <a:r>
                  <a:rPr lang="en-US" altLang="zh-CN" dirty="0">
                    <a:solidFill>
                      <a:srgbClr val="1F77B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A(</a:t>
                </a:r>
                <a:r>
                  <a:rPr lang="zh-CN" altLang="en-US" dirty="0">
                    <a:solidFill>
                      <a:srgbClr val="1F77B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野生型</a:t>
                </a:r>
                <a:r>
                  <a:rPr lang="en-US" altLang="zh-CN" dirty="0">
                    <a:solidFill>
                      <a:srgbClr val="1F77B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solidFill>
                      <a:srgbClr val="D627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B(</a:t>
                </a:r>
                <a:r>
                  <a:rPr lang="zh-CN" altLang="en-US" dirty="0">
                    <a:solidFill>
                      <a:srgbClr val="D627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突变型</a:t>
                </a:r>
                <a:r>
                  <a:rPr lang="en-US" altLang="zh-CN" dirty="0">
                    <a:solidFill>
                      <a:srgbClr val="D627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，种群在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过程下进化，适合度取决于死亡率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，如果变异个体在节点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，则死亡率为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但对所有位置取平均，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  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，这样我们的进化过程符合平均中性漂变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dirty="0"/>
                  <a:t>以概率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1/12</m:t>
                    </m:r>
                  </m:oMath>
                </a14:m>
                <a:r>
                  <a:rPr lang="zh-CN" altLang="en-US" dirty="0"/>
                  <a:t>选择结点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11</a:t>
                </a:r>
                <a:r>
                  <a:rPr lang="zh-CN" altLang="en-US" dirty="0"/>
                  <a:t>繁殖</a:t>
                </a:r>
                <a:endParaRPr lang="en-US" altLang="zh-CN" dirty="0"/>
              </a:p>
              <a:p>
                <a:r>
                  <a:rPr lang="zh-CN" altLang="en-US" dirty="0"/>
                  <a:t>邻居：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1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2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4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6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7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10</a:t>
                </a:r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野生型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A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1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4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7</a:t>
                </a:r>
                <a:r>
                  <a:rPr lang="en-US" altLang="zh-CN" dirty="0"/>
                  <a:t>}  </a:t>
                </a:r>
                <a:r>
                  <a:rPr lang="zh-CN" altLang="en-US" dirty="0"/>
                  <a:t>死亡率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突变型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B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2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6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D62728"/>
                    </a:solidFill>
                  </a:rPr>
                  <a:t>10</a:t>
                </a:r>
                <a:r>
                  <a:rPr lang="en-US" altLang="zh-CN" dirty="0"/>
                  <a:t>}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=5, 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 =3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(6)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(10)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F77B4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D62728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若取代了</a:t>
                </a:r>
                <a:r>
                  <a:rPr lang="en-US" altLang="zh-CN" dirty="0">
                    <a:solidFill>
                      <a:srgbClr val="1F77B4"/>
                    </a:solidFill>
                  </a:rPr>
                  <a:t>1</a:t>
                </a:r>
                <a:r>
                  <a:rPr lang="zh-CN" altLang="en-US" dirty="0"/>
                  <a:t>，则下一时间步，取代概率可能会发生变化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F27442-0BFB-489F-B3A3-7B01E3069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3A301B8-1737-4B1E-BAC5-ECDD4029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E85E5-26F9-45D2-9DA3-33DAA88B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网络上的</a:t>
            </a:r>
            <a:r>
              <a:rPr lang="en-US" altLang="zh-CN" dirty="0"/>
              <a:t>BD</a:t>
            </a:r>
            <a:r>
              <a:rPr lang="zh-CN" altLang="en-US" dirty="0"/>
              <a:t>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7A6C79-2BFE-47F9-B0E5-9F5CC6EC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165" y="3770963"/>
            <a:ext cx="3003541" cy="29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2C3A28-BB12-4272-B51D-B48BF5C7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540E3-D724-4EE8-B07D-978C7111E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仿真算法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E255A0-317C-444A-94BF-1C67DF611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243" y="1193629"/>
            <a:ext cx="6983513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7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13DCFD-F4E3-4EC2-A212-18004C5B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11" y="1466196"/>
            <a:ext cx="1764509" cy="1798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AC85DF3-2634-4464-B2AD-F571A637F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状态空间用有序二元对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在叶子结点个数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，核心结点是否被占据（占据为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，否则为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是开始状态为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dirty="0"/>
                  <a:t>的固定概率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en-US" dirty="0"/>
                  <a:t>是开始状态为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dirty="0"/>
                  <a:t>的固定概率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D62728"/>
                    </a:solidFill>
                  </a:rPr>
                  <a:t>                        </a:t>
                </a:r>
                <a:endParaRPr lang="en-US" altLang="zh-CN" dirty="0">
                  <a:solidFill>
                    <a:srgbClr val="D62728"/>
                  </a:solidFill>
                </a:endParaRPr>
              </a:p>
              <a:p>
                <a:r>
                  <a:rPr lang="en-US" altLang="zh-CN" dirty="0">
                    <a:solidFill>
                      <a:srgbClr val="D62728"/>
                    </a:solidFill>
                  </a:rPr>
                  <a:t>                        </a:t>
                </a:r>
                <a:r>
                  <a:rPr lang="zh-CN" altLang="en-US" dirty="0">
                    <a:solidFill>
                      <a:srgbClr val="D62728"/>
                    </a:solidFill>
                  </a:rPr>
                  <a:t>红色：突变体</a:t>
                </a:r>
                <a:endParaRPr lang="en-US" altLang="zh-CN" dirty="0">
                  <a:solidFill>
                    <a:srgbClr val="D62728"/>
                  </a:solidFill>
                </a:endParaRPr>
              </a:p>
              <a:p>
                <a:r>
                  <a:rPr lang="zh-CN" altLang="en-US" dirty="0">
                    <a:solidFill>
                      <a:srgbClr val="1E76B4"/>
                    </a:solidFill>
                  </a:rPr>
                  <a:t>                        蓝色：野生型</a:t>
                </a:r>
                <a:endParaRPr lang="en-US" altLang="zh-CN" dirty="0">
                  <a:solidFill>
                    <a:srgbClr val="1E76B4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AC85DF3-2634-4464-B2AD-F571A637F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B7C3B85-6464-4891-B242-CE4E3BA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结果和讨论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F5603-E336-411F-8B0A-E216AE224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星形图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2F575-A705-47C4-8B2A-6F3BF218E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88" y="3202155"/>
            <a:ext cx="6557211" cy="3488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1A935E-DF33-48DB-B465-486178B36DB9}"/>
                  </a:ext>
                </a:extLst>
              </p:cNvPr>
              <p:cNvSpPr/>
              <p:nvPr/>
            </p:nvSpPr>
            <p:spPr>
              <a:xfrm>
                <a:off x="7372340" y="956792"/>
                <a:ext cx="493853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1A935E-DF33-48DB-B465-486178B36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40" y="956792"/>
                <a:ext cx="493853" cy="374205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DE3DA-3C4B-4200-9289-9F7F0C233C9E}"/>
                  </a:ext>
                </a:extLst>
              </p:cNvPr>
              <p:cNvSpPr/>
              <p:nvPr/>
            </p:nvSpPr>
            <p:spPr>
              <a:xfrm>
                <a:off x="10077889" y="969941"/>
                <a:ext cx="498791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DE3DA-3C4B-4200-9289-9F7F0C233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889" y="969941"/>
                <a:ext cx="498791" cy="37420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58955F7-16E8-4473-878B-95DC294C6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6194" y="1518099"/>
            <a:ext cx="1562180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271AD6-AADF-4250-8E45-5ADB1EF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结果和讨论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080CE-6C5E-4CF2-9D71-43B86C1DA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星形图的固定概率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BBC5FB-8AB0-42FC-A6EC-4F48708755D0}"/>
                  </a:ext>
                </a:extLst>
              </p:cNvPr>
              <p:cNvSpPr/>
              <p:nvPr/>
            </p:nvSpPr>
            <p:spPr>
              <a:xfrm>
                <a:off x="7035131" y="1204183"/>
                <a:ext cx="2842188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BBC5FB-8AB0-42FC-A6EC-4F4870875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131" y="1204183"/>
                <a:ext cx="2842188" cy="652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FEADA5-B85D-4BC6-83FD-2C5EC1372D6B}"/>
                  </a:ext>
                </a:extLst>
              </p:cNvPr>
              <p:cNvSpPr/>
              <p:nvPr/>
            </p:nvSpPr>
            <p:spPr>
              <a:xfrm>
                <a:off x="2314681" y="1375026"/>
                <a:ext cx="2430318" cy="52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FEADA5-B85D-4BC6-83FD-2C5EC1372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81" y="1375026"/>
                <a:ext cx="2430318" cy="528543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18A51BC-63FA-4C34-843B-006E27BDA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9809" y="2027769"/>
            <a:ext cx="10152381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4FA53E-0853-4738-98ED-B222470AC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23" y="989870"/>
            <a:ext cx="6724702" cy="54800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4104C70-39B7-4069-B450-D4A90699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结果和讨论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8A0BD-E104-4C2E-9675-D492D9D98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小世界网络的固定概率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27E389-F447-4966-B93C-496F376DE487}"/>
                  </a:ext>
                </a:extLst>
              </p:cNvPr>
              <p:cNvSpPr/>
              <p:nvPr/>
            </p:nvSpPr>
            <p:spPr>
              <a:xfrm>
                <a:off x="423586" y="1374442"/>
                <a:ext cx="462012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重连概率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是网络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随机性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的度量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endParaRPr lang="en-US" altLang="zh-CN" sz="2000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平均度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是网络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稀疏性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的度量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27E389-F447-4966-B93C-496F376D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86" y="1374442"/>
                <a:ext cx="4620127" cy="1015663"/>
              </a:xfrm>
              <a:prstGeom prst="rect">
                <a:avLst/>
              </a:prstGeom>
              <a:blipFill>
                <a:blip r:embed="rId3"/>
                <a:stretch>
                  <a:fillRect l="-1187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0F37483-0B1A-411C-B691-FA6718902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3" y="2390105"/>
            <a:ext cx="4057394" cy="3529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423CDEF-C05C-41DC-8E93-2FFB2DDF5C12}"/>
              </a:ext>
            </a:extLst>
          </p:cNvPr>
          <p:cNvSpPr/>
          <p:nvPr/>
        </p:nvSpPr>
        <p:spPr>
          <a:xfrm>
            <a:off x="244443" y="608244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变异体在</a:t>
            </a:r>
            <a:r>
              <a:rPr lang="zh-CN" altLang="en-US" b="1" dirty="0">
                <a:solidFill>
                  <a:srgbClr val="C00000"/>
                </a:solidFill>
              </a:rPr>
              <a:t>随机性较强和稀疏的网络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占领种群更有优势。</a:t>
            </a:r>
          </a:p>
        </p:txBody>
      </p:sp>
    </p:spTree>
    <p:extLst>
      <p:ext uri="{BB962C8B-B14F-4D97-AF65-F5344CB8AC3E}">
        <p14:creationId xmlns:p14="http://schemas.microsoft.com/office/powerpoint/2010/main" val="322933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6D86E7-5FE2-42AB-B28F-FAA4909C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结果和讨论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D26CE-57D3-4D3B-BE8B-82805E7C5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无标度网络的固定概率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EB1D13-5527-4776-B8B9-C27553F0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138" y="1204183"/>
            <a:ext cx="6737696" cy="5442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7B6795-CF2C-40A5-AD88-6E8C8F73FE8D}"/>
                  </a:ext>
                </a:extLst>
              </p:cNvPr>
              <p:cNvSpPr/>
              <p:nvPr/>
            </p:nvSpPr>
            <p:spPr>
              <a:xfrm>
                <a:off x="198416" y="1204183"/>
                <a:ext cx="4529972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相同的平均度，对不同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/>
                  <a:t>有差异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/>
                  <a:t>度分布均值为平均度，依赖于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/>
                  <a:t>，方差取决于网络大小和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r>
                  <a:rPr lang="zh-CN" altLang="en-US" sz="2000" dirty="0"/>
                  <a:t>则固定概率同时依赖平均度和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000" dirty="0"/>
                  <a:t>度分布均值为平均度，依赖于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/>
                  <a:t>，有限方差仅依赖于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因此固定概率取决于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无标度指数能够体现网络的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异质性</a:t>
                </a: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越小，找到度很大的枢纽结点的概率越大，网络异质性越强。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变异体在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异质性强</a:t>
                </a:r>
                <a:r>
                  <a:rPr lang="zh-CN" altLang="en-US" sz="2000" dirty="0"/>
                  <a:t>的网络中占领种群更有优势。</a:t>
                </a: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7B6795-CF2C-40A5-AD88-6E8C8F73F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6" y="1204183"/>
                <a:ext cx="4529972" cy="5940088"/>
              </a:xfrm>
              <a:prstGeom prst="rect">
                <a:avLst/>
              </a:prstGeom>
              <a:blipFill>
                <a:blip r:embed="rId3"/>
                <a:stretch>
                  <a:fillRect l="-1480" t="-616" r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12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5ABF4C-CDC8-434A-9258-0C757006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/>
              <a:t>通过获取资源的角度，定义物种之间的邻居关系，这种邻居模式用复杂网络刻画。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/>
              <a:t>将环境中资源分布不规则用复杂网络的性质刻画：随机性、异质性、稀疏性。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/>
              <a:t>通过变异个体之间竞争资源的角度，定义网络上的BD过程，以研究环境不规则性对突变物种固定概率的影响，其中变异个体的死亡率取决于其邻居数量，其他参数为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/>
              <a:t>通过上述模型的动力学和网络结构耦合，导致等温定律的违反。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/>
              <a:t>在星形图上进行了理论和仿真分析，小世界网络和无标度网络上进行仿真分析，发现变异体会受益于环境中的不一致性，随机性和异质性将会帮助变异个体以更高的概率占领整个种群。</a:t>
            </a: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AEBAA2-B848-46FE-A550-69FEE95A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8713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352166-126D-46A2-A50D-77C77DC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回顾</a:t>
            </a:r>
            <a:endParaRPr lang="en-US" altLang="zh-CN" dirty="0"/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模型</a:t>
            </a:r>
            <a:endParaRPr lang="en-US" altLang="zh-CN" dirty="0"/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复杂网络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适合度和平均中性漂变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网络上</a:t>
            </a:r>
            <a:r>
              <a:rPr lang="en-US" altLang="zh-CN" sz="2000" dirty="0">
                <a:solidFill>
                  <a:schemeClr val="tx1"/>
                </a:solidFill>
              </a:rPr>
              <a:t>BD</a:t>
            </a:r>
            <a:r>
              <a:rPr lang="zh-CN" altLang="en-US" sz="2000" dirty="0">
                <a:solidFill>
                  <a:schemeClr val="tx1"/>
                </a:solidFill>
              </a:rPr>
              <a:t>过程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仿真算法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结果和讨论</a:t>
            </a:r>
            <a:endParaRPr lang="en-US" altLang="zh-CN" dirty="0"/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星形图分析及其固定概率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43000" lvl="1" indent="-457200">
              <a:buClr>
                <a:schemeClr val="accent2"/>
              </a:buClr>
            </a:pPr>
            <a:r>
              <a:rPr lang="zh-CN" altLang="en-US" sz="2000" dirty="0">
                <a:solidFill>
                  <a:schemeClr val="tx1"/>
                </a:solidFill>
              </a:rPr>
              <a:t>小世界网络和无标度网络的固定概率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总结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3927E2-B6C5-4768-AFAF-BFA4BA50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326045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5371361-2249-4F68-9F8F-8C7B26370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cs typeface="Times New Roman" panose="02020603050405020304" pitchFamily="18" charset="0"/>
                  </a:rPr>
                  <a:t>定义定义于离散空间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上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一维随机过程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，每当随机事件发生时，状态变量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可能保持不变、转移到状态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转移到状态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停留在状态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是从状态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出发到达吸收状态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的概率，且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endParaRPr lang="en-US" altLang="zh-CN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考虑由</a:t>
                </a:r>
                <a:r>
                  <a:rPr lang="zh-CN" altLang="en-US" dirty="0">
                    <a:latin typeface="Times New Roman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dirty="0">
                    <a:latin typeface="Times New Roman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/>
                    <a:cs typeface="Times New Roman" panose="02020603050405020304" pitchFamily="18" charset="0"/>
                  </a:rPr>
                  <a:t>类个体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</a:rPr>
                  <a:t> 个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</a:rPr>
                  <a:t>类个体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</a:rPr>
                  <a:t>构成的种群，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随机变量为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类个体的数量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类个体的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Times New Roman"/>
                    <a:cs typeface="Times New Roman" panose="02020603050405020304" pitchFamily="18" charset="0"/>
                  </a:rPr>
                  <a:t>固定概率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定义为：由一个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类个体最终</a:t>
                </a:r>
                <a:r>
                  <a:rPr lang="zh-CN" altLang="en-US" dirty="0">
                    <a:latin typeface="Times New Roman"/>
                    <a:cs typeface="Times New Roman" panose="02020603050405020304" pitchFamily="18" charset="0"/>
                  </a:rPr>
                  <a:t>占领整个种群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/>
                    <a:cs typeface="Times New Roman" panose="02020603050405020304" pitchFamily="18" charset="0"/>
                  </a:rPr>
                  <a:t>的概率，记为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/>
                  </a:rPr>
                  <a:t>.</a:t>
                </a:r>
              </a:p>
              <a:p>
                <a:endParaRPr lang="zh-CN" altLang="en-US" dirty="0">
                  <a:solidFill>
                    <a:prstClr val="black"/>
                  </a:solidFill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5371361-2249-4F68-9F8F-8C7B26370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1E383F5-00C6-4407-964C-66E82F1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1E4D8E-D6CB-490C-932B-1139BB994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一般生灭过程</a:t>
            </a:r>
          </a:p>
        </p:txBody>
      </p:sp>
    </p:spTree>
    <p:extLst>
      <p:ext uri="{BB962C8B-B14F-4D97-AF65-F5344CB8AC3E}">
        <p14:creationId xmlns:p14="http://schemas.microsoft.com/office/powerpoint/2010/main" val="367539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F2955B5-C4A0-4E0C-9BB0-832A39B5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cs typeface="Times New Roman" panose="02020603050405020304" pitchFamily="18" charset="0"/>
                  </a:rPr>
                  <a:t>大小为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有限种群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中有两类个体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适合度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适合度取决于繁殖率，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Page 10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cs typeface="Times New Roman" panose="02020603050405020304" pitchFamily="18" charset="0"/>
                  </a:rPr>
                  <a:t>任一时间步，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根据适合度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，随机挑选一个个体进行繁殖，再随机挑选一个个体令其死亡，种群大小严格不变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.</a:t>
                </a:r>
                <a:endParaRPr lang="en-US" altLang="zh-CN" dirty="0"/>
              </a:p>
              <a:p>
                <a:pPr marL="342900" lvl="0" indent="-34290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rgbClr val="ED7D3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同一个体有机会被同时挑选进行繁殖和死亡</a:t>
                </a:r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rgbClr val="ED7D3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繁殖时不考虑突变</a:t>
                </a:r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lvl="0"/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zh-CN" b="1" dirty="0"/>
                  <a:t>Moran</a:t>
                </a:r>
                <a:r>
                  <a:rPr lang="zh-CN" altLang="en-US" b="1" dirty="0"/>
                  <a:t>过程是一个生灭过程</a:t>
                </a:r>
                <a:endParaRPr lang="en-US" altLang="zh-CN" b="1" dirty="0"/>
              </a:p>
              <a:p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类个体数量记为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显然其是一个随机变量，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=0,1,…,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>
                    <a:solidFill>
                      <a:prstClr val="black"/>
                    </a:solidFill>
                  </a:rPr>
                  <a:t>，</a:t>
                </a:r>
                <a:endParaRPr lang="en-US" altLang="zh-CN" sz="1400" dirty="0">
                  <a:solidFill>
                    <a:prstClr val="black"/>
                  </a:solidFill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</a:rPr>
                  <a:t>任一时间步蓝色的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类个体数量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的变化最多为</a:t>
                </a:r>
                <a:r>
                  <a:rPr lang="en-US" altLang="zh-CN" dirty="0"/>
                  <a:t>1.</a:t>
                </a:r>
                <a:endParaRPr lang="zh-CN" altLang="en-US" sz="1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F2955B5-C4A0-4E0C-9BB0-832A39B5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04EE23D-965A-46C2-91A0-48339A56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8E980-E698-404F-BFB2-8F5CDC71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Moran</a:t>
            </a:r>
            <a:r>
              <a:rPr lang="zh-CN" altLang="en-US" dirty="0"/>
              <a:t>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DB1ECA-8DF0-4E52-8003-8504EAAA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36" y="2769187"/>
            <a:ext cx="5903948" cy="33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7461D78-E5F5-474E-86C8-993D4C792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          </a:t>
                </a:r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停留在状态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                     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=1−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根据不同的适合度，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两种</a:t>
                </a:r>
                <a:r>
                  <a:rPr lang="en-US" altLang="zh-CN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Moran</a:t>
                </a:r>
                <a:r>
                  <a:rPr lang="zh-CN" altLang="en-US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过程</a:t>
                </a:r>
                <a:endParaRPr lang="en-US" altLang="zh-CN" b="1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）中性漂变</a:t>
                </a:r>
                <a:endParaRPr lang="en-US" altLang="zh-CN" dirty="0"/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）常数选择下的随机漂变</a:t>
                </a:r>
                <a:endParaRPr lang="en-US" altLang="zh-CN" dirty="0"/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  <a:p>
                <a:endPara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7461D78-E5F5-474E-86C8-993D4C792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7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4391E7A-FE02-4AAB-86C4-074B20D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EA52B-9523-4030-9C3A-1C4B9EE13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Moran</a:t>
            </a:r>
            <a:r>
              <a:rPr lang="zh-CN" altLang="en-US" dirty="0"/>
              <a:t>过程的固定概率</a:t>
            </a:r>
          </a:p>
        </p:txBody>
      </p:sp>
    </p:spTree>
    <p:extLst>
      <p:ext uri="{BB962C8B-B14F-4D97-AF65-F5344CB8AC3E}">
        <p14:creationId xmlns:p14="http://schemas.microsoft.com/office/powerpoint/2010/main" val="39599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901F4EA-2815-4799-94B8-21F4F7A6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我们现在考虑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种群空间结构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的有限种群的进化动态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图体现种群的空间结构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种群中的个体用图的顶点表示，个体间的相互作用由连接顶点</a:t>
                </a:r>
                <a:endParaRPr lang="en-US" altLang="zh-CN" dirty="0"/>
              </a:p>
              <a:p>
                <a:r>
                  <a:rPr lang="zh-CN" altLang="en-US" dirty="0"/>
                  <a:t>的边进行表示。如果存在一条从顶点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指向顶点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的边，表明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子代可以取代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繁殖，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死亡，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的子代取代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的位置）</a:t>
                </a:r>
              </a:p>
              <a:p>
                <a:endParaRPr lang="en-US" altLang="zh-CN" dirty="0"/>
              </a:p>
              <a:p>
                <a:r>
                  <a:rPr lang="zh-CN" altLang="en-US" b="1" dirty="0"/>
                  <a:t>图上生灭过程</a:t>
                </a:r>
                <a:endParaRPr lang="en-US" altLang="zh-CN" b="1" dirty="0"/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任一时间步，随机选择个体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进行繁殖，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的子代取代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𝑊</m:t>
                    </m:r>
                    <m:r>
                      <a:rPr lang="zh-CN" altLang="en-US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kern="0">
                            <a:solidFill>
                              <a:srgbClr val="0D2447"/>
                            </a:solidFill>
                            <a:latin typeface="Cambria Math" panose="02040503050406030204" pitchFamily="18" charset="0"/>
                            <a:cs typeface="Roboto"/>
                            <a:sym typeface="Roboto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kern="0">
                                <a:solidFill>
                                  <a:srgbClr val="0D2447"/>
                                </a:solidFill>
                                <a:latin typeface="Cambria Math" panose="02040503050406030204" pitchFamily="18" charset="0"/>
                                <a:cs typeface="Roboto"/>
                                <a:sym typeface="Roboto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1</m:t>
                                  </m:r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2</m:t>
                                  </m:r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𝑁</m:t>
                                  </m:r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𝑁</m:t>
                                  </m:r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 kern="0">
                                      <a:solidFill>
                                        <a:srgbClr val="0D2447"/>
                                      </a:solidFill>
                                      <a:latin typeface="Cambria Math" panose="02040503050406030204" pitchFamily="18" charset="0"/>
                                      <a:cs typeface="Roboto"/>
                                      <a:sym typeface="Roboto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e>
                    </m:nary>
                  </m:oMath>
                </a14:m>
                <a:r>
                  <a:rPr lang="zh-CN" altLang="en-US" dirty="0"/>
                  <a:t>：行向量元素和为</a:t>
                </a:r>
                <a:r>
                  <a:rPr lang="en-US" altLang="zh-CN" dirty="0"/>
                  <a:t>1. </a:t>
                </a:r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901F4EA-2815-4799-94B8-21F4F7A6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27B4400-67A6-401E-AA56-28E4B0EA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F9BAC-A453-4B88-887F-654BDE3A9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进化图论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B0132-9BC6-482C-AFE6-C501392D83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 b="2772"/>
          <a:stretch/>
        </p:blipFill>
        <p:spPr>
          <a:xfrm>
            <a:off x="7809223" y="835530"/>
            <a:ext cx="4204797" cy="327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154F6B-AD83-4CCD-98B8-236E8D14A5D6}"/>
                  </a:ext>
                </a:extLst>
              </p:cNvPr>
              <p:cNvSpPr/>
              <p:nvPr/>
            </p:nvSpPr>
            <p:spPr>
              <a:xfrm>
                <a:off x="7950357" y="5699304"/>
                <a:ext cx="36180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就定义了一个加权有向图，且不随时间变化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154F6B-AD83-4CCD-98B8-236E8D14A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57" y="5699304"/>
                <a:ext cx="3618060" cy="646331"/>
              </a:xfrm>
              <a:prstGeom prst="rect">
                <a:avLst/>
              </a:prstGeom>
              <a:blipFill>
                <a:blip r:embed="rId4"/>
                <a:stretch>
                  <a:fillRect l="-1347" t="-5660" r="-13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5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1C4ADFC-8C17-4DA6-AD3B-E0BB509D5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Moran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过程未考虑种群的空间结构，</a:t>
                </a:r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任意一个个体的子代取代其他个体的概率都为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1/</m:t>
                    </m:r>
                    <m:r>
                      <a:rPr lang="en-US" altLang="zh-CN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𝑁</m:t>
                    </m:r>
                    <m:r>
                      <a:rPr lang="zh-CN" altLang="en-US" i="1" kern="0" smtClea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，</m:t>
                    </m:r>
                  </m:oMath>
                </a14:m>
                <a:r>
                  <a:rPr lang="zh-CN" altLang="en-US" dirty="0"/>
                  <a:t>对应于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权重完全相同的完全图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zh-CN" altLang="en-US" b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𝑊</m:t>
                    </m:r>
                    <m:r>
                      <a:rPr lang="zh-CN" altLang="en-US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kern="0">
                            <a:solidFill>
                              <a:srgbClr val="0D2447"/>
                            </a:solidFill>
                            <a:latin typeface="Cambria Math" panose="02040503050406030204" pitchFamily="18" charset="0"/>
                            <a:cs typeface="Roboto"/>
                            <a:sym typeface="Roboto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kern="0">
                                <a:solidFill>
                                  <a:srgbClr val="0D2447"/>
                                </a:solidFill>
                                <a:latin typeface="Cambria Math" panose="02040503050406030204" pitchFamily="18" charset="0"/>
                                <a:cs typeface="Roboto"/>
                                <a:sym typeface="Roboto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zh-CN" altLang="en-US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1/</m:t>
                              </m:r>
                              <m:r>
                                <a:rPr lang="en-US" altLang="zh-CN" i="1" kern="0">
                                  <a:solidFill>
                                    <a:srgbClr val="0D2447"/>
                                  </a:solidFill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1C4ADFC-8C17-4DA6-AD3B-E0BB509D5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112" r="-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2A425D-B7A1-4BE3-BE96-668CBA3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AE16C-EA2B-41B1-94E3-807CEF5DE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进化图论中的</a:t>
            </a:r>
            <a:r>
              <a:rPr lang="en-US" altLang="zh-CN" dirty="0"/>
              <a:t>Moran</a:t>
            </a:r>
            <a:r>
              <a:rPr lang="zh-CN" altLang="en-US" dirty="0"/>
              <a:t>过程（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B8E63A-5EEE-43AE-9D7E-0FC0BFDA1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05" y="2752380"/>
            <a:ext cx="7546839" cy="2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1C4ADFC-8C17-4DA6-AD3B-E0BB509D5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456" y="1378136"/>
                <a:ext cx="10987961" cy="52344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微软雅黑" panose="020B0503020204020204" pitchFamily="34" charset="-122"/>
                  </a:rPr>
                  <a:t>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看成条件概率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，即事件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个体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繁殖，个体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死亡</a:t>
                </a:r>
                <a:r>
                  <a:rPr lang="zh-CN" altLang="en-US" dirty="0"/>
                  <a:t>的概率；</a:t>
                </a:r>
                <a:endParaRPr lang="en-US" altLang="zh-CN" dirty="0"/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Moran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过程选择个体繁殖和死亡是独立的，即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Moran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过程选择个体死亡与适应度无关，概率为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1/</m:t>
                    </m:r>
                    <m:r>
                      <a:rPr lang="en-US" altLang="zh-CN" i="1" ker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𝑁</m:t>
                    </m:r>
                    <m:r>
                      <a:rPr lang="zh-CN" altLang="en-US" i="1" kern="0" smtClean="0">
                        <a:solidFill>
                          <a:srgbClr val="0D2447"/>
                        </a:solidFill>
                        <a:latin typeface="Cambria Math" panose="02040503050406030204" pitchFamily="18" charset="0"/>
                        <a:cs typeface="Roboto"/>
                        <a:sym typeface="Roboto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𝝆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</a:t>
                </a:r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Moran</a:t>
                </a: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</m:oMath>
                </a14:m>
                <a:r>
                  <a:rPr lang="zh-CN" altLang="en-US" dirty="0"/>
                  <a:t>具有与</a:t>
                </a:r>
                <a:r>
                  <a:rPr lang="en-US" altLang="zh-CN" dirty="0"/>
                  <a:t>Moran</a:t>
                </a:r>
                <a:r>
                  <a:rPr lang="zh-CN" altLang="en-US" dirty="0"/>
                  <a:t>过程相同的固定概率</a:t>
                </a:r>
                <a:endParaRPr lang="en-US" altLang="zh-CN" dirty="0"/>
              </a:p>
              <a:p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𝑟</m:t>
                              </m:r>
                            </m:den>
                          </m:f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1C4ADFC-8C17-4DA6-AD3B-E0BB509D5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456" y="1378136"/>
                <a:ext cx="10987961" cy="5234465"/>
              </a:xfrm>
              <a:blipFill>
                <a:blip r:embed="rId2"/>
                <a:stretch>
                  <a:fillRect l="-555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2A425D-B7A1-4BE3-BE96-668CBA3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AE16C-EA2B-41B1-94E3-807CEF5DE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进化图论中的</a:t>
            </a:r>
            <a:r>
              <a:rPr lang="en-US" altLang="zh-CN" dirty="0"/>
              <a:t>Moran</a:t>
            </a:r>
            <a:r>
              <a:rPr lang="zh-CN" altLang="en-US" dirty="0"/>
              <a:t>过程（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0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D3DFD97-A1C2-4B69-AF74-815DD23C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50" y="5230616"/>
            <a:ext cx="7333738" cy="1381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21FB68-B21F-45B2-8B79-FD173C6F4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等温定理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isothermal theorem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顶点的温度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：到达该顶点的所有边的权重之和。则顶点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的温度为：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等温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：如果所有顶点具有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相同的温度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，则称图是等温的。</a:t>
                </a: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等温定理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：一个图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等价于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过程当且仅当它是等温图。</a:t>
                </a:r>
                <a:endParaRPr lang="zh-CN" altLang="en-US" dirty="0"/>
              </a:p>
              <a:p>
                <a:r>
                  <a:rPr lang="en-US" altLang="zh-CN" dirty="0"/>
                  <a:t>Kaveh</a:t>
                </a:r>
                <a:r>
                  <a:rPr lang="zh-CN" altLang="en-US" dirty="0"/>
                  <a:t>等人对个体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任意的出生率和死亡率</a:t>
                </a:r>
                <a:r>
                  <a:rPr lang="zh-CN" altLang="en-US" dirty="0"/>
                  <a:t>推广了等温定理，在完全图且自己包含在邻居的情况下：</a:t>
                </a:r>
                <a:endParaRPr lang="en-US" altLang="zh-CN" dirty="0"/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BD</a:t>
                </a:r>
                <a:r>
                  <a:rPr lang="zh-CN" altLang="en-US" dirty="0"/>
                  <a:t>过程</a:t>
                </a:r>
                <a:endParaRPr lang="en-US" altLang="zh-CN" dirty="0"/>
              </a:p>
              <a:p>
                <a:r>
                  <a:rPr lang="zh-CN" altLang="en-US" dirty="0"/>
                  <a:t>就是之前的等温定理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21FB68-B21F-45B2-8B79-FD173C6F4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1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B44D83-A242-4976-AB93-EA271CB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B3DA5-3F01-4B94-B6D7-5F8926112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等温定理及推广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CE52BC-E199-4F12-820D-26DAED818B88}"/>
                  </a:ext>
                </a:extLst>
              </p:cNvPr>
              <p:cNvSpPr txBox="1"/>
              <p:nvPr/>
            </p:nvSpPr>
            <p:spPr>
              <a:xfrm>
                <a:off x="7068019" y="2112764"/>
                <a:ext cx="5123981" cy="145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wrap="square">
                <a:spAutoFit/>
              </a:bodyPr>
              <a:lstStyle/>
              <a:p>
                <a:pPr marL="0" marR="0" lvl="0" indent="0" algn="ctr" defTabSz="8255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D244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Roboto"/>
                          <a:sym typeface="Roboto"/>
                        </a:rPr>
                        <m:t>𝑊</m:t>
                      </m:r>
                      <m:r>
                        <a:rPr kumimoji="0" lang="zh-CN" alt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D244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Roboto"/>
                          <a:sym typeface="Robot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D24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24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Roboto"/>
                                  <a:sym typeface="Roboto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1</m:t>
                                    </m:r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2</m:t>
                                    </m:r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𝑁</m:t>
                                    </m:r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𝑁</m:t>
                                    </m:r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D244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zh-CN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D244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Roboto"/>
                                        <a:sym typeface="Roboto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D2447"/>
                  </a:solidFill>
                  <a:effectLst/>
                  <a:uLnTx/>
                  <a:uFillTx/>
                  <a:latin typeface="Cambria Math" panose="02040503050406030204" pitchFamily="18" charset="0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CE52BC-E199-4F12-820D-26DAED818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9" y="2112764"/>
                <a:ext cx="5123981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77FF326-AB2F-4CF4-B9C0-86869C458122}"/>
                  </a:ext>
                </a:extLst>
              </p:cNvPr>
              <p:cNvSpPr/>
              <p:nvPr/>
            </p:nvSpPr>
            <p:spPr>
              <a:xfrm>
                <a:off x="8171724" y="3782267"/>
                <a:ext cx="133183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77FF326-AB2F-4CF4-B9C0-86869C458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24" y="3782267"/>
                <a:ext cx="1331839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05C1F02-0DE9-4E37-B69D-123A07F15C1C}"/>
              </a:ext>
            </a:extLst>
          </p:cNvPr>
          <p:cNvSpPr/>
          <p:nvPr/>
        </p:nvSpPr>
        <p:spPr>
          <a:xfrm>
            <a:off x="9630009" y="4038930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每个列向量元素和为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34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1882</Words>
  <Application>Microsoft Office PowerPoint</Application>
  <PresentationFormat>宽屏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Roboto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流程</vt:lpstr>
      <vt:lpstr>回顾</vt:lpstr>
      <vt:lpstr>回顾</vt:lpstr>
      <vt:lpstr>回顾</vt:lpstr>
      <vt:lpstr>回顾</vt:lpstr>
      <vt:lpstr>回顾</vt:lpstr>
      <vt:lpstr>回顾</vt:lpstr>
      <vt:lpstr>回顾</vt:lpstr>
      <vt:lpstr>模型</vt:lpstr>
      <vt:lpstr>模型</vt:lpstr>
      <vt:lpstr>模型</vt:lpstr>
      <vt:lpstr>模型</vt:lpstr>
      <vt:lpstr>结果和讨论</vt:lpstr>
      <vt:lpstr>结果和讨论</vt:lpstr>
      <vt:lpstr>结果和讨论</vt:lpstr>
      <vt:lpstr>结果和讨论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啊</dc:title>
  <dc:creator>DELL</dc:creator>
  <cp:lastModifiedBy>DELL</cp:lastModifiedBy>
  <cp:revision>37</cp:revision>
  <dcterms:created xsi:type="dcterms:W3CDTF">2021-12-01T02:04:39Z</dcterms:created>
  <dcterms:modified xsi:type="dcterms:W3CDTF">2021-12-01T13:03:33Z</dcterms:modified>
</cp:coreProperties>
</file>