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F4640-1BC6-4368-963D-E7DC96832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28E509-8425-49FA-A6C6-244C896AB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A568-CBA3-4501-B7B3-C2915407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A306E-5D2F-4BAB-961F-4BFCA57C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ECB3F-2584-40AF-8386-35A9FC8D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7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7794A-7CD0-48BD-BF55-E5BC5F8D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52659F-577F-4E33-A1CA-73EDF6628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8F685-60D0-4517-8EDE-6BEE5B2C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68420-F36B-4498-BEE8-430FE873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2758F-B629-42B3-814E-3B878546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86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6024A0-9FAC-4257-8B8F-7DBFCB105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76D67F-9414-4645-AC52-DE67C438A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68DF2-AB9D-411A-A181-4C17AE94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86027-7582-4EBA-A629-A69D1313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C5942-D71D-4150-BECF-483D88B5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4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55A4D-9121-4206-B86E-1F8FFF09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4CD11-E921-4CF3-AA59-8310AF58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30FBC-9851-4406-A6F9-157275E1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F7C29-E360-46F4-A6E7-B4E3B1E4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C58F7-6D39-4BB8-9FFB-78141006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6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1216D-1DC5-4622-AFEE-C7A67609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C13858-219A-4472-85DE-38FFBD55B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836A5-AB55-4B73-B45F-9EC3BF24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64AF1-70FB-4884-8354-F03CD088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AD75E-0574-4A30-8F45-7A203256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1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4FDD3-19C4-4F6D-9B4B-A5A5B3DA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6598B-A4DD-48D1-8F67-92CB34833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59D66E-24B9-4235-966E-CC2D7CE66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7E4D07-83AE-4510-A56D-F58D47A3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2F64F2-88F2-4716-9D0E-0059610A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51335D-FFC1-44FD-BCA2-39D4E943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6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AC7CA-D30F-4E98-9864-49C8B32A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B46E03-E027-49B7-90F2-479BCFC4F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C000F2-B916-45B5-BE63-749901F3A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9D9FDE-AA82-442D-B9F5-A82CCE192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F2CF82-4905-4C02-BD5A-BA75AFC24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B484FC-9563-4533-93E2-07AA7560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859333-A08C-45DE-B913-79075E20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FCFA4A-3245-4116-9CA4-FC23F9DE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4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054EA-22F5-4E1D-AD61-5A443A65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009E94-EFAB-4CEA-8BF7-14C15A98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908C61-8FB8-493F-8424-7FA34466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3FC46C-BE42-4CAE-9E21-B591DE15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0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6BED50-A7F5-439F-9717-E8B1CB4B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76052C-5F8B-41A7-A2C6-2C20B360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744AF4-A826-457B-B3BE-32712826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A477D-16FD-475B-80AC-E5FA313F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CD47A-51A6-4683-B48C-0A8A2E543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A3A473-FF72-4C24-AA72-8757263D7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EDD777-E547-4ACD-8EA5-C21F9739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DF142-536C-49CA-A16B-E62E305F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497DAD-A12B-449C-996A-999FAB32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4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1F887-F1F5-4573-84E7-81C5EBBE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4D205D-CA38-4AB2-BDFC-0758FCF16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CC9E6C-DF51-405A-A256-523026900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BB43A1-8C31-4230-9211-49773D9F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CF866C-6660-4F50-A591-88083108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798F9-0C4B-4F3A-A037-2E1872D5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4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ADA7E8-E596-4B0F-9CBA-2D96DEAB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DD117-42A9-4BA9-8840-690F946A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8100C-7B0F-48AD-AFC4-F9F88CB4F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207B4-5D25-4EF4-A88C-C57336970A5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3EAE0-CE20-47B6-8DB4-7EED991A3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607C6-2E08-46DD-BBEF-B92F07DFF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3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1F88C926-047A-4FBC-A094-63925FA0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75" y="164338"/>
            <a:ext cx="8641556" cy="556419"/>
          </a:xfrm>
        </p:spPr>
        <p:txBody>
          <a:bodyPr>
            <a:normAutofit fontScale="90000"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DeepWalk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Online Learning of Social Representations (2014)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6">
            <a:extLst>
              <a:ext uri="{FF2B5EF4-FFF2-40B4-BE49-F238E27FC236}">
                <a16:creationId xmlns:a16="http://schemas.microsoft.com/office/drawing/2014/main" id="{D7FDCCFF-D205-43B5-B096-9C8CA4BB979A}"/>
              </a:ext>
            </a:extLst>
          </p:cNvPr>
          <p:cNvSpPr txBox="1">
            <a:spLocks/>
          </p:cNvSpPr>
          <p:nvPr/>
        </p:nvSpPr>
        <p:spPr>
          <a:xfrm>
            <a:off x="571275" y="5439913"/>
            <a:ext cx="11416587" cy="1265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</a:t>
            </a:r>
            <a:r>
              <a:rPr lang="en-US" altLang="zh-CN" sz="20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first one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 introduce deep learning techniques into network analysis (or network embedding).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Significantly performance increased.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Scalable.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1C5459-1CD8-4169-A40D-ABDA60ABBA40}"/>
              </a:ext>
            </a:extLst>
          </p:cNvPr>
          <p:cNvSpPr/>
          <p:nvPr/>
        </p:nvSpPr>
        <p:spPr>
          <a:xfrm>
            <a:off x="571275" y="662714"/>
            <a:ext cx="2496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INTRODUCTION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FA02B1-CAFA-4461-8954-D32A0682BD80}"/>
              </a:ext>
            </a:extLst>
          </p:cNvPr>
          <p:cNvSpPr/>
          <p:nvPr/>
        </p:nvSpPr>
        <p:spPr>
          <a:xfrm>
            <a:off x="538727" y="1096947"/>
            <a:ext cx="10461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DeepWalk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Learn </a:t>
            </a:r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social representations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by treating </a:t>
            </a:r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truncated random walks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as the equivalent of sentences.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84C8CD-1DC4-4C12-BDFB-03610F67D687}"/>
              </a:ext>
            </a:extLst>
          </p:cNvPr>
          <p:cNvSpPr/>
          <p:nvPr/>
        </p:nvSpPr>
        <p:spPr>
          <a:xfrm>
            <a:off x="10102413" y="4905289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truncated: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截断的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B95BAF-120A-4F8C-B161-476F09B2754A}"/>
              </a:ext>
            </a:extLst>
          </p:cNvPr>
          <p:cNvSpPr/>
          <p:nvPr/>
        </p:nvSpPr>
        <p:spPr>
          <a:xfrm>
            <a:off x="397550" y="1517379"/>
            <a:ext cx="11416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social representations: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Latent features of the vertices that capture </a:t>
            </a:r>
            <a:r>
              <a:rPr lang="en-US" altLang="zh-CN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neighborhood similarity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community membership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C6650EF3-FED0-4986-A358-92473B1181BA}"/>
              </a:ext>
            </a:extLst>
          </p:cNvPr>
          <p:cNvSpPr/>
          <p:nvPr/>
        </p:nvSpPr>
        <p:spPr>
          <a:xfrm rot="5400000">
            <a:off x="9052096" y="661716"/>
            <a:ext cx="321468" cy="273367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A64459-4F65-4F65-9B14-6B56AFD2B172}"/>
              </a:ext>
            </a:extLst>
          </p:cNvPr>
          <p:cNvSpPr/>
          <p:nvPr/>
        </p:nvSpPr>
        <p:spPr>
          <a:xfrm>
            <a:off x="7969139" y="2230037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Feature of original network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77709D8-7D70-4B71-8F08-EF5EF310D28E}"/>
              </a:ext>
            </a:extLst>
          </p:cNvPr>
          <p:cNvCxnSpPr>
            <a:cxnSpLocks/>
          </p:cNvCxnSpPr>
          <p:nvPr/>
        </p:nvCxnSpPr>
        <p:spPr>
          <a:xfrm>
            <a:off x="1788725" y="1862595"/>
            <a:ext cx="0" cy="8302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3C7C338-A5F1-43B7-A5E9-3156B174199E}"/>
              </a:ext>
            </a:extLst>
          </p:cNvPr>
          <p:cNvSpPr/>
          <p:nvPr/>
        </p:nvSpPr>
        <p:spPr>
          <a:xfrm>
            <a:off x="2238718" y="3010826"/>
            <a:ext cx="2326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low-dimension vector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F5B0D2F-0BA0-4CDD-8FE1-4D7003BEE10F}"/>
              </a:ext>
            </a:extLst>
          </p:cNvPr>
          <p:cNvSpPr/>
          <p:nvPr/>
        </p:nvSpPr>
        <p:spPr>
          <a:xfrm>
            <a:off x="0" y="2949326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social relation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45B27E7-E8AC-41A3-A10A-74A225749D7D}"/>
              </a:ext>
            </a:extLst>
          </p:cNvPr>
          <p:cNvCxnSpPr>
            <a:cxnSpLocks/>
          </p:cNvCxnSpPr>
          <p:nvPr/>
        </p:nvCxnSpPr>
        <p:spPr>
          <a:xfrm>
            <a:off x="1542118" y="3133992"/>
            <a:ext cx="5545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7170877-5048-4F9E-85BD-1EFDBA2657C3}"/>
              </a:ext>
            </a:extLst>
          </p:cNvPr>
          <p:cNvSpPr/>
          <p:nvPr/>
        </p:nvSpPr>
        <p:spPr>
          <a:xfrm>
            <a:off x="1400027" y="2668760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encode</a:t>
            </a:r>
            <a:endParaRPr lang="zh-CN" altLang="en-US" dirty="0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ECD52C1-83C1-44DB-A942-62E3D91DED18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 rot="5400000">
            <a:off x="2703058" y="3268813"/>
            <a:ext cx="587552" cy="81024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22D4593-B03B-4AF9-B0B0-260AA782AB1D}"/>
              </a:ext>
            </a:extLst>
          </p:cNvPr>
          <p:cNvSpPr/>
          <p:nvPr/>
        </p:nvSpPr>
        <p:spPr>
          <a:xfrm>
            <a:off x="1861384" y="3967710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classification 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6F84185-E2BC-4FA8-B71C-4108DA4EE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607" y="2825641"/>
            <a:ext cx="50196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6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EB506619-00F1-492B-A703-6755DFE1679B}"/>
              </a:ext>
            </a:extLst>
          </p:cNvPr>
          <p:cNvSpPr/>
          <p:nvPr/>
        </p:nvSpPr>
        <p:spPr>
          <a:xfrm>
            <a:off x="6325299" y="1510018"/>
            <a:ext cx="1519610" cy="486562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030EC3-E7E5-49B1-ACA2-9E9E934F51F7}"/>
              </a:ext>
            </a:extLst>
          </p:cNvPr>
          <p:cNvSpPr/>
          <p:nvPr/>
        </p:nvSpPr>
        <p:spPr>
          <a:xfrm>
            <a:off x="380345" y="496961"/>
            <a:ext cx="3358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PROBLEM DEFINITION</a:t>
            </a:r>
            <a:endParaRPr lang="zh-CN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E8F226-AC4F-4BB2-AA34-D8F5BF574F6F}"/>
              </a:ext>
            </a:extLst>
          </p:cNvPr>
          <p:cNvSpPr/>
          <p:nvPr/>
        </p:nvSpPr>
        <p:spPr>
          <a:xfrm>
            <a:off x="787572" y="1012863"/>
            <a:ext cx="880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Consider the problem of </a:t>
            </a:r>
            <a:r>
              <a:rPr lang="en-US" altLang="zh-CN" u="sng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classifying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members of a social network into one or more categories.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C2DAEE-01C8-4919-B189-570CF2F47433}"/>
                  </a:ext>
                </a:extLst>
              </p:cNvPr>
              <p:cNvSpPr txBox="1"/>
              <p:nvPr/>
            </p:nvSpPr>
            <p:spPr>
              <a:xfrm>
                <a:off x="1375794" y="1782660"/>
                <a:ext cx="45690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u="sng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partially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labeled social 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C2DAEE-01C8-4919-B189-570CF2F47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794" y="1782660"/>
                <a:ext cx="4569071" cy="553998"/>
              </a:xfrm>
              <a:prstGeom prst="rect">
                <a:avLst/>
              </a:prstGeom>
              <a:blipFill>
                <a:blip r:embed="rId2"/>
                <a:stretch>
                  <a:fillRect l="-1869" t="-15385" r="-2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EA43E472-A7AE-4C57-A4CD-24C11DDAD5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5464"/>
          <a:stretch/>
        </p:blipFill>
        <p:spPr>
          <a:xfrm>
            <a:off x="6530983" y="1641749"/>
            <a:ext cx="1228725" cy="2818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03A792-CFA7-44FE-8145-1F17B9AB3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409" y="2140084"/>
            <a:ext cx="1333500" cy="276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D8F3805-F04A-4E0B-9E20-96646EE8785D}"/>
                  </a:ext>
                </a:extLst>
              </p:cNvPr>
              <p:cNvSpPr/>
              <p:nvPr/>
            </p:nvSpPr>
            <p:spPr>
              <a:xfrm>
                <a:off x="8345826" y="1641749"/>
                <a:ext cx="364369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dimension of attribute vector.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|y| is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labels.</a:t>
                </a:r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D8F3805-F04A-4E0B-9E20-96646EE87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826" y="1641749"/>
                <a:ext cx="3643690" cy="646331"/>
              </a:xfrm>
              <a:prstGeom prst="rect">
                <a:avLst/>
              </a:prstGeom>
              <a:blipFill>
                <a:blip r:embed="rId5"/>
                <a:stretch>
                  <a:fillRect l="-1338" t="-5660" r="-502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DEF55F0-0CF8-4A8F-ADCA-98B34B129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439784"/>
              </p:ext>
            </p:extLst>
          </p:nvPr>
        </p:nvGraphicFramePr>
        <p:xfrm>
          <a:off x="1727976" y="2829699"/>
          <a:ext cx="1535185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7037">
                  <a:extLst>
                    <a:ext uri="{9D8B030D-6E8A-4147-A177-3AD203B41FA5}">
                      <a16:colId xmlns:a16="http://schemas.microsoft.com/office/drawing/2014/main" val="3669236457"/>
                    </a:ext>
                  </a:extLst>
                </a:gridCol>
                <a:gridCol w="307037">
                  <a:extLst>
                    <a:ext uri="{9D8B030D-6E8A-4147-A177-3AD203B41FA5}">
                      <a16:colId xmlns:a16="http://schemas.microsoft.com/office/drawing/2014/main" val="2778932494"/>
                    </a:ext>
                  </a:extLst>
                </a:gridCol>
                <a:gridCol w="307037">
                  <a:extLst>
                    <a:ext uri="{9D8B030D-6E8A-4147-A177-3AD203B41FA5}">
                      <a16:colId xmlns:a16="http://schemas.microsoft.com/office/drawing/2014/main" val="180378964"/>
                    </a:ext>
                  </a:extLst>
                </a:gridCol>
                <a:gridCol w="307037">
                  <a:extLst>
                    <a:ext uri="{9D8B030D-6E8A-4147-A177-3AD203B41FA5}">
                      <a16:colId xmlns:a16="http://schemas.microsoft.com/office/drawing/2014/main" val="3702553955"/>
                    </a:ext>
                  </a:extLst>
                </a:gridCol>
                <a:gridCol w="307037">
                  <a:extLst>
                    <a:ext uri="{9D8B030D-6E8A-4147-A177-3AD203B41FA5}">
                      <a16:colId xmlns:a16="http://schemas.microsoft.com/office/drawing/2014/main" val="3401188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57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97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11242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425E440-FD72-4A4B-B2B4-071ECFC0CD3F}"/>
                  </a:ext>
                </a:extLst>
              </p:cNvPr>
              <p:cNvSpPr/>
              <p:nvPr/>
            </p:nvSpPr>
            <p:spPr>
              <a:xfrm>
                <a:off x="261555" y="3292553"/>
                <a:ext cx="4019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425E440-FD72-4A4B-B2B4-071ECFC0C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55" y="3292553"/>
                <a:ext cx="4019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大括号 23">
            <a:extLst>
              <a:ext uri="{FF2B5EF4-FFF2-40B4-BE49-F238E27FC236}">
                <a16:creationId xmlns:a16="http://schemas.microsoft.com/office/drawing/2014/main" id="{4A8C9DF7-88F7-479E-9F9E-7BDBAEB155B4}"/>
              </a:ext>
            </a:extLst>
          </p:cNvPr>
          <p:cNvSpPr/>
          <p:nvPr/>
        </p:nvSpPr>
        <p:spPr>
          <a:xfrm>
            <a:off x="1367248" y="2829699"/>
            <a:ext cx="230815" cy="148336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C4617077-A0DB-41C3-8CAD-508114298F38}"/>
              </a:ext>
            </a:extLst>
          </p:cNvPr>
          <p:cNvSpPr/>
          <p:nvPr/>
        </p:nvSpPr>
        <p:spPr>
          <a:xfrm rot="5400000">
            <a:off x="2394900" y="1868863"/>
            <a:ext cx="201336" cy="1535185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4772D7E-C2D6-4B7B-A80E-315E11D6C9EF}"/>
                  </a:ext>
                </a:extLst>
              </p:cNvPr>
              <p:cNvSpPr/>
              <p:nvPr/>
            </p:nvSpPr>
            <p:spPr>
              <a:xfrm>
                <a:off x="2308818" y="2101424"/>
                <a:ext cx="3734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4772D7E-C2D6-4B7B-A80E-315E11D6C9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818" y="2101424"/>
                <a:ext cx="3734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D9AB80F-F5A0-4424-AC87-BF29CDB6D2BF}"/>
                  </a:ext>
                </a:extLst>
              </p:cNvPr>
              <p:cNvSpPr/>
              <p:nvPr/>
            </p:nvSpPr>
            <p:spPr>
              <a:xfrm>
                <a:off x="843660" y="3386713"/>
                <a:ext cx="5462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D9AB80F-F5A0-4424-AC87-BF29CDB6D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60" y="3386713"/>
                <a:ext cx="54624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FED5AF2-65C5-4CCF-8ABB-FE918021F777}"/>
                  </a:ext>
                </a:extLst>
              </p:cNvPr>
              <p:cNvSpPr/>
              <p:nvPr/>
            </p:nvSpPr>
            <p:spPr>
              <a:xfrm>
                <a:off x="157864" y="5872701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FED5AF2-65C5-4CCF-8ABB-FE918021F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4" y="5872701"/>
                <a:ext cx="3922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8AFC7EF9-2454-4F8D-B748-E82ED2E95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64863"/>
              </p:ext>
            </p:extLst>
          </p:nvPr>
        </p:nvGraphicFramePr>
        <p:xfrm>
          <a:off x="2188530" y="5219511"/>
          <a:ext cx="61407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7037">
                  <a:extLst>
                    <a:ext uri="{9D8B030D-6E8A-4147-A177-3AD203B41FA5}">
                      <a16:colId xmlns:a16="http://schemas.microsoft.com/office/drawing/2014/main" val="3669236457"/>
                    </a:ext>
                  </a:extLst>
                </a:gridCol>
                <a:gridCol w="307037">
                  <a:extLst>
                    <a:ext uri="{9D8B030D-6E8A-4147-A177-3AD203B41FA5}">
                      <a16:colId xmlns:a16="http://schemas.microsoft.com/office/drawing/2014/main" val="2778932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57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97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112425"/>
                  </a:ext>
                </a:extLst>
              </a:tr>
            </a:tbl>
          </a:graphicData>
        </a:graphic>
      </p:graphicFrame>
      <p:sp>
        <p:nvSpPr>
          <p:cNvPr id="35" name="左大括号 34">
            <a:extLst>
              <a:ext uri="{FF2B5EF4-FFF2-40B4-BE49-F238E27FC236}">
                <a16:creationId xmlns:a16="http://schemas.microsoft.com/office/drawing/2014/main" id="{0EDA20AD-12E7-46E4-B6D8-29343C37C478}"/>
              </a:ext>
            </a:extLst>
          </p:cNvPr>
          <p:cNvSpPr/>
          <p:nvPr/>
        </p:nvSpPr>
        <p:spPr>
          <a:xfrm>
            <a:off x="1728243" y="5210046"/>
            <a:ext cx="230815" cy="148336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752C5E3-5B04-4FA4-B52C-A165D36314A9}"/>
                  </a:ext>
                </a:extLst>
              </p:cNvPr>
              <p:cNvSpPr/>
              <p:nvPr/>
            </p:nvSpPr>
            <p:spPr>
              <a:xfrm>
                <a:off x="1204655" y="5767060"/>
                <a:ext cx="5462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752C5E3-5B04-4FA4-B52C-A165D3631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655" y="5767060"/>
                <a:ext cx="54624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>
            <a:extLst>
              <a:ext uri="{FF2B5EF4-FFF2-40B4-BE49-F238E27FC236}">
                <a16:creationId xmlns:a16="http://schemas.microsoft.com/office/drawing/2014/main" id="{42FD5984-FFEB-43AE-AEFF-39F8390508E8}"/>
              </a:ext>
            </a:extLst>
          </p:cNvPr>
          <p:cNvSpPr/>
          <p:nvPr/>
        </p:nvSpPr>
        <p:spPr>
          <a:xfrm>
            <a:off x="2306103" y="4481260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|y| </a:t>
            </a:r>
            <a:endParaRPr lang="zh-CN" altLang="en-US" dirty="0"/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C91AD285-2973-4F30-AA92-35751FD2C16A}"/>
              </a:ext>
            </a:extLst>
          </p:cNvPr>
          <p:cNvSpPr/>
          <p:nvPr/>
        </p:nvSpPr>
        <p:spPr>
          <a:xfrm rot="5400000">
            <a:off x="2407410" y="4737684"/>
            <a:ext cx="176314" cy="614074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大括号 38">
            <a:extLst>
              <a:ext uri="{FF2B5EF4-FFF2-40B4-BE49-F238E27FC236}">
                <a16:creationId xmlns:a16="http://schemas.microsoft.com/office/drawing/2014/main" id="{DFCD2789-B2AE-47B1-9B53-AB7F3BEDAF83}"/>
              </a:ext>
            </a:extLst>
          </p:cNvPr>
          <p:cNvSpPr/>
          <p:nvPr/>
        </p:nvSpPr>
        <p:spPr>
          <a:xfrm>
            <a:off x="3484228" y="3252685"/>
            <a:ext cx="2357043" cy="281303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97B8336-1339-454D-B05D-99BA622856F1}"/>
              </a:ext>
            </a:extLst>
          </p:cNvPr>
          <p:cNvSpPr/>
          <p:nvPr/>
        </p:nvSpPr>
        <p:spPr>
          <a:xfrm>
            <a:off x="4926638" y="4152011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6046475-A2EE-4E42-961E-8BBE8A1F05C6}"/>
              </a:ext>
            </a:extLst>
          </p:cNvPr>
          <p:cNvSpPr/>
          <p:nvPr/>
        </p:nvSpPr>
        <p:spPr>
          <a:xfrm>
            <a:off x="6138110" y="4429219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vertices into categories. 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570D868-EB27-417D-A20D-2CCF8713D5DA}"/>
              </a:ext>
            </a:extLst>
          </p:cNvPr>
          <p:cNvSpPr/>
          <p:nvPr/>
        </p:nvSpPr>
        <p:spPr>
          <a:xfrm>
            <a:off x="3317642" y="2812578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vector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F0AF68E-F9E4-48AE-AF64-D456DE243F9C}"/>
              </a:ext>
            </a:extLst>
          </p:cNvPr>
          <p:cNvSpPr/>
          <p:nvPr/>
        </p:nvSpPr>
        <p:spPr>
          <a:xfrm>
            <a:off x="5546829" y="3419139"/>
            <a:ext cx="66372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DeepWalk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helps us to get the </a:t>
            </a:r>
            <a:r>
              <a:rPr lang="en-US" altLang="zh-CN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vector representation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of  each vertex.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Unsupervised feature learning, </a:t>
            </a:r>
            <a:r>
              <a:rPr lang="en-US" altLang="zh-CN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independent of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labels’ distribution.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0D65FB8-E127-451C-BD44-46FA3AE425A6}"/>
              </a:ext>
            </a:extLst>
          </p:cNvPr>
          <p:cNvCxnSpPr>
            <a:cxnSpLocks/>
          </p:cNvCxnSpPr>
          <p:nvPr/>
        </p:nvCxnSpPr>
        <p:spPr>
          <a:xfrm>
            <a:off x="4901769" y="2997244"/>
            <a:ext cx="645060" cy="4799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14A8A4C3-8987-4184-A93E-F231E01F9547}"/>
              </a:ext>
            </a:extLst>
          </p:cNvPr>
          <p:cNvCxnSpPr>
            <a:stCxn id="43" idx="0"/>
            <a:endCxn id="12" idx="1"/>
          </p:cNvCxnSpPr>
          <p:nvPr/>
        </p:nvCxnSpPr>
        <p:spPr>
          <a:xfrm rot="16200000" flipV="1">
            <a:off x="6762461" y="1316137"/>
            <a:ext cx="1665840" cy="2540163"/>
          </a:xfrm>
          <a:prstGeom prst="curvedConnector4">
            <a:avLst>
              <a:gd name="adj1" fmla="val 42698"/>
              <a:gd name="adj2" fmla="val 11374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2E8993CA-38DD-458B-A678-2F66C0989B73}"/>
              </a:ext>
            </a:extLst>
          </p:cNvPr>
          <p:cNvSpPr/>
          <p:nvPr/>
        </p:nvSpPr>
        <p:spPr>
          <a:xfrm>
            <a:off x="7013170" y="2732867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53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F66640E6-E32B-4DB3-AB5E-C665FBE929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4435502"/>
                  </p:ext>
                </p:extLst>
              </p:nvPr>
            </p:nvGraphicFramePr>
            <p:xfrm>
              <a:off x="1503494" y="1525009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74855150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1802672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Vertex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One-hot encoding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3812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=[1, 0, 0,…,0]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19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=[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0,…,0]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505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=[0,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,…,0]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8038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6623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···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···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34018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F66640E6-E32B-4DB3-AB5E-C665FBE929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4435502"/>
                  </p:ext>
                </p:extLst>
              </p:nvPr>
            </p:nvGraphicFramePr>
            <p:xfrm>
              <a:off x="1503494" y="1525009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74855150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1802672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Vertex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One-hot encoding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3812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108197" r="-75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19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208197" r="-750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505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308197" r="-750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8038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6623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···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···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34018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ACD0971-9307-4AF8-979A-819D9AAD193D}"/>
                  </a:ext>
                </a:extLst>
              </p:cNvPr>
              <p:cNvSpPr/>
              <p:nvPr/>
            </p:nvSpPr>
            <p:spPr>
              <a:xfrm>
                <a:off x="1332330" y="299799"/>
                <a:ext cx="6315255" cy="948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Represent vertex using one-hot vectors.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unique vertices.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Then one-hot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dimensional.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ACD0971-9307-4AF8-979A-819D9AAD1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330" y="299799"/>
                <a:ext cx="6315255" cy="948208"/>
              </a:xfrm>
              <a:prstGeom prst="rect">
                <a:avLst/>
              </a:prstGeom>
              <a:blipFill>
                <a:blip r:embed="rId3"/>
                <a:stretch>
                  <a:fillRect l="-676" t="-3205" r="-483" b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89BF2A13-6CA5-4939-908E-E00187CAEC8C}"/>
              </a:ext>
            </a:extLst>
          </p:cNvPr>
          <p:cNvSpPr/>
          <p:nvPr/>
        </p:nvSpPr>
        <p:spPr>
          <a:xfrm>
            <a:off x="1332330" y="5341121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CFA89DC2-105C-4380-9E6D-A64CD713EEC1}"/>
              </a:ext>
            </a:extLst>
          </p:cNvPr>
          <p:cNvSpPr/>
          <p:nvPr/>
        </p:nvSpPr>
        <p:spPr>
          <a:xfrm>
            <a:off x="1937657" y="4673125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BDDFA411-E06C-4D99-8711-EE25B9AF7EFC}"/>
              </a:ext>
            </a:extLst>
          </p:cNvPr>
          <p:cNvSpPr/>
          <p:nvPr/>
        </p:nvSpPr>
        <p:spPr>
          <a:xfrm>
            <a:off x="2535863" y="5341121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C2CEC31C-D884-4D00-8E35-D3E3C21551BA}"/>
              </a:ext>
            </a:extLst>
          </p:cNvPr>
          <p:cNvSpPr/>
          <p:nvPr/>
        </p:nvSpPr>
        <p:spPr>
          <a:xfrm>
            <a:off x="3236617" y="4673125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BA5B5612-86DC-458E-BD61-915B9E93FA33}"/>
              </a:ext>
            </a:extLst>
          </p:cNvPr>
          <p:cNvSpPr/>
          <p:nvPr/>
        </p:nvSpPr>
        <p:spPr>
          <a:xfrm>
            <a:off x="3653814" y="5341121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B18166F4-75C2-4B1B-812A-131E17706C87}"/>
              </a:ext>
            </a:extLst>
          </p:cNvPr>
          <p:cNvSpPr/>
          <p:nvPr/>
        </p:nvSpPr>
        <p:spPr>
          <a:xfrm>
            <a:off x="2894786" y="6066090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1AAE1FE-97FE-4E41-907D-A1B6BB0D7EA8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1478428" y="4819011"/>
            <a:ext cx="484295" cy="5471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5807704-0B68-49DA-A0E5-76CD8185A67A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2083755" y="4819011"/>
            <a:ext cx="477174" cy="5471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F59B025-984E-4619-B23B-3545B0DAE156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2108821" y="4758583"/>
            <a:ext cx="11277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32B0F06-5256-4AE5-BB6E-975D0BEC5054}"/>
              </a:ext>
            </a:extLst>
          </p:cNvPr>
          <p:cNvCxnSpPr>
            <a:cxnSpLocks/>
            <a:stCxn id="9" idx="1"/>
            <a:endCxn id="8" idx="5"/>
          </p:cNvCxnSpPr>
          <p:nvPr/>
        </p:nvCxnSpPr>
        <p:spPr>
          <a:xfrm flipH="1" flipV="1">
            <a:off x="3382715" y="4819011"/>
            <a:ext cx="296165" cy="547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507094B-F471-41E6-8BD2-C37082026ED4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2681961" y="4819011"/>
            <a:ext cx="579722" cy="547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F3BA8D4-8B12-49E0-A2EC-92868D9E3ABD}"/>
              </a:ext>
            </a:extLst>
          </p:cNvPr>
          <p:cNvCxnSpPr>
            <a:cxnSpLocks/>
            <a:stCxn id="10" idx="1"/>
            <a:endCxn id="7" idx="4"/>
          </p:cNvCxnSpPr>
          <p:nvPr/>
        </p:nvCxnSpPr>
        <p:spPr>
          <a:xfrm flipH="1" flipV="1">
            <a:off x="2621445" y="5512037"/>
            <a:ext cx="298407" cy="579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9FD148D-3552-453B-A12E-91C068327B6B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>
            <a:off x="2707027" y="5426579"/>
            <a:ext cx="9467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57A151E-6F7E-4BFE-A2E8-26FC1DB1B4B7}"/>
                  </a:ext>
                </a:extLst>
              </p:cNvPr>
              <p:cNvSpPr/>
              <p:nvPr/>
            </p:nvSpPr>
            <p:spPr>
              <a:xfrm>
                <a:off x="897501" y="5257302"/>
                <a:ext cx="4175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57A151E-6F7E-4BFE-A2E8-26FC1DB1B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01" y="5257302"/>
                <a:ext cx="41755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E77E8F13-7201-4977-9C10-58E16D7A9C9E}"/>
              </a:ext>
            </a:extLst>
          </p:cNvPr>
          <p:cNvSpPr/>
          <p:nvPr/>
        </p:nvSpPr>
        <p:spPr>
          <a:xfrm>
            <a:off x="1148850" y="5518929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root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960AC07B-203B-4E1A-805D-78BD6B35BCD3}"/>
                  </a:ext>
                </a:extLst>
              </p:cNvPr>
              <p:cNvSpPr/>
              <p:nvPr/>
            </p:nvSpPr>
            <p:spPr>
              <a:xfrm>
                <a:off x="1658320" y="4220015"/>
                <a:ext cx="583621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960AC07B-203B-4E1A-805D-78BD6B35B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320" y="4220015"/>
                <a:ext cx="583621" cy="401457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5B5522B-6133-4841-9DC4-D472456F1765}"/>
                  </a:ext>
                </a:extLst>
              </p:cNvPr>
              <p:cNvSpPr/>
              <p:nvPr/>
            </p:nvSpPr>
            <p:spPr>
              <a:xfrm>
                <a:off x="2363181" y="4891852"/>
                <a:ext cx="583621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5B5522B-6133-4841-9DC4-D472456F17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181" y="4891852"/>
                <a:ext cx="583621" cy="401457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B1B9F654-D9D0-4263-80B5-B4EF89758224}"/>
                  </a:ext>
                </a:extLst>
              </p:cNvPr>
              <p:cNvSpPr/>
              <p:nvPr/>
            </p:nvSpPr>
            <p:spPr>
              <a:xfrm>
                <a:off x="3665303" y="4994908"/>
                <a:ext cx="583621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B1B9F654-D9D0-4263-80B5-B4EF89758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303" y="4994908"/>
                <a:ext cx="583621" cy="401457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7592D66-2404-4FEB-B2C0-805B91907907}"/>
                  </a:ext>
                </a:extLst>
              </p:cNvPr>
              <p:cNvSpPr/>
              <p:nvPr/>
            </p:nvSpPr>
            <p:spPr>
              <a:xfrm>
                <a:off x="1503494" y="6248654"/>
                <a:ext cx="1844416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random walk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7592D66-2404-4FEB-B2C0-805B919079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94" y="6248654"/>
                <a:ext cx="1844416" cy="396519"/>
              </a:xfrm>
              <a:prstGeom prst="rect">
                <a:avLst/>
              </a:prstGeom>
              <a:blipFill>
                <a:blip r:embed="rId8"/>
                <a:stretch>
                  <a:fillRect l="-2980" t="-7692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EE2A11EB-1045-4BB1-B667-C6F1AA901A2F}"/>
              </a:ext>
            </a:extLst>
          </p:cNvPr>
          <p:cNvSpPr/>
          <p:nvPr/>
        </p:nvSpPr>
        <p:spPr>
          <a:xfrm>
            <a:off x="5198858" y="4803879"/>
            <a:ext cx="58442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community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parallelize.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Accommodate small changes without computing globally.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6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262</Words>
  <Application>Microsoft Office PowerPoint</Application>
  <PresentationFormat>宽屏</PresentationFormat>
  <Paragraphs>54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黑体</vt:lpstr>
      <vt:lpstr>宋体</vt:lpstr>
      <vt:lpstr>微软雅黑</vt:lpstr>
      <vt:lpstr>Arial</vt:lpstr>
      <vt:lpstr>Cambria Math</vt:lpstr>
      <vt:lpstr>Times New Roman</vt:lpstr>
      <vt:lpstr>Office 主题​​</vt:lpstr>
      <vt:lpstr>DeepWalk: Online Learning of Social Representations (2014)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DeepWalk: Online Learning of Social Representations</dc:title>
  <dc:creator>Tiger</dc:creator>
  <cp:lastModifiedBy>DELL</cp:lastModifiedBy>
  <cp:revision>23</cp:revision>
  <dcterms:created xsi:type="dcterms:W3CDTF">2021-09-12T08:03:09Z</dcterms:created>
  <dcterms:modified xsi:type="dcterms:W3CDTF">2021-09-13T12:50:57Z</dcterms:modified>
</cp:coreProperties>
</file>