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80" r:id="rId2"/>
    <p:sldId id="275" r:id="rId3"/>
    <p:sldId id="276" r:id="rId4"/>
    <p:sldId id="277" r:id="rId5"/>
    <p:sldId id="268" r:id="rId6"/>
    <p:sldId id="278" r:id="rId7"/>
    <p:sldId id="279" r:id="rId8"/>
    <p:sldId id="270" r:id="rId9"/>
    <p:sldId id="281" r:id="rId10"/>
    <p:sldId id="282" r:id="rId11"/>
    <p:sldId id="283" r:id="rId12"/>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2728"/>
    <a:srgbClr val="1F77B4"/>
    <a:srgbClr val="0000FF"/>
    <a:srgbClr val="FF0000"/>
    <a:srgbClr val="708661"/>
    <a:srgbClr val="65B7CE"/>
    <a:srgbClr val="FED300"/>
    <a:srgbClr val="D50090"/>
    <a:srgbClr val="FCFC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88479" autoAdjust="0"/>
  </p:normalViewPr>
  <p:slideViewPr>
    <p:cSldViewPr snapToGrid="0">
      <p:cViewPr varScale="1">
        <p:scale>
          <a:sx n="75" d="100"/>
          <a:sy n="75" d="100"/>
        </p:scale>
        <p:origin x="17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517B9-F9DA-4CE7-8A0F-16C8C2F77E8F}" type="datetimeFigureOut">
              <a:rPr lang="zh-CN" altLang="en-US" smtClean="0"/>
              <a:t>2021/11/26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EF969-9955-4A7A-886D-0A6DC0CB3B66}" type="slidenum">
              <a:rPr lang="zh-CN" altLang="en-US" smtClean="0"/>
              <a:t>‹#›</a:t>
            </a:fld>
            <a:endParaRPr lang="zh-CN" altLang="en-US"/>
          </a:p>
        </p:txBody>
      </p:sp>
    </p:spTree>
    <p:extLst>
      <p:ext uri="{BB962C8B-B14F-4D97-AF65-F5344CB8AC3E}">
        <p14:creationId xmlns:p14="http://schemas.microsoft.com/office/powerpoint/2010/main" val="131703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2</a:t>
            </a:fld>
            <a:endParaRPr lang="zh-CN" altLang="en-US"/>
          </a:p>
        </p:txBody>
      </p:sp>
    </p:spTree>
    <p:extLst>
      <p:ext uri="{BB962C8B-B14F-4D97-AF65-F5344CB8AC3E}">
        <p14:creationId xmlns:p14="http://schemas.microsoft.com/office/powerpoint/2010/main" val="360418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3</a:t>
            </a:fld>
            <a:endParaRPr lang="zh-CN" altLang="en-US"/>
          </a:p>
        </p:txBody>
      </p:sp>
    </p:spTree>
    <p:extLst>
      <p:ext uri="{BB962C8B-B14F-4D97-AF65-F5344CB8AC3E}">
        <p14:creationId xmlns:p14="http://schemas.microsoft.com/office/powerpoint/2010/main" val="106226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4</a:t>
            </a:fld>
            <a:endParaRPr lang="zh-CN" altLang="en-US"/>
          </a:p>
        </p:txBody>
      </p:sp>
    </p:spTree>
    <p:extLst>
      <p:ext uri="{BB962C8B-B14F-4D97-AF65-F5344CB8AC3E}">
        <p14:creationId xmlns:p14="http://schemas.microsoft.com/office/powerpoint/2010/main" val="69330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通常个体间会存在相互作用，组成了不同的空间结构。</a:t>
            </a:r>
          </a:p>
        </p:txBody>
      </p:sp>
      <p:sp>
        <p:nvSpPr>
          <p:cNvPr id="4" name="灯片编号占位符 3"/>
          <p:cNvSpPr>
            <a:spLocks noGrp="1"/>
          </p:cNvSpPr>
          <p:nvPr>
            <p:ph type="sldNum" sz="quarter" idx="5"/>
          </p:nvPr>
        </p:nvSpPr>
        <p:spPr/>
        <p:txBody>
          <a:bodyPr/>
          <a:lstStyle/>
          <a:p>
            <a:fld id="{F0BEF969-9955-4A7A-886D-0A6DC0CB3B66}" type="slidenum">
              <a:rPr lang="zh-CN" altLang="en-US" smtClean="0"/>
              <a:t>5</a:t>
            </a:fld>
            <a:endParaRPr lang="zh-CN" altLang="en-US"/>
          </a:p>
        </p:txBody>
      </p:sp>
    </p:spTree>
    <p:extLst>
      <p:ext uri="{BB962C8B-B14F-4D97-AF65-F5344CB8AC3E}">
        <p14:creationId xmlns:p14="http://schemas.microsoft.com/office/powerpoint/2010/main" val="109525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6</a:t>
            </a:fld>
            <a:endParaRPr lang="zh-CN" altLang="en-US"/>
          </a:p>
        </p:txBody>
      </p:sp>
    </p:spTree>
    <p:extLst>
      <p:ext uri="{BB962C8B-B14F-4D97-AF65-F5344CB8AC3E}">
        <p14:creationId xmlns:p14="http://schemas.microsoft.com/office/powerpoint/2010/main" val="1093471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7</a:t>
            </a:fld>
            <a:endParaRPr lang="zh-CN" altLang="en-US"/>
          </a:p>
        </p:txBody>
      </p:sp>
    </p:spTree>
    <p:extLst>
      <p:ext uri="{BB962C8B-B14F-4D97-AF65-F5344CB8AC3E}">
        <p14:creationId xmlns:p14="http://schemas.microsoft.com/office/powerpoint/2010/main" val="425117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99511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66524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283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2003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52138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85546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4" name="Content Placeholder 3"/>
          <p:cNvSpPr>
            <a:spLocks noGrp="1"/>
          </p:cNvSpPr>
          <p:nvPr>
            <p:ph sz="half" idx="2"/>
          </p:nvPr>
        </p:nvSpPr>
        <p:spPr>
          <a:xfrm>
            <a:off x="839789" y="3340100"/>
            <a:ext cx="5157787"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6" name="Content Placeholder 5"/>
          <p:cNvSpPr>
            <a:spLocks noGrp="1"/>
          </p:cNvSpPr>
          <p:nvPr>
            <p:ph sz="quarter" idx="4"/>
          </p:nvPr>
        </p:nvSpPr>
        <p:spPr>
          <a:xfrm>
            <a:off x="6172201" y="3340100"/>
            <a:ext cx="5183188"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3461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14297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03694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7575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732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254175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0.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2.jp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13.jp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8.jp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9.jp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686CBF3-9C93-45B0-9C55-B83C67056757}"/>
              </a:ext>
            </a:extLst>
          </p:cNvPr>
          <p:cNvPicPr>
            <a:picLocks noChangeAspect="1"/>
          </p:cNvPicPr>
          <p:nvPr/>
        </p:nvPicPr>
        <p:blipFill>
          <a:blip r:embed="rId2"/>
          <a:stretch>
            <a:fillRect/>
          </a:stretch>
        </p:blipFill>
        <p:spPr>
          <a:xfrm>
            <a:off x="532290" y="208157"/>
            <a:ext cx="9538810" cy="3884422"/>
          </a:xfrm>
          <a:prstGeom prst="rect">
            <a:avLst/>
          </a:prstGeom>
        </p:spPr>
      </p:pic>
      <p:sp>
        <p:nvSpPr>
          <p:cNvPr id="5" name="矩形 4">
            <a:extLst>
              <a:ext uri="{FF2B5EF4-FFF2-40B4-BE49-F238E27FC236}">
                <a16:creationId xmlns:a16="http://schemas.microsoft.com/office/drawing/2014/main" id="{A40EE14E-2880-49A4-AC80-C1DC9A57B558}"/>
              </a:ext>
            </a:extLst>
          </p:cNvPr>
          <p:cNvSpPr/>
          <p:nvPr/>
        </p:nvSpPr>
        <p:spPr>
          <a:xfrm>
            <a:off x="836441" y="4052046"/>
            <a:ext cx="8193259" cy="830997"/>
          </a:xfrm>
          <a:prstGeom prst="rect">
            <a:avLst/>
          </a:prstGeom>
        </p:spPr>
        <p:txBody>
          <a:bodyPr wrap="square">
            <a:spAutoFit/>
          </a:bodyPr>
          <a:lstStyle/>
          <a:p>
            <a:r>
              <a:rPr lang="zh-CN" altLang="en-US" sz="2400" b="1" dirty="0">
                <a:cs typeface="Times New Roman" panose="02020603050405020304" pitchFamily="18" charset="0"/>
              </a:rPr>
              <a:t>主要工作：</a:t>
            </a:r>
            <a:r>
              <a:rPr lang="zh-CN" altLang="en-US" sz="2400" dirty="0">
                <a:cs typeface="Times New Roman" panose="02020603050405020304" pitchFamily="18" charset="0"/>
              </a:rPr>
              <a:t>考虑到为了获取更多资源，变异个体之间竞争，死亡率受到影响，提出一个</a:t>
            </a:r>
            <a:r>
              <a:rPr lang="zh-CN" altLang="en-US" sz="2400" dirty="0">
                <a:solidFill>
                  <a:srgbClr val="C00000"/>
                </a:solidFill>
                <a:cs typeface="Times New Roman" panose="02020603050405020304" pitchFamily="18" charset="0"/>
              </a:rPr>
              <a:t>进化模型</a:t>
            </a:r>
            <a:r>
              <a:rPr lang="zh-CN" altLang="en-US" sz="2400" dirty="0">
                <a:cs typeface="Times New Roman" panose="02020603050405020304" pitchFamily="18" charset="0"/>
              </a:rPr>
              <a:t>。</a:t>
            </a:r>
            <a:endParaRPr lang="zh-CN" altLang="en-US" sz="2400" dirty="0"/>
          </a:p>
        </p:txBody>
      </p:sp>
      <p:sp>
        <p:nvSpPr>
          <p:cNvPr id="6" name="矩形 5">
            <a:extLst>
              <a:ext uri="{FF2B5EF4-FFF2-40B4-BE49-F238E27FC236}">
                <a16:creationId xmlns:a16="http://schemas.microsoft.com/office/drawing/2014/main" id="{68C5F035-DB80-44E5-B833-3897F8484F2A}"/>
              </a:ext>
            </a:extLst>
          </p:cNvPr>
          <p:cNvSpPr/>
          <p:nvPr/>
        </p:nvSpPr>
        <p:spPr>
          <a:xfrm>
            <a:off x="6849661" y="4663263"/>
            <a:ext cx="1800493" cy="369332"/>
          </a:xfrm>
          <a:prstGeom prst="rect">
            <a:avLst/>
          </a:prstGeom>
        </p:spPr>
        <p:txBody>
          <a:bodyPr wrap="none">
            <a:spAutoFit/>
          </a:bodyPr>
          <a:lstStyle/>
          <a:p>
            <a:r>
              <a:rPr lang="zh-CN" altLang="en-US" dirty="0">
                <a:cs typeface="Times New Roman" panose="02020603050405020304" pitchFamily="18" charset="0"/>
              </a:rPr>
              <a:t>图上的生灭过程</a:t>
            </a:r>
            <a:endParaRPr lang="zh-CN" altLang="en-US" dirty="0"/>
          </a:p>
        </p:txBody>
      </p:sp>
      <p:cxnSp>
        <p:nvCxnSpPr>
          <p:cNvPr id="8" name="直接箭头连接符 7">
            <a:extLst>
              <a:ext uri="{FF2B5EF4-FFF2-40B4-BE49-F238E27FC236}">
                <a16:creationId xmlns:a16="http://schemas.microsoft.com/office/drawing/2014/main" id="{56C1AF96-3CA7-4B52-AEE9-87BB02C64C9D}"/>
              </a:ext>
            </a:extLst>
          </p:cNvPr>
          <p:cNvCxnSpPr>
            <a:cxnSpLocks/>
          </p:cNvCxnSpPr>
          <p:nvPr/>
        </p:nvCxnSpPr>
        <p:spPr>
          <a:xfrm flipH="1" flipV="1">
            <a:off x="5981700" y="4596032"/>
            <a:ext cx="717806" cy="204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53E4348-EAE9-4A3A-9DA3-94D13E75D49A}"/>
              </a:ext>
            </a:extLst>
          </p:cNvPr>
          <p:cNvSpPr/>
          <p:nvPr/>
        </p:nvSpPr>
        <p:spPr>
          <a:xfrm>
            <a:off x="836441" y="6608929"/>
            <a:ext cx="3461204" cy="2185214"/>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回顾</a:t>
            </a:r>
            <a:endParaRPr lang="en-US" altLang="zh-CN" sz="2800"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一般生灭过程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en-US" altLang="zh-CN" dirty="0">
                <a:cs typeface="Times New Roman" panose="02020603050405020304" pitchFamily="18" charset="0"/>
              </a:rPr>
              <a:t>Moran</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固定概率</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进化图论</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进化图论中的</a:t>
            </a:r>
            <a:r>
              <a:rPr lang="en-US" altLang="zh-CN" dirty="0">
                <a:cs typeface="Times New Roman" panose="02020603050405020304" pitchFamily="18" charset="0"/>
              </a:rPr>
              <a:t>Moran</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等温定理及推广</a:t>
            </a:r>
            <a:endParaRPr lang="en-US" altLang="zh-CN" dirty="0">
              <a:cs typeface="Times New Roman" panose="02020603050405020304" pitchFamily="18" charset="0"/>
            </a:endParaRPr>
          </a:p>
        </p:txBody>
      </p:sp>
      <p:sp>
        <p:nvSpPr>
          <p:cNvPr id="12" name="矩形 11">
            <a:extLst>
              <a:ext uri="{FF2B5EF4-FFF2-40B4-BE49-F238E27FC236}">
                <a16:creationId xmlns:a16="http://schemas.microsoft.com/office/drawing/2014/main" id="{FF9FCD2B-2CB5-4EEA-BAD6-BA26A64CF006}"/>
              </a:ext>
            </a:extLst>
          </p:cNvPr>
          <p:cNvSpPr/>
          <p:nvPr/>
        </p:nvSpPr>
        <p:spPr>
          <a:xfrm>
            <a:off x="4379640" y="6604335"/>
            <a:ext cx="2319866" cy="1077218"/>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模型</a:t>
            </a:r>
            <a:endParaRPr lang="en-US" altLang="zh-CN" sz="2800"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复杂网络</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平均中性漂变</a:t>
            </a:r>
            <a:endParaRPr lang="en-US" altLang="zh-CN" dirty="0">
              <a:cs typeface="Times New Roman" panose="02020603050405020304" pitchFamily="18" charset="0"/>
            </a:endParaRPr>
          </a:p>
        </p:txBody>
      </p:sp>
      <p:sp>
        <p:nvSpPr>
          <p:cNvPr id="13" name="矩形 12">
            <a:extLst>
              <a:ext uri="{FF2B5EF4-FFF2-40B4-BE49-F238E27FC236}">
                <a16:creationId xmlns:a16="http://schemas.microsoft.com/office/drawing/2014/main" id="{036ABF12-2EC1-4F5C-A1AC-52C5690E2E80}"/>
              </a:ext>
            </a:extLst>
          </p:cNvPr>
          <p:cNvSpPr/>
          <p:nvPr/>
        </p:nvSpPr>
        <p:spPr>
          <a:xfrm>
            <a:off x="824736" y="5356800"/>
            <a:ext cx="9246364" cy="923330"/>
          </a:xfrm>
          <a:prstGeom prst="rect">
            <a:avLst/>
          </a:prstGeom>
        </p:spPr>
        <p:txBody>
          <a:bodyPr wrap="square">
            <a:spAutoFit/>
          </a:bodyPr>
          <a:lstStyle/>
          <a:p>
            <a:r>
              <a:rPr lang="zh-CN" altLang="en-US" b="1" dirty="0"/>
              <a:t>生物学灵感</a:t>
            </a:r>
            <a:r>
              <a:rPr lang="zh-CN" altLang="en-US" dirty="0"/>
              <a:t>：在无血管肿瘤中，癌细胞（突变体）比正常细胞（野生型）需要更多的氧气。细胞之间存在消耗氧气的竞争，并且癌细胞比正常细胞对环境中的氧气量更敏感。如果邻居的数量很大，每个细胞的份额就会减少，然后细胞的死亡概率（比率）就会增加。</a:t>
            </a:r>
          </a:p>
        </p:txBody>
      </p:sp>
      <p:sp>
        <p:nvSpPr>
          <p:cNvPr id="11" name="矩形 10">
            <a:extLst>
              <a:ext uri="{FF2B5EF4-FFF2-40B4-BE49-F238E27FC236}">
                <a16:creationId xmlns:a16="http://schemas.microsoft.com/office/drawing/2014/main" id="{F5AA2445-C202-4050-BBB0-472C2AE59C2F}"/>
              </a:ext>
            </a:extLst>
          </p:cNvPr>
          <p:cNvSpPr/>
          <p:nvPr/>
        </p:nvSpPr>
        <p:spPr>
          <a:xfrm>
            <a:off x="6849661" y="6604335"/>
            <a:ext cx="2836033" cy="1077218"/>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结果和讨论</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星形图上理论分析</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实验模拟结果分析</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971118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229660"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结果和讨论：星形图上理论分析</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556333-09E1-4E96-92ED-7AF18310552A}"/>
              </a:ext>
            </a:extLst>
          </p:cNvPr>
          <p:cNvPicPr>
            <a:picLocks noChangeAspect="1"/>
          </p:cNvPicPr>
          <p:nvPr/>
        </p:nvPicPr>
        <p:blipFill>
          <a:blip r:embed="rId2"/>
          <a:stretch>
            <a:fillRect/>
          </a:stretch>
        </p:blipFill>
        <p:spPr>
          <a:xfrm>
            <a:off x="298914" y="1487653"/>
            <a:ext cx="5797086" cy="3084347"/>
          </a:xfrm>
          <a:prstGeom prst="rect">
            <a:avLst/>
          </a:prstGeom>
        </p:spPr>
      </p:pic>
      <p:pic>
        <p:nvPicPr>
          <p:cNvPr id="5" name="图片 4">
            <a:extLst>
              <a:ext uri="{FF2B5EF4-FFF2-40B4-BE49-F238E27FC236}">
                <a16:creationId xmlns:a16="http://schemas.microsoft.com/office/drawing/2014/main" id="{DEA76FB5-317C-4F5B-99D4-680020E6A56F}"/>
              </a:ext>
            </a:extLst>
          </p:cNvPr>
          <p:cNvPicPr>
            <a:picLocks noChangeAspect="1"/>
          </p:cNvPicPr>
          <p:nvPr/>
        </p:nvPicPr>
        <p:blipFill>
          <a:blip r:embed="rId3"/>
          <a:stretch>
            <a:fillRect/>
          </a:stretch>
        </p:blipFill>
        <p:spPr>
          <a:xfrm>
            <a:off x="1955800" y="4784125"/>
            <a:ext cx="8633278" cy="4033395"/>
          </a:xfrm>
          <a:prstGeom prst="rect">
            <a:avLst/>
          </a:prstGeom>
        </p:spPr>
      </p:pic>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372CE707-96EF-4B6E-874B-E3DD6917C95F}"/>
                  </a:ext>
                </a:extLst>
              </p:cNvPr>
              <p:cNvSpPr/>
              <p:nvPr/>
            </p:nvSpPr>
            <p:spPr>
              <a:xfrm>
                <a:off x="6810140" y="2674903"/>
                <a:ext cx="3526158" cy="700256"/>
              </a:xfrm>
              <a:prstGeom prst="rect">
                <a:avLst/>
              </a:prstGeom>
            </p:spPr>
            <p:txBody>
              <a:bodyPr wrap="none">
                <a:spAutoFit/>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oMath>
                </a14:m>
                <a:r>
                  <a:rPr lang="zh-CN" altLang="en-US" dirty="0"/>
                  <a:t>是开始状态为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的固定概率</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0</m:t>
                        </m:r>
                      </m:sup>
                    </m:sSubSup>
                  </m:oMath>
                </a14:m>
                <a:r>
                  <a:rPr lang="zh-CN" altLang="en-US" dirty="0"/>
                  <a:t>是开始状态为</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m:t>
                    </m:r>
                  </m:oMath>
                </a14:m>
                <a:r>
                  <a:rPr lang="zh-CN" altLang="en-US" dirty="0"/>
                  <a:t>的固定概率</a:t>
                </a:r>
              </a:p>
            </p:txBody>
          </p:sp>
        </mc:Choice>
        <mc:Fallback>
          <p:sp>
            <p:nvSpPr>
              <p:cNvPr id="8" name="矩形 7">
                <a:extLst>
                  <a:ext uri="{FF2B5EF4-FFF2-40B4-BE49-F238E27FC236}">
                    <a16:creationId xmlns:a16="http://schemas.microsoft.com/office/drawing/2014/main" id="{372CE707-96EF-4B6E-874B-E3DD6917C95F}"/>
                  </a:ext>
                </a:extLst>
              </p:cNvPr>
              <p:cNvSpPr>
                <a:spLocks noRot="1" noChangeAspect="1" noMove="1" noResize="1" noEditPoints="1" noAdjustHandles="1" noChangeArrowheads="1" noChangeShapeType="1" noTextEdit="1"/>
              </p:cNvSpPr>
              <p:nvPr/>
            </p:nvSpPr>
            <p:spPr>
              <a:xfrm>
                <a:off x="6810140" y="2674903"/>
                <a:ext cx="3526158" cy="700256"/>
              </a:xfrm>
              <a:prstGeom prst="rect">
                <a:avLst/>
              </a:prstGeom>
              <a:blipFill>
                <a:blip r:embed="rId4"/>
                <a:stretch>
                  <a:fillRect t="-3478" b="-95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E1439B43-5894-4A99-B52E-CB661072F099}"/>
                  </a:ext>
                </a:extLst>
              </p:cNvPr>
              <p:cNvSpPr/>
              <p:nvPr/>
            </p:nvSpPr>
            <p:spPr>
              <a:xfrm>
                <a:off x="6566421" y="1537845"/>
                <a:ext cx="5625579" cy="924933"/>
              </a:xfrm>
              <a:prstGeom prst="rect">
                <a:avLst/>
              </a:prstGeom>
            </p:spPr>
            <p:txBody>
              <a:bodyPr wrap="none">
                <a:spAutoFit/>
              </a:bodyPr>
              <a:lstStyle/>
              <a:p>
                <a:r>
                  <a:rPr lang="zh-CN" altLang="en-US" dirty="0"/>
                  <a:t>状态空间用有序二元对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endParaRPr lang="en-US" altLang="zh-CN" dirty="0"/>
              </a:p>
              <a:p>
                <a14:m>
                  <m:oMath xmlns:m="http://schemas.openxmlformats.org/officeDocument/2006/math">
                    <m:r>
                      <a:rPr lang="en-US" altLang="zh-CN" b="0" i="1" smtClean="0">
                        <a:latin typeface="Cambria Math" panose="02040503050406030204" pitchFamily="18" charset="0"/>
                      </a:rPr>
                      <m:t>𝑢</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𝑛</m:t>
                    </m:r>
                  </m:oMath>
                </a14:m>
                <a:r>
                  <a:rPr lang="zh-CN" altLang="en-US" dirty="0"/>
                  <a:t>，</a:t>
                </a:r>
                <a:r>
                  <a:rPr lang="en-US" altLang="zh-CN" dirty="0"/>
                  <a:t>B</a:t>
                </a:r>
                <a:r>
                  <a:rPr lang="zh-CN" altLang="en-US" dirty="0"/>
                  <a:t>在叶子结点个数</a:t>
                </a:r>
                <a:endParaRPr lang="en-US" altLang="zh-CN" dirty="0"/>
              </a:p>
              <a:p>
                <a14:m>
                  <m:oMath xmlns:m="http://schemas.openxmlformats.org/officeDocument/2006/math">
                    <m:r>
                      <a:rPr lang="en-US" altLang="zh-CN" b="0" i="1" smtClean="0">
                        <a:latin typeface="Cambria Math" panose="02040503050406030204" pitchFamily="18" charset="0"/>
                      </a:rPr>
                      <m:t>𝑣</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zh-CN" altLang="en-US" i="1" dirty="0">
                        <a:latin typeface="Cambria Math" panose="02040503050406030204" pitchFamily="18" charset="0"/>
                      </a:rPr>
                      <m:t>或</m:t>
                    </m:r>
                  </m:oMath>
                </a14:m>
                <a:r>
                  <a:rPr lang="en-US" altLang="zh-CN" dirty="0"/>
                  <a:t>1</a:t>
                </a:r>
                <a:r>
                  <a:rPr lang="zh-CN" altLang="en-US" dirty="0"/>
                  <a:t>，核心结点是否被占据（占据为</a:t>
                </a:r>
                <a:r>
                  <a:rPr lang="en-US" altLang="zh-CN" dirty="0"/>
                  <a:t>1</a:t>
                </a:r>
                <a:r>
                  <a:rPr lang="zh-CN" altLang="en-US" dirty="0"/>
                  <a:t>，否则为</a:t>
                </a:r>
                <a:r>
                  <a:rPr lang="en-US" altLang="zh-CN" dirty="0"/>
                  <a:t>0</a:t>
                </a:r>
                <a:r>
                  <a:rPr lang="zh-CN" altLang="en-US" dirty="0"/>
                  <a:t>）</a:t>
                </a:r>
              </a:p>
            </p:txBody>
          </p:sp>
        </mc:Choice>
        <mc:Fallback>
          <p:sp>
            <p:nvSpPr>
              <p:cNvPr id="10" name="矩形 9">
                <a:extLst>
                  <a:ext uri="{FF2B5EF4-FFF2-40B4-BE49-F238E27FC236}">
                    <a16:creationId xmlns:a16="http://schemas.microsoft.com/office/drawing/2014/main" id="{E1439B43-5894-4A99-B52E-CB661072F099}"/>
                  </a:ext>
                </a:extLst>
              </p:cNvPr>
              <p:cNvSpPr>
                <a:spLocks noRot="1" noChangeAspect="1" noMove="1" noResize="1" noEditPoints="1" noAdjustHandles="1" noChangeArrowheads="1" noChangeShapeType="1" noTextEdit="1"/>
              </p:cNvSpPr>
              <p:nvPr/>
            </p:nvSpPr>
            <p:spPr>
              <a:xfrm>
                <a:off x="6566421" y="1537845"/>
                <a:ext cx="5625579" cy="924933"/>
              </a:xfrm>
              <a:prstGeom prst="rect">
                <a:avLst/>
              </a:prstGeom>
              <a:blipFill>
                <a:blip r:embed="rId5"/>
                <a:stretch>
                  <a:fillRect l="-867" t="-3289" r="-433" b="-9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D77AE814-3291-49ED-9E6D-78C3D08398C8}"/>
                  </a:ext>
                </a:extLst>
              </p:cNvPr>
              <p:cNvSpPr/>
              <p:nvPr/>
            </p:nvSpPr>
            <p:spPr>
              <a:xfrm>
                <a:off x="7152125" y="3919257"/>
                <a:ext cx="2842188" cy="6527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1</m:t>
                          </m:r>
                        </m:sub>
                        <m:sup>
                          <m:r>
                            <a:rPr lang="en-US" altLang="zh-CN" i="1">
                              <a:latin typeface="Cambria Math" panose="02040503050406030204" pitchFamily="18" charset="0"/>
                            </a:rPr>
                            <m:t>0</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den>
                      </m:f>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sSubSup>
                    </m:oMath>
                  </m:oMathPara>
                </a14:m>
                <a:endParaRPr lang="zh-CN" altLang="en-US" dirty="0"/>
              </a:p>
            </p:txBody>
          </p:sp>
        </mc:Choice>
        <mc:Fallback>
          <p:sp>
            <p:nvSpPr>
              <p:cNvPr id="12" name="矩形 11">
                <a:extLst>
                  <a:ext uri="{FF2B5EF4-FFF2-40B4-BE49-F238E27FC236}">
                    <a16:creationId xmlns:a16="http://schemas.microsoft.com/office/drawing/2014/main" id="{D77AE814-3291-49ED-9E6D-78C3D08398C8}"/>
                  </a:ext>
                </a:extLst>
              </p:cNvPr>
              <p:cNvSpPr>
                <a:spLocks noRot="1" noChangeAspect="1" noMove="1" noResize="1" noEditPoints="1" noAdjustHandles="1" noChangeArrowheads="1" noChangeShapeType="1" noTextEdit="1"/>
              </p:cNvSpPr>
              <p:nvPr/>
            </p:nvSpPr>
            <p:spPr>
              <a:xfrm>
                <a:off x="7152125" y="3919257"/>
                <a:ext cx="2842188" cy="65274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337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229660"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结果和讨论：星形图上理论分析</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556333-09E1-4E96-92ED-7AF18310552A}"/>
              </a:ext>
            </a:extLst>
          </p:cNvPr>
          <p:cNvPicPr>
            <a:picLocks noChangeAspect="1"/>
          </p:cNvPicPr>
          <p:nvPr/>
        </p:nvPicPr>
        <p:blipFill>
          <a:blip r:embed="rId2"/>
          <a:stretch>
            <a:fillRect/>
          </a:stretch>
        </p:blipFill>
        <p:spPr>
          <a:xfrm>
            <a:off x="298914" y="1487653"/>
            <a:ext cx="5797086" cy="3084347"/>
          </a:xfrm>
          <a:prstGeom prst="rect">
            <a:avLst/>
          </a:prstGeom>
        </p:spPr>
      </p:pic>
      <p:pic>
        <p:nvPicPr>
          <p:cNvPr id="5" name="图片 4">
            <a:extLst>
              <a:ext uri="{FF2B5EF4-FFF2-40B4-BE49-F238E27FC236}">
                <a16:creationId xmlns:a16="http://schemas.microsoft.com/office/drawing/2014/main" id="{DEA76FB5-317C-4F5B-99D4-680020E6A56F}"/>
              </a:ext>
            </a:extLst>
          </p:cNvPr>
          <p:cNvPicPr>
            <a:picLocks noChangeAspect="1"/>
          </p:cNvPicPr>
          <p:nvPr/>
        </p:nvPicPr>
        <p:blipFill>
          <a:blip r:embed="rId3"/>
          <a:stretch>
            <a:fillRect/>
          </a:stretch>
        </p:blipFill>
        <p:spPr>
          <a:xfrm>
            <a:off x="1955800" y="4784125"/>
            <a:ext cx="8633278" cy="4033395"/>
          </a:xfrm>
          <a:prstGeom prst="rect">
            <a:avLst/>
          </a:prstGeom>
        </p:spPr>
      </p:pic>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372CE707-96EF-4B6E-874B-E3DD6917C95F}"/>
                  </a:ext>
                </a:extLst>
              </p:cNvPr>
              <p:cNvSpPr/>
              <p:nvPr/>
            </p:nvSpPr>
            <p:spPr>
              <a:xfrm>
                <a:off x="6810140" y="2674903"/>
                <a:ext cx="3526158" cy="700256"/>
              </a:xfrm>
              <a:prstGeom prst="rect">
                <a:avLst/>
              </a:prstGeom>
            </p:spPr>
            <p:txBody>
              <a:bodyPr wrap="none">
                <a:spAutoFit/>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oMath>
                </a14:m>
                <a:r>
                  <a:rPr lang="zh-CN" altLang="en-US" dirty="0"/>
                  <a:t>是开始状态为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的固定概率</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0</m:t>
                        </m:r>
                      </m:sup>
                    </m:sSubSup>
                  </m:oMath>
                </a14:m>
                <a:r>
                  <a:rPr lang="zh-CN" altLang="en-US" dirty="0"/>
                  <a:t>是开始状态为</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m:t>
                    </m:r>
                  </m:oMath>
                </a14:m>
                <a:r>
                  <a:rPr lang="zh-CN" altLang="en-US" dirty="0"/>
                  <a:t>的固定概率</a:t>
                </a:r>
              </a:p>
            </p:txBody>
          </p:sp>
        </mc:Choice>
        <mc:Fallback>
          <p:sp>
            <p:nvSpPr>
              <p:cNvPr id="8" name="矩形 7">
                <a:extLst>
                  <a:ext uri="{FF2B5EF4-FFF2-40B4-BE49-F238E27FC236}">
                    <a16:creationId xmlns:a16="http://schemas.microsoft.com/office/drawing/2014/main" id="{372CE707-96EF-4B6E-874B-E3DD6917C95F}"/>
                  </a:ext>
                </a:extLst>
              </p:cNvPr>
              <p:cNvSpPr>
                <a:spLocks noRot="1" noChangeAspect="1" noMove="1" noResize="1" noEditPoints="1" noAdjustHandles="1" noChangeArrowheads="1" noChangeShapeType="1" noTextEdit="1"/>
              </p:cNvSpPr>
              <p:nvPr/>
            </p:nvSpPr>
            <p:spPr>
              <a:xfrm>
                <a:off x="6810140" y="2674903"/>
                <a:ext cx="3526158" cy="700256"/>
              </a:xfrm>
              <a:prstGeom prst="rect">
                <a:avLst/>
              </a:prstGeom>
              <a:blipFill>
                <a:blip r:embed="rId4"/>
                <a:stretch>
                  <a:fillRect t="-3478" b="-95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E1439B43-5894-4A99-B52E-CB661072F099}"/>
                  </a:ext>
                </a:extLst>
              </p:cNvPr>
              <p:cNvSpPr/>
              <p:nvPr/>
            </p:nvSpPr>
            <p:spPr>
              <a:xfrm>
                <a:off x="6566421" y="1537845"/>
                <a:ext cx="5625579" cy="924933"/>
              </a:xfrm>
              <a:prstGeom prst="rect">
                <a:avLst/>
              </a:prstGeom>
            </p:spPr>
            <p:txBody>
              <a:bodyPr wrap="none">
                <a:spAutoFit/>
              </a:bodyPr>
              <a:lstStyle/>
              <a:p>
                <a:r>
                  <a:rPr lang="zh-CN" altLang="en-US" dirty="0"/>
                  <a:t>状态空间用有序二元对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endParaRPr lang="en-US" altLang="zh-CN" dirty="0"/>
              </a:p>
              <a:p>
                <a14:m>
                  <m:oMath xmlns:m="http://schemas.openxmlformats.org/officeDocument/2006/math">
                    <m:r>
                      <a:rPr lang="en-US" altLang="zh-CN" b="0" i="1" smtClean="0">
                        <a:latin typeface="Cambria Math" panose="02040503050406030204" pitchFamily="18" charset="0"/>
                      </a:rPr>
                      <m:t>𝑢</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𝑛</m:t>
                    </m:r>
                  </m:oMath>
                </a14:m>
                <a:r>
                  <a:rPr lang="zh-CN" altLang="en-US" dirty="0"/>
                  <a:t>，</a:t>
                </a:r>
                <a:r>
                  <a:rPr lang="en-US" altLang="zh-CN" dirty="0"/>
                  <a:t>B</a:t>
                </a:r>
                <a:r>
                  <a:rPr lang="zh-CN" altLang="en-US" dirty="0"/>
                  <a:t>在叶子结点个数</a:t>
                </a:r>
                <a:endParaRPr lang="en-US" altLang="zh-CN" dirty="0"/>
              </a:p>
              <a:p>
                <a14:m>
                  <m:oMath xmlns:m="http://schemas.openxmlformats.org/officeDocument/2006/math">
                    <m:r>
                      <a:rPr lang="en-US" altLang="zh-CN" b="0" i="1" smtClean="0">
                        <a:latin typeface="Cambria Math" panose="02040503050406030204" pitchFamily="18" charset="0"/>
                      </a:rPr>
                      <m:t>𝑣</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zh-CN" altLang="en-US" i="1" dirty="0">
                        <a:latin typeface="Cambria Math" panose="02040503050406030204" pitchFamily="18" charset="0"/>
                      </a:rPr>
                      <m:t>或</m:t>
                    </m:r>
                  </m:oMath>
                </a14:m>
                <a:r>
                  <a:rPr lang="en-US" altLang="zh-CN" dirty="0"/>
                  <a:t>1</a:t>
                </a:r>
                <a:r>
                  <a:rPr lang="zh-CN" altLang="en-US" dirty="0"/>
                  <a:t>，核心结点是否被占据（占据为</a:t>
                </a:r>
                <a:r>
                  <a:rPr lang="en-US" altLang="zh-CN" dirty="0"/>
                  <a:t>1</a:t>
                </a:r>
                <a:r>
                  <a:rPr lang="zh-CN" altLang="en-US" dirty="0"/>
                  <a:t>，否则为</a:t>
                </a:r>
                <a:r>
                  <a:rPr lang="en-US" altLang="zh-CN" dirty="0"/>
                  <a:t>0</a:t>
                </a:r>
                <a:r>
                  <a:rPr lang="zh-CN" altLang="en-US" dirty="0"/>
                  <a:t>）</a:t>
                </a:r>
              </a:p>
            </p:txBody>
          </p:sp>
        </mc:Choice>
        <mc:Fallback>
          <p:sp>
            <p:nvSpPr>
              <p:cNvPr id="10" name="矩形 9">
                <a:extLst>
                  <a:ext uri="{FF2B5EF4-FFF2-40B4-BE49-F238E27FC236}">
                    <a16:creationId xmlns:a16="http://schemas.microsoft.com/office/drawing/2014/main" id="{E1439B43-5894-4A99-B52E-CB661072F099}"/>
                  </a:ext>
                </a:extLst>
              </p:cNvPr>
              <p:cNvSpPr>
                <a:spLocks noRot="1" noChangeAspect="1" noMove="1" noResize="1" noEditPoints="1" noAdjustHandles="1" noChangeArrowheads="1" noChangeShapeType="1" noTextEdit="1"/>
              </p:cNvSpPr>
              <p:nvPr/>
            </p:nvSpPr>
            <p:spPr>
              <a:xfrm>
                <a:off x="6566421" y="1537845"/>
                <a:ext cx="5625579" cy="924933"/>
              </a:xfrm>
              <a:prstGeom prst="rect">
                <a:avLst/>
              </a:prstGeom>
              <a:blipFill>
                <a:blip r:embed="rId5"/>
                <a:stretch>
                  <a:fillRect l="-867" t="-3289" r="-433" b="-9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D77AE814-3291-49ED-9E6D-78C3D08398C8}"/>
                  </a:ext>
                </a:extLst>
              </p:cNvPr>
              <p:cNvSpPr/>
              <p:nvPr/>
            </p:nvSpPr>
            <p:spPr>
              <a:xfrm>
                <a:off x="7152125" y="3919257"/>
                <a:ext cx="2842188" cy="6527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1</m:t>
                          </m:r>
                        </m:sub>
                        <m:sup>
                          <m:r>
                            <a:rPr lang="en-US" altLang="zh-CN" i="1">
                              <a:latin typeface="Cambria Math" panose="02040503050406030204" pitchFamily="18" charset="0"/>
                            </a:rPr>
                            <m:t>0</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den>
                      </m:f>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sSubSup>
                    </m:oMath>
                  </m:oMathPara>
                </a14:m>
                <a:endParaRPr lang="zh-CN" altLang="en-US" dirty="0"/>
              </a:p>
            </p:txBody>
          </p:sp>
        </mc:Choice>
        <mc:Fallback>
          <p:sp>
            <p:nvSpPr>
              <p:cNvPr id="12" name="矩形 11">
                <a:extLst>
                  <a:ext uri="{FF2B5EF4-FFF2-40B4-BE49-F238E27FC236}">
                    <a16:creationId xmlns:a16="http://schemas.microsoft.com/office/drawing/2014/main" id="{D77AE814-3291-49ED-9E6D-78C3D08398C8}"/>
                  </a:ext>
                </a:extLst>
              </p:cNvPr>
              <p:cNvSpPr>
                <a:spLocks noRot="1" noChangeAspect="1" noMove="1" noResize="1" noEditPoints="1" noAdjustHandles="1" noChangeArrowheads="1" noChangeShapeType="1" noTextEdit="1"/>
              </p:cNvSpPr>
              <p:nvPr/>
            </p:nvSpPr>
            <p:spPr>
              <a:xfrm>
                <a:off x="7152125" y="3919257"/>
                <a:ext cx="2842188" cy="65274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974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417141"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一般生灭过程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0081DF7-6705-40BE-88DB-A91EA8E9B15C}"/>
                  </a:ext>
                </a:extLst>
              </p:cNvPr>
              <p:cNvSpPr/>
              <p:nvPr/>
            </p:nvSpPr>
            <p:spPr>
              <a:xfrm>
                <a:off x="106638" y="1890820"/>
                <a:ext cx="11531180" cy="954107"/>
              </a:xfrm>
              <a:prstGeom prst="rect">
                <a:avLst/>
              </a:prstGeom>
            </p:spPr>
            <p:txBody>
              <a:bodyPr wrap="square">
                <a:spAutoFit/>
              </a:bodyPr>
              <a:lstStyle/>
              <a:p>
                <a:r>
                  <a:rPr lang="zh-CN" altLang="en-US" sz="2800" dirty="0">
                    <a:cs typeface="Times New Roman" panose="02020603050405020304" pitchFamily="18" charset="0"/>
                  </a:rPr>
                  <a:t>定义于离散空间</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=0,1,…,</m:t>
                    </m:r>
                    <m:r>
                      <a:rPr lang="en-US" altLang="zh-CN" sz="2800" b="0" i="1" smtClean="0">
                        <a:latin typeface="Cambria Math" panose="02040503050406030204" pitchFamily="18" charset="0"/>
                        <a:cs typeface="Times New Roman" panose="02020603050405020304" pitchFamily="18" charset="0"/>
                      </a:rPr>
                      <m:t>𝑁</m:t>
                    </m:r>
                    <m:r>
                      <a:rPr lang="en-US" altLang="zh-CN" sz="2800" b="0" i="1" smtClean="0">
                        <a:latin typeface="Cambria Math" panose="02040503050406030204" pitchFamily="18" charset="0"/>
                        <a:cs typeface="Times New Roman" panose="02020603050405020304" pitchFamily="18" charset="0"/>
                      </a:rPr>
                      <m:t>}</m:t>
                    </m:r>
                    <m:r>
                      <a:rPr lang="zh-CN" altLang="en-US" sz="2800" i="1">
                        <a:latin typeface="Cambria Math" panose="02040503050406030204" pitchFamily="18" charset="0"/>
                        <a:cs typeface="Times New Roman" panose="02020603050405020304" pitchFamily="18" charset="0"/>
                      </a:rPr>
                      <m:t>上</m:t>
                    </m:r>
                  </m:oMath>
                </a14:m>
                <a:r>
                  <a:rPr lang="zh-CN" altLang="en-US" sz="2800" dirty="0">
                    <a:cs typeface="Times New Roman" panose="02020603050405020304" pitchFamily="18" charset="0"/>
                  </a:rPr>
                  <a:t>的</a:t>
                </a:r>
                <a:r>
                  <a:rPr lang="zh-CN" altLang="en-US" sz="2800" dirty="0">
                    <a:solidFill>
                      <a:srgbClr val="C00000"/>
                    </a:solidFill>
                    <a:cs typeface="Times New Roman" panose="02020603050405020304" pitchFamily="18" charset="0"/>
                  </a:rPr>
                  <a:t>一维随机过程</a:t>
                </a:r>
                <a:r>
                  <a:rPr lang="zh-CN" altLang="en-US" sz="2800" dirty="0">
                    <a:cs typeface="Times New Roman" panose="02020603050405020304" pitchFamily="18" charset="0"/>
                  </a:rPr>
                  <a:t>，每当随机事件发生时，状态变量</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oMath>
                </a14:m>
                <a:r>
                  <a:rPr lang="zh-CN" altLang="en-US" sz="2800" dirty="0">
                    <a:cs typeface="Times New Roman" panose="02020603050405020304" pitchFamily="18" charset="0"/>
                  </a:rPr>
                  <a:t>可能保持不变、转移到状态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r>
                      <a:rPr lang="zh-CN" altLang="en-US" sz="2800" i="1">
                        <a:latin typeface="Cambria Math" panose="02040503050406030204" pitchFamily="18" charset="0"/>
                        <a:cs typeface="Times New Roman" panose="02020603050405020304" pitchFamily="18" charset="0"/>
                      </a:rPr>
                      <m:t>或</m:t>
                    </m:r>
                  </m:oMath>
                </a14:m>
                <a:r>
                  <a:rPr lang="zh-CN" altLang="en-US" sz="2800" dirty="0">
                    <a:cs typeface="Times New Roman" panose="02020603050405020304" pitchFamily="18" charset="0"/>
                  </a:rPr>
                  <a:t>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oMath>
                </a14:m>
                <a:r>
                  <a:rPr lang="en-US" altLang="zh-CN" sz="2800" dirty="0">
                    <a:cs typeface="Times New Roman" panose="02020603050405020304" pitchFamily="18" charset="0"/>
                  </a:rPr>
                  <a:t>.</a:t>
                </a:r>
                <a:endParaRPr lang="zh-CN" altLang="en-US" sz="2800" dirty="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106638" y="1890820"/>
                <a:ext cx="11531180" cy="954107"/>
              </a:xfrm>
              <a:prstGeom prst="rect">
                <a:avLst/>
              </a:prstGeom>
              <a:blipFill>
                <a:blip r:embed="rId3"/>
                <a:stretch>
                  <a:fillRect l="-1057" t="-6369" r="-4175" b="-16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3675CA7-D073-4048-A46F-10E97E20C781}"/>
                  </a:ext>
                </a:extLst>
              </p:cNvPr>
              <p:cNvSpPr/>
              <p:nvPr/>
            </p:nvSpPr>
            <p:spPr>
              <a:xfrm>
                <a:off x="-223773" y="3756669"/>
                <a:ext cx="7056835" cy="1200329"/>
              </a:xfrm>
              <a:prstGeom prst="rect">
                <a:avLst/>
              </a:prstGeom>
            </p:spPr>
            <p:txBody>
              <a:bodyPr wrap="square">
                <a:spAutoFit/>
              </a:bodyPr>
              <a:lstStyle/>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的概率为</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D3675CA7-D073-4048-A46F-10E97E20C781}"/>
                  </a:ext>
                </a:extLst>
              </p:cNvPr>
              <p:cNvSpPr>
                <a:spLocks noRot="1" noChangeAspect="1" noMove="1" noResize="1" noEditPoints="1" noAdjustHandles="1" noChangeArrowheads="1" noChangeShapeType="1" noTextEdit="1"/>
              </p:cNvSpPr>
              <p:nvPr/>
            </p:nvSpPr>
            <p:spPr>
              <a:xfrm>
                <a:off x="-223773" y="3756669"/>
                <a:ext cx="7056835" cy="1200329"/>
              </a:xfrm>
              <a:prstGeom prst="rect">
                <a:avLst/>
              </a:prstGeom>
              <a:blipFill>
                <a:blip r:embed="rId4"/>
                <a:stretch>
                  <a:fillRect t="-4061"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2C72FD0-0662-4EAC-A47D-AE84E47567F2}"/>
                  </a:ext>
                </a:extLst>
              </p:cNvPr>
              <p:cNvSpPr/>
              <p:nvPr/>
            </p:nvSpPr>
            <p:spPr>
              <a:xfrm>
                <a:off x="6096000" y="4022630"/>
                <a:ext cx="17481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sz="1600" dirty="0"/>
              </a:p>
            </p:txBody>
          </p:sp>
        </mc:Choice>
        <mc:Fallback xmlns="">
          <p:sp>
            <p:nvSpPr>
              <p:cNvPr id="5" name="矩形 4">
                <a:extLst>
                  <a:ext uri="{FF2B5EF4-FFF2-40B4-BE49-F238E27FC236}">
                    <a16:creationId xmlns:a16="http://schemas.microsoft.com/office/drawing/2014/main" id="{52C72FD0-0662-4EAC-A47D-AE84E47567F2}"/>
                  </a:ext>
                </a:extLst>
              </p:cNvPr>
              <p:cNvSpPr>
                <a:spLocks noRot="1" noChangeAspect="1" noMove="1" noResize="1" noEditPoints="1" noAdjustHandles="1" noChangeArrowheads="1" noChangeShapeType="1" noTextEdit="1"/>
              </p:cNvSpPr>
              <p:nvPr/>
            </p:nvSpPr>
            <p:spPr>
              <a:xfrm>
                <a:off x="6096000" y="4022630"/>
                <a:ext cx="1748106" cy="461665"/>
              </a:xfrm>
              <a:prstGeom prst="rect">
                <a:avLst/>
              </a:prstGeom>
              <a:blipFill>
                <a:blip r:embed="rId5"/>
                <a:stretch>
                  <a:fillRect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4C34F6E-8CD3-4227-8486-FEF7B51D6490}"/>
                  </a:ext>
                </a:extLst>
              </p:cNvPr>
              <p:cNvSpPr/>
              <p:nvPr/>
            </p:nvSpPr>
            <p:spPr>
              <a:xfrm>
                <a:off x="339221" y="5320103"/>
                <a:ext cx="7203382" cy="683136"/>
              </a:xfrm>
              <a:prstGeom prst="rect">
                <a:avLst/>
              </a:prstGeom>
            </p:spPr>
            <p:txBody>
              <a:bodyPr wrap="none">
                <a:spAutoFit/>
              </a:bodyPr>
              <a:lstStyle/>
              <a:p>
                <a:r>
                  <a:rPr lang="zh-CN" altLang="en-US" sz="2400" dirty="0">
                    <a:solidFill>
                      <a:prstClr val="black"/>
                    </a:solidFill>
                    <a:ea typeface="微软雅黑" panose="020B0503020204020204" pitchFamily="34" charset="-122"/>
                    <a:cs typeface="Times New Roman" panose="02020603050405020304" pitchFamily="18" charset="0"/>
                  </a:rPr>
                  <a:t>令</a:t>
                </a:r>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solidFill>
                      <a:prstClr val="black"/>
                    </a:solidFill>
                    <a:ea typeface="微软雅黑" panose="020B0503020204020204" pitchFamily="34" charset="-122"/>
                    <a:cs typeface="Times New Roman" panose="02020603050405020304" pitchFamily="18" charset="0"/>
                  </a:rPr>
                  <a:t>是从状态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出发到达吸收状态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oMath>
                </a14:m>
                <a:r>
                  <a:rPr lang="zh-CN" altLang="en-US" sz="2400" dirty="0">
                    <a:solidFill>
                      <a:prstClr val="black"/>
                    </a:solidFill>
                    <a:ea typeface="微软雅黑" panose="020B0503020204020204" pitchFamily="34" charset="-122"/>
                    <a:cs typeface="Times New Roman" panose="02020603050405020304" pitchFamily="18" charset="0"/>
                  </a:rPr>
                  <a:t>的概率，且</a:t>
                </a:r>
                <a14:m>
                  <m:oMath xmlns:m="http://schemas.openxmlformats.org/officeDocument/2006/math">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den>
                    </m:f>
                  </m:oMath>
                </a14:m>
                <a:endParaRPr lang="zh-CN" altLang="en-US" sz="1600" dirty="0"/>
              </a:p>
            </p:txBody>
          </p:sp>
        </mc:Choice>
        <mc:Fallback xmlns="">
          <p:sp>
            <p:nvSpPr>
              <p:cNvPr id="8" name="矩形 7">
                <a:extLst>
                  <a:ext uri="{FF2B5EF4-FFF2-40B4-BE49-F238E27FC236}">
                    <a16:creationId xmlns:a16="http://schemas.microsoft.com/office/drawing/2014/main" id="{74C34F6E-8CD3-4227-8486-FEF7B51D6490}"/>
                  </a:ext>
                </a:extLst>
              </p:cNvPr>
              <p:cNvSpPr>
                <a:spLocks noRot="1" noChangeAspect="1" noMove="1" noResize="1" noEditPoints="1" noAdjustHandles="1" noChangeArrowheads="1" noChangeShapeType="1" noTextEdit="1"/>
              </p:cNvSpPr>
              <p:nvPr/>
            </p:nvSpPr>
            <p:spPr>
              <a:xfrm>
                <a:off x="339221" y="5320103"/>
                <a:ext cx="7203382" cy="683136"/>
              </a:xfrm>
              <a:prstGeom prst="rect">
                <a:avLst/>
              </a:prstGeom>
              <a:blipFill>
                <a:blip r:embed="rId6"/>
                <a:stretch>
                  <a:fillRect l="-1355" b="-893"/>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B2FBCEC3-3006-4DBB-8B0F-86DE1D6C6EEF}"/>
              </a:ext>
            </a:extLst>
          </p:cNvPr>
          <p:cNvCxnSpPr>
            <a:cxnSpLocks/>
          </p:cNvCxnSpPr>
          <p:nvPr/>
        </p:nvCxnSpPr>
        <p:spPr>
          <a:xfrm flipH="1">
            <a:off x="5007706" y="3426816"/>
            <a:ext cx="864522" cy="329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57E290F-A55C-4837-B1F7-DCBE18F3DF66}"/>
              </a:ext>
            </a:extLst>
          </p:cNvPr>
          <p:cNvSpPr/>
          <p:nvPr/>
        </p:nvSpPr>
        <p:spPr>
          <a:xfrm>
            <a:off x="5930251" y="3200292"/>
            <a:ext cx="2236510" cy="400110"/>
          </a:xfrm>
          <a:prstGeom prst="rect">
            <a:avLst/>
          </a:prstGeom>
        </p:spPr>
        <p:txBody>
          <a:bodyPr wrap="none">
            <a:spAutoFit/>
          </a:bodyPr>
          <a:lstStyle/>
          <a:p>
            <a:r>
              <a:rPr lang="zh-CN" altLang="en-US" sz="2000" dirty="0">
                <a:solidFill>
                  <a:prstClr val="black"/>
                </a:solidFill>
                <a:cs typeface="Times New Roman" panose="02020603050405020304" pitchFamily="18" charset="0"/>
              </a:rPr>
              <a:t>该概率与状态有关</a:t>
            </a:r>
            <a:endParaRPr lang="zh-CN" altLang="en-US" sz="1400" dirty="0"/>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A5552F5F-E381-4E7D-BBB1-A5E0071C1091}"/>
                  </a:ext>
                </a:extLst>
              </p:cNvPr>
              <p:cNvSpPr/>
              <p:nvPr/>
            </p:nvSpPr>
            <p:spPr>
              <a:xfrm>
                <a:off x="3940912" y="6105660"/>
                <a:ext cx="3362074" cy="982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sup>
                            <m:e>
                              <m:nary>
                                <m:naryPr>
                                  <m:chr m:val="∏"/>
                                  <m:limLoc m:val="undOvr"/>
                                  <m:grow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𝑗</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𝛾</m:t>
                                      </m:r>
                                    </m:e>
                                    <m:sub>
                                      <m:r>
                                        <a:rPr lang="en-US" altLang="zh-CN" sz="2400" b="0" i="1" smtClean="0">
                                          <a:latin typeface="Cambria Math" panose="02040503050406030204" pitchFamily="18" charset="0"/>
                                        </a:rPr>
                                        <m:t>𝑘</m:t>
                                      </m:r>
                                    </m:sub>
                                  </m:sSub>
                                </m:e>
                              </m:nary>
                            </m:e>
                          </m:nary>
                        </m:den>
                      </m:f>
                    </m:oMath>
                  </m:oMathPara>
                </a14:m>
                <a:endParaRPr lang="zh-CN" altLang="en-US" sz="2400" dirty="0"/>
              </a:p>
            </p:txBody>
          </p:sp>
        </mc:Choice>
        <mc:Fallback xmlns="">
          <p:sp>
            <p:nvSpPr>
              <p:cNvPr id="22" name="矩形 21">
                <a:extLst>
                  <a:ext uri="{FF2B5EF4-FFF2-40B4-BE49-F238E27FC236}">
                    <a16:creationId xmlns:a16="http://schemas.microsoft.com/office/drawing/2014/main" id="{A5552F5F-E381-4E7D-BBB1-A5E0071C1091}"/>
                  </a:ext>
                </a:extLst>
              </p:cNvPr>
              <p:cNvSpPr>
                <a:spLocks noRot="1" noChangeAspect="1" noMove="1" noResize="1" noEditPoints="1" noAdjustHandles="1" noChangeArrowheads="1" noChangeShapeType="1" noTextEdit="1"/>
              </p:cNvSpPr>
              <p:nvPr/>
            </p:nvSpPr>
            <p:spPr>
              <a:xfrm>
                <a:off x="3940912" y="6105660"/>
                <a:ext cx="3362074" cy="9820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829FE6E8-7FFC-414F-8D26-3D87CFBCDE96}"/>
                  </a:ext>
                </a:extLst>
              </p:cNvPr>
              <p:cNvSpPr/>
              <p:nvPr/>
            </p:nvSpPr>
            <p:spPr>
              <a:xfrm>
                <a:off x="253995" y="7328163"/>
                <a:ext cx="11236465" cy="830997"/>
              </a:xfrm>
              <a:prstGeom prst="rect">
                <a:avLst/>
              </a:prstGeom>
            </p:spPr>
            <p:txBody>
              <a:bodyPr wrap="square">
                <a:spAutoFit/>
              </a:bodyPr>
              <a:lstStyle/>
              <a:p>
                <a:r>
                  <a:rPr lang="zh-CN" altLang="en-US" sz="2400" dirty="0">
                    <a:solidFill>
                      <a:prstClr val="black"/>
                    </a:solidFill>
                    <a:ea typeface="微软雅黑" panose="020B0503020204020204" pitchFamily="34" charset="-122"/>
                    <a:cs typeface="Times New Roman" panose="02020603050405020304" pitchFamily="18" charset="0"/>
                  </a:rPr>
                  <a:t>考虑由</a:t>
                </a:r>
                <a:r>
                  <a:rPr lang="zh-CN" altLang="en-US" sz="2400" dirty="0">
                    <a:solidFill>
                      <a:schemeClr val="accent1"/>
                    </a:solidFill>
                    <a:ea typeface="微软雅黑" panose="020B0503020204020204" pitchFamily="34" charset="-122"/>
                    <a:cs typeface="Times New Roman" panose="02020603050405020304" pitchFamily="18" charset="0"/>
                  </a:rPr>
                  <a:t>一个</a:t>
                </a:r>
                <a:r>
                  <a:rPr lang="en-US" altLang="zh-CN" sz="2400" dirty="0">
                    <a:solidFill>
                      <a:schemeClr val="accent1"/>
                    </a:solidFill>
                    <a:ea typeface="微软雅黑" panose="020B0503020204020204" pitchFamily="34" charset="-122"/>
                    <a:cs typeface="Times New Roman" panose="02020603050405020304" pitchFamily="18" charset="0"/>
                  </a:rPr>
                  <a:t>A</a:t>
                </a:r>
                <a:r>
                  <a:rPr lang="zh-CN" altLang="en-US" sz="2400" dirty="0">
                    <a:solidFill>
                      <a:schemeClr val="accent1"/>
                    </a:solidFill>
                    <a:ea typeface="微软雅黑" panose="020B0503020204020204" pitchFamily="34" charset="-122"/>
                    <a:cs typeface="Times New Roman" panose="02020603050405020304" pitchFamily="18" charset="0"/>
                  </a:rPr>
                  <a:t>类个体</a:t>
                </a:r>
                <a:r>
                  <a:rPr lang="zh-CN" altLang="en-US" sz="2400" dirty="0">
                    <a:solidFill>
                      <a:prstClr val="black"/>
                    </a:solidFill>
                    <a:ea typeface="微软雅黑" panose="020B0503020204020204" pitchFamily="34" charset="-122"/>
                    <a:cs typeface="Times New Roman" panose="02020603050405020304" pitchFamily="18" charset="0"/>
                  </a:rPr>
                  <a:t>和</a:t>
                </a:r>
                <a14:m>
                  <m:oMath xmlns:m="http://schemas.openxmlformats.org/officeDocument/2006/math">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1600" dirty="0">
                    <a:solidFill>
                      <a:schemeClr val="accent1"/>
                    </a:solidFill>
                  </a:rPr>
                  <a:t> </a:t>
                </a:r>
                <a:r>
                  <a:rPr lang="zh-CN" altLang="en-US" sz="2400" dirty="0">
                    <a:solidFill>
                      <a:schemeClr val="accent1"/>
                    </a:solidFill>
                  </a:rPr>
                  <a:t>个</a:t>
                </a:r>
                <a:r>
                  <a:rPr lang="en-US" altLang="zh-CN" sz="2400" dirty="0">
                    <a:solidFill>
                      <a:schemeClr val="accent1"/>
                    </a:solidFill>
                  </a:rPr>
                  <a:t>B</a:t>
                </a:r>
                <a:r>
                  <a:rPr lang="zh-CN" altLang="en-US" sz="2400" dirty="0">
                    <a:solidFill>
                      <a:schemeClr val="accent1"/>
                    </a:solidFill>
                  </a:rPr>
                  <a:t>类个体</a:t>
                </a:r>
                <a:r>
                  <a:rPr lang="zh-CN" altLang="en-US" sz="2400" dirty="0"/>
                  <a:t>构成的种群</a:t>
                </a:r>
                <a:r>
                  <a:rPr lang="zh-CN" altLang="en-US" sz="1600" dirty="0"/>
                  <a:t>，</a:t>
                </a:r>
                <a:r>
                  <a:rPr lang="en-US" altLang="zh-CN" sz="2400" dirty="0">
                    <a:solidFill>
                      <a:prstClr val="black"/>
                    </a:solidFill>
                    <a:ea typeface="微软雅黑" panose="020B0503020204020204" pitchFamily="34" charset="-122"/>
                    <a:cs typeface="Times New Roman" panose="02020603050405020304" pitchFamily="18" charset="0"/>
                  </a:rPr>
                  <a:t> </a:t>
                </a:r>
                <a:r>
                  <a:rPr lang="zh-CN" altLang="en-US" sz="2400" dirty="0">
                    <a:solidFill>
                      <a:prstClr val="black"/>
                    </a:solidFill>
                    <a:ea typeface="微软雅黑" panose="020B0503020204020204" pitchFamily="34" charset="-122"/>
                    <a:cs typeface="Times New Roman" panose="02020603050405020304" pitchFamily="18" charset="0"/>
                  </a:rPr>
                  <a:t>随机变量为</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类个体的数量</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a:t>
                </a:r>
                <a:r>
                  <a:rPr lang="zh-CN" altLang="en-US" sz="2400" dirty="0">
                    <a:solidFill>
                      <a:srgbClr val="C00000"/>
                    </a:solidFill>
                    <a:ea typeface="微软雅黑" panose="020B0503020204020204" pitchFamily="34" charset="-122"/>
                    <a:cs typeface="Times New Roman" panose="02020603050405020304" pitchFamily="18" charset="0"/>
                  </a:rPr>
                  <a:t>固定概率</a:t>
                </a:r>
                <a:r>
                  <a:rPr lang="zh-CN" altLang="en-US" sz="2400" dirty="0">
                    <a:solidFill>
                      <a:prstClr val="black"/>
                    </a:solidFill>
                    <a:ea typeface="微软雅黑" panose="020B0503020204020204" pitchFamily="34" charset="-122"/>
                    <a:cs typeface="Times New Roman" panose="02020603050405020304" pitchFamily="18" charset="0"/>
                  </a:rPr>
                  <a:t>定义为：由一个</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类个体最终</a:t>
                </a:r>
                <a:r>
                  <a:rPr lang="zh-CN" altLang="en-US" sz="2400" dirty="0">
                    <a:solidFill>
                      <a:schemeClr val="accent6"/>
                    </a:solidFill>
                    <a:ea typeface="微软雅黑" panose="020B0503020204020204" pitchFamily="34" charset="-122"/>
                    <a:cs typeface="Times New Roman" panose="02020603050405020304" pitchFamily="18" charset="0"/>
                  </a:rPr>
                  <a:t>占领整个种群</a:t>
                </a:r>
                <a:r>
                  <a:rPr lang="zh-CN" altLang="en-US" sz="2400" dirty="0">
                    <a:solidFill>
                      <a:prstClr val="black"/>
                    </a:solidFill>
                    <a:ea typeface="微软雅黑" panose="020B0503020204020204" pitchFamily="34" charset="-122"/>
                    <a:cs typeface="Times New Roman" panose="02020603050405020304" pitchFamily="18" charset="0"/>
                  </a:rPr>
                  <a:t>的概率，记为</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oMath>
                </a14:m>
                <a:r>
                  <a:rPr lang="en-US" altLang="zh-CN" sz="1600" dirty="0"/>
                  <a:t>.</a:t>
                </a:r>
                <a:endParaRPr lang="zh-CN" altLang="en-US" sz="1600" dirty="0"/>
              </a:p>
            </p:txBody>
          </p:sp>
        </mc:Choice>
        <mc:Fallback xmlns="">
          <p:sp>
            <p:nvSpPr>
              <p:cNvPr id="25" name="矩形 24">
                <a:extLst>
                  <a:ext uri="{FF2B5EF4-FFF2-40B4-BE49-F238E27FC236}">
                    <a16:creationId xmlns:a16="http://schemas.microsoft.com/office/drawing/2014/main" id="{829FE6E8-7FFC-414F-8D26-3D87CFBCDE96}"/>
                  </a:ext>
                </a:extLst>
              </p:cNvPr>
              <p:cNvSpPr>
                <a:spLocks noRot="1" noChangeAspect="1" noMove="1" noResize="1" noEditPoints="1" noAdjustHandles="1" noChangeArrowheads="1" noChangeShapeType="1" noTextEdit="1"/>
              </p:cNvSpPr>
              <p:nvPr/>
            </p:nvSpPr>
            <p:spPr>
              <a:xfrm>
                <a:off x="253995" y="7328163"/>
                <a:ext cx="11236465" cy="830997"/>
              </a:xfrm>
              <a:prstGeom prst="rect">
                <a:avLst/>
              </a:prstGeom>
              <a:blipFill>
                <a:blip r:embed="rId8"/>
                <a:stretch>
                  <a:fillRect l="-868" t="-5882" r="-163"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E1F5D8EE-8E00-47C7-BAF3-0253C2E9F462}"/>
                  </a:ext>
                </a:extLst>
              </p:cNvPr>
              <p:cNvSpPr/>
              <p:nvPr/>
            </p:nvSpPr>
            <p:spPr>
              <a:xfrm>
                <a:off x="4589312" y="8239905"/>
                <a:ext cx="12829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smtClean="0">
                              <a:solidFill>
                                <a:prstClr val="black"/>
                              </a:solidFill>
                              <a:latin typeface="Cambria Math" panose="02040503050406030204" pitchFamily="18" charset="0"/>
                            </a:rPr>
                            <m:t>𝜌</m:t>
                          </m:r>
                        </m:e>
                        <m:sub>
                          <m:r>
                            <a:rPr lang="en-US" altLang="zh-CN" sz="2400" b="0" i="1" smtClean="0">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𝑥</m:t>
                          </m:r>
                        </m:e>
                        <m:sub>
                          <m:r>
                            <a:rPr lang="en-US" altLang="zh-CN" sz="2400" i="1">
                              <a:solidFill>
                                <a:prstClr val="black"/>
                              </a:solidFill>
                              <a:latin typeface="Cambria Math" panose="02040503050406030204" pitchFamily="18" charset="0"/>
                            </a:rPr>
                            <m:t>1</m:t>
                          </m:r>
                        </m:sub>
                      </m:sSub>
                    </m:oMath>
                  </m:oMathPara>
                </a14:m>
                <a:endParaRPr lang="zh-CN" altLang="en-US" dirty="0"/>
              </a:p>
            </p:txBody>
          </p:sp>
        </mc:Choice>
        <mc:Fallback xmlns="">
          <p:sp>
            <p:nvSpPr>
              <p:cNvPr id="28" name="矩形 27">
                <a:extLst>
                  <a:ext uri="{FF2B5EF4-FFF2-40B4-BE49-F238E27FC236}">
                    <a16:creationId xmlns:a16="http://schemas.microsoft.com/office/drawing/2014/main" id="{E1F5D8EE-8E00-47C7-BAF3-0253C2E9F462}"/>
                  </a:ext>
                </a:extLst>
              </p:cNvPr>
              <p:cNvSpPr>
                <a:spLocks noRot="1" noChangeAspect="1" noMove="1" noResize="1" noEditPoints="1" noAdjustHandles="1" noChangeArrowheads="1" noChangeShapeType="1" noTextEdit="1"/>
              </p:cNvSpPr>
              <p:nvPr/>
            </p:nvSpPr>
            <p:spPr>
              <a:xfrm>
                <a:off x="4589312" y="8239905"/>
                <a:ext cx="1282915" cy="461665"/>
              </a:xfrm>
              <a:prstGeom prst="rect">
                <a:avLst/>
              </a:prstGeom>
              <a:blipFill>
                <a:blip r:embed="rId9"/>
                <a:stretch>
                  <a:fillRect b="-1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244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011582"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 </a:t>
            </a:r>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0081DF7-6705-40BE-88DB-A91EA8E9B15C}"/>
                  </a:ext>
                </a:extLst>
              </p:cNvPr>
              <p:cNvSpPr/>
              <p:nvPr/>
            </p:nvSpPr>
            <p:spPr>
              <a:xfrm>
                <a:off x="0" y="1660033"/>
                <a:ext cx="12192000" cy="1015663"/>
              </a:xfrm>
              <a:prstGeom prst="rect">
                <a:avLst/>
              </a:prstGeom>
            </p:spPr>
            <p:txBody>
              <a:bodyPr wrap="square">
                <a:spAutoFit/>
              </a:bodyPr>
              <a:lstStyle/>
              <a:p>
                <a:r>
                  <a:rPr lang="zh-CN" altLang="en-US" sz="2000" dirty="0">
                    <a:cs typeface="Times New Roman" panose="02020603050405020304" pitchFamily="18" charset="0"/>
                  </a:rPr>
                  <a:t>大小为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cs typeface="Times New Roman" panose="02020603050405020304" pitchFamily="18" charset="0"/>
                  </a:rPr>
                  <a:t>的</a:t>
                </a:r>
                <a:r>
                  <a:rPr lang="zh-CN" altLang="en-US" sz="2000" dirty="0">
                    <a:solidFill>
                      <a:srgbClr val="C00000"/>
                    </a:solidFill>
                    <a:cs typeface="Times New Roman" panose="02020603050405020304" pitchFamily="18" charset="0"/>
                  </a:rPr>
                  <a:t>有限种群</a:t>
                </a:r>
                <a:r>
                  <a:rPr lang="zh-CN" altLang="en-US" sz="2000" dirty="0">
                    <a:cs typeface="Times New Roman" panose="02020603050405020304" pitchFamily="18" charset="0"/>
                  </a:rPr>
                  <a:t>中有两类个体</a:t>
                </a:r>
                <a:r>
                  <a:rPr lang="en-US" altLang="zh-CN" sz="2000" dirty="0">
                    <a:cs typeface="Times New Roman" panose="02020603050405020304" pitchFamily="18" charset="0"/>
                  </a:rPr>
                  <a:t>A</a:t>
                </a:r>
                <a:r>
                  <a:rPr lang="zh-CN" altLang="en-US" sz="2000" dirty="0">
                    <a:cs typeface="Times New Roman" panose="02020603050405020304" pitchFamily="18" charset="0"/>
                  </a:rPr>
                  <a:t>和</a:t>
                </a:r>
                <a:r>
                  <a:rPr lang="en-US" altLang="zh-CN" sz="2000" dirty="0">
                    <a:cs typeface="Times New Roman" panose="02020603050405020304" pitchFamily="18" charset="0"/>
                  </a:rPr>
                  <a:t>B</a:t>
                </a:r>
                <a:r>
                  <a:rPr lang="zh-CN" altLang="en-US" sz="2000" dirty="0">
                    <a:cs typeface="Times New Roman" panose="02020603050405020304" pitchFamily="18" charset="0"/>
                  </a:rPr>
                  <a:t>，</a:t>
                </a:r>
                <a:r>
                  <a:rPr lang="zh-CN" altLang="en-US" sz="2000" dirty="0">
                    <a:solidFill>
                      <a:srgbClr val="C00000"/>
                    </a:solidFill>
                    <a:cs typeface="Times New Roman" panose="02020603050405020304" pitchFamily="18" charset="0"/>
                  </a:rPr>
                  <a:t>适合度</a:t>
                </a:r>
                <a:r>
                  <a:rPr lang="zh-CN" altLang="en-US" sz="2000" dirty="0">
                    <a:cs typeface="Times New Roman" panose="02020603050405020304" pitchFamily="18" charset="0"/>
                  </a:rPr>
                  <a:t>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𝑓</m:t>
                        </m:r>
                      </m:e>
                      <m:sub>
                        <m:r>
                          <a:rPr lang="en-US" altLang="zh-CN" sz="2000" b="0" i="1" smtClean="0">
                            <a:latin typeface="Cambria Math" panose="02040503050406030204" pitchFamily="18" charset="0"/>
                            <a:cs typeface="Times New Roman" panose="02020603050405020304" pitchFamily="18" charset="0"/>
                          </a:rPr>
                          <m:t>𝐴</m:t>
                        </m:r>
                      </m:sub>
                    </m:sSub>
                  </m:oMath>
                </a14:m>
                <a:r>
                  <a:rPr lang="zh-CN" altLang="en-US" sz="2000" dirty="0">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𝑓</m:t>
                        </m:r>
                      </m:e>
                      <m:sub>
                        <m:r>
                          <a:rPr lang="en-US" altLang="zh-CN" sz="2000" b="0" i="1" dirty="0" smtClean="0">
                            <a:latin typeface="Cambria Math" panose="02040503050406030204" pitchFamily="18" charset="0"/>
                            <a:cs typeface="Times New Roman" panose="02020603050405020304" pitchFamily="18" charset="0"/>
                          </a:rPr>
                          <m:t>𝐵</m:t>
                        </m:r>
                      </m:sub>
                    </m:sSub>
                  </m:oMath>
                </a14:m>
                <a:endParaRPr lang="en-US" altLang="zh-CN" sz="2000" b="0" dirty="0">
                  <a:cs typeface="Times New Roman" panose="02020603050405020304" pitchFamily="18" charset="0"/>
                </a:endParaRPr>
              </a:p>
              <a:p>
                <a:endParaRPr lang="en-US" altLang="zh-CN" sz="2000" dirty="0">
                  <a:cs typeface="Times New Roman" panose="02020603050405020304" pitchFamily="18" charset="0"/>
                </a:endParaRPr>
              </a:p>
              <a:p>
                <a:r>
                  <a:rPr lang="zh-CN" altLang="en-US" sz="2000" dirty="0">
                    <a:cs typeface="Times New Roman" panose="02020603050405020304" pitchFamily="18" charset="0"/>
                  </a:rPr>
                  <a:t>任一时间步，</a:t>
                </a:r>
                <a:r>
                  <a:rPr lang="zh-CN" altLang="en-US" sz="2000" dirty="0">
                    <a:solidFill>
                      <a:srgbClr val="C00000"/>
                    </a:solidFill>
                    <a:cs typeface="Times New Roman" panose="02020603050405020304" pitchFamily="18" charset="0"/>
                  </a:rPr>
                  <a:t>根据适合度</a:t>
                </a:r>
                <a:r>
                  <a:rPr lang="zh-CN" altLang="en-US" sz="2000" dirty="0">
                    <a:cs typeface="Times New Roman" panose="02020603050405020304" pitchFamily="18" charset="0"/>
                  </a:rPr>
                  <a:t>，随机挑选一个个体进行繁殖，再随机挑选一个个体令其死亡，种群大小严格不变</a:t>
                </a:r>
                <a:endParaRPr lang="en-US" altLang="zh-CN" sz="2000" dirty="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0" y="1660033"/>
                <a:ext cx="12192000" cy="1015663"/>
              </a:xfrm>
              <a:prstGeom prst="rect">
                <a:avLst/>
              </a:prstGeom>
              <a:blipFill>
                <a:blip r:embed="rId3"/>
                <a:stretch>
                  <a:fillRect l="-500" t="-2994" r="-50" b="-958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119479F-4241-40B8-96CD-481FCCD3B05A}"/>
              </a:ext>
            </a:extLst>
          </p:cNvPr>
          <p:cNvPicPr>
            <a:picLocks noChangeAspect="1"/>
          </p:cNvPicPr>
          <p:nvPr/>
        </p:nvPicPr>
        <p:blipFill>
          <a:blip r:embed="rId4"/>
          <a:stretch>
            <a:fillRect/>
          </a:stretch>
        </p:blipFill>
        <p:spPr>
          <a:xfrm>
            <a:off x="5596869" y="2783487"/>
            <a:ext cx="4942149" cy="2761489"/>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0D44451-4C70-457F-A17D-2D8DAB9E22B4}"/>
                  </a:ext>
                </a:extLst>
              </p:cNvPr>
              <p:cNvSpPr/>
              <p:nvPr/>
            </p:nvSpPr>
            <p:spPr>
              <a:xfrm>
                <a:off x="303276" y="6501577"/>
                <a:ext cx="4160562" cy="1200329"/>
              </a:xfrm>
              <a:prstGeom prst="rect">
                <a:avLst/>
              </a:prstGeom>
            </p:spPr>
            <p:txBody>
              <a:bodyPr wrap="square">
                <a:spAutoFit/>
              </a:bodyPr>
              <a:lstStyle/>
              <a:p>
                <a:r>
                  <a:rPr lang="en-US" altLang="zh-CN" dirty="0">
                    <a:solidFill>
                      <a:schemeClr val="accent1"/>
                    </a:solidFill>
                  </a:rPr>
                  <a:t>Moran</a:t>
                </a:r>
                <a:r>
                  <a:rPr lang="zh-CN" altLang="en-US" dirty="0">
                    <a:solidFill>
                      <a:schemeClr val="accent1"/>
                    </a:solidFill>
                  </a:rPr>
                  <a:t>过程是一个生灭过程</a:t>
                </a:r>
                <a:r>
                  <a:rPr lang="zh-CN" altLang="en-US" dirty="0"/>
                  <a:t>：</a:t>
                </a:r>
                <a:r>
                  <a:rPr lang="zh-CN" altLang="en-US" dirty="0">
                    <a:solidFill>
                      <a:prstClr val="black"/>
                    </a:solidFill>
                    <a:cs typeface="Times New Roman" panose="02020603050405020304" pitchFamily="18" charset="0"/>
                  </a:rPr>
                  <a:t>将</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𝐴</m:t>
                    </m:r>
                  </m:oMath>
                </a14:m>
                <a:r>
                  <a:rPr lang="zh-CN" altLang="en-US" dirty="0">
                    <a:solidFill>
                      <a:prstClr val="black"/>
                    </a:solidFill>
                    <a:cs typeface="Times New Roman" panose="02020603050405020304" pitchFamily="18" charset="0"/>
                  </a:rPr>
                  <a:t>类个体数量记为</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solidFill>
                      <a:prstClr val="black"/>
                    </a:solidFill>
                    <a:cs typeface="Times New Roman" panose="02020603050405020304" pitchFamily="18" charset="0"/>
                  </a:rPr>
                  <a:t>，显然其是一个随机变量，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cs typeface="Times New Roman" panose="02020603050405020304" pitchFamily="18" charset="0"/>
                      </a:rPr>
                      <m:t>=0,1,…,</m:t>
                    </m:r>
                    <m:r>
                      <a:rPr lang="en-US" altLang="zh-CN" i="1">
                        <a:solidFill>
                          <a:prstClr val="black"/>
                        </a:solidFill>
                        <a:latin typeface="Cambria Math" panose="02040503050406030204" pitchFamily="18" charset="0"/>
                        <a:cs typeface="Times New Roman" panose="02020603050405020304" pitchFamily="18" charset="0"/>
                      </a:rPr>
                      <m:t>𝑁</m:t>
                    </m:r>
                  </m:oMath>
                </a14:m>
                <a:r>
                  <a:rPr lang="zh-CN" altLang="en-US" sz="1200" dirty="0">
                    <a:solidFill>
                      <a:prstClr val="black"/>
                    </a:solidFill>
                  </a:rPr>
                  <a:t>，</a:t>
                </a:r>
                <a:r>
                  <a:rPr lang="zh-CN" altLang="en-US" dirty="0">
                    <a:solidFill>
                      <a:prstClr val="black"/>
                    </a:solidFill>
                  </a:rPr>
                  <a:t>任一时间步蓝色的</a:t>
                </a:r>
                <a:r>
                  <a:rPr lang="en-US" altLang="zh-CN" dirty="0">
                    <a:solidFill>
                      <a:prstClr val="black"/>
                    </a:solidFill>
                  </a:rPr>
                  <a:t>A</a:t>
                </a:r>
                <a:r>
                  <a:rPr lang="zh-CN" altLang="en-US" dirty="0">
                    <a:solidFill>
                      <a:prstClr val="black"/>
                    </a:solidFill>
                  </a:rPr>
                  <a:t>类个体数量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t>的变化最多为</a:t>
                </a:r>
                <a:r>
                  <a:rPr lang="en-US" altLang="zh-CN" dirty="0"/>
                  <a:t>1.</a:t>
                </a:r>
                <a:endParaRPr lang="zh-CN" altLang="en-US" sz="1200" dirty="0"/>
              </a:p>
            </p:txBody>
          </p:sp>
        </mc:Choice>
        <mc:Fallback xmlns="">
          <p:sp>
            <p:nvSpPr>
              <p:cNvPr id="9" name="矩形 8">
                <a:extLst>
                  <a:ext uri="{FF2B5EF4-FFF2-40B4-BE49-F238E27FC236}">
                    <a16:creationId xmlns:a16="http://schemas.microsoft.com/office/drawing/2014/main" id="{B0D44451-4C70-457F-A17D-2D8DAB9E22B4}"/>
                  </a:ext>
                </a:extLst>
              </p:cNvPr>
              <p:cNvSpPr>
                <a:spLocks noRot="1" noChangeAspect="1" noMove="1" noResize="1" noEditPoints="1" noAdjustHandles="1" noChangeArrowheads="1" noChangeShapeType="1" noTextEdit="1"/>
              </p:cNvSpPr>
              <p:nvPr/>
            </p:nvSpPr>
            <p:spPr>
              <a:xfrm>
                <a:off x="303276" y="6501577"/>
                <a:ext cx="4160562" cy="1200329"/>
              </a:xfrm>
              <a:prstGeom prst="rect">
                <a:avLst/>
              </a:prstGeom>
              <a:blipFill>
                <a:blip r:embed="rId5"/>
                <a:stretch>
                  <a:fillRect l="-1320" t="-3061" r="-1173" b="-765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0BCEC8F-1F9F-45DF-BDD9-8EE283C8A64E}"/>
              </a:ext>
            </a:extLst>
          </p:cNvPr>
          <p:cNvPicPr>
            <a:picLocks noChangeAspect="1"/>
          </p:cNvPicPr>
          <p:nvPr/>
        </p:nvPicPr>
        <p:blipFill>
          <a:blip r:embed="rId6"/>
          <a:stretch>
            <a:fillRect/>
          </a:stretch>
        </p:blipFill>
        <p:spPr>
          <a:xfrm>
            <a:off x="5415562" y="5974443"/>
            <a:ext cx="5304762" cy="3019048"/>
          </a:xfrm>
          <a:prstGeom prst="rect">
            <a:avLst/>
          </a:prstGeom>
        </p:spPr>
      </p:pic>
      <p:sp>
        <p:nvSpPr>
          <p:cNvPr id="19" name="矩形 18">
            <a:extLst>
              <a:ext uri="{FF2B5EF4-FFF2-40B4-BE49-F238E27FC236}">
                <a16:creationId xmlns:a16="http://schemas.microsoft.com/office/drawing/2014/main" id="{1F18E129-2EEB-4ADF-B626-6B7471F77086}"/>
              </a:ext>
            </a:extLst>
          </p:cNvPr>
          <p:cNvSpPr/>
          <p:nvPr/>
        </p:nvSpPr>
        <p:spPr>
          <a:xfrm>
            <a:off x="106638" y="4030195"/>
            <a:ext cx="6096000" cy="707886"/>
          </a:xfrm>
          <a:prstGeom prst="rect">
            <a:avLst/>
          </a:prstGeom>
        </p:spPr>
        <p:txBody>
          <a:bodyPr>
            <a:spAutoFit/>
          </a:bodyPr>
          <a:lstStyle/>
          <a:p>
            <a:pPr marL="342900" lvl="0" indent="-342900">
              <a:buFont typeface="Wingdings" panose="05000000000000000000" pitchFamily="2" charset="2"/>
              <a:buChar char="p"/>
            </a:pPr>
            <a:r>
              <a:rPr lang="zh-CN" altLang="en-US"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同一个体有机会被同时挑选进行繁殖和死亡</a:t>
            </a:r>
            <a:endParaRPr lang="en-US" altLang="zh-CN" sz="2000" dirty="0">
              <a:solidFill>
                <a:prstClr val="black"/>
              </a:solidFill>
              <a:cs typeface="Times New Roman" panose="02020603050405020304" pitchFamily="18" charset="0"/>
            </a:endParaRPr>
          </a:p>
          <a:p>
            <a:pPr marL="342900" lvl="0" indent="-342900">
              <a:buFont typeface="Wingdings" panose="05000000000000000000" pitchFamily="2" charset="2"/>
              <a:buChar char="p"/>
            </a:pPr>
            <a:r>
              <a:rPr lang="en-US" altLang="zh-CN"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繁殖时不考虑突变</a:t>
            </a:r>
            <a:endParaRPr lang="en-US" altLang="zh-CN" sz="2000"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24770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032147"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固定概率</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436789B0-BD53-4F54-9437-BFAD73961AFC}"/>
                  </a:ext>
                </a:extLst>
              </p:cNvPr>
              <p:cNvSpPr/>
              <p:nvPr/>
            </p:nvSpPr>
            <p:spPr>
              <a:xfrm>
                <a:off x="599980" y="5665902"/>
                <a:ext cx="6096000" cy="3046988"/>
              </a:xfrm>
              <a:prstGeom prst="rect">
                <a:avLst/>
              </a:prstGeom>
            </p:spPr>
            <p:txBody>
              <a:bodyPr wrap="square">
                <a:spAutoFit/>
              </a:bodyPr>
              <a:lstStyle/>
              <a:p>
                <a:pPr lvl="0"/>
                <a:r>
                  <a:rPr lang="zh-CN" altLang="en-US" sz="2400" dirty="0">
                    <a:cs typeface="Times New Roman" panose="02020603050405020304" pitchFamily="18" charset="0"/>
                  </a:rPr>
                  <a:t>（</a:t>
                </a:r>
                <a:r>
                  <a:rPr lang="en-US" altLang="zh-CN" sz="2400" dirty="0">
                    <a:cs typeface="Times New Roman" panose="02020603050405020304" pitchFamily="18" charset="0"/>
                  </a:rPr>
                  <a:t>1</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中性漂变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b="0" i="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𝑓</m:t>
                          </m:r>
                        </m:e>
                        <m:sub>
                          <m:r>
                            <a:rPr lang="en-US" altLang="zh-CN" sz="2400" i="1" dirty="0">
                              <a:latin typeface="Cambria Math" panose="02040503050406030204" pitchFamily="18" charset="0"/>
                              <a:cs typeface="Times New Roman" panose="02020603050405020304" pitchFamily="18" charset="0"/>
                            </a:rPr>
                            <m:t>𝐵</m:t>
                          </m:r>
                        </m:sub>
                      </m:sSub>
                      <m:r>
                        <a:rPr lang="en-US" altLang="zh-CN" sz="2400" b="0" i="1" dirty="0"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r>
                  <a:rPr lang="zh-CN" altLang="en-US" sz="2400" dirty="0">
                    <a:cs typeface="Times New Roman" panose="02020603050405020304" pitchFamily="18" charset="0"/>
                  </a:rPr>
                  <a:t>（</a:t>
                </a:r>
                <a:r>
                  <a:rPr lang="en-US" altLang="zh-CN" sz="2400" dirty="0">
                    <a:cs typeface="Times New Roman" panose="02020603050405020304" pitchFamily="18" charset="0"/>
                  </a:rPr>
                  <a:t>2</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常数选择下的随机漂变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𝑟</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a:rPr lang="en-US" altLang="zh-CN" sz="2400" b="0" i="1" smtClean="0">
                              <a:latin typeface="Cambria Math" panose="02040503050406030204" pitchFamily="18" charset="0"/>
                              <a:cs typeface="Times New Roman" panose="02020603050405020304" pitchFamily="18" charset="0"/>
                            </a:rPr>
                            <m:t>𝐵</m:t>
                          </m:r>
                        </m:sub>
                      </m:sSub>
                      <m:r>
                        <a:rPr lang="en-US" altLang="zh-CN" sz="2400" b="0" i="1"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436789B0-BD53-4F54-9437-BFAD73961AFC}"/>
                  </a:ext>
                </a:extLst>
              </p:cNvPr>
              <p:cNvSpPr>
                <a:spLocks noRot="1" noChangeAspect="1" noMove="1" noResize="1" noEditPoints="1" noAdjustHandles="1" noChangeArrowheads="1" noChangeShapeType="1" noTextEdit="1"/>
              </p:cNvSpPr>
              <p:nvPr/>
            </p:nvSpPr>
            <p:spPr>
              <a:xfrm>
                <a:off x="599980" y="5665902"/>
                <a:ext cx="6096000" cy="3046988"/>
              </a:xfrm>
              <a:prstGeom prst="rect">
                <a:avLst/>
              </a:prstGeom>
              <a:blipFill>
                <a:blip r:embed="rId3"/>
                <a:stretch>
                  <a:fillRect l="-1500" t="-1600"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F9C19B8-AF20-4AB7-89A3-B77D2DE8D222}"/>
                  </a:ext>
                </a:extLst>
              </p:cNvPr>
              <p:cNvSpPr/>
              <p:nvPr/>
            </p:nvSpPr>
            <p:spPr>
              <a:xfrm>
                <a:off x="4343400" y="1961694"/>
                <a:ext cx="4282070" cy="859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xmlns="">
          <p:sp>
            <p:nvSpPr>
              <p:cNvPr id="5" name="矩形 4">
                <a:extLst>
                  <a:ext uri="{FF2B5EF4-FFF2-40B4-BE49-F238E27FC236}">
                    <a16:creationId xmlns:a16="http://schemas.microsoft.com/office/drawing/2014/main" id="{9F9C19B8-AF20-4AB7-89A3-B77D2DE8D222}"/>
                  </a:ext>
                </a:extLst>
              </p:cNvPr>
              <p:cNvSpPr>
                <a:spLocks noRot="1" noChangeAspect="1" noMove="1" noResize="1" noEditPoints="1" noAdjustHandles="1" noChangeArrowheads="1" noChangeShapeType="1" noTextEdit="1"/>
              </p:cNvSpPr>
              <p:nvPr/>
            </p:nvSpPr>
            <p:spPr>
              <a:xfrm>
                <a:off x="4343400" y="1961694"/>
                <a:ext cx="4282070" cy="8592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9D5C8197-D80C-4DBC-9905-F38C4E4B884A}"/>
                  </a:ext>
                </a:extLst>
              </p:cNvPr>
              <p:cNvSpPr/>
              <p:nvPr/>
            </p:nvSpPr>
            <p:spPr>
              <a:xfrm>
                <a:off x="4351352" y="3130346"/>
                <a:ext cx="3808478" cy="8605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xmlns="">
          <p:sp>
            <p:nvSpPr>
              <p:cNvPr id="12" name="矩形 11">
                <a:extLst>
                  <a:ext uri="{FF2B5EF4-FFF2-40B4-BE49-F238E27FC236}">
                    <a16:creationId xmlns:a16="http://schemas.microsoft.com/office/drawing/2014/main" id="{9D5C8197-D80C-4DBC-9905-F38C4E4B884A}"/>
                  </a:ext>
                </a:extLst>
              </p:cNvPr>
              <p:cNvSpPr>
                <a:spLocks noRot="1" noChangeAspect="1" noMove="1" noResize="1" noEditPoints="1" noAdjustHandles="1" noChangeArrowheads="1" noChangeShapeType="1" noTextEdit="1"/>
              </p:cNvSpPr>
              <p:nvPr/>
            </p:nvSpPr>
            <p:spPr>
              <a:xfrm>
                <a:off x="4351352" y="3130346"/>
                <a:ext cx="3808478" cy="86055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D353C3-7A81-49EB-BF36-A0B3068199DB}"/>
                  </a:ext>
                </a:extLst>
              </p:cNvPr>
              <p:cNvSpPr/>
              <p:nvPr/>
            </p:nvSpPr>
            <p:spPr>
              <a:xfrm>
                <a:off x="4664940" y="4452598"/>
                <a:ext cx="3262624" cy="477888"/>
              </a:xfrm>
              <a:prstGeom prst="rect">
                <a:avLst/>
              </a:prstGeom>
            </p:spPr>
            <p:txBody>
              <a:bodyPr wrap="none">
                <a:spAutoFit/>
              </a:bodyPr>
              <a:lstStyle/>
              <a:p>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en-US" altLang="zh-CN" sz="2400" dirty="0">
                    <a:solidFill>
                      <a:prstClr val="black"/>
                    </a:solidFill>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oMath>
                </a14:m>
                <a:endParaRPr lang="zh-CN" altLang="en-US" dirty="0"/>
              </a:p>
            </p:txBody>
          </p:sp>
        </mc:Choice>
        <mc:Fallback xmlns="">
          <p:sp>
            <p:nvSpPr>
              <p:cNvPr id="8" name="矩形 7">
                <a:extLst>
                  <a:ext uri="{FF2B5EF4-FFF2-40B4-BE49-F238E27FC236}">
                    <a16:creationId xmlns:a16="http://schemas.microsoft.com/office/drawing/2014/main" id="{6FD353C3-7A81-49EB-BF36-A0B3068199DB}"/>
                  </a:ext>
                </a:extLst>
              </p:cNvPr>
              <p:cNvSpPr>
                <a:spLocks noRot="1" noChangeAspect="1" noMove="1" noResize="1" noEditPoints="1" noAdjustHandles="1" noChangeArrowheads="1" noChangeShapeType="1" noTextEdit="1"/>
              </p:cNvSpPr>
              <p:nvPr/>
            </p:nvSpPr>
            <p:spPr>
              <a:xfrm>
                <a:off x="4664940" y="4452598"/>
                <a:ext cx="3262624" cy="477888"/>
              </a:xfrm>
              <a:prstGeom prst="rect">
                <a:avLst/>
              </a:prstGeom>
              <a:blipFill>
                <a:blip r:embed="rId6"/>
                <a:stretch>
                  <a:fillRect l="-561" b="-75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F75C6E3-51DD-476B-BEB1-AD59F64C865E}"/>
                  </a:ext>
                </a:extLst>
              </p:cNvPr>
              <p:cNvSpPr/>
              <p:nvPr/>
            </p:nvSpPr>
            <p:spPr>
              <a:xfrm>
                <a:off x="465710" y="2106535"/>
                <a:ext cx="3397918" cy="3231654"/>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zh-CN" altLang="en-US" dirty="0">
                  <a:solidFill>
                    <a:prstClr val="black"/>
                  </a:solidFill>
                </a:endParaRPr>
              </a:p>
              <a:p>
                <a:pPr lvl="0"/>
                <a:endParaRPr lang="zh-CN" altLang="en-US" dirty="0">
                  <a:solidFill>
                    <a:prstClr val="black"/>
                  </a:solidFill>
                </a:endParaRPr>
              </a:p>
              <a:p>
                <a:endParaRPr lang="zh-CN" altLang="en-US" dirty="0"/>
              </a:p>
            </p:txBody>
          </p:sp>
        </mc:Choice>
        <mc:Fallback xmlns="">
          <p:sp>
            <p:nvSpPr>
              <p:cNvPr id="14" name="矩形 13">
                <a:extLst>
                  <a:ext uri="{FF2B5EF4-FFF2-40B4-BE49-F238E27FC236}">
                    <a16:creationId xmlns:a16="http://schemas.microsoft.com/office/drawing/2014/main" id="{DF75C6E3-51DD-476B-BEB1-AD59F64C865E}"/>
                  </a:ext>
                </a:extLst>
              </p:cNvPr>
              <p:cNvSpPr>
                <a:spLocks noRot="1" noChangeAspect="1" noMove="1" noResize="1" noEditPoints="1" noAdjustHandles="1" noChangeArrowheads="1" noChangeShapeType="1" noTextEdit="1"/>
              </p:cNvSpPr>
              <p:nvPr/>
            </p:nvSpPr>
            <p:spPr>
              <a:xfrm>
                <a:off x="465710" y="2106535"/>
                <a:ext cx="3397918" cy="3231654"/>
              </a:xfrm>
              <a:prstGeom prst="rect">
                <a:avLst/>
              </a:prstGeom>
              <a:blipFill>
                <a:blip r:embed="rId7"/>
                <a:stretch>
                  <a:fillRect l="-2688" t="-1509" r="-17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1BCCF765-54F0-4CB4-A189-1D587D220B86}"/>
                  </a:ext>
                </a:extLst>
              </p:cNvPr>
              <p:cNvSpPr/>
              <p:nvPr/>
            </p:nvSpPr>
            <p:spPr>
              <a:xfrm>
                <a:off x="8728877" y="3027855"/>
                <a:ext cx="2292422" cy="885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den>
                      </m:f>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den>
                      </m:f>
                    </m:oMath>
                  </m:oMathPara>
                </a14:m>
                <a:endParaRPr lang="zh-CN" altLang="en-US" dirty="0"/>
              </a:p>
            </p:txBody>
          </p:sp>
        </mc:Choice>
        <mc:Fallback xmlns="">
          <p:sp>
            <p:nvSpPr>
              <p:cNvPr id="20" name="矩形 19">
                <a:extLst>
                  <a:ext uri="{FF2B5EF4-FFF2-40B4-BE49-F238E27FC236}">
                    <a16:creationId xmlns:a16="http://schemas.microsoft.com/office/drawing/2014/main" id="{1BCCF765-54F0-4CB4-A189-1D587D220B86}"/>
                  </a:ext>
                </a:extLst>
              </p:cNvPr>
              <p:cNvSpPr>
                <a:spLocks noRot="1" noChangeAspect="1" noMove="1" noResize="1" noEditPoints="1" noAdjustHandles="1" noChangeArrowheads="1" noChangeShapeType="1" noTextEdit="1"/>
              </p:cNvSpPr>
              <p:nvPr/>
            </p:nvSpPr>
            <p:spPr>
              <a:xfrm>
                <a:off x="8728877" y="3027855"/>
                <a:ext cx="2292422" cy="88517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791B9712-5519-4012-8BED-1218C3F969D0}"/>
                  </a:ext>
                </a:extLst>
              </p:cNvPr>
              <p:cNvSpPr/>
              <p:nvPr/>
            </p:nvSpPr>
            <p:spPr>
              <a:xfrm>
                <a:off x="5444214" y="6366541"/>
                <a:ext cx="1082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dirty="0"/>
              </a:p>
            </p:txBody>
          </p:sp>
        </mc:Choice>
        <mc:Fallback xmlns="">
          <p:sp>
            <p:nvSpPr>
              <p:cNvPr id="22" name="矩形 21">
                <a:extLst>
                  <a:ext uri="{FF2B5EF4-FFF2-40B4-BE49-F238E27FC236}">
                    <a16:creationId xmlns:a16="http://schemas.microsoft.com/office/drawing/2014/main" id="{791B9712-5519-4012-8BED-1218C3F969D0}"/>
                  </a:ext>
                </a:extLst>
              </p:cNvPr>
              <p:cNvSpPr>
                <a:spLocks noRot="1" noChangeAspect="1" noMove="1" noResize="1" noEditPoints="1" noAdjustHandles="1" noChangeArrowheads="1" noChangeShapeType="1" noTextEdit="1"/>
              </p:cNvSpPr>
              <p:nvPr/>
            </p:nvSpPr>
            <p:spPr>
              <a:xfrm>
                <a:off x="5444214" y="6366541"/>
                <a:ext cx="1082412" cy="461665"/>
              </a:xfrm>
              <a:prstGeom prst="rect">
                <a:avLst/>
              </a:prstGeom>
              <a:blipFill>
                <a:blip r:embed="rId9"/>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B0817D2-E176-423E-96D4-2EA618A24889}"/>
                  </a:ext>
                </a:extLst>
              </p:cNvPr>
              <p:cNvSpPr/>
              <p:nvPr/>
            </p:nvSpPr>
            <p:spPr>
              <a:xfrm>
                <a:off x="5444214" y="7929086"/>
                <a:ext cx="1082412"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𝑟</m:t>
                          </m:r>
                        </m:den>
                      </m:f>
                    </m:oMath>
                  </m:oMathPara>
                </a14:m>
                <a:endParaRPr lang="zh-CN" altLang="en-US" dirty="0"/>
              </a:p>
            </p:txBody>
          </p:sp>
        </mc:Choice>
        <mc:Fallback xmlns="">
          <p:sp>
            <p:nvSpPr>
              <p:cNvPr id="24" name="矩形 23">
                <a:extLst>
                  <a:ext uri="{FF2B5EF4-FFF2-40B4-BE49-F238E27FC236}">
                    <a16:creationId xmlns:a16="http://schemas.microsoft.com/office/drawing/2014/main" id="{4B0817D2-E176-423E-96D4-2EA618A24889}"/>
                  </a:ext>
                </a:extLst>
              </p:cNvPr>
              <p:cNvSpPr>
                <a:spLocks noRot="1" noChangeAspect="1" noMove="1" noResize="1" noEditPoints="1" noAdjustHandles="1" noChangeArrowheads="1" noChangeShapeType="1" noTextEdit="1"/>
              </p:cNvSpPr>
              <p:nvPr/>
            </p:nvSpPr>
            <p:spPr>
              <a:xfrm>
                <a:off x="5444214" y="7929086"/>
                <a:ext cx="1082412" cy="78380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BD50E8C0-3EC9-4A7F-85D5-6563D6E07871}"/>
                  </a:ext>
                </a:extLst>
              </p:cNvPr>
              <p:cNvSpPr/>
              <p:nvPr/>
            </p:nvSpPr>
            <p:spPr>
              <a:xfrm>
                <a:off x="7549599" y="6044402"/>
                <a:ext cx="1220462"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𝑁</m:t>
                          </m:r>
                        </m:den>
                      </m:f>
                    </m:oMath>
                  </m:oMathPara>
                </a14:m>
                <a:endParaRPr lang="zh-CN" altLang="en-US" dirty="0"/>
              </a:p>
            </p:txBody>
          </p:sp>
        </mc:Choice>
        <mc:Fallback xmlns="">
          <p:sp>
            <p:nvSpPr>
              <p:cNvPr id="26" name="矩形 25">
                <a:extLst>
                  <a:ext uri="{FF2B5EF4-FFF2-40B4-BE49-F238E27FC236}">
                    <a16:creationId xmlns:a16="http://schemas.microsoft.com/office/drawing/2014/main" id="{BD50E8C0-3EC9-4A7F-85D5-6563D6E07871}"/>
                  </a:ext>
                </a:extLst>
              </p:cNvPr>
              <p:cNvSpPr>
                <a:spLocks noRot="1" noChangeAspect="1" noMove="1" noResize="1" noEditPoints="1" noAdjustHandles="1" noChangeArrowheads="1" noChangeShapeType="1" noTextEdit="1"/>
              </p:cNvSpPr>
              <p:nvPr/>
            </p:nvSpPr>
            <p:spPr>
              <a:xfrm>
                <a:off x="7549599" y="6044402"/>
                <a:ext cx="1220462" cy="7838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FC427E8A-B942-4768-9BEF-CF6D4C969E0B}"/>
                  </a:ext>
                </a:extLst>
              </p:cNvPr>
              <p:cNvSpPr/>
              <p:nvPr/>
            </p:nvSpPr>
            <p:spPr>
              <a:xfrm>
                <a:off x="7557960" y="7893018"/>
                <a:ext cx="2192331" cy="8559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1−1/</m:t>
                          </m:r>
                          <m:r>
                            <a:rPr lang="en-US" altLang="zh-CN" sz="2400" b="0" i="1" smtClean="0">
                              <a:solidFill>
                                <a:prstClr val="black"/>
                              </a:solidFill>
                              <a:latin typeface="Cambria Math" panose="02040503050406030204" pitchFamily="18" charset="0"/>
                            </a:rPr>
                            <m:t>𝑟</m:t>
                          </m:r>
                        </m:num>
                        <m:den>
                          <m:r>
                            <a:rPr lang="en-US" altLang="zh-CN" sz="2400" b="0" i="1" smtClean="0">
                              <a:solidFill>
                                <a:prstClr val="black"/>
                              </a:solidFill>
                              <a:latin typeface="Cambria Math" panose="02040503050406030204" pitchFamily="18" charset="0"/>
                            </a:rPr>
                            <m:t>1−1/</m:t>
                          </m:r>
                          <m:sSup>
                            <m:sSupPr>
                              <m:ctrlPr>
                                <a:rPr lang="en-US" altLang="zh-CN" sz="2400" b="0" i="1" smtClean="0">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𝑟</m:t>
                              </m:r>
                            </m:e>
                            <m:sup>
                              <m:r>
                                <a:rPr lang="en-US" altLang="zh-CN" sz="2400" b="0" i="1" smtClean="0">
                                  <a:solidFill>
                                    <a:prstClr val="black"/>
                                  </a:solidFill>
                                  <a:latin typeface="Cambria Math" panose="02040503050406030204" pitchFamily="18" charset="0"/>
                                </a:rPr>
                                <m:t>𝑁</m:t>
                              </m:r>
                            </m:sup>
                          </m:sSup>
                        </m:den>
                      </m:f>
                    </m:oMath>
                  </m:oMathPara>
                </a14:m>
                <a:endParaRPr lang="zh-CN" altLang="en-US" dirty="0"/>
              </a:p>
            </p:txBody>
          </p:sp>
        </mc:Choice>
        <mc:Fallback xmlns="">
          <p:sp>
            <p:nvSpPr>
              <p:cNvPr id="27" name="矩形 26">
                <a:extLst>
                  <a:ext uri="{FF2B5EF4-FFF2-40B4-BE49-F238E27FC236}">
                    <a16:creationId xmlns:a16="http://schemas.microsoft.com/office/drawing/2014/main" id="{FC427E8A-B942-4768-9BEF-CF6D4C969E0B}"/>
                  </a:ext>
                </a:extLst>
              </p:cNvPr>
              <p:cNvSpPr>
                <a:spLocks noRot="1" noChangeAspect="1" noMove="1" noResize="1" noEditPoints="1" noAdjustHandles="1" noChangeArrowheads="1" noChangeShapeType="1" noTextEdit="1"/>
              </p:cNvSpPr>
              <p:nvPr/>
            </p:nvSpPr>
            <p:spPr>
              <a:xfrm>
                <a:off x="7557960" y="7893018"/>
                <a:ext cx="2192331" cy="855940"/>
              </a:xfrm>
              <a:prstGeom prst="rect">
                <a:avLst/>
              </a:prstGeom>
              <a:blipFill>
                <a:blip r:embed="rId12"/>
                <a:stretch>
                  <a:fillRect/>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871A3B9C-8B3E-42B6-8461-3A6AA73D3B0F}"/>
              </a:ext>
            </a:extLst>
          </p:cNvPr>
          <p:cNvSpPr/>
          <p:nvPr/>
        </p:nvSpPr>
        <p:spPr>
          <a:xfrm>
            <a:off x="465710" y="5014713"/>
            <a:ext cx="5006499" cy="461665"/>
          </a:xfrm>
          <a:prstGeom prst="rect">
            <a:avLst/>
          </a:prstGeom>
        </p:spPr>
        <p:txBody>
          <a:bodyPr wrap="none">
            <a:spAutoFit/>
          </a:bodyPr>
          <a:lstStyle/>
          <a:p>
            <a:r>
              <a:rPr lang="zh-CN" altLang="en-US" sz="2400" dirty="0">
                <a:solidFill>
                  <a:prstClr val="black"/>
                </a:solidFill>
                <a:cs typeface="Times New Roman" panose="02020603050405020304" pitchFamily="18" charset="0"/>
              </a:rPr>
              <a:t>根据不同的适合度，</a:t>
            </a:r>
            <a:r>
              <a:rPr lang="zh-CN" altLang="en-US" sz="2400" dirty="0">
                <a:solidFill>
                  <a:srgbClr val="C00000"/>
                </a:solidFill>
                <a:cs typeface="Times New Roman" panose="02020603050405020304" pitchFamily="18" charset="0"/>
              </a:rPr>
              <a:t>两种</a:t>
            </a:r>
            <a:r>
              <a:rPr lang="en-US" altLang="zh-CN" sz="2400" dirty="0">
                <a:solidFill>
                  <a:srgbClr val="C00000"/>
                </a:solidFill>
                <a:cs typeface="Times New Roman" panose="02020603050405020304" pitchFamily="18" charset="0"/>
              </a:rPr>
              <a:t>Moran</a:t>
            </a:r>
            <a:r>
              <a:rPr lang="zh-CN" altLang="en-US" sz="2400" dirty="0">
                <a:solidFill>
                  <a:srgbClr val="C00000"/>
                </a:solidFill>
                <a:cs typeface="Times New Roman" panose="02020603050405020304" pitchFamily="18" charset="0"/>
              </a:rPr>
              <a:t>过程</a:t>
            </a:r>
            <a:endParaRPr lang="zh-CN" altLang="en-US" dirty="0">
              <a:solidFill>
                <a:srgbClr val="C00000"/>
              </a:solidFill>
            </a:endParaRPr>
          </a:p>
        </p:txBody>
      </p:sp>
      <p:sp>
        <p:nvSpPr>
          <p:cNvPr id="30" name="矩形 29">
            <a:extLst>
              <a:ext uri="{FF2B5EF4-FFF2-40B4-BE49-F238E27FC236}">
                <a16:creationId xmlns:a16="http://schemas.microsoft.com/office/drawing/2014/main" id="{9E4184A3-8D8E-47C1-9089-9DF125F3CA86}"/>
              </a:ext>
            </a:extLst>
          </p:cNvPr>
          <p:cNvSpPr/>
          <p:nvPr/>
        </p:nvSpPr>
        <p:spPr>
          <a:xfrm>
            <a:off x="6695980" y="1496219"/>
            <a:ext cx="3615092"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适合度用繁殖速率来描述</a:t>
            </a:r>
            <a:r>
              <a:rPr lang="en-US" altLang="zh-CN" dirty="0">
                <a:solidFill>
                  <a:schemeClr val="accent6"/>
                </a:solidFill>
                <a:cs typeface="Times New Roman" panose="02020603050405020304" pitchFamily="18" charset="0"/>
              </a:rPr>
              <a:t>(Page 10)</a:t>
            </a:r>
            <a:endParaRPr lang="zh-CN" altLang="en-US" dirty="0">
              <a:solidFill>
                <a:schemeClr val="accent6"/>
              </a:solidFill>
            </a:endParaRPr>
          </a:p>
        </p:txBody>
      </p:sp>
    </p:spTree>
    <p:extLst>
      <p:ext uri="{BB962C8B-B14F-4D97-AF65-F5344CB8AC3E}">
        <p14:creationId xmlns:p14="http://schemas.microsoft.com/office/powerpoint/2010/main" val="133190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96EB2AE-422A-4AE1-8D31-E6C801F11F5A}"/>
              </a:ext>
            </a:extLst>
          </p:cNvPr>
          <p:cNvSpPr/>
          <p:nvPr/>
        </p:nvSpPr>
        <p:spPr>
          <a:xfrm>
            <a:off x="687174" y="6704727"/>
            <a:ext cx="2948688" cy="464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6" y="372441"/>
            <a:ext cx="7526063" cy="923330"/>
          </a:xfrm>
          <a:prstGeom prst="rect">
            <a:avLst/>
          </a:prstGeom>
        </p:spPr>
        <p:txBody>
          <a:bodyPr wrap="squar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A71C3FF-4D08-4EF8-9257-6D2CF5431D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27" b="2772"/>
          <a:stretch/>
        </p:blipFill>
        <p:spPr>
          <a:xfrm>
            <a:off x="7488381" y="2180501"/>
            <a:ext cx="4204797" cy="3271899"/>
          </a:xfrm>
          <a:prstGeom prst="rect">
            <a:avLst/>
          </a:prstGeom>
        </p:spPr>
      </p:pic>
      <p:sp>
        <p:nvSpPr>
          <p:cNvPr id="13" name="矩形 12">
            <a:extLst>
              <a:ext uri="{FF2B5EF4-FFF2-40B4-BE49-F238E27FC236}">
                <a16:creationId xmlns:a16="http://schemas.microsoft.com/office/drawing/2014/main" id="{09E47A6C-2594-44FC-9546-F325B0392786}"/>
              </a:ext>
            </a:extLst>
          </p:cNvPr>
          <p:cNvSpPr/>
          <p:nvPr/>
        </p:nvSpPr>
        <p:spPr>
          <a:xfrm>
            <a:off x="106638" y="1765814"/>
            <a:ext cx="8911157" cy="523220"/>
          </a:xfrm>
          <a:prstGeom prst="rect">
            <a:avLst/>
          </a:prstGeom>
        </p:spPr>
        <p:txBody>
          <a:bodyPr wrap="non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Goal :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研究考虑</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种群空间结构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的有限种群的进化动态</a:t>
            </a:r>
          </a:p>
        </p:txBody>
      </p:sp>
      <p:sp>
        <p:nvSpPr>
          <p:cNvPr id="9" name="矩形 8">
            <a:extLst>
              <a:ext uri="{FF2B5EF4-FFF2-40B4-BE49-F238E27FC236}">
                <a16:creationId xmlns:a16="http://schemas.microsoft.com/office/drawing/2014/main" id="{3AF3F037-4854-432C-B473-29946255C5C4}"/>
              </a:ext>
            </a:extLst>
          </p:cNvPr>
          <p:cNvSpPr/>
          <p:nvPr/>
        </p:nvSpPr>
        <p:spPr>
          <a:xfrm>
            <a:off x="106638" y="2405412"/>
            <a:ext cx="7690700" cy="954107"/>
          </a:xfrm>
          <a:prstGeom prst="rect">
            <a:avLst/>
          </a:prstGeom>
        </p:spPr>
        <p:txBody>
          <a:bodyPr wrap="squar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Framework :</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上的</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生灭过程</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(Birth-Death process, BD process)</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7BCA25C-E9DB-440C-8C3F-9E9EF04992EF}"/>
                  </a:ext>
                </a:extLst>
              </p:cNvPr>
              <p:cNvSpPr/>
              <p:nvPr/>
            </p:nvSpPr>
            <p:spPr>
              <a:xfrm>
                <a:off x="241300" y="3728851"/>
                <a:ext cx="6553200" cy="1538883"/>
              </a:xfrm>
              <a:prstGeom prst="rect">
                <a:avLst/>
              </a:prstGeom>
            </p:spPr>
            <p:txBody>
              <a:bodyPr wrap="squar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如何利用图体现空间结构？</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t>种群中的个体用图的顶点表示，个体间的相互作用由连接顶点的边进行表示。如果存在一条从顶点</a:t>
                </a:r>
                <a14:m>
                  <m:oMath xmlns:m="http://schemas.openxmlformats.org/officeDocument/2006/math">
                    <m:r>
                      <a:rPr lang="en-US" altLang="zh-CN" i="1" dirty="0" smtClean="0">
                        <a:latin typeface="Cambria Math" panose="02040503050406030204" pitchFamily="18" charset="0"/>
                      </a:rPr>
                      <m:t>𝑖</m:t>
                    </m:r>
                  </m:oMath>
                </a14:m>
                <a:r>
                  <a:rPr lang="zh-CN" altLang="en-US" dirty="0"/>
                  <a:t>指向顶点</a:t>
                </a:r>
                <a14:m>
                  <m:oMath xmlns:m="http://schemas.openxmlformats.org/officeDocument/2006/math">
                    <m:r>
                      <a:rPr lang="en-US" altLang="zh-CN" i="1" dirty="0" smtClean="0">
                        <a:latin typeface="Cambria Math" panose="02040503050406030204" pitchFamily="18" charset="0"/>
                      </a:rPr>
                      <m:t>𝑗</m:t>
                    </m:r>
                  </m:oMath>
                </a14:m>
                <a:r>
                  <a:rPr lang="zh-CN" altLang="en-US" dirty="0"/>
                  <a:t>的边，表明</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的子代可以取代</a:t>
                </a:r>
                <a14:m>
                  <m:oMath xmlns:m="http://schemas.openxmlformats.org/officeDocument/2006/math">
                    <m:r>
                      <a:rPr lang="en-US" altLang="zh-CN" i="1" dirty="0" smtClean="0">
                        <a:latin typeface="Cambria Math" panose="02040503050406030204" pitchFamily="18" charset="0"/>
                      </a:rPr>
                      <m:t>𝑗</m:t>
                    </m:r>
                  </m:oMath>
                </a14:m>
                <a:r>
                  <a:rPr lang="zh-CN" altLang="en-US" dirty="0"/>
                  <a:t>。（</a:t>
                </a:r>
                <a14:m>
                  <m:oMath xmlns:m="http://schemas.openxmlformats.org/officeDocument/2006/math">
                    <m:r>
                      <a:rPr lang="en-US" altLang="zh-CN" i="1" dirty="0" smtClean="0">
                        <a:latin typeface="Cambria Math" panose="02040503050406030204" pitchFamily="18" charset="0"/>
                      </a:rPr>
                      <m:t>𝑖</m:t>
                    </m:r>
                  </m:oMath>
                </a14:m>
                <a:r>
                  <a:rPr lang="zh-CN" altLang="en-US" dirty="0"/>
                  <a:t>繁殖，</a:t>
                </a:r>
                <a14:m>
                  <m:oMath xmlns:m="http://schemas.openxmlformats.org/officeDocument/2006/math">
                    <m:r>
                      <a:rPr lang="en-US" altLang="zh-CN" i="1" dirty="0" smtClean="0">
                        <a:latin typeface="Cambria Math" panose="02040503050406030204" pitchFamily="18" charset="0"/>
                      </a:rPr>
                      <m:t>𝑗</m:t>
                    </m:r>
                  </m:oMath>
                </a14:m>
                <a:r>
                  <a:rPr lang="zh-CN" altLang="en-US" dirty="0"/>
                  <a:t>死亡，</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的子代取代</a:t>
                </a:r>
                <a14:m>
                  <m:oMath xmlns:m="http://schemas.openxmlformats.org/officeDocument/2006/math">
                    <m:r>
                      <a:rPr lang="en-US" altLang="zh-CN" i="1" dirty="0" smtClean="0">
                        <a:latin typeface="Cambria Math" panose="02040503050406030204" pitchFamily="18" charset="0"/>
                      </a:rPr>
                      <m:t>𝑗</m:t>
                    </m:r>
                  </m:oMath>
                </a14:m>
                <a:r>
                  <a:rPr lang="zh-CN" altLang="en-US" dirty="0"/>
                  <a:t>的位置）</a:t>
                </a:r>
              </a:p>
            </p:txBody>
          </p:sp>
        </mc:Choice>
        <mc:Fallback xmlns="">
          <p:sp>
            <p:nvSpPr>
              <p:cNvPr id="6" name="矩形 5">
                <a:extLst>
                  <a:ext uri="{FF2B5EF4-FFF2-40B4-BE49-F238E27FC236}">
                    <a16:creationId xmlns:a16="http://schemas.microsoft.com/office/drawing/2014/main" id="{E7BCA25C-E9DB-440C-8C3F-9E9EF04992EF}"/>
                  </a:ext>
                </a:extLst>
              </p:cNvPr>
              <p:cNvSpPr>
                <a:spLocks noRot="1" noChangeAspect="1" noMove="1" noResize="1" noEditPoints="1" noAdjustHandles="1" noChangeArrowheads="1" noChangeShapeType="1" noTextEdit="1"/>
              </p:cNvSpPr>
              <p:nvPr/>
            </p:nvSpPr>
            <p:spPr>
              <a:xfrm>
                <a:off x="241300" y="3728851"/>
                <a:ext cx="6553200" cy="1538883"/>
              </a:xfrm>
              <a:prstGeom prst="rect">
                <a:avLst/>
              </a:prstGeom>
              <a:blipFill>
                <a:blip r:embed="rId4"/>
                <a:stretch>
                  <a:fillRect l="-1023" t="-2381" b="-5556"/>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2B4A9E8-5D2C-4702-8237-7B3562D1CBCD}"/>
              </a:ext>
            </a:extLst>
          </p:cNvPr>
          <p:cNvSpPr/>
          <p:nvPr/>
        </p:nvSpPr>
        <p:spPr>
          <a:xfrm>
            <a:off x="241300" y="5452400"/>
            <a:ext cx="3262432" cy="400110"/>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图上的生灭过程如何定义？</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387D98C0-F6F6-4204-AE8A-1D5917C342E5}"/>
                  </a:ext>
                </a:extLst>
              </p:cNvPr>
              <p:cNvSpPr/>
              <p:nvPr/>
            </p:nvSpPr>
            <p:spPr>
              <a:xfrm>
                <a:off x="241300" y="5821732"/>
                <a:ext cx="7481856" cy="424796"/>
              </a:xfrm>
              <a:prstGeom prst="rect">
                <a:avLst/>
              </a:prstGeom>
            </p:spPr>
            <p:txBody>
              <a:bodyPr wrap="none">
                <a:spAutoFit/>
              </a:bodyPr>
              <a:lstStyle/>
              <a:p>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任一时间步，随机选择个体</a:t>
                </a:r>
                <a14:m>
                  <m:oMath xmlns:m="http://schemas.openxmlformats.org/officeDocument/2006/math">
                    <m:r>
                      <a:rPr lang="en-US" altLang="zh-CN" sz="2000" i="1" dirty="0">
                        <a:latin typeface="Cambria Math" panose="02040503050406030204" pitchFamily="18" charset="0"/>
                      </a:rPr>
                      <m:t>𝑖</m:t>
                    </m:r>
                  </m:oMath>
                </a14:m>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进行繁殖，</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的子代取代</a:t>
                </a:r>
                <a14:m>
                  <m:oMath xmlns:m="http://schemas.openxmlformats.org/officeDocument/2006/math">
                    <m:r>
                      <a:rPr lang="en-US" altLang="zh-CN" sz="2000" i="1" dirty="0">
                        <a:latin typeface="Cambria Math" panose="02040503050406030204" pitchFamily="18" charset="0"/>
                      </a:rPr>
                      <m:t>𝑗</m:t>
                    </m:r>
                  </m:oMath>
                </a14:m>
                <a:r>
                  <a:rPr lang="zh-CN" altLang="en-US" sz="2000" dirty="0"/>
                  <a:t>的概率为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𝑖𝑗</m:t>
                        </m:r>
                      </m:sub>
                    </m:sSub>
                  </m:oMath>
                </a14:m>
                <a:endParaRPr lang="zh-CN" altLang="en-US" sz="2000" dirty="0"/>
              </a:p>
            </p:txBody>
          </p:sp>
        </mc:Choice>
        <mc:Fallback xmlns="">
          <p:sp>
            <p:nvSpPr>
              <p:cNvPr id="15" name="矩形 14">
                <a:extLst>
                  <a:ext uri="{FF2B5EF4-FFF2-40B4-BE49-F238E27FC236}">
                    <a16:creationId xmlns:a16="http://schemas.microsoft.com/office/drawing/2014/main" id="{387D98C0-F6F6-4204-AE8A-1D5917C342E5}"/>
                  </a:ext>
                </a:extLst>
              </p:cNvPr>
              <p:cNvSpPr>
                <a:spLocks noRot="1" noChangeAspect="1" noMove="1" noResize="1" noEditPoints="1" noAdjustHandles="1" noChangeArrowheads="1" noChangeShapeType="1" noTextEdit="1"/>
              </p:cNvSpPr>
              <p:nvPr/>
            </p:nvSpPr>
            <p:spPr>
              <a:xfrm>
                <a:off x="241300" y="5821732"/>
                <a:ext cx="7481856" cy="424796"/>
              </a:xfrm>
              <a:prstGeom prst="rect">
                <a:avLst/>
              </a:prstGeom>
              <a:blipFill>
                <a:blip r:embed="rId5"/>
                <a:stretch>
                  <a:fillRect l="-896" t="-7143" b="-1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3E440B3-C87C-4312-B502-E9CF214EF897}"/>
                  </a:ext>
                </a:extLst>
              </p:cNvPr>
              <p:cNvSpPr txBox="1"/>
              <p:nvPr/>
            </p:nvSpPr>
            <p:spPr>
              <a:xfrm>
                <a:off x="-689475" y="6800526"/>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xmlns="">
          <p:sp>
            <p:nvSpPr>
              <p:cNvPr id="16" name="文本框 15">
                <a:extLst>
                  <a:ext uri="{FF2B5EF4-FFF2-40B4-BE49-F238E27FC236}">
                    <a16:creationId xmlns:a16="http://schemas.microsoft.com/office/drawing/2014/main" id="{93E440B3-C87C-4312-B502-E9CF214EF897}"/>
                  </a:ext>
                </a:extLst>
              </p:cNvPr>
              <p:cNvSpPr txBox="1">
                <a:spLocks noRot="1" noChangeAspect="1" noMove="1" noResize="1" noEditPoints="1" noAdjustHandles="1" noChangeArrowheads="1" noChangeShapeType="1" noTextEdit="1"/>
              </p:cNvSpPr>
              <p:nvPr/>
            </p:nvSpPr>
            <p:spPr>
              <a:xfrm>
                <a:off x="-689475" y="6800526"/>
                <a:ext cx="5123981" cy="1452962"/>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p:nvPr/>
            </p:nvSpPr>
            <p:spPr>
              <a:xfrm>
                <a:off x="5983216" y="6564555"/>
                <a:ext cx="5709962" cy="160787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Wingdings" panose="05000000000000000000" pitchFamily="2" charset="2"/>
                  <a:buChar char="p"/>
                </a:pPr>
                <a:r>
                  <a:rPr lang="zh-CN" altLang="en-US"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𝑤</m:t>
                        </m:r>
                      </m:e>
                      <m:sub>
                        <m:r>
                          <a:rPr lang="en-US" altLang="zh-CN" sz="2000" b="0" i="1" smtClean="0">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&gt;0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则存在一条从顶点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𝑤</m:t>
                        </m:r>
                      </m:e>
                      <m:sub>
                        <m:r>
                          <a:rPr lang="en-US" altLang="zh-CN" sz="2000" i="1">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m:t>
                    </m:r>
                    <m:r>
                      <a:rPr lang="en-US" altLang="zh-CN" sz="2000" i="1">
                        <a:solidFill>
                          <a:schemeClr val="tx1"/>
                        </a:solidFill>
                        <a:latin typeface="Cambria Math" panose="02040503050406030204" pitchFamily="18" charset="0"/>
                        <a:ea typeface="微软雅黑" panose="020B0503020204020204" pitchFamily="34" charset="-122"/>
                      </a:rPr>
                      <m: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则不存在从顶点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这样矩阵</a:t>
                </a:r>
                <a14:m>
                  <m:oMath xmlns:m="http://schemas.openxmlformats.org/officeDocument/2006/math">
                    <m:r>
                      <a:rPr lang="zh-CN" altLang="en-US" sz="2000" i="1" kern="0">
                        <a:solidFill>
                          <a:srgbClr val="0D2447"/>
                        </a:solidFill>
                        <a:latin typeface="Cambria Math" panose="02040503050406030204" pitchFamily="18" charset="0"/>
                      </a:rPr>
                      <m:t>𝑊</m:t>
                    </m:r>
                  </m:oMath>
                </a14:m>
                <a:r>
                  <a:rPr lang="zh-CN" altLang="en-US" sz="2000" dirty="0">
                    <a:solidFill>
                      <a:schemeClr val="tx1"/>
                    </a:solidFill>
                    <a:latin typeface="微软雅黑" panose="020B0503020204020204" pitchFamily="34" charset="-122"/>
                    <a:ea typeface="微软雅黑" panose="020B0503020204020204" pitchFamily="34" charset="-122"/>
                  </a:rPr>
                  <a:t>就定义了一个加权有向图</a:t>
                </a:r>
                <a:endParaRPr lang="en-US" altLang="zh-CN"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a:spLocks noRot="1" noChangeAspect="1" noMove="1" noResize="1" noEditPoints="1" noAdjustHandles="1" noChangeArrowheads="1" noChangeShapeType="1" noTextEdit="1"/>
              </p:cNvSpPr>
              <p:nvPr/>
            </p:nvSpPr>
            <p:spPr>
              <a:xfrm>
                <a:off x="5983216" y="6564555"/>
                <a:ext cx="5709962" cy="1607876"/>
              </a:xfrm>
              <a:prstGeom prst="rect">
                <a:avLst/>
              </a:prstGeom>
              <a:blipFill>
                <a:blip r:embed="rId7"/>
                <a:stretch>
                  <a:fillRect l="-1814" b="-5682"/>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E98F62D-2CDA-4331-B4FB-9CE908B57CE6}"/>
                  </a:ext>
                </a:extLst>
              </p:cNvPr>
              <p:cNvSpPr/>
              <p:nvPr/>
            </p:nvSpPr>
            <p:spPr>
              <a:xfrm>
                <a:off x="4216399" y="6896691"/>
                <a:ext cx="1460656" cy="9926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a:latin typeface="Cambria Math" panose="02040503050406030204" pitchFamily="18" charset="0"/>
                              <a:ea typeface="微软雅黑" panose="020B0503020204020204" pitchFamily="34" charset="-122"/>
                            </a:rPr>
                          </m:ctrlPr>
                        </m:naryPr>
                        <m:sub>
                          <m:r>
                            <m:rPr>
                              <m:brk m:alnAt="23"/>
                            </m:rPr>
                            <a:rPr lang="en-US" altLang="zh-CN" sz="2000" i="1">
                              <a:latin typeface="Cambria Math" panose="02040503050406030204" pitchFamily="18" charset="0"/>
                              <a:ea typeface="微软雅黑" panose="020B0503020204020204" pitchFamily="34" charset="-122"/>
                            </a:rPr>
                            <m:t>𝑗</m:t>
                          </m:r>
                          <m:r>
                            <a:rPr lang="en-US" altLang="zh-CN" sz="2000" i="1">
                              <a:latin typeface="Cambria Math" panose="02040503050406030204" pitchFamily="18" charset="0"/>
                              <a:ea typeface="微软雅黑" panose="020B0503020204020204" pitchFamily="34" charset="-122"/>
                            </a:rPr>
                            <m:t>=1</m:t>
                          </m:r>
                        </m:sub>
                        <m:sup>
                          <m:r>
                            <a:rPr lang="en-US" altLang="zh-CN" sz="2000" i="1">
                              <a:latin typeface="Cambria Math" panose="02040503050406030204" pitchFamily="18" charset="0"/>
                              <a:ea typeface="微软雅黑" panose="020B0503020204020204" pitchFamily="34" charset="-122"/>
                            </a:rPr>
                            <m:t>𝑁</m:t>
                          </m:r>
                        </m:sup>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𝑤</m:t>
                              </m:r>
                            </m:e>
                            <m:sub>
                              <m:r>
                                <a:rPr lang="en-US" altLang="zh-CN" sz="2000" i="1">
                                  <a:latin typeface="Cambria Math" panose="02040503050406030204" pitchFamily="18" charset="0"/>
                                  <a:ea typeface="微软雅黑" panose="020B0503020204020204" pitchFamily="34" charset="-122"/>
                                </a:rPr>
                                <m:t>𝑖𝑗</m:t>
                              </m:r>
                            </m:sub>
                          </m:sSub>
                          <m:r>
                            <a:rPr lang="en-US" altLang="zh-CN" sz="2000" i="1">
                              <a:latin typeface="Cambria Math" panose="02040503050406030204" pitchFamily="18" charset="0"/>
                              <a:ea typeface="微软雅黑" panose="020B0503020204020204" pitchFamily="34" charset="-122"/>
                            </a:rPr>
                            <m:t>=1</m:t>
                          </m:r>
                        </m:e>
                      </m:nary>
                    </m:oMath>
                  </m:oMathPara>
                </a14:m>
                <a:endParaRPr lang="zh-CN" altLang="en-US" sz="2000" dirty="0"/>
              </a:p>
            </p:txBody>
          </p:sp>
        </mc:Choice>
        <mc:Fallback xmlns="">
          <p:sp>
            <p:nvSpPr>
              <p:cNvPr id="18" name="矩形 17">
                <a:extLst>
                  <a:ext uri="{FF2B5EF4-FFF2-40B4-BE49-F238E27FC236}">
                    <a16:creationId xmlns:a16="http://schemas.microsoft.com/office/drawing/2014/main" id="{FE98F62D-2CDA-4331-B4FB-9CE908B57CE6}"/>
                  </a:ext>
                </a:extLst>
              </p:cNvPr>
              <p:cNvSpPr>
                <a:spLocks noRot="1" noChangeAspect="1" noMove="1" noResize="1" noEditPoints="1" noAdjustHandles="1" noChangeArrowheads="1" noChangeShapeType="1" noTextEdit="1"/>
              </p:cNvSpPr>
              <p:nvPr/>
            </p:nvSpPr>
            <p:spPr>
              <a:xfrm>
                <a:off x="4216399" y="6896691"/>
                <a:ext cx="1460656" cy="992644"/>
              </a:xfrm>
              <a:prstGeom prst="rect">
                <a:avLst/>
              </a:prstGeom>
              <a:blipFill>
                <a:blip r:embed="rId8"/>
                <a:stretch>
                  <a:fillRect/>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987BBBC0-9358-4BCA-92E4-3ED07B768C37}"/>
              </a:ext>
            </a:extLst>
          </p:cNvPr>
          <p:cNvSpPr/>
          <p:nvPr/>
        </p:nvSpPr>
        <p:spPr>
          <a:xfrm>
            <a:off x="803786" y="8517825"/>
            <a:ext cx="245291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每个行向量元素和为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79647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915950"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进化图论中的</a:t>
            </a:r>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B46624F-810C-4984-8816-266F9FD09CFA}"/>
                  </a:ext>
                </a:extLst>
              </p:cNvPr>
              <p:cNvSpPr txBox="1"/>
              <p:nvPr/>
            </p:nvSpPr>
            <p:spPr>
              <a:xfrm>
                <a:off x="-631837" y="2461626"/>
                <a:ext cx="5359400" cy="1516505"/>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
                        </m:e>
                      </m:d>
                    </m:oMath>
                  </m:oMathPara>
                </a14:m>
                <a:endParaRPr kumimoji="0" lang="zh-CN" altLang="en-US" sz="2400" b="1" i="0" u="none" strike="noStrike" kern="0" cap="none" spc="0" normalizeH="0" baseline="0" noProof="0" dirty="0">
                  <a:ln>
                    <a:noFill/>
                  </a:ln>
                  <a:solidFill>
                    <a:srgbClr val="000000"/>
                  </a:solidFill>
                  <a:effectLst/>
                  <a:uLnTx/>
                  <a:uFillTx/>
                  <a:latin typeface="Helvetica Neue"/>
                  <a:sym typeface="Helvetica Neue"/>
                </a:endParaRPr>
              </a:p>
            </p:txBody>
          </p:sp>
        </mc:Choice>
        <mc:Fallback xmlns="">
          <p:sp>
            <p:nvSpPr>
              <p:cNvPr id="23" name="文本框 22">
                <a:extLst>
                  <a:ext uri="{FF2B5EF4-FFF2-40B4-BE49-F238E27FC236}">
                    <a16:creationId xmlns:a16="http://schemas.microsoft.com/office/drawing/2014/main" id="{5B46624F-810C-4984-8816-266F9FD09CFA}"/>
                  </a:ext>
                </a:extLst>
              </p:cNvPr>
              <p:cNvSpPr txBox="1">
                <a:spLocks noRot="1" noChangeAspect="1" noMove="1" noResize="1" noEditPoints="1" noAdjustHandles="1" noChangeArrowheads="1" noChangeShapeType="1" noTextEdit="1"/>
              </p:cNvSpPr>
              <p:nvPr/>
            </p:nvSpPr>
            <p:spPr>
              <a:xfrm>
                <a:off x="-631837" y="2461626"/>
                <a:ext cx="5359400" cy="1516505"/>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C1B12D9F-346A-43B4-9321-4B0B8E7EA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288" y="2327324"/>
            <a:ext cx="7546839" cy="2485976"/>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E6FFC08-C552-47A6-BA8F-2B7CF1548D81}"/>
                  </a:ext>
                </a:extLst>
              </p:cNvPr>
              <p:cNvSpPr/>
              <p:nvPr/>
            </p:nvSpPr>
            <p:spPr>
              <a:xfrm>
                <a:off x="0" y="1765814"/>
                <a:ext cx="9868407" cy="369332"/>
              </a:xfrm>
              <a:prstGeom prst="rect">
                <a:avLst/>
              </a:prstGeom>
            </p:spPr>
            <p:txBody>
              <a:bodyPr wrap="none">
                <a:spAutoFit/>
              </a:bodyPr>
              <a:lstStyle/>
              <a:p>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过程</a:t>
                </a: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中任意一个个体的子代取代其他个体的概率都为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对应于</a:t>
                </a:r>
                <a:r>
                  <a:rPr lang="zh-CN" altLang="en-US" dirty="0">
                    <a:solidFill>
                      <a:schemeClr val="accent1"/>
                    </a:solidFill>
                  </a:rPr>
                  <a:t>权重完全相同的完全图</a:t>
                </a:r>
              </a:p>
            </p:txBody>
          </p:sp>
        </mc:Choice>
        <mc:Fallback xmlns="">
          <p:sp>
            <p:nvSpPr>
              <p:cNvPr id="3" name="矩形 2">
                <a:extLst>
                  <a:ext uri="{FF2B5EF4-FFF2-40B4-BE49-F238E27FC236}">
                    <a16:creationId xmlns:a16="http://schemas.microsoft.com/office/drawing/2014/main" id="{1E6FFC08-C552-47A6-BA8F-2B7CF1548D81}"/>
                  </a:ext>
                </a:extLst>
              </p:cNvPr>
              <p:cNvSpPr>
                <a:spLocks noRot="1" noChangeAspect="1" noMove="1" noResize="1" noEditPoints="1" noAdjustHandles="1" noChangeArrowheads="1" noChangeShapeType="1" noTextEdit="1"/>
              </p:cNvSpPr>
              <p:nvPr/>
            </p:nvSpPr>
            <p:spPr>
              <a:xfrm>
                <a:off x="0" y="1765814"/>
                <a:ext cx="9868407" cy="369332"/>
              </a:xfrm>
              <a:prstGeom prst="rect">
                <a:avLst/>
              </a:prstGeom>
              <a:blipFill>
                <a:blip r:embed="rId5"/>
                <a:stretch>
                  <a:fillRect l="-494" t="-10000" b="-26667"/>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9BE2B8B0-CB9D-4B16-A4A1-3AFFB88F94CB}"/>
              </a:ext>
            </a:extLst>
          </p:cNvPr>
          <p:cNvSpPr/>
          <p:nvPr/>
        </p:nvSpPr>
        <p:spPr>
          <a:xfrm>
            <a:off x="7623080" y="4387334"/>
            <a:ext cx="2646878"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不同适合度的</a:t>
            </a:r>
            <a:r>
              <a:rPr lang="en-US" altLang="zh-CN" dirty="0">
                <a:solidFill>
                  <a:schemeClr val="accent6"/>
                </a:solidFill>
                <a:cs typeface="Times New Roman" panose="02020603050405020304" pitchFamily="18" charset="0"/>
              </a:rPr>
              <a:t>Moran</a:t>
            </a:r>
            <a:r>
              <a:rPr lang="zh-CN" altLang="en-US" dirty="0">
                <a:solidFill>
                  <a:schemeClr val="accent6"/>
                </a:solidFill>
                <a:cs typeface="Times New Roman" panose="02020603050405020304" pitchFamily="18" charset="0"/>
              </a:rPr>
              <a:t>过程</a:t>
            </a:r>
            <a:endParaRPr lang="zh-CN" altLang="en-US" dirty="0">
              <a:solidFill>
                <a:schemeClr val="accent6"/>
              </a:solidFill>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140E7E7-CCE0-4BB8-9EC3-047D56BA7555}"/>
                  </a:ext>
                </a:extLst>
              </p:cNvPr>
              <p:cNvSpPr/>
              <p:nvPr/>
            </p:nvSpPr>
            <p:spPr>
              <a:xfrm>
                <a:off x="615211" y="5000423"/>
                <a:ext cx="7984750" cy="391646"/>
              </a:xfrm>
              <a:prstGeom prst="rect">
                <a:avLst/>
              </a:prstGeom>
            </p:spPr>
            <p:txBody>
              <a:bodyPr wrap="none">
                <a:spAutoFit/>
              </a:bodyPr>
              <a:lstStyle/>
              <a:p>
                <a:r>
                  <a:rPr lang="zh-CN" altLang="en-US" dirty="0">
                    <a:ea typeface="微软雅黑" panose="020B0503020204020204" pitchFamily="34" charset="-122"/>
                  </a:rPr>
                  <a:t>可以把</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oMath>
                </a14:m>
                <a:r>
                  <a:rPr lang="zh-CN" altLang="en-US" dirty="0"/>
                  <a:t>看成条件概率</a:t>
                </a:r>
                <a14:m>
                  <m:oMath xmlns:m="http://schemas.openxmlformats.org/officeDocument/2006/math">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𝐷</m:t>
                    </m:r>
                    <m:r>
                      <a:rPr lang="en-US" altLang="zh-CN" i="1" dirty="0" err="1" smtClean="0">
                        <a:latin typeface="Cambria Math" panose="02040503050406030204" pitchFamily="18" charset="0"/>
                      </a:rPr>
                      <m:t>|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𝐵</m:t>
                    </m:r>
                    <m:r>
                      <a:rPr lang="en-US" altLang="zh-CN" b="0" i="0" dirty="0" smtClean="0">
                        <a:latin typeface="Cambria Math" panose="02040503050406030204" pitchFamily="18" charset="0"/>
                      </a:rPr>
                      <m:t>)</m:t>
                    </m:r>
                  </m:oMath>
                </a14:m>
                <a:r>
                  <a:rPr lang="zh-CN" altLang="en-US" dirty="0"/>
                  <a:t>，即事件</a:t>
                </a:r>
                <a:r>
                  <a:rPr lang="zh-CN" altLang="en-US" dirty="0">
                    <a:solidFill>
                      <a:schemeClr val="accent1"/>
                    </a:solidFill>
                  </a:rPr>
                  <a:t>个体</a:t>
                </a:r>
                <a14:m>
                  <m:oMath xmlns:m="http://schemas.openxmlformats.org/officeDocument/2006/math">
                    <m:r>
                      <a:rPr lang="en-US" altLang="zh-CN" i="1" dirty="0">
                        <a:solidFill>
                          <a:schemeClr val="accent1"/>
                        </a:solidFill>
                        <a:latin typeface="Cambria Math" panose="02040503050406030204" pitchFamily="18" charset="0"/>
                      </a:rPr>
                      <m:t>𝑖</m:t>
                    </m:r>
                  </m:oMath>
                </a14:m>
                <a:r>
                  <a:rPr lang="zh-CN" altLang="en-US" dirty="0">
                    <a:solidFill>
                      <a:schemeClr val="accent1"/>
                    </a:solidFill>
                  </a:rPr>
                  <a:t>繁殖，个体</a:t>
                </a:r>
                <a14:m>
                  <m:oMath xmlns:m="http://schemas.openxmlformats.org/officeDocument/2006/math">
                    <m:r>
                      <a:rPr lang="en-US" altLang="zh-CN" i="1" dirty="0" smtClean="0">
                        <a:solidFill>
                          <a:schemeClr val="accent1"/>
                        </a:solidFill>
                        <a:latin typeface="Cambria Math" panose="02040503050406030204" pitchFamily="18" charset="0"/>
                      </a:rPr>
                      <m:t>𝑗</m:t>
                    </m:r>
                  </m:oMath>
                </a14:m>
                <a:r>
                  <a:rPr lang="zh-CN" altLang="en-US" dirty="0">
                    <a:solidFill>
                      <a:schemeClr val="accent1"/>
                    </a:solidFill>
                  </a:rPr>
                  <a:t>死亡</a:t>
                </a:r>
                <a:r>
                  <a:rPr lang="zh-CN" altLang="en-US" dirty="0"/>
                  <a:t>的概率</a:t>
                </a:r>
              </a:p>
            </p:txBody>
          </p:sp>
        </mc:Choice>
        <mc:Fallback xmlns="">
          <p:sp>
            <p:nvSpPr>
              <p:cNvPr id="6" name="矩形 5">
                <a:extLst>
                  <a:ext uri="{FF2B5EF4-FFF2-40B4-BE49-F238E27FC236}">
                    <a16:creationId xmlns:a16="http://schemas.microsoft.com/office/drawing/2014/main" id="{8140E7E7-CCE0-4BB8-9EC3-047D56BA7555}"/>
                  </a:ext>
                </a:extLst>
              </p:cNvPr>
              <p:cNvSpPr>
                <a:spLocks noRot="1" noChangeAspect="1" noMove="1" noResize="1" noEditPoints="1" noAdjustHandles="1" noChangeArrowheads="1" noChangeShapeType="1" noTextEdit="1"/>
              </p:cNvSpPr>
              <p:nvPr/>
            </p:nvSpPr>
            <p:spPr>
              <a:xfrm>
                <a:off x="615211" y="5000423"/>
                <a:ext cx="7984750" cy="391646"/>
              </a:xfrm>
              <a:prstGeom prst="rect">
                <a:avLst/>
              </a:prstGeom>
              <a:blipFill>
                <a:blip r:embed="rId6"/>
                <a:stretch>
                  <a:fillRect l="-687" t="-7692"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716BF56-B751-4FA5-A66E-F905A906E464}"/>
                  </a:ext>
                </a:extLst>
              </p:cNvPr>
              <p:cNvSpPr/>
              <p:nvPr/>
            </p:nvSpPr>
            <p:spPr>
              <a:xfrm>
                <a:off x="675304" y="5594292"/>
                <a:ext cx="84669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过程选择个体繁殖和死亡是独立的，即</a:t>
                </a:r>
                <a14:m>
                  <m:oMath xmlns:m="http://schemas.openxmlformats.org/officeDocument/2006/math">
                    <m:r>
                      <m:rPr>
                        <m:sty m:val="p"/>
                      </m:rPr>
                      <a:rPr lang="en-US" altLang="zh-CN" b="0" i="0" dirty="0" smtClean="0">
                        <a:latin typeface="Cambria Math" panose="02040503050406030204" pitchFamily="18" charset="0"/>
                      </a:rPr>
                      <m:t>P</m:t>
                    </m:r>
                    <m:d>
                      <m:dPr>
                        <m:ctrlPr>
                          <a:rPr lang="en-US" altLang="zh-CN" b="0" i="1" dirty="0" smtClean="0">
                            <a:latin typeface="Cambria Math" panose="02040503050406030204" pitchFamily="18" charset="0"/>
                          </a:rPr>
                        </m:ctrlPr>
                      </m:dPr>
                      <m:e>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𝐷</m:t>
                        </m:r>
                      </m:e>
                    </m:d>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b="0" i="1" dirty="0" smtClean="0">
                        <a:latin typeface="Cambria Math" panose="02040503050406030204" pitchFamily="18" charset="0"/>
                      </a:rPr>
                      <m:t>𝑗</m:t>
                    </m:r>
                    <m:r>
                      <a:rPr lang="en-US" altLang="zh-CN" i="1" dirty="0">
                        <a:latin typeface="Cambria Math" panose="02040503050406030204" pitchFamily="18" charset="0"/>
                      </a:rPr>
                      <m:t>=</m:t>
                    </m:r>
                    <m:r>
                      <a:rPr lang="en-US" altLang="zh-CN" b="0" i="1" dirty="0" smtClean="0">
                        <a:latin typeface="Cambria Math" panose="02040503050406030204" pitchFamily="18" charset="0"/>
                      </a:rPr>
                      <m:t>𝐷</m:t>
                    </m:r>
                    <m:r>
                      <a:rPr lang="en-US" altLang="zh-CN" dirty="0">
                        <a:latin typeface="Cambria Math" panose="02040503050406030204" pitchFamily="18" charset="0"/>
                      </a:rPr>
                      <m:t>)</m:t>
                    </m:r>
                  </m:oMath>
                </a14:m>
                <a:endParaRPr lang="zh-CN" altLang="en-US" dirty="0"/>
              </a:p>
            </p:txBody>
          </p:sp>
        </mc:Choice>
        <mc:Fallback xmlns="">
          <p:sp>
            <p:nvSpPr>
              <p:cNvPr id="9" name="矩形 8">
                <a:extLst>
                  <a:ext uri="{FF2B5EF4-FFF2-40B4-BE49-F238E27FC236}">
                    <a16:creationId xmlns:a16="http://schemas.microsoft.com/office/drawing/2014/main" id="{B716BF56-B751-4FA5-A66E-F905A906E464}"/>
                  </a:ext>
                </a:extLst>
              </p:cNvPr>
              <p:cNvSpPr>
                <a:spLocks noRot="1" noChangeAspect="1" noMove="1" noResize="1" noEditPoints="1" noAdjustHandles="1" noChangeArrowheads="1" noChangeShapeType="1" noTextEdit="1"/>
              </p:cNvSpPr>
              <p:nvPr/>
            </p:nvSpPr>
            <p:spPr>
              <a:xfrm>
                <a:off x="675304" y="5594292"/>
                <a:ext cx="8466998" cy="369332"/>
              </a:xfrm>
              <a:prstGeom prst="rect">
                <a:avLst/>
              </a:prstGeom>
              <a:blipFill>
                <a:blip r:embed="rId7"/>
                <a:stretch>
                  <a:fillRect l="-648"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00D9281-22FE-45F4-9248-F6D7DA1365F6}"/>
                  </a:ext>
                </a:extLst>
              </p:cNvPr>
              <p:cNvSpPr/>
              <p:nvPr/>
            </p:nvSpPr>
            <p:spPr>
              <a:xfrm>
                <a:off x="983933" y="6177214"/>
                <a:ext cx="7436459"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err="1">
                          <a:latin typeface="Cambria Math" panose="02040503050406030204" pitchFamily="18" charset="0"/>
                        </a:rPr>
                        <m:t>𝐷</m:t>
                      </m:r>
                      <m:r>
                        <a:rPr lang="en-US" altLang="zh-CN" i="1" dirty="0" err="1">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f>
                        <m:fPr>
                          <m:ctrlPr>
                            <a:rPr lang="en-US" altLang="zh-CN"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dirty="0" smtClean="0">
                          <a:latin typeface="Cambria Math" panose="02040503050406030204" pitchFamily="18" charset="0"/>
                        </a:rPr>
                        <m:t>=</m:t>
                      </m:r>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oMath>
                  </m:oMathPara>
                </a14:m>
                <a:endParaRPr lang="en-US" altLang="zh-CN" b="0" dirty="0"/>
              </a:p>
            </p:txBody>
          </p:sp>
        </mc:Choice>
        <mc:Fallback xmlns="">
          <p:sp>
            <p:nvSpPr>
              <p:cNvPr id="10" name="矩形 9">
                <a:extLst>
                  <a:ext uri="{FF2B5EF4-FFF2-40B4-BE49-F238E27FC236}">
                    <a16:creationId xmlns:a16="http://schemas.microsoft.com/office/drawing/2014/main" id="{C00D9281-22FE-45F4-9248-F6D7DA1365F6}"/>
                  </a:ext>
                </a:extLst>
              </p:cNvPr>
              <p:cNvSpPr>
                <a:spLocks noRot="1" noChangeAspect="1" noMove="1" noResize="1" noEditPoints="1" noAdjustHandles="1" noChangeArrowheads="1" noChangeShapeType="1" noTextEdit="1"/>
              </p:cNvSpPr>
              <p:nvPr/>
            </p:nvSpPr>
            <p:spPr>
              <a:xfrm>
                <a:off x="983933" y="6177214"/>
                <a:ext cx="7436459" cy="6690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CB12E55-6950-43AE-899C-C6C01834639E}"/>
                  </a:ext>
                </a:extLst>
              </p:cNvPr>
              <p:cNvSpPr/>
              <p:nvPr/>
            </p:nvSpPr>
            <p:spPr>
              <a:xfrm>
                <a:off x="675304" y="7053707"/>
                <a:ext cx="7438703" cy="391646"/>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过程选择个体死亡与适应度无关，概率为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因此</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𝑁</m:t>
                    </m:r>
                  </m:oMath>
                </a14:m>
                <a:endParaRPr lang="zh-CN" altLang="en-US" dirty="0"/>
              </a:p>
            </p:txBody>
          </p:sp>
        </mc:Choice>
        <mc:Fallback xmlns="">
          <p:sp>
            <p:nvSpPr>
              <p:cNvPr id="11" name="矩形 10">
                <a:extLst>
                  <a:ext uri="{FF2B5EF4-FFF2-40B4-BE49-F238E27FC236}">
                    <a16:creationId xmlns:a16="http://schemas.microsoft.com/office/drawing/2014/main" id="{DCB12E55-6950-43AE-899C-C6C01834639E}"/>
                  </a:ext>
                </a:extLst>
              </p:cNvPr>
              <p:cNvSpPr>
                <a:spLocks noRot="1" noChangeAspect="1" noMove="1" noResize="1" noEditPoints="1" noAdjustHandles="1" noChangeArrowheads="1" noChangeShapeType="1" noTextEdit="1"/>
              </p:cNvSpPr>
              <p:nvPr/>
            </p:nvSpPr>
            <p:spPr>
              <a:xfrm>
                <a:off x="675304" y="7053707"/>
                <a:ext cx="7438703" cy="391646"/>
              </a:xfrm>
              <a:prstGeom prst="rect">
                <a:avLst/>
              </a:prstGeom>
              <a:blipFill>
                <a:blip r:embed="rId9"/>
                <a:stretch>
                  <a:fillRect l="-738" t="-7813"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E73235D-4465-4F37-952E-C41704F1EC86}"/>
                  </a:ext>
                </a:extLst>
              </p:cNvPr>
              <p:cNvSpPr/>
              <p:nvPr/>
            </p:nvSpPr>
            <p:spPr>
              <a:xfrm>
                <a:off x="615211" y="7960682"/>
                <a:ext cx="5991961" cy="370294"/>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图</a:t>
                </a:r>
                <a14:m>
                  <m:oMath xmlns:m="http://schemas.openxmlformats.org/officeDocument/2006/math">
                    <m:r>
                      <a:rPr lang="zh-CN" altLang="en-US" i="1">
                        <a:solidFill>
                          <a:srgbClr val="C00000"/>
                        </a:solidFill>
                        <a:latin typeface="Cambria Math" panose="02040503050406030204" pitchFamily="18" charset="0"/>
                        <a:ea typeface="微软雅黑" panose="020B0503020204020204" pitchFamily="34" charset="-122"/>
                      </a:rPr>
                      <m:t>𝜌</m:t>
                    </m:r>
                    <m:r>
                      <a:rPr lang="zh-CN" altLang="en-US" i="1">
                        <a:solidFill>
                          <a:srgbClr val="C00000"/>
                        </a:solidFill>
                        <a:latin typeface="Cambria Math" panose="02040503050406030204" pitchFamily="18" charset="0"/>
                        <a:ea typeface="微软雅黑" panose="020B0503020204020204" pitchFamily="34" charset="-122"/>
                      </a:rPr>
                      <m:t>等价于</m:t>
                    </m:r>
                  </m:oMath>
                </a14:m>
                <a:r>
                  <a:rPr lang="en-US" altLang="zh-CN" dirty="0">
                    <a:solidFill>
                      <a:srgbClr val="C00000"/>
                    </a:solidFill>
                    <a:latin typeface="微软雅黑" panose="020B0503020204020204" pitchFamily="34" charset="-122"/>
                    <a:ea typeface="微软雅黑" panose="020B0503020204020204" pitchFamily="34" charset="-122"/>
                  </a:rPr>
                  <a:t>Moran</a:t>
                </a:r>
                <a:r>
                  <a:rPr lang="zh-CN" altLang="en-US" dirty="0">
                    <a:solidFill>
                      <a:srgbClr val="C00000"/>
                    </a:solidFill>
                    <a:latin typeface="微软雅黑" panose="020B0503020204020204" pitchFamily="34" charset="-122"/>
                    <a:ea typeface="微软雅黑" panose="020B0503020204020204" pitchFamily="34" charset="-122"/>
                  </a:rPr>
                  <a:t>过程</a:t>
                </a:r>
                <a:r>
                  <a:rPr lang="zh-CN" altLang="en-US" dirty="0">
                    <a:latin typeface="微软雅黑" panose="020B0503020204020204" pitchFamily="34" charset="-122"/>
                    <a:ea typeface="微软雅黑" panose="020B0503020204020204" pitchFamily="34" charset="-122"/>
                  </a:rPr>
                  <a:t>：图</a:t>
                </a:r>
                <a14:m>
                  <m:oMath xmlns:m="http://schemas.openxmlformats.org/officeDocument/2006/math">
                    <m:r>
                      <a:rPr lang="zh-CN" altLang="en-US" i="1">
                        <a:latin typeface="Cambria Math" panose="02040503050406030204" pitchFamily="18" charset="0"/>
                        <a:ea typeface="微软雅黑" panose="020B0503020204020204" pitchFamily="34" charset="-122"/>
                      </a:rPr>
                      <m:t>𝜌</m:t>
                    </m:r>
                  </m:oMath>
                </a14:m>
                <a:r>
                  <a:rPr lang="zh-CN" altLang="en-US" dirty="0"/>
                  <a:t>具有与</a:t>
                </a:r>
                <a:r>
                  <a:rPr lang="en-US" altLang="zh-CN" dirty="0"/>
                  <a:t>Moran</a:t>
                </a:r>
                <a:r>
                  <a:rPr lang="zh-CN" altLang="en-US" dirty="0"/>
                  <a:t>相同的固定概率</a:t>
                </a:r>
              </a:p>
            </p:txBody>
          </p:sp>
        </mc:Choice>
        <mc:Fallback xmlns="">
          <p:sp>
            <p:nvSpPr>
              <p:cNvPr id="15" name="矩形 14">
                <a:extLst>
                  <a:ext uri="{FF2B5EF4-FFF2-40B4-BE49-F238E27FC236}">
                    <a16:creationId xmlns:a16="http://schemas.microsoft.com/office/drawing/2014/main" id="{EE73235D-4465-4F37-952E-C41704F1EC86}"/>
                  </a:ext>
                </a:extLst>
              </p:cNvPr>
              <p:cNvSpPr>
                <a:spLocks noRot="1" noChangeAspect="1" noMove="1" noResize="1" noEditPoints="1" noAdjustHandles="1" noChangeArrowheads="1" noChangeShapeType="1" noTextEdit="1"/>
              </p:cNvSpPr>
              <p:nvPr/>
            </p:nvSpPr>
            <p:spPr>
              <a:xfrm>
                <a:off x="615211" y="7960682"/>
                <a:ext cx="5991961" cy="370294"/>
              </a:xfrm>
              <a:prstGeom prst="rect">
                <a:avLst/>
              </a:prstGeom>
              <a:blipFill>
                <a:blip r:embed="rId10"/>
                <a:stretch>
                  <a:fillRect l="-916"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607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3991C56-D23A-46E7-AD2C-ACF3CCED1A7D}"/>
              </a:ext>
            </a:extLst>
          </p:cNvPr>
          <p:cNvSpPr/>
          <p:nvPr/>
        </p:nvSpPr>
        <p:spPr>
          <a:xfrm>
            <a:off x="8539742" y="3044334"/>
            <a:ext cx="487042" cy="136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109639"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等温定理及推广</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E6FFC08-C552-47A6-BA8F-2B7CF1548D81}"/>
              </a:ext>
            </a:extLst>
          </p:cNvPr>
          <p:cNvSpPr/>
          <p:nvPr/>
        </p:nvSpPr>
        <p:spPr>
          <a:xfrm>
            <a:off x="348830" y="1539682"/>
            <a:ext cx="6456255" cy="954107"/>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等温定理（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isothermal theorem</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800" dirty="0"/>
          </a:p>
        </p:txBody>
      </p:sp>
      <mc:AlternateContent xmlns:mc="http://schemas.openxmlformats.org/markup-compatibility/2006" xmlns:a14="http://schemas.microsoft.com/office/drawing/2010/main">
        <mc:Choice Requires="a14">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p:nvPr/>
            </p:nvSpPr>
            <p:spPr>
              <a:xfrm>
                <a:off x="106638" y="2213820"/>
                <a:ext cx="10549883" cy="335444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zh-CN" altLang="en-US" sz="2400" b="1" dirty="0">
                    <a:solidFill>
                      <a:srgbClr val="C00000"/>
                    </a:solidFill>
                    <a:latin typeface="微软雅黑" panose="020B0503020204020204" pitchFamily="34" charset="-122"/>
                    <a:ea typeface="微软雅黑" panose="020B0503020204020204" pitchFamily="34" charset="-122"/>
                  </a:rPr>
                  <a:t>顶点的温度</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到达该顶点的所有边的权重之和。则顶点</a:t>
                </a:r>
                <a:r>
                  <a:rPr lang="en-US" altLang="zh-CN" sz="2400" dirty="0">
                    <a:solidFill>
                      <a:schemeClr val="tx1"/>
                    </a:solidFill>
                    <a:latin typeface="微软雅黑" panose="020B0503020204020204" pitchFamily="34" charset="-122"/>
                    <a:ea typeface="微软雅黑" panose="020B0503020204020204" pitchFamily="34" charset="-122"/>
                  </a:rPr>
                  <a:t>j</a:t>
                </a:r>
                <a:r>
                  <a:rPr lang="zh-CN" altLang="en-US" sz="2400" dirty="0">
                    <a:solidFill>
                      <a:schemeClr val="tx1"/>
                    </a:solidFill>
                    <a:latin typeface="微软雅黑" panose="020B0503020204020204" pitchFamily="34" charset="-122"/>
                    <a:ea typeface="微软雅黑" panose="020B0503020204020204" pitchFamily="34" charset="-122"/>
                  </a:rPr>
                  <a:t>的温度为：</a:t>
                </a:r>
                <a:endParaRPr lang="en-US" altLang="zh-CN" sz="2400" dirty="0">
                  <a:solidFill>
                    <a:schemeClr val="tx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𝑇</m:t>
                          </m:r>
                        </m:e>
                        <m:sub>
                          <m:r>
                            <a:rPr lang="en-US" altLang="zh-CN" sz="2400" i="1">
                              <a:solidFill>
                                <a:schemeClr val="tx1"/>
                              </a:solidFill>
                              <a:latin typeface="Cambria Math" panose="02040503050406030204" pitchFamily="18" charset="0"/>
                              <a:ea typeface="微软雅黑" panose="020B0503020204020204" pitchFamily="34" charset="-122"/>
                            </a:rPr>
                            <m:t>𝑗</m:t>
                          </m:r>
                        </m:sub>
                      </m:sSub>
                      <m:r>
                        <a:rPr lang="en-US" altLang="zh-CN" sz="2400" i="1">
                          <a:solidFill>
                            <a:schemeClr val="tx1"/>
                          </a:solidFill>
                          <a:latin typeface="Cambria Math" panose="02040503050406030204" pitchFamily="18" charset="0"/>
                          <a:ea typeface="微软雅黑" panose="020B0503020204020204" pitchFamily="34" charset="-122"/>
                        </a:rPr>
                        <m:t>=</m:t>
                      </m:r>
                      <m:nary>
                        <m:naryPr>
                          <m:chr m:val="∑"/>
                          <m:ctrlPr>
                            <a:rPr lang="en-US" altLang="zh-CN" sz="2400" i="1">
                              <a:solidFill>
                                <a:schemeClr val="tx1"/>
                              </a:solidFill>
                              <a:latin typeface="Cambria Math" panose="02040503050406030204" pitchFamily="18" charset="0"/>
                              <a:ea typeface="微软雅黑" panose="020B0503020204020204" pitchFamily="34" charset="-122"/>
                            </a:rPr>
                          </m:ctrlPr>
                        </m:naryPr>
                        <m:sub>
                          <m:r>
                            <m:rPr>
                              <m:brk m:alnAt="23"/>
                            </m:rPr>
                            <a:rPr lang="en-US" altLang="zh-CN" sz="2400" i="1">
                              <a:solidFill>
                                <a:schemeClr val="tx1"/>
                              </a:solidFill>
                              <a:latin typeface="Cambria Math" panose="02040503050406030204" pitchFamily="18" charset="0"/>
                              <a:ea typeface="微软雅黑" panose="020B0503020204020204" pitchFamily="34" charset="-122"/>
                            </a:rPr>
                            <m:t>𝑖</m:t>
                          </m:r>
                          <m:r>
                            <a:rPr lang="en-US" altLang="zh-CN" sz="2400" i="1">
                              <a:solidFill>
                                <a:schemeClr val="tx1"/>
                              </a:solidFill>
                              <a:latin typeface="Cambria Math" panose="02040503050406030204" pitchFamily="18" charset="0"/>
                              <a:ea typeface="微软雅黑" panose="020B0503020204020204" pitchFamily="34" charset="-122"/>
                            </a:rPr>
                            <m:t>=1</m:t>
                          </m:r>
                        </m:sub>
                        <m:sup>
                          <m:r>
                            <a:rPr lang="en-US" altLang="zh-CN" sz="2400" i="1">
                              <a:solidFill>
                                <a:schemeClr val="tx1"/>
                              </a:solidFill>
                              <a:latin typeface="Cambria Math" panose="02040503050406030204" pitchFamily="18" charset="0"/>
                              <a:ea typeface="微软雅黑" panose="020B0503020204020204" pitchFamily="34" charset="-122"/>
                            </a:rPr>
                            <m:t>𝑁</m:t>
                          </m:r>
                        </m:sup>
                        <m:e>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𝑤</m:t>
                              </m:r>
                            </m:e>
                            <m:sub>
                              <m:r>
                                <a:rPr lang="en-US" altLang="zh-CN" sz="2400" i="1">
                                  <a:solidFill>
                                    <a:schemeClr val="tx1"/>
                                  </a:solidFill>
                                  <a:latin typeface="Cambria Math" panose="02040503050406030204" pitchFamily="18" charset="0"/>
                                  <a:ea typeface="微软雅黑" panose="020B0503020204020204" pitchFamily="34" charset="-122"/>
                                </a:rPr>
                                <m:t>𝑖𝑗</m:t>
                              </m:r>
                            </m:sub>
                          </m:sSub>
                        </m:e>
                      </m:nary>
                    </m:oMath>
                  </m:oMathPara>
                </a14:m>
                <a:endParaRPr lang="en-US" altLang="zh-CN" sz="2400" i="1" dirty="0">
                  <a:solidFill>
                    <a:schemeClr val="tx1"/>
                  </a:solidFill>
                  <a:latin typeface="Cambria Math" panose="02040503050406030204" pitchFamily="18" charset="0"/>
                  <a:ea typeface="微软雅黑" panose="020B0503020204020204" pitchFamily="34" charset="-122"/>
                </a:endParaRPr>
              </a:p>
              <a:p>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rgbClr val="C00000"/>
                    </a:solidFill>
                    <a:latin typeface="微软雅黑" panose="020B0503020204020204" pitchFamily="34" charset="-122"/>
                    <a:ea typeface="微软雅黑" panose="020B0503020204020204" pitchFamily="34" charset="-122"/>
                  </a:rPr>
                  <a:t>等温</a:t>
                </a:r>
                <a:r>
                  <a:rPr lang="zh-CN" altLang="en-US" sz="2400" dirty="0">
                    <a:solidFill>
                      <a:schemeClr val="tx1"/>
                    </a:solidFill>
                    <a:latin typeface="微软雅黑" panose="020B0503020204020204" pitchFamily="34" charset="-122"/>
                    <a:ea typeface="微软雅黑" panose="020B0503020204020204" pitchFamily="34" charset="-122"/>
                  </a:rPr>
                  <a:t>：如果所有顶点具有相同是温度，则称图是等温的。</a:t>
                </a:r>
              </a:p>
              <a:p>
                <a:r>
                  <a:rPr lang="zh-CN" altLang="en-US" sz="2400" b="1" dirty="0">
                    <a:solidFill>
                      <a:srgbClr val="C00000"/>
                    </a:solidFill>
                    <a:latin typeface="微软雅黑" panose="020B0503020204020204" pitchFamily="34" charset="-122"/>
                    <a:ea typeface="微软雅黑" panose="020B0503020204020204" pitchFamily="34" charset="-122"/>
                  </a:rPr>
                  <a:t>等温定理</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一个图</a:t>
                </a:r>
                <a14:m>
                  <m:oMath xmlns:m="http://schemas.openxmlformats.org/officeDocument/2006/math">
                    <m:r>
                      <a:rPr lang="zh-CN" altLang="en-US" sz="2400" i="1" smtClean="0">
                        <a:solidFill>
                          <a:schemeClr val="tx1"/>
                        </a:solidFill>
                        <a:latin typeface="Cambria Math" panose="02040503050406030204" pitchFamily="18" charset="0"/>
                        <a:ea typeface="微软雅黑" panose="020B0503020204020204" pitchFamily="34" charset="-122"/>
                      </a:rPr>
                      <m:t>𝜌</m:t>
                    </m:r>
                    <m:r>
                      <a:rPr lang="zh-CN" altLang="en-US" sz="2400" i="1">
                        <a:solidFill>
                          <a:schemeClr val="tx1"/>
                        </a:solidFill>
                        <a:latin typeface="Cambria Math" panose="02040503050406030204" pitchFamily="18" charset="0"/>
                        <a:ea typeface="微软雅黑" panose="020B0503020204020204" pitchFamily="34" charset="-122"/>
                      </a:rPr>
                      <m:t>等价于</m:t>
                    </m:r>
                  </m:oMath>
                </a14:m>
                <a:r>
                  <a:rPr lang="en-US" altLang="zh-CN" sz="2400" dirty="0">
                    <a:solidFill>
                      <a:schemeClr val="tx1"/>
                    </a:solidFill>
                    <a:latin typeface="微软雅黑" panose="020B0503020204020204" pitchFamily="34" charset="-122"/>
                    <a:ea typeface="微软雅黑" panose="020B0503020204020204" pitchFamily="34" charset="-122"/>
                  </a:rPr>
                  <a:t>Moran</a:t>
                </a:r>
                <a:r>
                  <a:rPr lang="zh-CN" altLang="en-US" sz="2400" dirty="0">
                    <a:solidFill>
                      <a:schemeClr val="tx1"/>
                    </a:solidFill>
                    <a:latin typeface="微软雅黑" panose="020B0503020204020204" pitchFamily="34" charset="-122"/>
                    <a:ea typeface="微软雅黑" panose="020B0503020204020204" pitchFamily="34" charset="-122"/>
                  </a:rPr>
                  <a:t>过程当且仅当它是等温图</a:t>
                </a:r>
                <a:r>
                  <a:rPr lang="zh-CN" altLang="en-US" sz="3600" dirty="0">
                    <a:solidFill>
                      <a:schemeClr val="tx1"/>
                    </a:solidFill>
                    <a:latin typeface="微软雅黑" panose="020B0503020204020204" pitchFamily="34" charset="-122"/>
                    <a:ea typeface="微软雅黑" panose="020B0503020204020204" pitchFamily="34" charset="-122"/>
                  </a:rPr>
                  <a:t>。</a:t>
                </a:r>
                <a:endParaRPr lang="en-US" altLang="zh-CN" sz="36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a:spLocks noRot="1" noChangeAspect="1" noMove="1" noResize="1" noEditPoints="1" noAdjustHandles="1" noChangeArrowheads="1" noChangeShapeType="1" noTextEdit="1"/>
              </p:cNvSpPr>
              <p:nvPr/>
            </p:nvSpPr>
            <p:spPr>
              <a:xfrm>
                <a:off x="106638" y="2213820"/>
                <a:ext cx="10549883" cy="3354444"/>
              </a:xfrm>
              <a:prstGeom prst="rect">
                <a:avLst/>
              </a:prstGeom>
              <a:blipFill>
                <a:blip r:embed="rId3"/>
                <a:stretch>
                  <a:fillRect l="-1271" t="-182" b="-3818"/>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E8CFC3-A318-4EEC-B414-607031B2D767}"/>
                  </a:ext>
                </a:extLst>
              </p:cNvPr>
              <p:cNvSpPr txBox="1"/>
              <p:nvPr/>
            </p:nvSpPr>
            <p:spPr>
              <a:xfrm>
                <a:off x="7068019" y="2995080"/>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xmlns="">
          <p:sp>
            <p:nvSpPr>
              <p:cNvPr id="13" name="文本框 12">
                <a:extLst>
                  <a:ext uri="{FF2B5EF4-FFF2-40B4-BE49-F238E27FC236}">
                    <a16:creationId xmlns:a16="http://schemas.microsoft.com/office/drawing/2014/main" id="{93E8CFC3-A318-4EEC-B414-607031B2D767}"/>
                  </a:ext>
                </a:extLst>
              </p:cNvPr>
              <p:cNvSpPr txBox="1">
                <a:spLocks noRot="1" noChangeAspect="1" noMove="1" noResize="1" noEditPoints="1" noAdjustHandles="1" noChangeArrowheads="1" noChangeShapeType="1" noTextEdit="1"/>
              </p:cNvSpPr>
              <p:nvPr/>
            </p:nvSpPr>
            <p:spPr>
              <a:xfrm>
                <a:off x="7068019" y="2995080"/>
                <a:ext cx="5123981" cy="1452962"/>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B7F513BA-7464-4457-9242-E64DAB1A9366}"/>
              </a:ext>
            </a:extLst>
          </p:cNvPr>
          <p:cNvSpPr/>
          <p:nvPr/>
        </p:nvSpPr>
        <p:spPr>
          <a:xfrm>
            <a:off x="9630009" y="4799356"/>
            <a:ext cx="24753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每个列向量元素和为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F4B8B2-1D08-42F4-8AD0-5A15BE2E95D7}"/>
                  </a:ext>
                </a:extLst>
              </p:cNvPr>
              <p:cNvSpPr/>
              <p:nvPr/>
            </p:nvSpPr>
            <p:spPr>
              <a:xfrm>
                <a:off x="8332145" y="4548390"/>
                <a:ext cx="1331839"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ea typeface="微软雅黑" panose="020B0503020204020204" pitchFamily="34" charset="-122"/>
                            </a:rPr>
                          </m:ctrlPr>
                        </m:naryPr>
                        <m:sub>
                          <m:r>
                            <m:rPr>
                              <m:brk m:alnAt="23"/>
                            </m:rP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𝑁</m:t>
                          </m:r>
                        </m:sup>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e>
                      </m:nary>
                      <m:r>
                        <a:rPr lang="en-US" altLang="zh-CN" b="0" i="1" smtClean="0">
                          <a:latin typeface="Cambria Math" panose="02040503050406030204" pitchFamily="18" charset="0"/>
                          <a:ea typeface="微软雅黑" panose="020B0503020204020204" pitchFamily="34" charset="-122"/>
                        </a:rPr>
                        <m:t>=1</m:t>
                      </m:r>
                    </m:oMath>
                  </m:oMathPara>
                </a14:m>
                <a:endParaRPr lang="zh-CN" altLang="en-US" dirty="0"/>
              </a:p>
            </p:txBody>
          </p:sp>
        </mc:Choice>
        <mc:Fallback xmlns="">
          <p:sp>
            <p:nvSpPr>
              <p:cNvPr id="5" name="矩形 4">
                <a:extLst>
                  <a:ext uri="{FF2B5EF4-FFF2-40B4-BE49-F238E27FC236}">
                    <a16:creationId xmlns:a16="http://schemas.microsoft.com/office/drawing/2014/main" id="{D9F4B8B2-1D08-42F4-8AD0-5A15BE2E95D7}"/>
                  </a:ext>
                </a:extLst>
              </p:cNvPr>
              <p:cNvSpPr>
                <a:spLocks noRot="1" noChangeAspect="1" noMove="1" noResize="1" noEditPoints="1" noAdjustHandles="1" noChangeArrowheads="1" noChangeShapeType="1" noTextEdit="1"/>
              </p:cNvSpPr>
              <p:nvPr/>
            </p:nvSpPr>
            <p:spPr>
              <a:xfrm>
                <a:off x="8332145" y="4548390"/>
                <a:ext cx="1331839" cy="871264"/>
              </a:xfrm>
              <a:prstGeom prst="rect">
                <a:avLst/>
              </a:prstGeom>
              <a:blipFill>
                <a:blip r:embed="rId5"/>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942EDA0-61A9-495E-ACD6-E59C01D3713F}"/>
              </a:ext>
            </a:extLst>
          </p:cNvPr>
          <p:cNvPicPr>
            <a:picLocks noChangeAspect="1"/>
          </p:cNvPicPr>
          <p:nvPr/>
        </p:nvPicPr>
        <p:blipFill>
          <a:blip r:embed="rId6"/>
          <a:stretch>
            <a:fillRect/>
          </a:stretch>
        </p:blipFill>
        <p:spPr>
          <a:xfrm>
            <a:off x="2083032" y="6562814"/>
            <a:ext cx="7580952" cy="1428571"/>
          </a:xfrm>
          <a:prstGeom prst="rect">
            <a:avLst/>
          </a:prstGeom>
        </p:spPr>
      </p:pic>
      <p:sp>
        <p:nvSpPr>
          <p:cNvPr id="9" name="矩形 8">
            <a:extLst>
              <a:ext uri="{FF2B5EF4-FFF2-40B4-BE49-F238E27FC236}">
                <a16:creationId xmlns:a16="http://schemas.microsoft.com/office/drawing/2014/main" id="{51924494-93CB-4689-842B-0ABCAC6BCDA0}"/>
              </a:ext>
            </a:extLst>
          </p:cNvPr>
          <p:cNvSpPr/>
          <p:nvPr/>
        </p:nvSpPr>
        <p:spPr>
          <a:xfrm>
            <a:off x="81470" y="5666709"/>
            <a:ext cx="9118202" cy="461665"/>
          </a:xfrm>
          <a:prstGeom prst="rect">
            <a:avLst/>
          </a:prstGeom>
        </p:spPr>
        <p:txBody>
          <a:bodyPr wrap="none">
            <a:spAutoFit/>
          </a:bodyPr>
          <a:lstStyle/>
          <a:p>
            <a:r>
              <a:rPr lang="en-US" altLang="zh-CN" sz="2400" dirty="0"/>
              <a:t>Kaveh</a:t>
            </a:r>
            <a:r>
              <a:rPr lang="zh-CN" altLang="en-US" sz="2400" dirty="0"/>
              <a:t>等人对个体</a:t>
            </a:r>
            <a:r>
              <a:rPr lang="zh-CN" altLang="en-US" sz="2400" dirty="0">
                <a:solidFill>
                  <a:srgbClr val="C00000"/>
                </a:solidFill>
              </a:rPr>
              <a:t>任意的出生率</a:t>
            </a:r>
            <a:r>
              <a:rPr lang="en-US" altLang="zh-CN" sz="2400" dirty="0">
                <a:solidFill>
                  <a:srgbClr val="C00000"/>
                </a:solidFill>
              </a:rPr>
              <a:t>(</a:t>
            </a:r>
            <a:r>
              <a:rPr lang="zh-CN" altLang="en-US" sz="2400" dirty="0">
                <a:solidFill>
                  <a:srgbClr val="C00000"/>
                </a:solidFill>
              </a:rPr>
              <a:t>适合度</a:t>
            </a:r>
            <a:r>
              <a:rPr lang="en-US" altLang="zh-CN" sz="2400" dirty="0">
                <a:solidFill>
                  <a:srgbClr val="C00000"/>
                </a:solidFill>
              </a:rPr>
              <a:t>)</a:t>
            </a:r>
            <a:r>
              <a:rPr lang="zh-CN" altLang="en-US" sz="2400" dirty="0">
                <a:solidFill>
                  <a:srgbClr val="C00000"/>
                </a:solidFill>
              </a:rPr>
              <a:t>和死亡率</a:t>
            </a:r>
            <a:r>
              <a:rPr lang="zh-CN" altLang="en-US" sz="2400" dirty="0"/>
              <a:t>推广了等温定理</a:t>
            </a:r>
          </a:p>
        </p:txBody>
      </p:sp>
    </p:spTree>
    <p:extLst>
      <p:ext uri="{BB962C8B-B14F-4D97-AF65-F5344CB8AC3E}">
        <p14:creationId xmlns:p14="http://schemas.microsoft.com/office/powerpoint/2010/main" val="205287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032147"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模型：复杂网络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945D41B-05FB-4167-9AD0-29A27C4F8051}"/>
              </a:ext>
            </a:extLst>
          </p:cNvPr>
          <p:cNvSpPr/>
          <p:nvPr/>
        </p:nvSpPr>
        <p:spPr>
          <a:xfrm>
            <a:off x="585546" y="2212409"/>
            <a:ext cx="6438301" cy="523220"/>
          </a:xfrm>
          <a:prstGeom prst="rect">
            <a:avLst/>
          </a:prstGeom>
        </p:spPr>
        <p:txBody>
          <a:bodyPr wrap="none">
            <a:spAutoFit/>
          </a:bodyPr>
          <a:lstStyle/>
          <a:p>
            <a:pPr marL="457200" indent="-457200">
              <a:buFont typeface="Wingdings" panose="05000000000000000000" pitchFamily="2" charset="2"/>
              <a:buChar char="p"/>
            </a:pPr>
            <a:r>
              <a:rPr lang="zh-CN" altLang="en-US" sz="28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无标度网络（</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scale-free network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2617D75-3B47-4570-B92A-F84886BFA732}"/>
                  </a:ext>
                </a:extLst>
              </p:cNvPr>
              <p:cNvSpPr/>
              <p:nvPr/>
            </p:nvSpPr>
            <p:spPr>
              <a:xfrm>
                <a:off x="585546" y="2797427"/>
                <a:ext cx="7436651" cy="830997"/>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度分布函数</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e>
                    </m:d>
                    <m:r>
                      <a:rPr lang="zh-CN" altLang="en-US" sz="240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dirty="0"/>
                  <a:t>网络中找到一个度为</a:t>
                </a:r>
                <a14:m>
                  <m:oMath xmlns:m="http://schemas.openxmlformats.org/officeDocument/2006/math">
                    <m:r>
                      <a:rPr lang="en-US" altLang="zh-CN" sz="2400" b="0" i="1" smtClean="0">
                        <a:latin typeface="Cambria Math" panose="02040503050406030204" pitchFamily="18" charset="0"/>
                      </a:rPr>
                      <m:t>𝑘</m:t>
                    </m:r>
                  </m:oMath>
                </a14:m>
                <a:r>
                  <a:rPr lang="zh-CN" altLang="en-US" sz="2400" dirty="0"/>
                  <a:t>的结点的概率</a:t>
                </a:r>
                <a:endParaRPr lang="en-US" altLang="zh-CN" sz="2400" dirty="0"/>
              </a:p>
              <a:p>
                <a:r>
                  <a:rPr lang="zh-CN" altLang="en-US" sz="2400" dirty="0"/>
                  <a:t>若网络服从幂律分布</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𝛾</m:t>
                        </m:r>
                      </m:sup>
                    </m:sSup>
                    <m:r>
                      <a:rPr lang="zh-CN" altLang="en-US" sz="240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dirty="0"/>
                  <a:t>称其为无标度网络</a:t>
                </a:r>
                <a:r>
                  <a:rPr lang="en-US" altLang="zh-CN" sz="2400" dirty="0"/>
                  <a:t>.</a:t>
                </a:r>
                <a:endParaRPr lang="zh-CN" altLang="en-US" sz="2400" dirty="0"/>
              </a:p>
            </p:txBody>
          </p:sp>
        </mc:Choice>
        <mc:Fallback xmlns="">
          <p:sp>
            <p:nvSpPr>
              <p:cNvPr id="5" name="矩形 4">
                <a:extLst>
                  <a:ext uri="{FF2B5EF4-FFF2-40B4-BE49-F238E27FC236}">
                    <a16:creationId xmlns:a16="http://schemas.microsoft.com/office/drawing/2014/main" id="{92617D75-3B47-4570-B92A-F84886BFA732}"/>
                  </a:ext>
                </a:extLst>
              </p:cNvPr>
              <p:cNvSpPr>
                <a:spLocks noRot="1" noChangeAspect="1" noMove="1" noResize="1" noEditPoints="1" noAdjustHandles="1" noChangeArrowheads="1" noChangeShapeType="1" noTextEdit="1"/>
              </p:cNvSpPr>
              <p:nvPr/>
            </p:nvSpPr>
            <p:spPr>
              <a:xfrm>
                <a:off x="585546" y="2797427"/>
                <a:ext cx="7436651" cy="830997"/>
              </a:xfrm>
              <a:prstGeom prst="rect">
                <a:avLst/>
              </a:prstGeom>
              <a:blipFill>
                <a:blip r:embed="rId2"/>
                <a:stretch>
                  <a:fillRect l="-1230" t="-5882" r="-328" b="-16176"/>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4DDBF9FE-2C85-40E6-848E-E5E5C6DA79B6}"/>
              </a:ext>
            </a:extLst>
          </p:cNvPr>
          <p:cNvSpPr/>
          <p:nvPr/>
        </p:nvSpPr>
        <p:spPr>
          <a:xfrm>
            <a:off x="106638" y="1535215"/>
            <a:ext cx="2954655" cy="646331"/>
          </a:xfrm>
          <a:prstGeom prst="rect">
            <a:avLst/>
          </a:prstGeom>
        </p:spPr>
        <p:txBody>
          <a:bodyPr wrap="none">
            <a:spAutoFit/>
          </a:bodyPr>
          <a:lstStyle/>
          <a:p>
            <a:r>
              <a:rPr lang="zh-CN" altLang="en-US" sz="3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两类复杂网络</a:t>
            </a:r>
            <a:endParaRPr lang="zh-CN" altLang="en-US" sz="2400" b="1" dirty="0"/>
          </a:p>
        </p:txBody>
      </p:sp>
      <p:sp>
        <p:nvSpPr>
          <p:cNvPr id="18" name="矩形 17">
            <a:extLst>
              <a:ext uri="{FF2B5EF4-FFF2-40B4-BE49-F238E27FC236}">
                <a16:creationId xmlns:a16="http://schemas.microsoft.com/office/drawing/2014/main" id="{8A17007F-3D92-40C5-AD5F-605CFD41806A}"/>
              </a:ext>
            </a:extLst>
          </p:cNvPr>
          <p:cNvSpPr/>
          <p:nvPr/>
        </p:nvSpPr>
        <p:spPr>
          <a:xfrm>
            <a:off x="585546" y="3625808"/>
            <a:ext cx="6746912" cy="523220"/>
          </a:xfrm>
          <a:prstGeom prst="rect">
            <a:avLst/>
          </a:prstGeom>
        </p:spPr>
        <p:txBody>
          <a:bodyPr wrap="none">
            <a:spAutoFit/>
          </a:bodyPr>
          <a:lstStyle/>
          <a:p>
            <a:pPr marL="457200" indent="-457200">
              <a:buFont typeface="Wingdings" panose="05000000000000000000" pitchFamily="2" charset="2"/>
              <a:buChar char="p"/>
            </a:pPr>
            <a:r>
              <a:rPr lang="zh-CN" altLang="en-US" sz="28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小世界网络（</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small-world network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p:pic>
        <p:nvPicPr>
          <p:cNvPr id="10" name="图片 9">
            <a:extLst>
              <a:ext uri="{FF2B5EF4-FFF2-40B4-BE49-F238E27FC236}">
                <a16:creationId xmlns:a16="http://schemas.microsoft.com/office/drawing/2014/main" id="{6A281F5D-1E36-48FB-922B-C725B2950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604" y="6448941"/>
            <a:ext cx="5372100" cy="2569890"/>
          </a:xfrm>
          <a:prstGeom prst="rect">
            <a:avLst/>
          </a:prstGeom>
        </p:spPr>
      </p:pic>
      <p:pic>
        <p:nvPicPr>
          <p:cNvPr id="14" name="图片 13">
            <a:extLst>
              <a:ext uri="{FF2B5EF4-FFF2-40B4-BE49-F238E27FC236}">
                <a16:creationId xmlns:a16="http://schemas.microsoft.com/office/drawing/2014/main" id="{178D90EE-50B3-4E19-96BA-1AFF22D80612}"/>
              </a:ext>
            </a:extLst>
          </p:cNvPr>
          <p:cNvPicPr>
            <a:picLocks noChangeAspect="1"/>
          </p:cNvPicPr>
          <p:nvPr/>
        </p:nvPicPr>
        <p:blipFill rotWithShape="1">
          <a:blip r:embed="rId4">
            <a:extLst>
              <a:ext uri="{28A0092B-C50C-407E-A947-70E740481C1C}">
                <a14:useLocalDpi xmlns:a14="http://schemas.microsoft.com/office/drawing/2010/main" val="0"/>
              </a:ext>
            </a:extLst>
          </a:blip>
          <a:srcRect l="9172"/>
          <a:stretch/>
        </p:blipFill>
        <p:spPr>
          <a:xfrm>
            <a:off x="350296" y="7454698"/>
            <a:ext cx="4534162" cy="1689302"/>
          </a:xfrm>
          <a:prstGeom prst="rect">
            <a:avLst/>
          </a:prstGeom>
        </p:spPr>
      </p:pic>
      <p:sp>
        <p:nvSpPr>
          <p:cNvPr id="20" name="矩形 19">
            <a:extLst>
              <a:ext uri="{FF2B5EF4-FFF2-40B4-BE49-F238E27FC236}">
                <a16:creationId xmlns:a16="http://schemas.microsoft.com/office/drawing/2014/main" id="{C865CA11-F09A-489B-B3B4-1210CB0F9A98}"/>
              </a:ext>
            </a:extLst>
          </p:cNvPr>
          <p:cNvSpPr/>
          <p:nvPr/>
        </p:nvSpPr>
        <p:spPr>
          <a:xfrm>
            <a:off x="585546" y="4280703"/>
            <a:ext cx="5570756" cy="830997"/>
          </a:xfrm>
          <a:prstGeom prst="rect">
            <a:avLst/>
          </a:prstGeom>
        </p:spPr>
        <p:txBody>
          <a:bodyPr wrap="squar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小世界现象：网络具有较短的</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平均距离</a:t>
            </a:r>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和较高的</a:t>
            </a:r>
            <a:r>
              <a:rPr lang="zh-CN" altLang="en-US" sz="24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聚类系数</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，称其为小世界网络</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0A976432-0787-495E-94D1-11EA9667A6A7}"/>
                  </a:ext>
                </a:extLst>
              </p:cNvPr>
              <p:cNvSpPr/>
              <p:nvPr/>
            </p:nvSpPr>
            <p:spPr>
              <a:xfrm>
                <a:off x="621840" y="5111700"/>
                <a:ext cx="5570756" cy="1086195"/>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平均距离：</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网络中任意两点之间的距离的平均值</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𝐿</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d>
                            <m:dPr>
                              <m:ctrlPr>
                                <a:rPr lang="en-US" altLang="zh-CN" sz="1600" b="0" i="1" smtClean="0">
                                  <a:latin typeface="Cambria Math" panose="02040503050406030204" pitchFamily="18" charset="0"/>
                                </a:rPr>
                              </m:ctrlPr>
                            </m:dPr>
                            <m:e>
                              <m:m>
                                <m:mPr>
                                  <m:plcHide m:val="on"/>
                                  <m:mcs>
                                    <m:mc>
                                      <m:mcPr>
                                        <m:count m:val="1"/>
                                        <m:mcJc m:val="center"/>
                                      </m:mcPr>
                                    </m:mc>
                                  </m:mcs>
                                  <m:ctrlPr>
                                    <a:rPr lang="en-US" altLang="zh-CN" sz="1600" b="0" i="1" smtClean="0">
                                      <a:latin typeface="Cambria Math" panose="02040503050406030204" pitchFamily="18" charset="0"/>
                                    </a:rPr>
                                  </m:ctrlPr>
                                </m:mPr>
                                <m:mr>
                                  <m:e>
                                    <m:r>
                                      <a:rPr lang="en-US" altLang="zh-CN" sz="1600" b="0" i="1" smtClean="0">
                                        <a:latin typeface="Cambria Math" panose="02040503050406030204" pitchFamily="18" charset="0"/>
                                      </a:rPr>
                                      <m:t>𝑁</m:t>
                                    </m:r>
                                  </m:e>
                                </m:mr>
                                <m:mr>
                                  <m:e>
                                    <m:r>
                                      <a:rPr lang="en-US" altLang="zh-CN" sz="1600" b="0" i="1" smtClean="0">
                                        <a:latin typeface="Cambria Math" panose="02040503050406030204" pitchFamily="18" charset="0"/>
                                      </a:rPr>
                                      <m:t>2</m:t>
                                    </m:r>
                                  </m:e>
                                </m:mr>
                              </m:m>
                            </m:e>
                          </m:d>
                        </m:den>
                      </m:f>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sub>
                        <m:sup/>
                        <m:e>
                          <m:r>
                            <a:rPr lang="en-US" altLang="zh-CN" sz="1600" b="0" i="1" smtClean="0">
                              <a:latin typeface="Cambria Math" panose="02040503050406030204" pitchFamily="18" charset="0"/>
                            </a:rPr>
                            <m:t>𝑑𝑖𝑗</m:t>
                          </m:r>
                        </m:e>
                      </m:nary>
                    </m:oMath>
                  </m:oMathPara>
                </a14:m>
                <a:endParaRPr lang="zh-CN" altLang="en-US" sz="1600" dirty="0"/>
              </a:p>
            </p:txBody>
          </p:sp>
        </mc:Choice>
        <mc:Fallback xmlns="">
          <p:sp>
            <p:nvSpPr>
              <p:cNvPr id="26" name="矩形 25">
                <a:extLst>
                  <a:ext uri="{FF2B5EF4-FFF2-40B4-BE49-F238E27FC236}">
                    <a16:creationId xmlns:a16="http://schemas.microsoft.com/office/drawing/2014/main" id="{0A976432-0787-495E-94D1-11EA9667A6A7}"/>
                  </a:ext>
                </a:extLst>
              </p:cNvPr>
              <p:cNvSpPr>
                <a:spLocks noRot="1" noChangeAspect="1" noMove="1" noResize="1" noEditPoints="1" noAdjustHandles="1" noChangeArrowheads="1" noChangeShapeType="1" noTextEdit="1"/>
              </p:cNvSpPr>
              <p:nvPr/>
            </p:nvSpPr>
            <p:spPr>
              <a:xfrm>
                <a:off x="621840" y="5111700"/>
                <a:ext cx="5570756" cy="1086195"/>
              </a:xfrm>
              <a:prstGeom prst="rect">
                <a:avLst/>
              </a:prstGeom>
              <a:blipFill>
                <a:blip r:embed="rId5"/>
                <a:stretch>
                  <a:fillRect l="-1094" t="-3371" r="-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0CACE8FD-EE8D-430F-B135-5C9FB5279866}"/>
                  </a:ext>
                </a:extLst>
              </p:cNvPr>
              <p:cNvSpPr/>
              <p:nvPr/>
            </p:nvSpPr>
            <p:spPr>
              <a:xfrm>
                <a:off x="631005" y="6448941"/>
                <a:ext cx="5680895" cy="940194"/>
              </a:xfrm>
              <a:prstGeom prst="rect">
                <a:avLst/>
              </a:prstGeom>
            </p:spPr>
            <p:txBody>
              <a:bodyPr wrap="square">
                <a:spAutoFit/>
              </a:bodyPr>
              <a:lstStyle/>
              <a:p>
                <a:r>
                  <a:rPr lang="zh-CN" altLang="en-US" sz="2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聚类系数：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反映网络的紧密程度</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3×(</m:t>
                          </m:r>
                          <m:r>
                            <a:rPr lang="zh-CN" altLang="en-US" sz="1600" i="1">
                              <a:latin typeface="Cambria Math" panose="02040503050406030204" pitchFamily="18" charset="0"/>
                            </a:rPr>
                            <m:t>网络</m:t>
                          </m:r>
                          <m:r>
                            <a:rPr lang="zh-CN" altLang="en-US" sz="1600" i="1" smtClean="0">
                              <a:latin typeface="Cambria Math" panose="02040503050406030204" pitchFamily="18" charset="0"/>
                            </a:rPr>
                            <m:t>中</m:t>
                          </m:r>
                          <m:r>
                            <a:rPr lang="zh-CN" altLang="en-US" sz="1600" i="1">
                              <a:latin typeface="Cambria Math" panose="02040503050406030204" pitchFamily="18" charset="0"/>
                            </a:rPr>
                            <m:t>三角形</m:t>
                          </m:r>
                          <m:r>
                            <a:rPr lang="zh-CN" altLang="en-US" sz="1600" i="1" smtClean="0">
                              <a:latin typeface="Cambria Math" panose="02040503050406030204" pitchFamily="18" charset="0"/>
                            </a:rPr>
                            <m:t>的</m:t>
                          </m:r>
                          <m:r>
                            <a:rPr lang="zh-CN" altLang="en-US" sz="1600" i="1">
                              <a:latin typeface="Cambria Math" panose="02040503050406030204" pitchFamily="18" charset="0"/>
                            </a:rPr>
                            <m:t>数目</m:t>
                          </m:r>
                          <m:r>
                            <a:rPr lang="en-US" altLang="zh-CN" sz="1600" b="0" i="1" smtClean="0">
                              <a:latin typeface="Cambria Math" panose="02040503050406030204" pitchFamily="18" charset="0"/>
                            </a:rPr>
                            <m:t>)</m:t>
                          </m:r>
                        </m:num>
                        <m:den>
                          <m:r>
                            <a:rPr lang="zh-CN" altLang="en-US" sz="1600" i="1">
                              <a:latin typeface="Cambria Math" panose="02040503050406030204" pitchFamily="18" charset="0"/>
                            </a:rPr>
                            <m:t>网络中</m:t>
                          </m:r>
                          <m:r>
                            <a:rPr lang="zh-CN" altLang="en-US" sz="1600" i="1" smtClean="0">
                              <a:latin typeface="Cambria Math" panose="02040503050406030204" pitchFamily="18" charset="0"/>
                            </a:rPr>
                            <m:t>三元组</m:t>
                          </m:r>
                          <m:r>
                            <a:rPr lang="zh-CN" altLang="en-US" sz="1600" i="1">
                              <a:latin typeface="Cambria Math" panose="02040503050406030204" pitchFamily="18" charset="0"/>
                            </a:rPr>
                            <m:t>的</m:t>
                          </m:r>
                          <m:r>
                            <a:rPr lang="zh-CN" altLang="en-US" sz="1600" i="1" smtClean="0">
                              <a:latin typeface="Cambria Math" panose="02040503050406030204" pitchFamily="18" charset="0"/>
                            </a:rPr>
                            <m:t>数目</m:t>
                          </m:r>
                        </m:den>
                      </m:f>
                    </m:oMath>
                  </m:oMathPara>
                </a14:m>
                <a:endParaRPr lang="zh-CN" altLang="en-US" sz="1600" dirty="0"/>
              </a:p>
            </p:txBody>
          </p:sp>
        </mc:Choice>
        <mc:Fallback xmlns="">
          <p:sp>
            <p:nvSpPr>
              <p:cNvPr id="27" name="矩形 26">
                <a:extLst>
                  <a:ext uri="{FF2B5EF4-FFF2-40B4-BE49-F238E27FC236}">
                    <a16:creationId xmlns:a16="http://schemas.microsoft.com/office/drawing/2014/main" id="{0CACE8FD-EE8D-430F-B135-5C9FB5279866}"/>
                  </a:ext>
                </a:extLst>
              </p:cNvPr>
              <p:cNvSpPr>
                <a:spLocks noRot="1" noChangeAspect="1" noMove="1" noResize="1" noEditPoints="1" noAdjustHandles="1" noChangeArrowheads="1" noChangeShapeType="1" noTextEdit="1"/>
              </p:cNvSpPr>
              <p:nvPr/>
            </p:nvSpPr>
            <p:spPr>
              <a:xfrm>
                <a:off x="631005" y="6448941"/>
                <a:ext cx="5680895" cy="940194"/>
              </a:xfrm>
              <a:prstGeom prst="rect">
                <a:avLst/>
              </a:prstGeom>
              <a:blipFill>
                <a:blip r:embed="rId6"/>
                <a:stretch>
                  <a:fillRect l="-1182" t="-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C5FB8F08-7084-483A-AEA0-88B6D55D124F}"/>
                  </a:ext>
                </a:extLst>
              </p:cNvPr>
              <p:cNvSpPr/>
              <p:nvPr/>
            </p:nvSpPr>
            <p:spPr>
              <a:xfrm>
                <a:off x="7145034" y="5959611"/>
                <a:ext cx="3485249" cy="338554"/>
              </a:xfrm>
              <a:prstGeom prst="rect">
                <a:avLst/>
              </a:prstGeom>
            </p:spPr>
            <p:txBody>
              <a:bodyPr wrap="none">
                <a:spAutoFit/>
              </a:bodyPr>
              <a:lstStyle/>
              <a:p>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通过</a:t>
                </a:r>
                <a:r>
                  <a:rPr lang="zh-CN" altLang="en-US" sz="1600" dirty="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重连概率</a:t>
                </a:r>
                <a14:m>
                  <m:oMath xmlns:m="http://schemas.openxmlformats.org/officeDocument/2006/math">
                    <m:r>
                      <a:rPr lang="en-US" altLang="zh-CN" sz="1600" b="0" i="1" smtClean="0">
                        <a:latin typeface="Cambria Math" panose="02040503050406030204" pitchFamily="18" charset="0"/>
                      </a:rPr>
                      <m:t>𝑝</m:t>
                    </m:r>
                  </m:oMath>
                </a14:m>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构造小世界网络模型</a:t>
                </a:r>
                <a:endParaRPr lang="zh-CN" altLang="en-US" sz="1600" dirty="0"/>
              </a:p>
            </p:txBody>
          </p:sp>
        </mc:Choice>
        <mc:Fallback xmlns="">
          <p:sp>
            <p:nvSpPr>
              <p:cNvPr id="28" name="矩形 27">
                <a:extLst>
                  <a:ext uri="{FF2B5EF4-FFF2-40B4-BE49-F238E27FC236}">
                    <a16:creationId xmlns:a16="http://schemas.microsoft.com/office/drawing/2014/main" id="{C5FB8F08-7084-483A-AEA0-88B6D55D124F}"/>
                  </a:ext>
                </a:extLst>
              </p:cNvPr>
              <p:cNvSpPr>
                <a:spLocks noRot="1" noChangeAspect="1" noMove="1" noResize="1" noEditPoints="1" noAdjustHandles="1" noChangeArrowheads="1" noChangeShapeType="1" noTextEdit="1"/>
              </p:cNvSpPr>
              <p:nvPr/>
            </p:nvSpPr>
            <p:spPr>
              <a:xfrm>
                <a:off x="7145034" y="5959611"/>
                <a:ext cx="3485249" cy="338554"/>
              </a:xfrm>
              <a:prstGeom prst="rect">
                <a:avLst/>
              </a:prstGeom>
              <a:blipFill>
                <a:blip r:embed="rId7"/>
                <a:stretch>
                  <a:fillRect l="-874" t="-5455" b="-23636"/>
                </a:stretch>
              </a:blipFill>
            </p:spPr>
            <p:txBody>
              <a:bodyPr/>
              <a:lstStyle/>
              <a:p>
                <a:r>
                  <a:rPr lang="zh-CN" altLang="en-US">
                    <a:noFill/>
                  </a:rPr>
                  <a:t> </a:t>
                </a:r>
              </a:p>
            </p:txBody>
          </p:sp>
        </mc:Fallback>
      </mc:AlternateContent>
      <p:pic>
        <p:nvPicPr>
          <p:cNvPr id="32" name="图片 31">
            <a:extLst>
              <a:ext uri="{FF2B5EF4-FFF2-40B4-BE49-F238E27FC236}">
                <a16:creationId xmlns:a16="http://schemas.microsoft.com/office/drawing/2014/main" id="{6B2A9DA1-65C5-412A-B212-F7D5C44277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22197" y="1858380"/>
            <a:ext cx="3396061" cy="3184389"/>
          </a:xfrm>
          <a:prstGeom prst="rect">
            <a:avLst/>
          </a:prstGeom>
        </p:spPr>
      </p:pic>
    </p:spTree>
    <p:extLst>
      <p:ext uri="{BB962C8B-B14F-4D97-AF65-F5344CB8AC3E}">
        <p14:creationId xmlns:p14="http://schemas.microsoft.com/office/powerpoint/2010/main" val="284857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417141"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模型：平均中性漂变</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AFD7DDAA-38E7-4263-86CA-750619CCE946}"/>
              </a:ext>
            </a:extLst>
          </p:cNvPr>
          <p:cNvPicPr>
            <a:picLocks noChangeAspect="1"/>
          </p:cNvPicPr>
          <p:nvPr/>
        </p:nvPicPr>
        <p:blipFill>
          <a:blip r:embed="rId2"/>
          <a:stretch>
            <a:fillRect/>
          </a:stretch>
        </p:blipFill>
        <p:spPr>
          <a:xfrm>
            <a:off x="348246" y="4991100"/>
            <a:ext cx="4086892" cy="3949700"/>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3EDC814A-58B1-42E5-9BB9-F082826C19C3}"/>
                  </a:ext>
                </a:extLst>
              </p:cNvPr>
              <p:cNvSpPr/>
              <p:nvPr/>
            </p:nvSpPr>
            <p:spPr>
              <a:xfrm>
                <a:off x="4600238" y="5517634"/>
                <a:ext cx="7391703" cy="2271006"/>
              </a:xfrm>
              <a:prstGeom prst="rect">
                <a:avLst/>
              </a:prstGeom>
            </p:spPr>
            <p:txBody>
              <a:bodyPr wrap="none">
                <a:spAutoFit/>
              </a:bodyPr>
              <a:lstStyle/>
              <a:p>
                <a:r>
                  <a:rPr lang="zh-CN" altLang="en-US" sz="2400" dirty="0"/>
                  <a:t>选择结点</a:t>
                </a:r>
                <a:r>
                  <a:rPr lang="en-US" altLang="zh-CN" sz="2400" dirty="0"/>
                  <a:t>11</a:t>
                </a:r>
                <a:r>
                  <a:rPr lang="zh-CN" altLang="en-US" sz="2400" dirty="0"/>
                  <a:t>繁殖</a:t>
                </a:r>
                <a:endParaRPr lang="en-US" altLang="zh-CN" sz="2400" dirty="0"/>
              </a:p>
              <a:p>
                <a:r>
                  <a:rPr lang="zh-CN" altLang="en-US" sz="2400" dirty="0"/>
                  <a:t>邻居：</a:t>
                </a:r>
                <a:r>
                  <a:rPr lang="en-US" altLang="zh-CN" sz="2400" dirty="0"/>
                  <a:t>{</a:t>
                </a:r>
                <a:r>
                  <a:rPr lang="en-US" altLang="zh-CN" sz="2400" dirty="0">
                    <a:solidFill>
                      <a:srgbClr val="1F77B4"/>
                    </a:solidFill>
                  </a:rPr>
                  <a:t>1</a:t>
                </a:r>
                <a:r>
                  <a:rPr lang="en-US" altLang="zh-CN" sz="2400" dirty="0"/>
                  <a:t>, </a:t>
                </a:r>
                <a:r>
                  <a:rPr lang="en-US" altLang="zh-CN" sz="2400" dirty="0">
                    <a:solidFill>
                      <a:srgbClr val="D62728"/>
                    </a:solidFill>
                  </a:rPr>
                  <a:t>2</a:t>
                </a:r>
                <a:r>
                  <a:rPr lang="en-US" altLang="zh-CN" sz="2400" dirty="0"/>
                  <a:t>, </a:t>
                </a:r>
                <a:r>
                  <a:rPr lang="en-US" altLang="zh-CN" sz="2400" dirty="0">
                    <a:solidFill>
                      <a:srgbClr val="1F77B4"/>
                    </a:solidFill>
                  </a:rPr>
                  <a:t>4</a:t>
                </a:r>
                <a:r>
                  <a:rPr lang="en-US" altLang="zh-CN" sz="2400" dirty="0"/>
                  <a:t>, </a:t>
                </a:r>
                <a:r>
                  <a:rPr lang="en-US" altLang="zh-CN" sz="2400" dirty="0">
                    <a:solidFill>
                      <a:srgbClr val="D62728"/>
                    </a:solidFill>
                  </a:rPr>
                  <a:t>6</a:t>
                </a:r>
                <a:r>
                  <a:rPr lang="en-US" altLang="zh-CN" sz="2400" dirty="0"/>
                  <a:t>, </a:t>
                </a:r>
                <a:r>
                  <a:rPr lang="en-US" altLang="zh-CN" sz="2400" dirty="0">
                    <a:solidFill>
                      <a:srgbClr val="1F77B4"/>
                    </a:solidFill>
                  </a:rPr>
                  <a:t>7</a:t>
                </a:r>
                <a:r>
                  <a:rPr lang="en-US" altLang="zh-CN" sz="2400" dirty="0"/>
                  <a:t>, </a:t>
                </a:r>
                <a:r>
                  <a:rPr lang="en-US" altLang="zh-CN" sz="2400" dirty="0">
                    <a:solidFill>
                      <a:srgbClr val="D62728"/>
                    </a:solidFill>
                  </a:rPr>
                  <a:t>10</a:t>
                </a:r>
                <a:r>
                  <a:rPr lang="en-US" altLang="zh-CN" sz="2400" dirty="0"/>
                  <a:t>}</a:t>
                </a:r>
              </a:p>
              <a:p>
                <a:r>
                  <a:rPr lang="zh-CN" altLang="en-US" sz="2400" dirty="0"/>
                  <a:t>野生型</a:t>
                </a:r>
                <a:r>
                  <a:rPr lang="en-US" altLang="zh-CN" sz="2400" dirty="0">
                    <a:solidFill>
                      <a:srgbClr val="1F77B4"/>
                    </a:solidFill>
                  </a:rPr>
                  <a:t>A</a:t>
                </a:r>
                <a:r>
                  <a:rPr lang="zh-CN" altLang="en-US" sz="2400" dirty="0"/>
                  <a:t>：</a:t>
                </a:r>
                <a:r>
                  <a:rPr lang="en-US" altLang="zh-CN" sz="2400" dirty="0"/>
                  <a:t>{</a:t>
                </a:r>
                <a:r>
                  <a:rPr lang="en-US" altLang="zh-CN" sz="2400" dirty="0">
                    <a:solidFill>
                      <a:srgbClr val="1F77B4"/>
                    </a:solidFill>
                  </a:rPr>
                  <a:t>1</a:t>
                </a:r>
                <a:r>
                  <a:rPr lang="en-US" altLang="zh-CN" sz="2400" dirty="0"/>
                  <a:t>, </a:t>
                </a:r>
                <a:r>
                  <a:rPr lang="en-US" altLang="zh-CN" sz="2400" dirty="0">
                    <a:solidFill>
                      <a:srgbClr val="1F77B4"/>
                    </a:solidFill>
                  </a:rPr>
                  <a:t>4</a:t>
                </a:r>
                <a:r>
                  <a:rPr lang="en-US" altLang="zh-CN" sz="2400" dirty="0"/>
                  <a:t>, </a:t>
                </a:r>
                <a:r>
                  <a:rPr lang="en-US" altLang="zh-CN" sz="2400" dirty="0">
                    <a:solidFill>
                      <a:srgbClr val="1F77B4"/>
                    </a:solidFill>
                  </a:rPr>
                  <a:t>7</a:t>
                </a:r>
                <a:r>
                  <a:rPr lang="en-US" altLang="zh-CN" sz="2400" dirty="0"/>
                  <a:t>}  </a:t>
                </a:r>
                <a:r>
                  <a:rPr lang="zh-CN" altLang="en-US" sz="2400" dirty="0"/>
                  <a:t>死亡率</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=1</m:t>
                    </m:r>
                  </m:oMath>
                </a14:m>
                <a:endParaRPr lang="en-US" altLang="zh-CN" sz="2400" dirty="0"/>
              </a:p>
              <a:p>
                <a:r>
                  <a:rPr lang="zh-CN" altLang="en-US" sz="2400" dirty="0"/>
                  <a:t>突变型</a:t>
                </a:r>
                <a:r>
                  <a:rPr lang="en-US" altLang="zh-CN" sz="2400" dirty="0">
                    <a:solidFill>
                      <a:srgbClr val="D62728"/>
                    </a:solidFill>
                  </a:rPr>
                  <a:t>B</a:t>
                </a:r>
                <a:r>
                  <a:rPr lang="zh-CN" altLang="en-US" sz="2400" dirty="0"/>
                  <a:t>：</a:t>
                </a:r>
                <a:r>
                  <a:rPr lang="en-US" altLang="zh-CN" sz="2400" dirty="0"/>
                  <a:t>{</a:t>
                </a:r>
                <a:r>
                  <a:rPr lang="en-US" altLang="zh-CN" sz="2400" dirty="0">
                    <a:solidFill>
                      <a:srgbClr val="D62728"/>
                    </a:solidFill>
                  </a:rPr>
                  <a:t>2</a:t>
                </a:r>
                <a:r>
                  <a:rPr lang="en-US" altLang="zh-CN" sz="2400" dirty="0"/>
                  <a:t>, </a:t>
                </a:r>
                <a:r>
                  <a:rPr lang="en-US" altLang="zh-CN" sz="2400" dirty="0">
                    <a:solidFill>
                      <a:srgbClr val="D62728"/>
                    </a:solidFill>
                  </a:rPr>
                  <a:t>6</a:t>
                </a:r>
                <a:r>
                  <a:rPr lang="en-US" altLang="zh-CN" sz="2400" dirty="0"/>
                  <a:t>, </a:t>
                </a:r>
                <a:r>
                  <a:rPr lang="en-US" altLang="zh-CN" sz="2400" dirty="0">
                    <a:solidFill>
                      <a:srgbClr val="D62728"/>
                    </a:solidFill>
                  </a:rPr>
                  <a:t>10</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6</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=5, &lt;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&gt; =3</m:t>
                    </m:r>
                  </m:oMath>
                </a14:m>
                <a:endParaRPr lang="en-US" altLang="zh-CN" sz="2400" dirty="0"/>
              </a:p>
              <a:p>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𝐵</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3</m:t>
                          </m:r>
                        </m:den>
                      </m:f>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up>
                          <m:r>
                            <a:rPr lang="en-US" altLang="zh-CN" sz="2400" i="1">
                              <a:latin typeface="Cambria Math" panose="02040503050406030204" pitchFamily="18" charset="0"/>
                            </a:rPr>
                            <m:t>(</m:t>
                          </m:r>
                          <m:r>
                            <a:rPr lang="en-US" altLang="zh-CN" sz="2400" b="0" i="1" smtClean="0">
                              <a:latin typeface="Cambria Math" panose="02040503050406030204" pitchFamily="18" charset="0"/>
                            </a:rPr>
                            <m:t>6</m:t>
                          </m:r>
                          <m:r>
                            <a:rPr lang="en-US" altLang="zh-CN" sz="2400" i="1">
                              <a:latin typeface="Cambria Math" panose="02040503050406030204" pitchFamily="18" charset="0"/>
                            </a:rPr>
                            <m:t>)</m:t>
                          </m:r>
                        </m:sup>
                      </m:sSub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num>
                        <m:den>
                          <m:r>
                            <a:rPr lang="en-US" altLang="zh-CN" sz="2400" i="1">
                              <a:latin typeface="Cambria Math" panose="02040503050406030204" pitchFamily="18" charset="0"/>
                            </a:rPr>
                            <m:t>3</m:t>
                          </m:r>
                        </m:den>
                      </m:f>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up>
                          <m:r>
                            <a:rPr lang="en-US" altLang="zh-CN" sz="2400" i="1">
                              <a:latin typeface="Cambria Math" panose="02040503050406030204" pitchFamily="18" charset="0"/>
                            </a:rPr>
                            <m:t>(</m:t>
                          </m:r>
                          <m:r>
                            <a:rPr lang="en-US" altLang="zh-CN" sz="2400" b="0" i="1" smtClean="0">
                              <a:latin typeface="Cambria Math" panose="02040503050406030204" pitchFamily="18" charset="0"/>
                            </a:rPr>
                            <m:t>10</m:t>
                          </m:r>
                          <m:r>
                            <a:rPr lang="en-US" altLang="zh-CN" sz="2400" i="1">
                              <a:latin typeface="Cambria Math" panose="02040503050406030204" pitchFamily="18" charset="0"/>
                            </a:rPr>
                            <m:t>)</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5</m:t>
                          </m:r>
                        </m:num>
                        <m:den>
                          <m:r>
                            <a:rPr lang="en-US" altLang="zh-CN" sz="2400" b="0" i="1" smtClean="0">
                              <a:latin typeface="Cambria Math" panose="02040503050406030204" pitchFamily="18" charset="0"/>
                            </a:rPr>
                            <m:t>3</m:t>
                          </m:r>
                        </m:den>
                      </m:f>
                    </m:oMath>
                  </m:oMathPara>
                </a14:m>
                <a:endParaRPr lang="en-US" altLang="zh-CN" sz="2400" dirty="0"/>
              </a:p>
            </p:txBody>
          </p:sp>
        </mc:Choice>
        <mc:Fallback>
          <p:sp>
            <p:nvSpPr>
              <p:cNvPr id="6" name="矩形 5">
                <a:extLst>
                  <a:ext uri="{FF2B5EF4-FFF2-40B4-BE49-F238E27FC236}">
                    <a16:creationId xmlns:a16="http://schemas.microsoft.com/office/drawing/2014/main" id="{3EDC814A-58B1-42E5-9BB9-F082826C19C3}"/>
                  </a:ext>
                </a:extLst>
              </p:cNvPr>
              <p:cNvSpPr>
                <a:spLocks noRot="1" noChangeAspect="1" noMove="1" noResize="1" noEditPoints="1" noAdjustHandles="1" noChangeArrowheads="1" noChangeShapeType="1" noTextEdit="1"/>
              </p:cNvSpPr>
              <p:nvPr/>
            </p:nvSpPr>
            <p:spPr>
              <a:xfrm>
                <a:off x="4600238" y="5517634"/>
                <a:ext cx="7391703" cy="2271006"/>
              </a:xfrm>
              <a:prstGeom prst="rect">
                <a:avLst/>
              </a:prstGeom>
              <a:blipFill>
                <a:blip r:embed="rId3"/>
                <a:stretch>
                  <a:fillRect l="-1320" t="-2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6084C05D-EB5F-4EDD-B9AC-ACE49F8CD7D0}"/>
                  </a:ext>
                </a:extLst>
              </p:cNvPr>
              <p:cNvSpPr/>
              <p:nvPr/>
            </p:nvSpPr>
            <p:spPr>
              <a:xfrm>
                <a:off x="4435138" y="7985741"/>
                <a:ext cx="6581225" cy="79367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altLang="zh-CN" sz="2400" b="0" i="1" smtClean="0">
                              <a:solidFill>
                                <a:srgbClr val="1F77B4"/>
                              </a:solidFill>
                              <a:latin typeface="Cambria Math" panose="02040503050406030204" pitchFamily="18" charset="0"/>
                            </a:rPr>
                          </m:ctrlPr>
                        </m:sSubPr>
                        <m:e>
                          <m:r>
                            <a:rPr lang="en-US" altLang="zh-CN" sz="2400" b="0" i="1" smtClean="0">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1</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r>
                        <a:rPr lang="en-US" altLang="zh-CN" sz="2400" i="1">
                          <a:solidFill>
                            <a:prstClr val="black"/>
                          </a:solidFill>
                          <a:latin typeface="Cambria Math" panose="02040503050406030204" pitchFamily="18" charset="0"/>
                        </a:rPr>
                        <m:t>,</m:t>
                      </m:r>
                      <m:sSub>
                        <m:sSubPr>
                          <m:ctrlPr>
                            <a:rPr lang="en-US" altLang="zh-CN" sz="2400" i="1" smtClean="0">
                              <a:solidFill>
                                <a:srgbClr val="1F77B4"/>
                              </a:solidFill>
                              <a:latin typeface="Cambria Math" panose="02040503050406030204" pitchFamily="18" charset="0"/>
                            </a:rPr>
                          </m:ctrlPr>
                        </m:sSubPr>
                        <m:e>
                          <m:r>
                            <a:rPr lang="en-US" altLang="zh-CN" sz="2400" i="1">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4</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r>
                        <a:rPr lang="en-US" altLang="zh-CN" sz="2400" i="1">
                          <a:solidFill>
                            <a:prstClr val="black"/>
                          </a:solidFill>
                          <a:latin typeface="Cambria Math" panose="02040503050406030204" pitchFamily="18" charset="0"/>
                        </a:rPr>
                        <m:t>,</m:t>
                      </m:r>
                      <m:sSub>
                        <m:sSubPr>
                          <m:ctrlPr>
                            <a:rPr lang="en-US" altLang="zh-CN" sz="2400" i="1" smtClean="0">
                              <a:solidFill>
                                <a:srgbClr val="1F77B4"/>
                              </a:solidFill>
                              <a:latin typeface="Cambria Math" panose="02040503050406030204" pitchFamily="18" charset="0"/>
                            </a:rPr>
                          </m:ctrlPr>
                        </m:sSubPr>
                        <m:e>
                          <m:r>
                            <a:rPr lang="en-US" altLang="zh-CN" sz="2400" i="1">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7</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9</m:t>
                          </m:r>
                        </m:den>
                      </m:f>
                      <m:r>
                        <a:rPr lang="en-US" altLang="zh-CN" sz="2400" b="0" i="1" smtClean="0">
                          <a:solidFill>
                            <a:prstClr val="black"/>
                          </a:solidFill>
                          <a:latin typeface="Cambria Math" panose="02040503050406030204" pitchFamily="18" charset="0"/>
                        </a:rPr>
                        <m:t>, </m:t>
                      </m:r>
                      <m:sSub>
                        <m:sSubPr>
                          <m:ctrlPr>
                            <a:rPr lang="en-US" altLang="zh-CN" sz="2400" b="0" i="1" smtClean="0">
                              <a:solidFill>
                                <a:srgbClr val="D62728"/>
                              </a:solidFill>
                              <a:latin typeface="Cambria Math" panose="02040503050406030204" pitchFamily="18" charset="0"/>
                            </a:rPr>
                          </m:ctrlPr>
                        </m:sSubPr>
                        <m:e>
                          <m:r>
                            <a:rPr lang="en-US" altLang="zh-CN" sz="2400" b="0" i="1" smtClean="0">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2</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9</m:t>
                          </m:r>
                        </m:den>
                      </m:f>
                      <m:r>
                        <a:rPr lang="en-US" altLang="zh-CN" sz="2400" b="0" i="1" smtClean="0">
                          <a:solidFill>
                            <a:prstClr val="black"/>
                          </a:solidFill>
                          <a:latin typeface="Cambria Math" panose="02040503050406030204" pitchFamily="18" charset="0"/>
                        </a:rPr>
                        <m:t>,</m:t>
                      </m:r>
                      <m:sSub>
                        <m:sSubPr>
                          <m:ctrlPr>
                            <a:rPr lang="en-US" altLang="zh-CN" sz="2400" i="1" smtClean="0">
                              <a:solidFill>
                                <a:srgbClr val="D62728"/>
                              </a:solidFill>
                              <a:latin typeface="Cambria Math" panose="02040503050406030204" pitchFamily="18" charset="0"/>
                            </a:rPr>
                          </m:ctrlPr>
                        </m:sSubPr>
                        <m:e>
                          <m:r>
                            <a:rPr lang="en-US" altLang="zh-CN" sz="2400" i="1">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6</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9</m:t>
                          </m:r>
                        </m:den>
                      </m:f>
                      <m:r>
                        <a:rPr lang="en-US" altLang="zh-CN" sz="2400" i="1">
                          <a:solidFill>
                            <a:prstClr val="black"/>
                          </a:solidFill>
                          <a:latin typeface="Cambria Math" panose="02040503050406030204" pitchFamily="18" charset="0"/>
                        </a:rPr>
                        <m:t>,</m:t>
                      </m:r>
                      <m:sSub>
                        <m:sSubPr>
                          <m:ctrlPr>
                            <a:rPr lang="en-US" altLang="zh-CN" sz="2400" i="1" smtClean="0">
                              <a:solidFill>
                                <a:srgbClr val="D62728"/>
                              </a:solidFill>
                              <a:latin typeface="Cambria Math" panose="02040503050406030204" pitchFamily="18" charset="0"/>
                            </a:rPr>
                          </m:ctrlPr>
                        </m:sSubPr>
                        <m:e>
                          <m:r>
                            <a:rPr lang="en-US" altLang="zh-CN" sz="2400" i="1">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10</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5</m:t>
                          </m:r>
                        </m:num>
                        <m:den>
                          <m:r>
                            <a:rPr lang="en-US" altLang="zh-CN" sz="2400" b="0" i="1" smtClean="0">
                              <a:solidFill>
                                <a:prstClr val="black"/>
                              </a:solidFill>
                              <a:latin typeface="Cambria Math" panose="02040503050406030204" pitchFamily="18" charset="0"/>
                            </a:rPr>
                            <m:t>18</m:t>
                          </m:r>
                        </m:den>
                      </m:f>
                    </m:oMath>
                  </m:oMathPara>
                </a14:m>
                <a:endParaRPr lang="en-US" altLang="zh-CN" sz="2400" dirty="0">
                  <a:solidFill>
                    <a:prstClr val="black"/>
                  </a:solidFill>
                </a:endParaRPr>
              </a:p>
            </p:txBody>
          </p:sp>
        </mc:Choice>
        <mc:Fallback>
          <p:sp>
            <p:nvSpPr>
              <p:cNvPr id="9" name="矩形 8">
                <a:extLst>
                  <a:ext uri="{FF2B5EF4-FFF2-40B4-BE49-F238E27FC236}">
                    <a16:creationId xmlns:a16="http://schemas.microsoft.com/office/drawing/2014/main" id="{6084C05D-EB5F-4EDD-B9AC-ACE49F8CD7D0}"/>
                  </a:ext>
                </a:extLst>
              </p:cNvPr>
              <p:cNvSpPr>
                <a:spLocks noRot="1" noChangeAspect="1" noMove="1" noResize="1" noEditPoints="1" noAdjustHandles="1" noChangeArrowheads="1" noChangeShapeType="1" noTextEdit="1"/>
              </p:cNvSpPr>
              <p:nvPr/>
            </p:nvSpPr>
            <p:spPr>
              <a:xfrm>
                <a:off x="4435138" y="7985741"/>
                <a:ext cx="6581225" cy="79367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62937932-7FF9-4BF4-BE44-0C41D6F531F7}"/>
                  </a:ext>
                </a:extLst>
              </p:cNvPr>
              <p:cNvSpPr/>
              <p:nvPr/>
            </p:nvSpPr>
            <p:spPr>
              <a:xfrm>
                <a:off x="348246" y="1872734"/>
                <a:ext cx="10510254"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考虑种群大小为</a:t>
                </a: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cs typeface="Times New Roman" panose="02020603050405020304" pitchFamily="18" charset="0"/>
                      </a:rPr>
                      <m:t>N</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的有限种群，由两类物种组成：</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野生型</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突变型</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，种群在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BD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过程下进化</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平均中性漂变</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(neutral drift with average)</a:t>
                </a:r>
              </a:p>
              <a:p>
                <a:endParaRPr lang="zh-CN" altLang="en-US" b="1" dirty="0"/>
              </a:p>
            </p:txBody>
          </p:sp>
        </mc:Choice>
        <mc:Fallback>
          <p:sp>
            <p:nvSpPr>
              <p:cNvPr id="11" name="矩形 10">
                <a:extLst>
                  <a:ext uri="{FF2B5EF4-FFF2-40B4-BE49-F238E27FC236}">
                    <a16:creationId xmlns:a16="http://schemas.microsoft.com/office/drawing/2014/main" id="{62937932-7FF9-4BF4-BE44-0C41D6F531F7}"/>
                  </a:ext>
                </a:extLst>
              </p:cNvPr>
              <p:cNvSpPr>
                <a:spLocks noRot="1" noChangeAspect="1" noMove="1" noResize="1" noEditPoints="1" noAdjustHandles="1" noChangeArrowheads="1" noChangeShapeType="1" noTextEdit="1"/>
              </p:cNvSpPr>
              <p:nvPr/>
            </p:nvSpPr>
            <p:spPr>
              <a:xfrm>
                <a:off x="348246" y="1872734"/>
                <a:ext cx="10510254" cy="923330"/>
              </a:xfrm>
              <a:prstGeom prst="rect">
                <a:avLst/>
              </a:prstGeom>
              <a:blipFill>
                <a:blip r:embed="rId5"/>
                <a:stretch>
                  <a:fillRect l="-464" t="-3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94589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2479</TotalTime>
  <Words>1405</Words>
  <Application>Microsoft Office PowerPoint</Application>
  <PresentationFormat>自定义</PresentationFormat>
  <Paragraphs>138</Paragraphs>
  <Slides>11</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Helvetica Neue</vt:lpstr>
      <vt:lpstr>Roboto</vt:lpstr>
      <vt:lpstr>等线</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Tiger</dc:creator>
  <cp:lastModifiedBy>DELL</cp:lastModifiedBy>
  <cp:revision>128</cp:revision>
  <dcterms:created xsi:type="dcterms:W3CDTF">2021-09-25T04:25:43Z</dcterms:created>
  <dcterms:modified xsi:type="dcterms:W3CDTF">2021-11-26T13:09:33Z</dcterms:modified>
</cp:coreProperties>
</file>