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1" r:id="rId4"/>
    <p:sldId id="260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841ee0cdb74ce3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FEA02-8822-4D13-9DAA-0D1CF00E99ED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B6B56-D07F-4BA1-B905-6FE823426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71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幂律分布</a:t>
            </a:r>
            <a:r>
              <a:rPr lang="en-US" altLang="zh-CN" dirty="0"/>
              <a:t>: </a:t>
            </a:r>
            <a:r>
              <a:rPr lang="zh-CN" altLang="en-US" dirty="0"/>
              <a:t>某个随机变量分布密度函数是幂函数，表现在图上一条斜率为幂指数负数的直线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B6B56-D07F-4BA1-B905-6FE8234261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88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B6B56-D07F-4BA1-B905-6FE8234261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635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B6B56-D07F-4BA1-B905-6FE8234261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96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F4640-1BC6-4368-963D-E7DC96832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28E509-8425-49FA-A6C6-244C896AB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7A568-CBA3-4501-B7B3-C2915407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A306E-5D2F-4BAB-961F-4BFCA57C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ECB3F-2584-40AF-8386-35A9FC8D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7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7794A-7CD0-48BD-BF55-E5BC5F8D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52659F-577F-4E33-A1CA-73EDF6628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8F685-60D0-4517-8EDE-6BEE5B2C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68420-F36B-4498-BEE8-430FE873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F2758F-B629-42B3-814E-3B878546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86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6024A0-9FAC-4257-8B8F-7DBFCB105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76D67F-9414-4645-AC52-DE67C438A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68DF2-AB9D-411A-A181-4C17AE94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86027-7582-4EBA-A629-A69D1313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C5942-D71D-4150-BECF-483D88B5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4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55A4D-9121-4206-B86E-1F8FFF09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4CD11-E921-4CF3-AA59-8310AF580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30FBC-9851-4406-A6F9-157275E1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F7C29-E360-46F4-A6E7-B4E3B1E4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C58F7-6D39-4BB8-9FFB-78141006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46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1216D-1DC5-4622-AFEE-C7A67609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C13858-219A-4472-85DE-38FFBD55B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836A5-AB55-4B73-B45F-9EC3BF24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64AF1-70FB-4884-8354-F03CD088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AD75E-0574-4A30-8F45-7A203256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31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4FDD3-19C4-4F6D-9B4B-A5A5B3DA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6598B-A4DD-48D1-8F67-92CB34833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59D66E-24B9-4235-966E-CC2D7CE66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7E4D07-83AE-4510-A56D-F58D47A3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2F64F2-88F2-4716-9D0E-0059610A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51335D-FFC1-44FD-BCA2-39D4E943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6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AC7CA-D30F-4E98-9864-49C8B32A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B46E03-E027-49B7-90F2-479BCFC4F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C000F2-B916-45B5-BE63-749901F3A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9D9FDE-AA82-442D-B9F5-A82CCE192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F2CF82-4905-4C02-BD5A-BA75AFC24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B484FC-9563-4533-93E2-07AA7560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859333-A08C-45DE-B913-79075E20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FCFA4A-3245-4116-9CA4-FC23F9DE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4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054EA-22F5-4E1D-AD61-5A443A65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009E94-EFAB-4CEA-8BF7-14C15A98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908C61-8FB8-493F-8424-7FA34466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3FC46C-BE42-4CAE-9E21-B591DE15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0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6BED50-A7F5-439F-9717-E8B1CB4B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76052C-5F8B-41A7-A2C6-2C20B360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744AF4-A826-457B-B3BE-32712826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A477D-16FD-475B-80AC-E5FA313F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CD47A-51A6-4683-B48C-0A8A2E543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A3A473-FF72-4C24-AA72-8757263D7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EDD777-E547-4ACD-8EA5-C21F9739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0DF142-536C-49CA-A16B-E62E305F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497DAD-A12B-449C-996A-999FAB32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24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1F887-F1F5-4573-84E7-81C5EBBE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4D205D-CA38-4AB2-BDFC-0758FCF16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CC9E6C-DF51-405A-A256-523026900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BB43A1-8C31-4230-9211-49773D9F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CF866C-6660-4F50-A591-88083108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8798F9-0C4B-4F3A-A037-2E1872D5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4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ADA7E8-E596-4B0F-9CBA-2D96DEAB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DD117-42A9-4BA9-8840-690F946A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8100C-7B0F-48AD-AFC4-F9F88CB4F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207B4-5D25-4EF4-A88C-C57336970A58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3EAE0-CE20-47B6-8DB4-7EED991A3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607C6-2E08-46DD-BBEF-B92F07DFF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63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39.png"/><Relationship Id="rId21" Type="http://schemas.openxmlformats.org/officeDocument/2006/relationships/image" Target="../media/image57.png"/><Relationship Id="rId34" Type="http://schemas.openxmlformats.org/officeDocument/2006/relationships/image" Target="../media/image7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33" Type="http://schemas.openxmlformats.org/officeDocument/2006/relationships/image" Target="../media/image69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32" Type="http://schemas.openxmlformats.org/officeDocument/2006/relationships/image" Target="../media/image68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31" Type="http://schemas.openxmlformats.org/officeDocument/2006/relationships/image" Target="../media/image67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Relationship Id="rId35" Type="http://schemas.openxmlformats.org/officeDocument/2006/relationships/image" Target="../media/image71.png"/><Relationship Id="rId8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1F88C926-047A-4FBC-A094-63925FA0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75" y="164338"/>
            <a:ext cx="8641556" cy="556419"/>
          </a:xfrm>
        </p:spPr>
        <p:txBody>
          <a:bodyPr>
            <a:normAutofit fontScale="90000"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DeepWalk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Online Learning of Social Representations (2014)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标题 6">
            <a:extLst>
              <a:ext uri="{FF2B5EF4-FFF2-40B4-BE49-F238E27FC236}">
                <a16:creationId xmlns:a16="http://schemas.microsoft.com/office/drawing/2014/main" id="{D7FDCCFF-D205-43B5-B096-9C8CA4BB979A}"/>
              </a:ext>
            </a:extLst>
          </p:cNvPr>
          <p:cNvSpPr txBox="1">
            <a:spLocks/>
          </p:cNvSpPr>
          <p:nvPr/>
        </p:nvSpPr>
        <p:spPr>
          <a:xfrm>
            <a:off x="571275" y="5439913"/>
            <a:ext cx="11416587" cy="1265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</a:t>
            </a:r>
            <a:r>
              <a:rPr lang="en-US" altLang="zh-CN" sz="20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first one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 introduce deep learning techniques into network analysis (or network embedding).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Significantly performance increased.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Scalable.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1C5459-1CD8-4169-A40D-ABDA60ABBA40}"/>
              </a:ext>
            </a:extLst>
          </p:cNvPr>
          <p:cNvSpPr/>
          <p:nvPr/>
        </p:nvSpPr>
        <p:spPr>
          <a:xfrm>
            <a:off x="571275" y="662714"/>
            <a:ext cx="2496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INTRODUCTION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FA02B1-CAFA-4461-8954-D32A0682BD80}"/>
              </a:ext>
            </a:extLst>
          </p:cNvPr>
          <p:cNvSpPr/>
          <p:nvPr/>
        </p:nvSpPr>
        <p:spPr>
          <a:xfrm>
            <a:off x="538727" y="1096947"/>
            <a:ext cx="10461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DeepWalk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Learn </a:t>
            </a:r>
            <a:r>
              <a:rPr lang="en-US" altLang="zh-CN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social representations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by treating </a:t>
            </a:r>
            <a:r>
              <a:rPr lang="en-US" altLang="zh-CN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truncated random walks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as the equivalent of sentences.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84C8CD-1DC4-4C12-BDFB-03610F67D687}"/>
              </a:ext>
            </a:extLst>
          </p:cNvPr>
          <p:cNvSpPr/>
          <p:nvPr/>
        </p:nvSpPr>
        <p:spPr>
          <a:xfrm>
            <a:off x="10102413" y="4905289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truncated: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截断的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B95BAF-120A-4F8C-B161-476F09B2754A}"/>
              </a:ext>
            </a:extLst>
          </p:cNvPr>
          <p:cNvSpPr/>
          <p:nvPr/>
        </p:nvSpPr>
        <p:spPr>
          <a:xfrm>
            <a:off x="397550" y="1517379"/>
            <a:ext cx="11416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social representations: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Latent features of the vertices that capture </a:t>
            </a:r>
            <a:r>
              <a:rPr lang="en-US" altLang="zh-CN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neighborhood similarity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and </a:t>
            </a:r>
            <a:r>
              <a:rPr lang="en-US" altLang="zh-CN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community membership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C6650EF3-FED0-4986-A358-92473B1181BA}"/>
              </a:ext>
            </a:extLst>
          </p:cNvPr>
          <p:cNvSpPr/>
          <p:nvPr/>
        </p:nvSpPr>
        <p:spPr>
          <a:xfrm rot="5400000">
            <a:off x="9052096" y="661716"/>
            <a:ext cx="321468" cy="273367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A64459-4F65-4F65-9B14-6B56AFD2B172}"/>
              </a:ext>
            </a:extLst>
          </p:cNvPr>
          <p:cNvSpPr/>
          <p:nvPr/>
        </p:nvSpPr>
        <p:spPr>
          <a:xfrm>
            <a:off x="7969139" y="2230037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Feature of original network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77709D8-7D70-4B71-8F08-EF5EF310D28E}"/>
              </a:ext>
            </a:extLst>
          </p:cNvPr>
          <p:cNvCxnSpPr>
            <a:cxnSpLocks/>
          </p:cNvCxnSpPr>
          <p:nvPr/>
        </p:nvCxnSpPr>
        <p:spPr>
          <a:xfrm>
            <a:off x="1788725" y="1862595"/>
            <a:ext cx="0" cy="8302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3C7C338-A5F1-43B7-A5E9-3156B174199E}"/>
              </a:ext>
            </a:extLst>
          </p:cNvPr>
          <p:cNvSpPr/>
          <p:nvPr/>
        </p:nvSpPr>
        <p:spPr>
          <a:xfrm>
            <a:off x="2238718" y="3010826"/>
            <a:ext cx="2326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low-dimension vector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F5B0D2F-0BA0-4CDD-8FE1-4D7003BEE10F}"/>
              </a:ext>
            </a:extLst>
          </p:cNvPr>
          <p:cNvSpPr/>
          <p:nvPr/>
        </p:nvSpPr>
        <p:spPr>
          <a:xfrm>
            <a:off x="0" y="2949326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social relation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45B27E7-E8AC-41A3-A10A-74A225749D7D}"/>
              </a:ext>
            </a:extLst>
          </p:cNvPr>
          <p:cNvCxnSpPr>
            <a:cxnSpLocks/>
          </p:cNvCxnSpPr>
          <p:nvPr/>
        </p:nvCxnSpPr>
        <p:spPr>
          <a:xfrm>
            <a:off x="1542118" y="3133992"/>
            <a:ext cx="55450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7170877-5048-4F9E-85BD-1EFDBA2657C3}"/>
              </a:ext>
            </a:extLst>
          </p:cNvPr>
          <p:cNvSpPr/>
          <p:nvPr/>
        </p:nvSpPr>
        <p:spPr>
          <a:xfrm>
            <a:off x="1400027" y="2668760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encode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22D4593-B03B-4AF9-B0B0-260AA782AB1D}"/>
              </a:ext>
            </a:extLst>
          </p:cNvPr>
          <p:cNvSpPr/>
          <p:nvPr/>
        </p:nvSpPr>
        <p:spPr>
          <a:xfrm>
            <a:off x="1861384" y="3967710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classification 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6F84185-E2BC-4FA8-B71C-4108DA4EE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607" y="2825641"/>
            <a:ext cx="5019675" cy="1933575"/>
          </a:xfrm>
          <a:prstGeom prst="rect">
            <a:avLst/>
          </a:prstGeom>
        </p:spPr>
      </p:pic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C4B83294-F8BA-492D-AD6C-D9F368C7EAC8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 rot="5400000">
            <a:off x="2703058" y="3268813"/>
            <a:ext cx="587552" cy="8102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96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EB506619-00F1-492B-A703-6755DFE1679B}"/>
              </a:ext>
            </a:extLst>
          </p:cNvPr>
          <p:cNvSpPr/>
          <p:nvPr/>
        </p:nvSpPr>
        <p:spPr>
          <a:xfrm>
            <a:off x="6325299" y="1510018"/>
            <a:ext cx="1519610" cy="486562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030EC3-E7E5-49B1-ACA2-9E9E934F51F7}"/>
              </a:ext>
            </a:extLst>
          </p:cNvPr>
          <p:cNvSpPr/>
          <p:nvPr/>
        </p:nvSpPr>
        <p:spPr>
          <a:xfrm>
            <a:off x="380345" y="496961"/>
            <a:ext cx="3358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PROBLEM DEFINITION</a:t>
            </a:r>
            <a:endParaRPr lang="zh-CN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E8F226-AC4F-4BB2-AA34-D8F5BF574F6F}"/>
              </a:ext>
            </a:extLst>
          </p:cNvPr>
          <p:cNvSpPr/>
          <p:nvPr/>
        </p:nvSpPr>
        <p:spPr>
          <a:xfrm>
            <a:off x="787572" y="1012863"/>
            <a:ext cx="8802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Consider the problem of </a:t>
            </a:r>
            <a:r>
              <a:rPr lang="en-US" altLang="zh-CN" u="sng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classifying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members of a social network into one or more categories.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3C2DAEE-01C8-4919-B189-570CF2F47433}"/>
                  </a:ext>
                </a:extLst>
              </p:cNvPr>
              <p:cNvSpPr txBox="1"/>
              <p:nvPr/>
            </p:nvSpPr>
            <p:spPr>
              <a:xfrm>
                <a:off x="1375794" y="1782660"/>
                <a:ext cx="456907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u="sng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partially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labeled social network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3C2DAEE-01C8-4919-B189-570CF2F47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794" y="1782660"/>
                <a:ext cx="4569071" cy="553998"/>
              </a:xfrm>
              <a:prstGeom prst="rect">
                <a:avLst/>
              </a:prstGeom>
              <a:blipFill>
                <a:blip r:embed="rId2"/>
                <a:stretch>
                  <a:fillRect l="-1869" t="-15385" r="-2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EA43E472-A7AE-4C57-A4CD-24C11DDAD5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5464"/>
          <a:stretch/>
        </p:blipFill>
        <p:spPr>
          <a:xfrm>
            <a:off x="6530983" y="1641749"/>
            <a:ext cx="1228725" cy="2818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B03A792-CFA7-44FE-8145-1F17B9AB3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409" y="2140084"/>
            <a:ext cx="1333500" cy="276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D8F3805-F04A-4E0B-9E20-96646EE8785D}"/>
                  </a:ext>
                </a:extLst>
              </p:cNvPr>
              <p:cNvSpPr/>
              <p:nvPr/>
            </p:nvSpPr>
            <p:spPr>
              <a:xfrm>
                <a:off x="8345826" y="1641749"/>
                <a:ext cx="364369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dimension of attribute vector.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|y| is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D8F3805-F04A-4E0B-9E20-96646EE87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826" y="1641749"/>
                <a:ext cx="3643690" cy="646331"/>
              </a:xfrm>
              <a:prstGeom prst="rect">
                <a:avLst/>
              </a:prstGeom>
              <a:blipFill>
                <a:blip r:embed="rId5"/>
                <a:stretch>
                  <a:fillRect l="-1338" t="-5660" r="-502"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DEF55F0-0CF8-4A8F-ADCA-98B34B129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439784"/>
              </p:ext>
            </p:extLst>
          </p:nvPr>
        </p:nvGraphicFramePr>
        <p:xfrm>
          <a:off x="1727976" y="2829699"/>
          <a:ext cx="1535185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7037">
                  <a:extLst>
                    <a:ext uri="{9D8B030D-6E8A-4147-A177-3AD203B41FA5}">
                      <a16:colId xmlns:a16="http://schemas.microsoft.com/office/drawing/2014/main" val="3669236457"/>
                    </a:ext>
                  </a:extLst>
                </a:gridCol>
                <a:gridCol w="307037">
                  <a:extLst>
                    <a:ext uri="{9D8B030D-6E8A-4147-A177-3AD203B41FA5}">
                      <a16:colId xmlns:a16="http://schemas.microsoft.com/office/drawing/2014/main" val="2778932494"/>
                    </a:ext>
                  </a:extLst>
                </a:gridCol>
                <a:gridCol w="307037">
                  <a:extLst>
                    <a:ext uri="{9D8B030D-6E8A-4147-A177-3AD203B41FA5}">
                      <a16:colId xmlns:a16="http://schemas.microsoft.com/office/drawing/2014/main" val="180378964"/>
                    </a:ext>
                  </a:extLst>
                </a:gridCol>
                <a:gridCol w="307037">
                  <a:extLst>
                    <a:ext uri="{9D8B030D-6E8A-4147-A177-3AD203B41FA5}">
                      <a16:colId xmlns:a16="http://schemas.microsoft.com/office/drawing/2014/main" val="3702553955"/>
                    </a:ext>
                  </a:extLst>
                </a:gridCol>
                <a:gridCol w="307037">
                  <a:extLst>
                    <a:ext uri="{9D8B030D-6E8A-4147-A177-3AD203B41FA5}">
                      <a16:colId xmlns:a16="http://schemas.microsoft.com/office/drawing/2014/main" val="3401188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57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97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1124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425E440-FD72-4A4B-B2B4-071ECFC0CD3F}"/>
                  </a:ext>
                </a:extLst>
              </p:cNvPr>
              <p:cNvSpPr/>
              <p:nvPr/>
            </p:nvSpPr>
            <p:spPr>
              <a:xfrm>
                <a:off x="261555" y="3292553"/>
                <a:ext cx="4019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425E440-FD72-4A4B-B2B4-071ECFC0CD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55" y="3292553"/>
                <a:ext cx="4019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大括号 23">
            <a:extLst>
              <a:ext uri="{FF2B5EF4-FFF2-40B4-BE49-F238E27FC236}">
                <a16:creationId xmlns:a16="http://schemas.microsoft.com/office/drawing/2014/main" id="{4A8C9DF7-88F7-479E-9F9E-7BDBAEB155B4}"/>
              </a:ext>
            </a:extLst>
          </p:cNvPr>
          <p:cNvSpPr/>
          <p:nvPr/>
        </p:nvSpPr>
        <p:spPr>
          <a:xfrm>
            <a:off x="1367248" y="2829699"/>
            <a:ext cx="230815" cy="1483360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C4617077-A0DB-41C3-8CAD-508114298F38}"/>
              </a:ext>
            </a:extLst>
          </p:cNvPr>
          <p:cNvSpPr/>
          <p:nvPr/>
        </p:nvSpPr>
        <p:spPr>
          <a:xfrm rot="5400000">
            <a:off x="2394900" y="1868863"/>
            <a:ext cx="201336" cy="1535185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4772D7E-C2D6-4B7B-A80E-315E11D6C9EF}"/>
                  </a:ext>
                </a:extLst>
              </p:cNvPr>
              <p:cNvSpPr/>
              <p:nvPr/>
            </p:nvSpPr>
            <p:spPr>
              <a:xfrm>
                <a:off x="2308818" y="2101424"/>
                <a:ext cx="3734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4772D7E-C2D6-4B7B-A80E-315E11D6C9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818" y="2101424"/>
                <a:ext cx="3734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D9AB80F-F5A0-4424-AC87-BF29CDB6D2BF}"/>
                  </a:ext>
                </a:extLst>
              </p:cNvPr>
              <p:cNvSpPr/>
              <p:nvPr/>
            </p:nvSpPr>
            <p:spPr>
              <a:xfrm>
                <a:off x="843660" y="3386713"/>
                <a:ext cx="5462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D9AB80F-F5A0-4424-AC87-BF29CDB6D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60" y="3386713"/>
                <a:ext cx="54624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FED5AF2-65C5-4CCF-8ABB-FE918021F777}"/>
                  </a:ext>
                </a:extLst>
              </p:cNvPr>
              <p:cNvSpPr/>
              <p:nvPr/>
            </p:nvSpPr>
            <p:spPr>
              <a:xfrm>
                <a:off x="157864" y="5872701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FED5AF2-65C5-4CCF-8ABB-FE918021F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64" y="5872701"/>
                <a:ext cx="3922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8AFC7EF9-2454-4F8D-B748-E82ED2E95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264863"/>
              </p:ext>
            </p:extLst>
          </p:nvPr>
        </p:nvGraphicFramePr>
        <p:xfrm>
          <a:off x="2188530" y="5219511"/>
          <a:ext cx="614074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7037">
                  <a:extLst>
                    <a:ext uri="{9D8B030D-6E8A-4147-A177-3AD203B41FA5}">
                      <a16:colId xmlns:a16="http://schemas.microsoft.com/office/drawing/2014/main" val="3669236457"/>
                    </a:ext>
                  </a:extLst>
                </a:gridCol>
                <a:gridCol w="307037">
                  <a:extLst>
                    <a:ext uri="{9D8B030D-6E8A-4147-A177-3AD203B41FA5}">
                      <a16:colId xmlns:a16="http://schemas.microsoft.com/office/drawing/2014/main" val="2778932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57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97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112425"/>
                  </a:ext>
                </a:extLst>
              </a:tr>
            </a:tbl>
          </a:graphicData>
        </a:graphic>
      </p:graphicFrame>
      <p:sp>
        <p:nvSpPr>
          <p:cNvPr id="35" name="左大括号 34">
            <a:extLst>
              <a:ext uri="{FF2B5EF4-FFF2-40B4-BE49-F238E27FC236}">
                <a16:creationId xmlns:a16="http://schemas.microsoft.com/office/drawing/2014/main" id="{0EDA20AD-12E7-46E4-B6D8-29343C37C478}"/>
              </a:ext>
            </a:extLst>
          </p:cNvPr>
          <p:cNvSpPr/>
          <p:nvPr/>
        </p:nvSpPr>
        <p:spPr>
          <a:xfrm>
            <a:off x="1728243" y="5210046"/>
            <a:ext cx="230815" cy="1483360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752C5E3-5B04-4FA4-B52C-A165D36314A9}"/>
                  </a:ext>
                </a:extLst>
              </p:cNvPr>
              <p:cNvSpPr/>
              <p:nvPr/>
            </p:nvSpPr>
            <p:spPr>
              <a:xfrm>
                <a:off x="1204655" y="5767060"/>
                <a:ext cx="5462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752C5E3-5B04-4FA4-B52C-A165D3631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655" y="5767060"/>
                <a:ext cx="546240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>
            <a:extLst>
              <a:ext uri="{FF2B5EF4-FFF2-40B4-BE49-F238E27FC236}">
                <a16:creationId xmlns:a16="http://schemas.microsoft.com/office/drawing/2014/main" id="{42FD5984-FFEB-43AE-AEFF-39F8390508E8}"/>
              </a:ext>
            </a:extLst>
          </p:cNvPr>
          <p:cNvSpPr/>
          <p:nvPr/>
        </p:nvSpPr>
        <p:spPr>
          <a:xfrm>
            <a:off x="2306103" y="4481260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|y| </a:t>
            </a:r>
            <a:endParaRPr lang="zh-CN" altLang="en-US" dirty="0"/>
          </a:p>
        </p:txBody>
      </p: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C91AD285-2973-4F30-AA92-35751FD2C16A}"/>
              </a:ext>
            </a:extLst>
          </p:cNvPr>
          <p:cNvSpPr/>
          <p:nvPr/>
        </p:nvSpPr>
        <p:spPr>
          <a:xfrm rot="5400000">
            <a:off x="2407410" y="4737684"/>
            <a:ext cx="176314" cy="614074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大括号 38">
            <a:extLst>
              <a:ext uri="{FF2B5EF4-FFF2-40B4-BE49-F238E27FC236}">
                <a16:creationId xmlns:a16="http://schemas.microsoft.com/office/drawing/2014/main" id="{DFCD2789-B2AE-47B1-9B53-AB7F3BEDAF83}"/>
              </a:ext>
            </a:extLst>
          </p:cNvPr>
          <p:cNvSpPr/>
          <p:nvPr/>
        </p:nvSpPr>
        <p:spPr>
          <a:xfrm>
            <a:off x="3484228" y="3252685"/>
            <a:ext cx="2357043" cy="281303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97B8336-1339-454D-B05D-99BA622856F1}"/>
              </a:ext>
            </a:extLst>
          </p:cNvPr>
          <p:cNvSpPr/>
          <p:nvPr/>
        </p:nvSpPr>
        <p:spPr>
          <a:xfrm>
            <a:off x="4926638" y="4152011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6046475-A2EE-4E42-961E-8BBE8A1F05C6}"/>
              </a:ext>
            </a:extLst>
          </p:cNvPr>
          <p:cNvSpPr/>
          <p:nvPr/>
        </p:nvSpPr>
        <p:spPr>
          <a:xfrm>
            <a:off x="6138110" y="4429219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vertices into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570D868-EB27-417D-A20D-2CCF8713D5DA}"/>
              </a:ext>
            </a:extLst>
          </p:cNvPr>
          <p:cNvSpPr/>
          <p:nvPr/>
        </p:nvSpPr>
        <p:spPr>
          <a:xfrm>
            <a:off x="3317642" y="2812578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vector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F0AF68E-F9E4-48AE-AF64-D456DE243F9C}"/>
              </a:ext>
            </a:extLst>
          </p:cNvPr>
          <p:cNvSpPr/>
          <p:nvPr/>
        </p:nvSpPr>
        <p:spPr>
          <a:xfrm>
            <a:off x="5546829" y="3419139"/>
            <a:ext cx="66372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DeepWalk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helps us to get the </a:t>
            </a:r>
            <a:r>
              <a:rPr lang="en-US" altLang="zh-CN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vector representation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of  each vertex.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Unsupervised feature learning, </a:t>
            </a:r>
            <a:r>
              <a:rPr lang="en-US" altLang="zh-CN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independent of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labels’ distribution.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0D65FB8-E127-451C-BD44-46FA3AE425A6}"/>
              </a:ext>
            </a:extLst>
          </p:cNvPr>
          <p:cNvCxnSpPr>
            <a:cxnSpLocks/>
          </p:cNvCxnSpPr>
          <p:nvPr/>
        </p:nvCxnSpPr>
        <p:spPr>
          <a:xfrm>
            <a:off x="4901769" y="2997244"/>
            <a:ext cx="645060" cy="4799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14A8A4C3-8987-4184-A93E-F231E01F9547}"/>
              </a:ext>
            </a:extLst>
          </p:cNvPr>
          <p:cNvCxnSpPr>
            <a:stCxn id="43" idx="0"/>
            <a:endCxn id="12" idx="1"/>
          </p:cNvCxnSpPr>
          <p:nvPr/>
        </p:nvCxnSpPr>
        <p:spPr>
          <a:xfrm rot="16200000" flipV="1">
            <a:off x="6762461" y="1316137"/>
            <a:ext cx="1665840" cy="2540163"/>
          </a:xfrm>
          <a:prstGeom prst="curvedConnector4">
            <a:avLst>
              <a:gd name="adj1" fmla="val 42698"/>
              <a:gd name="adj2" fmla="val 11374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2E8993CA-38DD-458B-A678-2F66C0989B73}"/>
              </a:ext>
            </a:extLst>
          </p:cNvPr>
          <p:cNvSpPr/>
          <p:nvPr/>
        </p:nvSpPr>
        <p:spPr>
          <a:xfrm>
            <a:off x="7013170" y="2732867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53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5830657-34FC-4327-A4F7-1B5A43317C5A}"/>
              </a:ext>
            </a:extLst>
          </p:cNvPr>
          <p:cNvSpPr/>
          <p:nvPr/>
        </p:nvSpPr>
        <p:spPr>
          <a:xfrm>
            <a:off x="397123" y="362738"/>
            <a:ext cx="54143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LEARNING SOCIAL REPRESENTATIONS</a:t>
            </a:r>
            <a:endParaRPr lang="zh-CN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E340BC-3219-4B8B-913C-1437915B8EC5}"/>
              </a:ext>
            </a:extLst>
          </p:cNvPr>
          <p:cNvSpPr/>
          <p:nvPr/>
        </p:nvSpPr>
        <p:spPr>
          <a:xfrm>
            <a:off x="828298" y="845083"/>
            <a:ext cx="21852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Some characteristics: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Adaptability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Community aware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Low dimensional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Continuous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507041-91C7-4B79-AD0A-9466B034E525}"/>
              </a:ext>
            </a:extLst>
          </p:cNvPr>
          <p:cNvSpPr/>
          <p:nvPr/>
        </p:nvSpPr>
        <p:spPr>
          <a:xfrm>
            <a:off x="126350" y="2492909"/>
            <a:ext cx="204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 Random Walks</a:t>
            </a:r>
            <a:endParaRPr lang="zh-CN" altLang="en-US" b="1" dirty="0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7648FC95-4987-4A84-8000-58CB3A5354CE}"/>
              </a:ext>
            </a:extLst>
          </p:cNvPr>
          <p:cNvSpPr/>
          <p:nvPr/>
        </p:nvSpPr>
        <p:spPr>
          <a:xfrm>
            <a:off x="434829" y="4011538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421EA48A-3120-43F7-8BD5-0D0EF2FBB5D9}"/>
              </a:ext>
            </a:extLst>
          </p:cNvPr>
          <p:cNvSpPr/>
          <p:nvPr/>
        </p:nvSpPr>
        <p:spPr>
          <a:xfrm>
            <a:off x="1040156" y="3343542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90829ED8-6AF6-4FD4-B704-AF07F8903439}"/>
              </a:ext>
            </a:extLst>
          </p:cNvPr>
          <p:cNvSpPr/>
          <p:nvPr/>
        </p:nvSpPr>
        <p:spPr>
          <a:xfrm>
            <a:off x="1638362" y="4011538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BBE4386A-6BA8-42F2-A9EA-2168C87BD310}"/>
              </a:ext>
            </a:extLst>
          </p:cNvPr>
          <p:cNvSpPr/>
          <p:nvPr/>
        </p:nvSpPr>
        <p:spPr>
          <a:xfrm>
            <a:off x="2339116" y="3343542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C01AAB6E-4EC5-4985-BE49-AC4C94DB7E88}"/>
              </a:ext>
            </a:extLst>
          </p:cNvPr>
          <p:cNvSpPr/>
          <p:nvPr/>
        </p:nvSpPr>
        <p:spPr>
          <a:xfrm>
            <a:off x="2756313" y="4011538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1A66E347-3E54-45B4-8C6A-474F51ADDA7D}"/>
              </a:ext>
            </a:extLst>
          </p:cNvPr>
          <p:cNvSpPr/>
          <p:nvPr/>
        </p:nvSpPr>
        <p:spPr>
          <a:xfrm>
            <a:off x="1997285" y="4736507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F240428-2094-45F2-A9DF-ADEB31C63195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580927" y="3489428"/>
            <a:ext cx="484295" cy="5471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88E4418-8D0F-447E-B812-5B3EF9298928}"/>
              </a:ext>
            </a:extLst>
          </p:cNvPr>
          <p:cNvCxnSpPr>
            <a:cxnSpLocks/>
            <a:stCxn id="8" idx="1"/>
            <a:endCxn id="7" idx="5"/>
          </p:cNvCxnSpPr>
          <p:nvPr/>
        </p:nvCxnSpPr>
        <p:spPr>
          <a:xfrm flipH="1" flipV="1">
            <a:off x="1186254" y="3489428"/>
            <a:ext cx="477174" cy="5471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88A1D4C-2653-47DB-9331-50EEB8F8F5DB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>
            <a:off x="1211320" y="3429000"/>
            <a:ext cx="11277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CDC3C5-AC08-4105-8C40-401EBE93C67D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>
          <a:xfrm flipH="1" flipV="1">
            <a:off x="2485214" y="3489428"/>
            <a:ext cx="296165" cy="547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92A4651-D8D8-4951-BE8E-A0C8747A3F29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784460" y="3489428"/>
            <a:ext cx="579722" cy="547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C7E1CD8-0964-490E-A0A1-7C3E77A89AE0}"/>
              </a:ext>
            </a:extLst>
          </p:cNvPr>
          <p:cNvCxnSpPr>
            <a:cxnSpLocks/>
            <a:stCxn id="11" idx="1"/>
            <a:endCxn id="8" idx="4"/>
          </p:cNvCxnSpPr>
          <p:nvPr/>
        </p:nvCxnSpPr>
        <p:spPr>
          <a:xfrm flipH="1" flipV="1">
            <a:off x="1723944" y="4182454"/>
            <a:ext cx="298407" cy="579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D8AD37A-86A5-48A2-AD0C-C718BA3C136E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1809526" y="4096996"/>
            <a:ext cx="9467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38AFFC1-7E02-452B-A94C-3E299489B220}"/>
                  </a:ext>
                </a:extLst>
              </p:cNvPr>
              <p:cNvSpPr/>
              <p:nvPr/>
            </p:nvSpPr>
            <p:spPr>
              <a:xfrm>
                <a:off x="0" y="3927719"/>
                <a:ext cx="4175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38AFFC1-7E02-452B-A94C-3E299489B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27719"/>
                <a:ext cx="41755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35FA6D3C-DF70-423E-9176-4DC330E290C6}"/>
              </a:ext>
            </a:extLst>
          </p:cNvPr>
          <p:cNvSpPr/>
          <p:nvPr/>
        </p:nvSpPr>
        <p:spPr>
          <a:xfrm>
            <a:off x="251349" y="4189346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root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AC4A03C-C6C7-4755-BA39-8E49A0777CB1}"/>
                  </a:ext>
                </a:extLst>
              </p:cNvPr>
              <p:cNvSpPr/>
              <p:nvPr/>
            </p:nvSpPr>
            <p:spPr>
              <a:xfrm>
                <a:off x="760819" y="2890432"/>
                <a:ext cx="583621" cy="40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AC4A03C-C6C7-4755-BA39-8E49A0777C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9" y="2890432"/>
                <a:ext cx="583621" cy="401457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0B43B72-7FE1-4032-8B44-8083576C66F9}"/>
                  </a:ext>
                </a:extLst>
              </p:cNvPr>
              <p:cNvSpPr/>
              <p:nvPr/>
            </p:nvSpPr>
            <p:spPr>
              <a:xfrm>
                <a:off x="1465680" y="3562269"/>
                <a:ext cx="583621" cy="40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0B43B72-7FE1-4032-8B44-8083576C6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680" y="3562269"/>
                <a:ext cx="583621" cy="401457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A1F2353-EC8B-48A3-990D-FBF1485122F0}"/>
                  </a:ext>
                </a:extLst>
              </p:cNvPr>
              <p:cNvSpPr/>
              <p:nvPr/>
            </p:nvSpPr>
            <p:spPr>
              <a:xfrm>
                <a:off x="2767802" y="3665325"/>
                <a:ext cx="583621" cy="40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A1F2353-EC8B-48A3-990D-FBF148512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802" y="3665325"/>
                <a:ext cx="583621" cy="401457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5F99617-5C1F-49D3-B300-2521F3E022EA}"/>
                  </a:ext>
                </a:extLst>
              </p:cNvPr>
              <p:cNvSpPr/>
              <p:nvPr/>
            </p:nvSpPr>
            <p:spPr>
              <a:xfrm>
                <a:off x="605993" y="4919071"/>
                <a:ext cx="1844416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random walk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5F99617-5C1F-49D3-B300-2521F3E02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93" y="4919071"/>
                <a:ext cx="1844416" cy="396519"/>
              </a:xfrm>
              <a:prstGeom prst="rect">
                <a:avLst/>
              </a:prstGeom>
              <a:blipFill>
                <a:blip r:embed="rId7"/>
                <a:stretch>
                  <a:fillRect l="-2640" t="-9231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F92E87C0-C5D8-4E42-AE1E-A8D63CAE229D}"/>
              </a:ext>
            </a:extLst>
          </p:cNvPr>
          <p:cNvSpPr/>
          <p:nvPr/>
        </p:nvSpPr>
        <p:spPr>
          <a:xfrm>
            <a:off x="-32866" y="5796873"/>
            <a:ext cx="58442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community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parallelize.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Accommodate small changes without computing globally.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CC05BA0-4BAC-4B31-9863-CA3A8602EF2B}"/>
              </a:ext>
            </a:extLst>
          </p:cNvPr>
          <p:cNvSpPr/>
          <p:nvPr/>
        </p:nvSpPr>
        <p:spPr>
          <a:xfrm>
            <a:off x="6211997" y="362738"/>
            <a:ext cx="2933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Connection: Power laws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8A3186B5-60D7-44AC-9465-3D22504DF2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5749" y="711483"/>
            <a:ext cx="5741832" cy="3270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F624EEE-57F6-49AB-B59C-6059D092EE84}"/>
                  </a:ext>
                </a:extLst>
              </p:cNvPr>
              <p:cNvSpPr/>
              <p:nvPr/>
            </p:nvSpPr>
            <p:spPr>
              <a:xfrm>
                <a:off x="6352878" y="4425800"/>
                <a:ext cx="146841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b </a:t>
                </a:r>
                <a:r>
                  <a: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g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F624EEE-57F6-49AB-B59C-6059D092E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878" y="4425800"/>
                <a:ext cx="1468415" cy="923330"/>
              </a:xfrm>
              <a:prstGeom prst="rect">
                <a:avLst/>
              </a:prstGeom>
              <a:blipFill>
                <a:blip r:embed="rId9"/>
                <a:stretch>
                  <a:fillRect t="-3311" b="-92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7F41EC33-9A55-4D69-B3C0-8D7C3F376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126554"/>
              </p:ext>
            </p:extLst>
          </p:nvPr>
        </p:nvGraphicFramePr>
        <p:xfrm>
          <a:off x="8252571" y="3962084"/>
          <a:ext cx="29706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325">
                  <a:extLst>
                    <a:ext uri="{9D8B030D-6E8A-4147-A177-3AD203B41FA5}">
                      <a16:colId xmlns:a16="http://schemas.microsoft.com/office/drawing/2014/main" val="3874138745"/>
                    </a:ext>
                  </a:extLst>
                </a:gridCol>
                <a:gridCol w="1485325">
                  <a:extLst>
                    <a:ext uri="{9D8B030D-6E8A-4147-A177-3AD203B41FA5}">
                      <a16:colId xmlns:a16="http://schemas.microsoft.com/office/drawing/2014/main" val="1469188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Visitation count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Of vertices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3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2: a b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60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2: c f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01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 e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59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 d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166128"/>
                  </a:ext>
                </a:extLst>
              </a:tr>
            </a:tbl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523C19CB-0C9F-45EF-814D-D83434BA71C2}"/>
              </a:ext>
            </a:extLst>
          </p:cNvPr>
          <p:cNvSpPr/>
          <p:nvPr/>
        </p:nvSpPr>
        <p:spPr>
          <a:xfrm>
            <a:off x="7678738" y="6073872"/>
            <a:ext cx="38331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Text is a sequence of </a:t>
            </a:r>
            <a:r>
              <a:rPr lang="en-US" altLang="zh-CN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words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Random walk is a sequence of </a:t>
            </a:r>
            <a:r>
              <a:rPr lang="en-US" altLang="zh-CN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vertices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12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222762C-E0F6-4B57-BA2F-A773939FF9A8}"/>
              </a:ext>
            </a:extLst>
          </p:cNvPr>
          <p:cNvSpPr/>
          <p:nvPr/>
        </p:nvSpPr>
        <p:spPr>
          <a:xfrm>
            <a:off x="659908" y="247226"/>
            <a:ext cx="2544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Language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A324446-6369-41B4-97CB-93146494B6CC}"/>
                  </a:ext>
                </a:extLst>
              </p:cNvPr>
              <p:cNvSpPr/>
              <p:nvPr/>
            </p:nvSpPr>
            <p:spPr>
              <a:xfrm>
                <a:off x="1282504" y="856241"/>
                <a:ext cx="947637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 a sequence of words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Maximize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 all the training corpus, where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vocabulary).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A324446-6369-41B4-97CB-93146494B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504" y="856241"/>
                <a:ext cx="9476377" cy="646331"/>
              </a:xfrm>
              <a:prstGeom prst="rect">
                <a:avLst/>
              </a:prstGeom>
              <a:blipFill>
                <a:blip r:embed="rId3"/>
                <a:stretch>
                  <a:fillRect l="-514" t="-4717"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1495A060-85DC-4AB5-B584-408E917C1AA6}"/>
              </a:ext>
            </a:extLst>
          </p:cNvPr>
          <p:cNvSpPr/>
          <p:nvPr/>
        </p:nvSpPr>
        <p:spPr>
          <a:xfrm>
            <a:off x="1282504" y="1742255"/>
            <a:ext cx="3149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 The cat is sitting on the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E520E7F-5B4D-4A73-9984-E37D7381C661}"/>
                  </a:ext>
                </a:extLst>
              </p:cNvPr>
              <p:cNvSpPr/>
              <p:nvPr/>
            </p:nvSpPr>
            <p:spPr>
              <a:xfrm>
                <a:off x="1742790" y="3122138"/>
                <a:ext cx="22286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,···,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E520E7F-5B4D-4A73-9984-E37D7381C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790" y="3122138"/>
                <a:ext cx="222868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50119504-0BC8-4839-8E52-90E065E583A4}"/>
              </a:ext>
            </a:extLst>
          </p:cNvPr>
          <p:cNvSpPr/>
          <p:nvPr/>
        </p:nvSpPr>
        <p:spPr>
          <a:xfrm>
            <a:off x="5468566" y="2451315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BFDDC53-959D-4008-8D22-E5C8A29940E8}"/>
              </a:ext>
            </a:extLst>
          </p:cNvPr>
          <p:cNvCxnSpPr>
            <a:cxnSpLocks/>
            <a:stCxn id="8" idx="7"/>
            <a:endCxn id="11" idx="3"/>
          </p:cNvCxnSpPr>
          <p:nvPr/>
        </p:nvCxnSpPr>
        <p:spPr>
          <a:xfrm flipV="1">
            <a:off x="5614664" y="1987349"/>
            <a:ext cx="506402" cy="4889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4DBB93E-AC52-4B63-AF6F-6D779F53E7C5}"/>
              </a:ext>
            </a:extLst>
          </p:cNvPr>
          <p:cNvSpPr/>
          <p:nvPr/>
        </p:nvSpPr>
        <p:spPr>
          <a:xfrm>
            <a:off x="6096000" y="1841463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A1E4790-3D34-4F50-8E39-0E2A7995A7E8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6242098" y="1987349"/>
            <a:ext cx="502240" cy="539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090EEEFB-1CE6-4C7C-80D7-E0A8A46C826C}"/>
              </a:ext>
            </a:extLst>
          </p:cNvPr>
          <p:cNvSpPr/>
          <p:nvPr/>
        </p:nvSpPr>
        <p:spPr>
          <a:xfrm>
            <a:off x="6694206" y="2501439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B7E5C6-893A-41C7-8BFB-0B7BE1F1D8F5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6840304" y="1999363"/>
            <a:ext cx="509750" cy="52710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A6DDC88F-BE7F-4E77-9D5F-3A73B14BB00B}"/>
              </a:ext>
            </a:extLst>
          </p:cNvPr>
          <p:cNvSpPr/>
          <p:nvPr/>
        </p:nvSpPr>
        <p:spPr>
          <a:xfrm>
            <a:off x="7320824" y="1863479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A7E0C46-2830-4A59-A410-FDC5570CECC6}"/>
              </a:ext>
            </a:extLst>
          </p:cNvPr>
          <p:cNvSpPr/>
          <p:nvPr/>
        </p:nvSpPr>
        <p:spPr>
          <a:xfrm>
            <a:off x="7622825" y="1742255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C48399-C6ED-4B41-9F7D-7B4EB87B8571}"/>
                  </a:ext>
                </a:extLst>
              </p:cNvPr>
              <p:cNvSpPr/>
              <p:nvPr/>
            </p:nvSpPr>
            <p:spPr>
              <a:xfrm>
                <a:off x="5105194" y="3122138"/>
                <a:ext cx="3349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,···,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C48399-C6ED-4B41-9F7D-7B4EB87B8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194" y="3122138"/>
                <a:ext cx="334918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2AA237F-83E3-4928-A46F-188DCF9A89ED}"/>
                  </a:ext>
                </a:extLst>
              </p:cNvPr>
              <p:cNvSpPr/>
              <p:nvPr/>
            </p:nvSpPr>
            <p:spPr>
              <a:xfrm>
                <a:off x="2517202" y="2586897"/>
                <a:ext cx="2138021" cy="386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2AA237F-83E3-4928-A46F-188DCF9A89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202" y="2586897"/>
                <a:ext cx="2138021" cy="3864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B55A7D46-ECE6-4950-92C3-94031538E7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0082"/>
          <a:stretch/>
        </p:blipFill>
        <p:spPr>
          <a:xfrm>
            <a:off x="2073155" y="3955701"/>
            <a:ext cx="6286500" cy="695325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C26B1902-9BE0-4CD2-AED8-7534C53A3725}"/>
              </a:ext>
            </a:extLst>
          </p:cNvPr>
          <p:cNvSpPr/>
          <p:nvPr/>
        </p:nvSpPr>
        <p:spPr>
          <a:xfrm>
            <a:off x="5867865" y="3543300"/>
            <a:ext cx="228135" cy="448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F7753E-A21D-44E5-9AF5-BB80EB5FBF33}"/>
              </a:ext>
            </a:extLst>
          </p:cNvPr>
          <p:cNvSpPr/>
          <p:nvPr/>
        </p:nvSpPr>
        <p:spPr>
          <a:xfrm>
            <a:off x="6311372" y="354919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relaxation</a:t>
            </a:r>
            <a:endParaRPr lang="zh-CN" altLang="en-US" dirty="0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D4CF075B-233A-4A10-B62E-F5E8FE4EFE27}"/>
              </a:ext>
            </a:extLst>
          </p:cNvPr>
          <p:cNvSpPr/>
          <p:nvPr/>
        </p:nvSpPr>
        <p:spPr>
          <a:xfrm>
            <a:off x="820366" y="5639652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FC46796-AE28-4579-81CB-F883F7A9BC38}"/>
              </a:ext>
            </a:extLst>
          </p:cNvPr>
          <p:cNvCxnSpPr>
            <a:cxnSpLocks/>
            <a:stCxn id="23" idx="7"/>
            <a:endCxn id="25" idx="3"/>
          </p:cNvCxnSpPr>
          <p:nvPr/>
        </p:nvCxnSpPr>
        <p:spPr>
          <a:xfrm flipV="1">
            <a:off x="966464" y="5175686"/>
            <a:ext cx="506402" cy="488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FB4D8BA1-0240-429B-8D3E-DD7D08FA29EC}"/>
              </a:ext>
            </a:extLst>
          </p:cNvPr>
          <p:cNvSpPr/>
          <p:nvPr/>
        </p:nvSpPr>
        <p:spPr>
          <a:xfrm>
            <a:off x="1447800" y="5029800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0DDF4E7-D3EE-4FDE-AE03-701768AED348}"/>
              </a:ext>
            </a:extLst>
          </p:cNvPr>
          <p:cNvCxnSpPr>
            <a:cxnSpLocks/>
            <a:endCxn id="25" idx="5"/>
          </p:cNvCxnSpPr>
          <p:nvPr/>
        </p:nvCxnSpPr>
        <p:spPr>
          <a:xfrm flipH="1" flipV="1">
            <a:off x="1593898" y="5175686"/>
            <a:ext cx="502240" cy="539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234DD960-B47D-47FA-A00C-3D4D42A4047B}"/>
              </a:ext>
            </a:extLst>
          </p:cNvPr>
          <p:cNvSpPr/>
          <p:nvPr/>
        </p:nvSpPr>
        <p:spPr>
          <a:xfrm>
            <a:off x="2046006" y="5689776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86DA6735-2537-49C8-8044-9CFF1A9AF33E}"/>
              </a:ext>
            </a:extLst>
          </p:cNvPr>
          <p:cNvSpPr/>
          <p:nvPr/>
        </p:nvSpPr>
        <p:spPr>
          <a:xfrm>
            <a:off x="2672624" y="5051816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F681AFE-9A5F-4920-938E-FEC9A20A99DE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2192104" y="5197702"/>
            <a:ext cx="505586" cy="527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0FA7F1A1-7624-4A56-B9E8-D671006117A5}"/>
              </a:ext>
            </a:extLst>
          </p:cNvPr>
          <p:cNvSpPr/>
          <p:nvPr/>
        </p:nvSpPr>
        <p:spPr>
          <a:xfrm>
            <a:off x="3271646" y="5693880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C3F73D5-7AB4-4423-AB93-5C18872949EF}"/>
              </a:ext>
            </a:extLst>
          </p:cNvPr>
          <p:cNvCxnSpPr>
            <a:cxnSpLocks/>
            <a:stCxn id="32" idx="1"/>
            <a:endCxn id="29" idx="5"/>
          </p:cNvCxnSpPr>
          <p:nvPr/>
        </p:nvCxnSpPr>
        <p:spPr>
          <a:xfrm flipH="1" flipV="1">
            <a:off x="2818722" y="5197702"/>
            <a:ext cx="477990" cy="5212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9E3D371-A790-4171-B43B-B7115637B148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17948" y="5100532"/>
            <a:ext cx="527484" cy="564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7BF5108-7E29-4FD0-A035-C7170B9DC04D}"/>
              </a:ext>
            </a:extLst>
          </p:cNvPr>
          <p:cNvCxnSpPr>
            <a:cxnSpLocks/>
            <a:stCxn id="32" idx="7"/>
          </p:cNvCxnSpPr>
          <p:nvPr/>
        </p:nvCxnSpPr>
        <p:spPr>
          <a:xfrm flipV="1">
            <a:off x="3417744" y="5100532"/>
            <a:ext cx="389875" cy="6183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EA08C7D-60FB-4A77-B9B3-1EDA48BE9C2C}"/>
                  </a:ext>
                </a:extLst>
              </p:cNvPr>
              <p:cNvSpPr/>
              <p:nvPr/>
            </p:nvSpPr>
            <p:spPr>
              <a:xfrm>
                <a:off x="683643" y="5759316"/>
                <a:ext cx="471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EA08C7D-60FB-4A77-B9B3-1EDA48BE9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43" y="5759316"/>
                <a:ext cx="4719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2A61EA0-16D9-4E80-AE37-CFA9232B0187}"/>
                  </a:ext>
                </a:extLst>
              </p:cNvPr>
              <p:cNvSpPr/>
              <p:nvPr/>
            </p:nvSpPr>
            <p:spPr>
              <a:xfrm>
                <a:off x="1307055" y="4640445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2A61EA0-16D9-4E80-AE37-CFA9232B01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055" y="4640445"/>
                <a:ext cx="4773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1C788B7-CFAD-425E-9041-AA26AFC8BE5A}"/>
                  </a:ext>
                </a:extLst>
              </p:cNvPr>
              <p:cNvSpPr/>
              <p:nvPr/>
            </p:nvSpPr>
            <p:spPr>
              <a:xfrm>
                <a:off x="1892933" y="5788132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1C788B7-CFAD-425E-9041-AA26AFC8B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933" y="5788132"/>
                <a:ext cx="4773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A8E6EF12-8E46-4413-9BD1-0B3EC671A9AD}"/>
                  </a:ext>
                </a:extLst>
              </p:cNvPr>
              <p:cNvSpPr/>
              <p:nvPr/>
            </p:nvSpPr>
            <p:spPr>
              <a:xfrm>
                <a:off x="2517202" y="4661628"/>
                <a:ext cx="4674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A8E6EF12-8E46-4413-9BD1-0B3EC671A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202" y="4661628"/>
                <a:ext cx="46743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F3A69B1-41EA-4C92-B8E9-EECB64CCC0D6}"/>
                  </a:ext>
                </a:extLst>
              </p:cNvPr>
              <p:cNvSpPr/>
              <p:nvPr/>
            </p:nvSpPr>
            <p:spPr>
              <a:xfrm>
                <a:off x="3184552" y="5784068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F3A69B1-41EA-4C92-B8E9-EECB64CCC0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552" y="5784068"/>
                <a:ext cx="47731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左大括号 45">
            <a:extLst>
              <a:ext uri="{FF2B5EF4-FFF2-40B4-BE49-F238E27FC236}">
                <a16:creationId xmlns:a16="http://schemas.microsoft.com/office/drawing/2014/main" id="{A7C94BE1-96D6-4ED9-8B75-A6E1D9219E36}"/>
              </a:ext>
            </a:extLst>
          </p:cNvPr>
          <p:cNvSpPr/>
          <p:nvPr/>
        </p:nvSpPr>
        <p:spPr>
          <a:xfrm rot="16200000">
            <a:off x="1447925" y="5716047"/>
            <a:ext cx="170915" cy="107954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左大括号 46">
            <a:extLst>
              <a:ext uri="{FF2B5EF4-FFF2-40B4-BE49-F238E27FC236}">
                <a16:creationId xmlns:a16="http://schemas.microsoft.com/office/drawing/2014/main" id="{581E0177-216B-4C95-AC2B-7263BCD939C4}"/>
              </a:ext>
            </a:extLst>
          </p:cNvPr>
          <p:cNvSpPr/>
          <p:nvPr/>
        </p:nvSpPr>
        <p:spPr>
          <a:xfrm rot="16200000">
            <a:off x="2731999" y="5719669"/>
            <a:ext cx="170915" cy="107954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F0376EF-15EA-4E5A-9519-E8CB6C1C095D}"/>
                  </a:ext>
                </a:extLst>
              </p:cNvPr>
              <p:cNvSpPr/>
              <p:nvPr/>
            </p:nvSpPr>
            <p:spPr>
              <a:xfrm>
                <a:off x="1167178" y="6486049"/>
                <a:ext cx="8534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F0376EF-15EA-4E5A-9519-E8CB6C1C09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178" y="6486049"/>
                <a:ext cx="85343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4C71E66-7FCA-4808-A05C-CA314A4B1C64}"/>
                  </a:ext>
                </a:extLst>
              </p:cNvPr>
              <p:cNvSpPr/>
              <p:nvPr/>
            </p:nvSpPr>
            <p:spPr>
              <a:xfrm>
                <a:off x="2351400" y="6476688"/>
                <a:ext cx="8534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4C71E66-7FCA-4808-A05C-CA314A4B1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400" y="6476688"/>
                <a:ext cx="85343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5069297-90B7-4DC5-B9FA-D304003A5457}"/>
                  </a:ext>
                </a:extLst>
              </p:cNvPr>
              <p:cNvSpPr/>
              <p:nvPr/>
            </p:nvSpPr>
            <p:spPr>
              <a:xfrm>
                <a:off x="4655223" y="5107586"/>
                <a:ext cx="27756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5069297-90B7-4DC5-B9FA-D304003A5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223" y="5107586"/>
                <a:ext cx="2775632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 50">
            <a:extLst>
              <a:ext uri="{FF2B5EF4-FFF2-40B4-BE49-F238E27FC236}">
                <a16:creationId xmlns:a16="http://schemas.microsoft.com/office/drawing/2014/main" id="{782DED63-F207-4D5A-910D-B47123A5AD20}"/>
              </a:ext>
            </a:extLst>
          </p:cNvPr>
          <p:cNvSpPr/>
          <p:nvPr/>
        </p:nvSpPr>
        <p:spPr>
          <a:xfrm>
            <a:off x="7320824" y="5115258"/>
            <a:ext cx="36948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vertex order, better capture the ‘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nearness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provided by random walks.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faster, given one vertex at a time.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86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89333E0-AEB5-403A-806D-05BE01133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" y="71438"/>
            <a:ext cx="6245442" cy="45291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5BB02BB-0D15-4807-906F-368683D78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1" y="4533900"/>
            <a:ext cx="6019801" cy="20667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C25B0B3-ABCC-4EBC-88FC-9E5470CA4BC1}"/>
                  </a:ext>
                </a:extLst>
              </p:cNvPr>
              <p:cNvSpPr/>
              <p:nvPr/>
            </p:nvSpPr>
            <p:spPr>
              <a:xfrm>
                <a:off x="6538089" y="1480169"/>
                <a:ext cx="344017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3: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walks per vertex.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6: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length of random walks.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C25B0B3-ABCC-4EBC-88FC-9E5470CA4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089" y="1480169"/>
                <a:ext cx="3440173" cy="646331"/>
              </a:xfrm>
              <a:prstGeom prst="rect">
                <a:avLst/>
              </a:prstGeom>
              <a:blipFill>
                <a:blip r:embed="rId5"/>
                <a:stretch>
                  <a:fillRect l="-1596" t="-6604" r="-88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34E845BA-C598-47C7-A8BC-0AE40A5A2AE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0082"/>
          <a:stretch/>
        </p:blipFill>
        <p:spPr>
          <a:xfrm>
            <a:off x="6448131" y="2110003"/>
            <a:ext cx="5180687" cy="57301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460090A-D9AC-4365-B584-3939464A32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9890" y="3093296"/>
            <a:ext cx="5275021" cy="807553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32A939C-B34B-4B4C-BCB9-234A4A704149}"/>
              </a:ext>
            </a:extLst>
          </p:cNvPr>
          <p:cNvCxnSpPr/>
          <p:nvPr/>
        </p:nvCxnSpPr>
        <p:spPr>
          <a:xfrm>
            <a:off x="8313768" y="2571750"/>
            <a:ext cx="31575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CBB8C0D1-DBD7-4E7E-B500-28084344E172}"/>
              </a:ext>
            </a:extLst>
          </p:cNvPr>
          <p:cNvSpPr/>
          <p:nvPr/>
        </p:nvSpPr>
        <p:spPr>
          <a:xfrm>
            <a:off x="6448131" y="2780536"/>
            <a:ext cx="4884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Independent assumption: regardless of the position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F7F3246-6637-47E3-A122-2615008A53F5}"/>
              </a:ext>
            </a:extLst>
          </p:cNvPr>
          <p:cNvSpPr/>
          <p:nvPr/>
        </p:nvSpPr>
        <p:spPr>
          <a:xfrm>
            <a:off x="5032946" y="5036344"/>
            <a:ext cx="3627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Iterate over all possible collocations.</a:t>
            </a:r>
            <a:endParaRPr lang="zh-CN" altLang="en-US" i="1" dirty="0">
              <a:solidFill>
                <a:schemeClr val="accent1"/>
              </a:solidFill>
            </a:endParaRPr>
          </a:p>
        </p:txBody>
      </p: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64826228-48DB-472A-A5DC-3909E5EB5FCA}"/>
              </a:ext>
            </a:extLst>
          </p:cNvPr>
          <p:cNvSpPr/>
          <p:nvPr/>
        </p:nvSpPr>
        <p:spPr>
          <a:xfrm>
            <a:off x="4793456" y="5036344"/>
            <a:ext cx="114300" cy="36933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2F87E857-6AE0-4532-9A33-48DD0E303C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0289" y="4084463"/>
            <a:ext cx="2578233" cy="24956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6A79BD4-6647-4B47-870E-13E9B1BA59CD}"/>
                  </a:ext>
                </a:extLst>
              </p:cNvPr>
              <p:cNvSpPr/>
              <p:nvPr/>
            </p:nvSpPr>
            <p:spPr>
              <a:xfrm>
                <a:off x="6013395" y="5404911"/>
                <a:ext cx="1628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6A79BD4-6647-4B47-870E-13E9B1BA59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395" y="5404911"/>
                <a:ext cx="1628523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5177E47-465C-4337-8C2A-083A668437A8}"/>
                  </a:ext>
                </a:extLst>
              </p:cNvPr>
              <p:cNvSpPr/>
              <p:nvPr/>
            </p:nvSpPr>
            <p:spPr>
              <a:xfrm>
                <a:off x="6032642" y="5736070"/>
                <a:ext cx="15685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5177E47-465C-4337-8C2A-083A66843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642" y="5736070"/>
                <a:ext cx="1568571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>
            <a:extLst>
              <a:ext uri="{FF2B5EF4-FFF2-40B4-BE49-F238E27FC236}">
                <a16:creationId xmlns:a16="http://schemas.microsoft.com/office/drawing/2014/main" id="{C9096CE0-8A93-4264-9AA4-0FF597F39ABF}"/>
              </a:ext>
            </a:extLst>
          </p:cNvPr>
          <p:cNvSpPr/>
          <p:nvPr/>
        </p:nvSpPr>
        <p:spPr>
          <a:xfrm>
            <a:off x="6448131" y="255204"/>
            <a:ext cx="1609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METHOD</a:t>
            </a:r>
            <a:endParaRPr lang="zh-CN" altLang="en-US" sz="20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138E816-D373-4B09-A40F-D84044785B95}"/>
              </a:ext>
            </a:extLst>
          </p:cNvPr>
          <p:cNvSpPr/>
          <p:nvPr/>
        </p:nvSpPr>
        <p:spPr>
          <a:xfrm>
            <a:off x="6554470" y="974508"/>
            <a:ext cx="1332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SkipGram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64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E025C04-40C0-4909-BEAE-976EABC65529}"/>
              </a:ext>
            </a:extLst>
          </p:cNvPr>
          <p:cNvSpPr/>
          <p:nvPr/>
        </p:nvSpPr>
        <p:spPr>
          <a:xfrm>
            <a:off x="374935" y="156552"/>
            <a:ext cx="2675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910712-3A6C-48CB-89CB-59520E167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973" y="630715"/>
            <a:ext cx="1505027" cy="3429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B86DD1C-0F23-4A77-8502-6DB265CE0BE4}"/>
                  </a:ext>
                </a:extLst>
              </p:cNvPr>
              <p:cNvSpPr/>
              <p:nvPr/>
            </p:nvSpPr>
            <p:spPr>
              <a:xfrm>
                <a:off x="6010865" y="389614"/>
                <a:ext cx="2230354" cy="1064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·</m:t>
                              </m:r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sup>
                            <m:e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·</m:t>
                                  </m:r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B86DD1C-0F23-4A77-8502-6DB265CE0B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865" y="389614"/>
                <a:ext cx="2230354" cy="10649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B54A865-399C-4EE6-A7F8-B414C8113045}"/>
                  </a:ext>
                </a:extLst>
              </p:cNvPr>
              <p:cNvSpPr/>
              <p:nvPr/>
            </p:nvSpPr>
            <p:spPr>
              <a:xfrm>
                <a:off x="8723768" y="651751"/>
                <a:ext cx="1152944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B54A865-399C-4EE6-A7F8-B414C8113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768" y="651751"/>
                <a:ext cx="1152944" cy="374270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E1A7E93E-F9ED-4118-AA12-9896A976DFD9}"/>
              </a:ext>
            </a:extLst>
          </p:cNvPr>
          <p:cNvSpPr/>
          <p:nvPr/>
        </p:nvSpPr>
        <p:spPr>
          <a:xfrm>
            <a:off x="4667562" y="179638"/>
            <a:ext cx="2050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B297DD9-14F0-4FDC-BD4F-3CEB35360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731" y="2608175"/>
            <a:ext cx="4286823" cy="30571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A42DE4E-A4C1-4453-86D3-7D49FD00872E}"/>
                  </a:ext>
                </a:extLst>
              </p:cNvPr>
              <p:cNvSpPr/>
              <p:nvPr/>
            </p:nvSpPr>
            <p:spPr>
              <a:xfrm>
                <a:off x="5275267" y="1667658"/>
                <a:ext cx="66327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 the vertices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=⌊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⁡|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|⌋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A42DE4E-A4C1-4453-86D3-7D49FD008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67" y="1667658"/>
                <a:ext cx="6632713" cy="369332"/>
              </a:xfrm>
              <a:prstGeom prst="rect">
                <a:avLst/>
              </a:prstGeom>
              <a:blipFill>
                <a:blip r:embed="rId6"/>
                <a:stretch>
                  <a:fillRect l="-735" t="-1166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6606D19-CEE6-4AF6-AEDF-5EEF321936EF}"/>
                  </a:ext>
                </a:extLst>
              </p:cNvPr>
              <p:cNvSpPr/>
              <p:nvPr/>
            </p:nvSpPr>
            <p:spPr>
              <a:xfrm>
                <a:off x="1429157" y="4136766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6606D19-CEE6-4AF6-AEDF-5EEF321936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157" y="4136766"/>
                <a:ext cx="3754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6CDFF47-F2DF-4158-B530-0BC2F34A46D8}"/>
                  </a:ext>
                </a:extLst>
              </p:cNvPr>
              <p:cNvSpPr/>
              <p:nvPr/>
            </p:nvSpPr>
            <p:spPr>
              <a:xfrm>
                <a:off x="2807901" y="4136766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6CDFF47-F2DF-4158-B530-0BC2F34A4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901" y="4136766"/>
                <a:ext cx="3754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3911FA5-0B58-4710-916C-5106D9A67B19}"/>
                  </a:ext>
                </a:extLst>
              </p:cNvPr>
              <p:cNvSpPr/>
              <p:nvPr/>
            </p:nvSpPr>
            <p:spPr>
              <a:xfrm>
                <a:off x="621913" y="3544372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3911FA5-0B58-4710-916C-5106D9A67B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13" y="3544372"/>
                <a:ext cx="37542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E8B783E-F062-4948-8ACD-91EDC5FA8F92}"/>
                  </a:ext>
                </a:extLst>
              </p:cNvPr>
              <p:cNvSpPr/>
              <p:nvPr/>
            </p:nvSpPr>
            <p:spPr>
              <a:xfrm>
                <a:off x="2778957" y="3544372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E8B783E-F062-4948-8ACD-91EDC5FA8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957" y="3544372"/>
                <a:ext cx="37542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8905F2D-6C74-4C53-9A8B-A29F9AE0EEBF}"/>
                  </a:ext>
                </a:extLst>
              </p:cNvPr>
              <p:cNvSpPr/>
              <p:nvPr/>
            </p:nvSpPr>
            <p:spPr>
              <a:xfrm>
                <a:off x="187223" y="2944296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8905F2D-6C74-4C53-9A8B-A29F9AE0E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23" y="2944296"/>
                <a:ext cx="37542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AA7E82B-8135-4EEF-B1B2-77E68F67FF77}"/>
                  </a:ext>
                </a:extLst>
              </p:cNvPr>
              <p:cNvSpPr/>
              <p:nvPr/>
            </p:nvSpPr>
            <p:spPr>
              <a:xfrm>
                <a:off x="1241445" y="2944296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AA7E82B-8135-4EEF-B1B2-77E68F67F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445" y="2944296"/>
                <a:ext cx="37542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41558E9-2006-400B-9E2A-E13C050D25BA}"/>
                  </a:ext>
                </a:extLst>
              </p:cNvPr>
              <p:cNvSpPr/>
              <p:nvPr/>
            </p:nvSpPr>
            <p:spPr>
              <a:xfrm>
                <a:off x="2339280" y="2944296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41558E9-2006-400B-9E2A-E13C050D25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280" y="2944296"/>
                <a:ext cx="37542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EE0DE30-953E-4462-A590-1B3E0565A158}"/>
                  </a:ext>
                </a:extLst>
              </p:cNvPr>
              <p:cNvSpPr/>
              <p:nvPr/>
            </p:nvSpPr>
            <p:spPr>
              <a:xfrm>
                <a:off x="3474588" y="2944296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EE0DE30-953E-4462-A590-1B3E0565A1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588" y="2944296"/>
                <a:ext cx="37542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AC5C81A-5134-4E73-A3BD-44D2C4817C6A}"/>
                  </a:ext>
                </a:extLst>
              </p:cNvPr>
              <p:cNvSpPr/>
              <p:nvPr/>
            </p:nvSpPr>
            <p:spPr>
              <a:xfrm>
                <a:off x="809625" y="2952425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AC5C81A-5134-4E73-A3BD-44D2C4817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25" y="2952425"/>
                <a:ext cx="37542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C0595B6-1067-4626-9369-415F198BEB02}"/>
                  </a:ext>
                </a:extLst>
              </p:cNvPr>
              <p:cNvSpPr/>
              <p:nvPr/>
            </p:nvSpPr>
            <p:spPr>
              <a:xfrm>
                <a:off x="1462519" y="3544372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C0595B6-1067-4626-9369-415F198BEB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519" y="3544372"/>
                <a:ext cx="37542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586D131-0E04-4930-B304-DC87732C44B9}"/>
                  </a:ext>
                </a:extLst>
              </p:cNvPr>
              <p:cNvSpPr/>
              <p:nvPr/>
            </p:nvSpPr>
            <p:spPr>
              <a:xfrm>
                <a:off x="3662300" y="3544372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586D131-0E04-4930-B304-DC87732C4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300" y="3544372"/>
                <a:ext cx="37542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936D508-3027-4E65-9497-C8263D05B309}"/>
                  </a:ext>
                </a:extLst>
              </p:cNvPr>
              <p:cNvSpPr/>
              <p:nvPr/>
            </p:nvSpPr>
            <p:spPr>
              <a:xfrm>
                <a:off x="1907460" y="2952425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936D508-3027-4E65-9497-C8263D05B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460" y="2952425"/>
                <a:ext cx="37542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FCA88BC-A484-4DB5-9882-32E4C0A04210}"/>
                  </a:ext>
                </a:extLst>
              </p:cNvPr>
              <p:cNvSpPr/>
              <p:nvPr/>
            </p:nvSpPr>
            <p:spPr>
              <a:xfrm>
                <a:off x="2966669" y="2944296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FCA88BC-A484-4DB5-9882-32E4C0A04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669" y="2944296"/>
                <a:ext cx="37542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E7C846B-1160-4826-8271-7838829DEA3D}"/>
                  </a:ext>
                </a:extLst>
              </p:cNvPr>
              <p:cNvSpPr/>
              <p:nvPr/>
            </p:nvSpPr>
            <p:spPr>
              <a:xfrm>
                <a:off x="4025714" y="2952425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E7C846B-1160-4826-8271-7838829DE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714" y="2952425"/>
                <a:ext cx="37542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92B9FFC-B0A7-4B14-A927-84912D165893}"/>
                  </a:ext>
                </a:extLst>
              </p:cNvPr>
              <p:cNvSpPr/>
              <p:nvPr/>
            </p:nvSpPr>
            <p:spPr>
              <a:xfrm>
                <a:off x="4996112" y="2143279"/>
                <a:ext cx="4531728" cy="411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92B9FFC-B0A7-4B14-A927-84912D1658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112" y="2143279"/>
                <a:ext cx="4531728" cy="411395"/>
              </a:xfrm>
              <a:prstGeom prst="rect">
                <a:avLst/>
              </a:prstGeom>
              <a:blipFill>
                <a:blip r:embed="rId21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0607CF5-D09F-4131-9EC1-3EA5EC86224E}"/>
                  </a:ext>
                </a:extLst>
              </p:cNvPr>
              <p:cNvSpPr/>
              <p:nvPr/>
            </p:nvSpPr>
            <p:spPr>
              <a:xfrm>
                <a:off x="6718123" y="2585210"/>
                <a:ext cx="5164234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limLoc m:val="undOvr"/>
                        <m:grow m:val="on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,···,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0607CF5-D09F-4131-9EC1-3EA5EC862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123" y="2585210"/>
                <a:ext cx="5164234" cy="63658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1B2FFEE-D152-4C5D-9340-71F4836BDE57}"/>
                  </a:ext>
                </a:extLst>
              </p:cNvPr>
              <p:cNvSpPr/>
              <p:nvPr/>
            </p:nvSpPr>
            <p:spPr>
              <a:xfrm>
                <a:off x="1748738" y="4257954"/>
                <a:ext cx="4722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1B2FFEE-D152-4C5D-9340-71F4836BD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738" y="4257954"/>
                <a:ext cx="47224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61FF49B-CFCA-4515-A5CB-6CD39BFEB1CA}"/>
                  </a:ext>
                </a:extLst>
              </p:cNvPr>
              <p:cNvSpPr/>
              <p:nvPr/>
            </p:nvSpPr>
            <p:spPr>
              <a:xfrm>
                <a:off x="1276494" y="3716497"/>
                <a:ext cx="466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61FF49B-CFCA-4515-A5CB-6CD39BFEB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494" y="3716497"/>
                <a:ext cx="46692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40EE80CC-40B3-4C3D-BD9E-9C1FAD29F848}"/>
                  </a:ext>
                </a:extLst>
              </p:cNvPr>
              <p:cNvSpPr/>
              <p:nvPr/>
            </p:nvSpPr>
            <p:spPr>
              <a:xfrm>
                <a:off x="1849443" y="3195264"/>
                <a:ext cx="472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40EE80CC-40B3-4C3D-BD9E-9C1FAD29F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43" y="3195264"/>
                <a:ext cx="47224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1C30152-79B0-465C-B767-E35DE080D4C5}"/>
                  </a:ext>
                </a:extLst>
              </p:cNvPr>
              <p:cNvSpPr/>
              <p:nvPr/>
            </p:nvSpPr>
            <p:spPr>
              <a:xfrm>
                <a:off x="1855995" y="2277008"/>
                <a:ext cx="472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1C30152-79B0-465C-B767-E35DE080D4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995" y="2277008"/>
                <a:ext cx="47224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4680D4-11FC-470B-978D-8EE3B820DAC6}"/>
                  </a:ext>
                </a:extLst>
              </p:cNvPr>
              <p:cNvSpPr/>
              <p:nvPr/>
            </p:nvSpPr>
            <p:spPr>
              <a:xfrm>
                <a:off x="6718123" y="3202001"/>
                <a:ext cx="475771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,···,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4680D4-11FC-470B-978D-8EE3B820D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123" y="3202001"/>
                <a:ext cx="4757713" cy="84856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4990F26-732E-495A-A825-E9B43B4B528E}"/>
                  </a:ext>
                </a:extLst>
              </p:cNvPr>
              <p:cNvSpPr/>
              <p:nvPr/>
            </p:nvSpPr>
            <p:spPr>
              <a:xfrm>
                <a:off x="3342093" y="4927051"/>
                <a:ext cx="3814249" cy="1049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4990F26-732E-495A-A825-E9B43B4B52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093" y="4927051"/>
                <a:ext cx="3814249" cy="1049518"/>
              </a:xfrm>
              <a:prstGeom prst="rect">
                <a:avLst/>
              </a:prstGeom>
              <a:blipFill>
                <a:blip r:embed="rId28"/>
                <a:stretch>
                  <a:fillRect b="-2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58B0C2B-9F26-47C0-95F1-25DACD2F1FCA}"/>
                  </a:ext>
                </a:extLst>
              </p:cNvPr>
              <p:cNvSpPr/>
              <p:nvPr/>
            </p:nvSpPr>
            <p:spPr>
              <a:xfrm>
                <a:off x="4920823" y="6000033"/>
                <a:ext cx="444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58B0C2B-9F26-47C0-95F1-25DACD2F1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823" y="6000033"/>
                <a:ext cx="444352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1F4E223-6D46-43B4-B9BF-2E1CF40CC330}"/>
                  </a:ext>
                </a:extLst>
              </p:cNvPr>
              <p:cNvSpPr/>
              <p:nvPr/>
            </p:nvSpPr>
            <p:spPr>
              <a:xfrm>
                <a:off x="3154381" y="6271056"/>
                <a:ext cx="4792530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1F4E223-6D46-43B4-B9BF-2E1CF40CC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381" y="6271056"/>
                <a:ext cx="4792530" cy="411395"/>
              </a:xfrm>
              <a:prstGeom prst="rect">
                <a:avLst/>
              </a:prstGeom>
              <a:blipFill>
                <a:blip r:embed="rId30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右大括号 37">
            <a:extLst>
              <a:ext uri="{FF2B5EF4-FFF2-40B4-BE49-F238E27FC236}">
                <a16:creationId xmlns:a16="http://schemas.microsoft.com/office/drawing/2014/main" id="{E78441CF-814D-4FD7-B88D-0C2C37893289}"/>
              </a:ext>
            </a:extLst>
          </p:cNvPr>
          <p:cNvSpPr/>
          <p:nvPr/>
        </p:nvSpPr>
        <p:spPr>
          <a:xfrm>
            <a:off x="7858125" y="5007769"/>
            <a:ext cx="444352" cy="156448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BBA89C6-DAB8-43CD-8DFE-F63D016E1DF1}"/>
                  </a:ext>
                </a:extLst>
              </p:cNvPr>
              <p:cNvSpPr/>
              <p:nvPr/>
            </p:nvSpPr>
            <p:spPr>
              <a:xfrm>
                <a:off x="8459726" y="5605343"/>
                <a:ext cx="360226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Binary classifier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Assigned to the parent of the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BBA89C6-DAB8-43CD-8DFE-F63D016E1D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726" y="5605343"/>
                <a:ext cx="3602268" cy="646331"/>
              </a:xfrm>
              <a:prstGeom prst="rect">
                <a:avLst/>
              </a:prstGeom>
              <a:blipFill>
                <a:blip r:embed="rId31"/>
                <a:stretch>
                  <a:fillRect l="-1523" t="-5660"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18D6E46B-4129-4659-ABA3-BE1E72AA2615}"/>
                  </a:ext>
                </a:extLst>
              </p:cNvPr>
              <p:cNvSpPr/>
              <p:nvPr/>
            </p:nvSpPr>
            <p:spPr>
              <a:xfrm>
                <a:off x="6718123" y="3954916"/>
                <a:ext cx="2193229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18D6E46B-4129-4659-ABA3-BE1E72AA2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123" y="3954916"/>
                <a:ext cx="2193229" cy="84856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993D9FF2-4C9E-4776-9B15-9CB12D4A8EEF}"/>
                  </a:ext>
                </a:extLst>
              </p:cNvPr>
              <p:cNvSpPr/>
              <p:nvPr/>
            </p:nvSpPr>
            <p:spPr>
              <a:xfrm>
                <a:off x="327692" y="5883560"/>
                <a:ext cx="1900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,···,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993D9FF2-4C9E-4776-9B15-9CB12D4A8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92" y="5883560"/>
                <a:ext cx="1900840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图片 41">
            <a:extLst>
              <a:ext uri="{FF2B5EF4-FFF2-40B4-BE49-F238E27FC236}">
                <a16:creationId xmlns:a16="http://schemas.microsoft.com/office/drawing/2014/main" id="{80350133-9471-48F5-A1FD-D7FB7FF24292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25004" y="664263"/>
            <a:ext cx="4007056" cy="147962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AB29434-4C25-48B6-80A8-75B335E77E90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361550" y="4847485"/>
            <a:ext cx="3214932" cy="3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6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4DDE298-47AC-43B8-8B77-6EC4144A94E5}"/>
              </a:ext>
            </a:extLst>
          </p:cNvPr>
          <p:cNvSpPr/>
          <p:nvPr/>
        </p:nvSpPr>
        <p:spPr>
          <a:xfrm>
            <a:off x="233068" y="126616"/>
            <a:ext cx="3556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 EXPERIMENTAL DESIGN</a:t>
            </a:r>
            <a:endParaRPr lang="zh-CN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99E0B6-E7FE-4E50-981C-EDA13065D9D7}"/>
              </a:ext>
            </a:extLst>
          </p:cNvPr>
          <p:cNvSpPr/>
          <p:nvPr/>
        </p:nvSpPr>
        <p:spPr>
          <a:xfrm>
            <a:off x="955416" y="2424378"/>
            <a:ext cx="1667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41D1B4-2840-4A99-BC8F-CE30DD70FAA7}"/>
              </a:ext>
            </a:extLst>
          </p:cNvPr>
          <p:cNvSpPr/>
          <p:nvPr/>
        </p:nvSpPr>
        <p:spPr>
          <a:xfrm>
            <a:off x="955416" y="3141214"/>
            <a:ext cx="23039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BLOGCATLOG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FLICKR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9AF9EF-DF1D-4CDA-A9FB-5DF07B36DFE6}"/>
              </a:ext>
            </a:extLst>
          </p:cNvPr>
          <p:cNvSpPr/>
          <p:nvPr/>
        </p:nvSpPr>
        <p:spPr>
          <a:xfrm>
            <a:off x="5937786" y="2424378"/>
            <a:ext cx="24468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Method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A83EEA-B6D9-4CC0-97EF-9C5DC1EDFF15}"/>
              </a:ext>
            </a:extLst>
          </p:cNvPr>
          <p:cNvSpPr/>
          <p:nvPr/>
        </p:nvSpPr>
        <p:spPr>
          <a:xfrm>
            <a:off x="5937786" y="3141214"/>
            <a:ext cx="23039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SpectralClustering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EdgeCluster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wvRN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3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64AFE4-DFEC-4F1A-875A-FFD6F41A3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904" y="608597"/>
            <a:ext cx="6820765" cy="591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1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DAD4C2E-9D43-4FE0-BD27-49651F420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086" y="615751"/>
            <a:ext cx="7028714" cy="562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02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605</Words>
  <Application>Microsoft Office PowerPoint</Application>
  <PresentationFormat>宽屏</PresentationFormat>
  <Paragraphs>140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等线 Light</vt:lpstr>
      <vt:lpstr>黑体</vt:lpstr>
      <vt:lpstr>宋体</vt:lpstr>
      <vt:lpstr>微软雅黑</vt:lpstr>
      <vt:lpstr>Arial</vt:lpstr>
      <vt:lpstr>Cambria Math</vt:lpstr>
      <vt:lpstr>Times New Roman</vt:lpstr>
      <vt:lpstr>Office 主题​​</vt:lpstr>
      <vt:lpstr>DeepWalk: Online Learning of Social Representations (2014)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DeepWalk: Online Learning of Social Representations</dc:title>
  <dc:creator>Tiger</dc:creator>
  <cp:lastModifiedBy>DELL</cp:lastModifiedBy>
  <cp:revision>72</cp:revision>
  <dcterms:created xsi:type="dcterms:W3CDTF">2021-09-12T08:03:09Z</dcterms:created>
  <dcterms:modified xsi:type="dcterms:W3CDTF">2021-09-30T04:26:01Z</dcterms:modified>
</cp:coreProperties>
</file>