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207" autoAdjust="0"/>
  </p:normalViewPr>
  <p:slideViewPr>
    <p:cSldViewPr snapToGrid="0">
      <p:cViewPr varScale="1">
        <p:scale>
          <a:sx n="79" d="100"/>
          <a:sy n="79" d="100"/>
        </p:scale>
        <p:origin x="10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F8F0A9-59AF-4DAB-BB10-6D06D5432085}" type="datetimeFigureOut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00B45D-8B06-4660-B00D-B0890B5346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786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信息网络：航线网络、出版网络、社会网络等，主要是在边上定义了权重。</a:t>
            </a:r>
            <a:endParaRPr lang="en-US" altLang="zh-CN" dirty="0"/>
          </a:p>
          <a:p>
            <a:r>
              <a:rPr lang="en-US" altLang="zh-CN" dirty="0"/>
              <a:t>Second-order proximity</a:t>
            </a:r>
            <a:r>
              <a:rPr lang="zh-CN" altLang="en-US" dirty="0"/>
              <a:t>可解释为具有共享邻居结构的结点是相似的。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00B45D-8B06-4660-B00D-B0890B53460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435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Local</a:t>
            </a:r>
            <a:r>
              <a:rPr lang="zh-CN" altLang="en-US" dirty="0"/>
              <a:t>就是网络中可见的边，通过</a:t>
            </a:r>
            <a:r>
              <a:rPr lang="en-US" altLang="zh-CN" dirty="0"/>
              <a:t>Frist-order Proximity</a:t>
            </a:r>
            <a:r>
              <a:rPr lang="zh-CN" altLang="en-US" dirty="0"/>
              <a:t>表示：边权</a:t>
            </a:r>
            <a:endParaRPr lang="en-US" altLang="zh-CN" dirty="0"/>
          </a:p>
          <a:p>
            <a:r>
              <a:rPr lang="en-US" altLang="zh-CN" dirty="0"/>
              <a:t>Global</a:t>
            </a:r>
            <a:r>
              <a:rPr lang="zh-CN" altLang="en-US" dirty="0"/>
              <a:t>是看不见的边，但是能反映全局的玩咯结构，我们通过</a:t>
            </a:r>
            <a:r>
              <a:rPr lang="en-US" altLang="zh-CN" dirty="0"/>
              <a:t>Second-order Proximity</a:t>
            </a:r>
            <a:r>
              <a:rPr lang="zh-CN" altLang="en-US" dirty="0"/>
              <a:t>表示：结点之间共享</a:t>
            </a:r>
            <a:endParaRPr lang="en-US" altLang="zh-CN" dirty="0"/>
          </a:p>
          <a:p>
            <a:r>
              <a:rPr lang="zh-CN" altLang="en-US" dirty="0"/>
              <a:t>的邻居结构。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00B45D-8B06-4660-B00D-B0890B53460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8703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分别讨论保持</a:t>
            </a:r>
            <a:r>
              <a:rPr lang="en-US" altLang="zh-CN" dirty="0"/>
              <a:t>1</a:t>
            </a:r>
            <a:r>
              <a:rPr lang="zh-CN" altLang="en-US" dirty="0"/>
              <a:t>阶相似性和</a:t>
            </a:r>
            <a:r>
              <a:rPr lang="en-US" altLang="zh-CN" dirty="0"/>
              <a:t>2</a:t>
            </a:r>
            <a:r>
              <a:rPr lang="zh-CN" altLang="en-US" dirty="0"/>
              <a:t>阶相似性的</a:t>
            </a:r>
            <a:r>
              <a:rPr lang="en-US" altLang="zh-CN" dirty="0"/>
              <a:t>LINE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，再结合两种相似性。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阶相似性只适用于无向图、不适用于有向图。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00B45D-8B06-4660-B00D-B0890B53460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65402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二阶相似性同时适用于有向图和无向图。</a:t>
            </a:r>
            <a:endParaRPr lang="en-US" altLang="zh-CN" dirty="0"/>
          </a:p>
          <a:p>
            <a:r>
              <a:rPr lang="en-US" altLang="zh-CN" dirty="0"/>
              <a:t>vi</a:t>
            </a:r>
            <a:r>
              <a:rPr lang="zh-CN" altLang="en-US" dirty="0"/>
              <a:t>作为自己和上下文分别由不同的向量表示，上下文就是作为邻居结点。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结点</a:t>
            </a:r>
            <a:r>
              <a:rPr lang="en-US" altLang="zh-CN" dirty="0" err="1"/>
              <a:t>i</a:t>
            </a:r>
            <a:r>
              <a:rPr lang="zh-CN" altLang="en-US" dirty="0"/>
              <a:t>和结点</a:t>
            </a:r>
            <a:r>
              <a:rPr lang="en-US" altLang="zh-CN" dirty="0"/>
              <a:t>vi</a:t>
            </a:r>
            <a:r>
              <a:rPr lang="zh-CN" altLang="en-US" dirty="0"/>
              <a:t>对应，结点</a:t>
            </a:r>
            <a:r>
              <a:rPr lang="en-US" altLang="zh-CN" dirty="0"/>
              <a:t>j</a:t>
            </a:r>
            <a:r>
              <a:rPr lang="zh-CN" altLang="en-US" dirty="0"/>
              <a:t>和结点</a:t>
            </a:r>
            <a:r>
              <a:rPr lang="en-US" altLang="zh-CN" dirty="0" err="1"/>
              <a:t>vj</a:t>
            </a:r>
            <a:r>
              <a:rPr lang="zh-CN" altLang="en-US" dirty="0"/>
              <a:t>对应。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00B45D-8B06-4660-B00D-B0890B53460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5976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40616F-2A59-4E08-8DE1-0F8716277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E354A57-0E30-40A2-B18A-BB62BD633D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2501C6-9851-4F91-91D1-B3ACBE15E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75DED-2A68-42CF-8E4C-DE8D8E6EE447}" type="datetimeFigureOut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32F887-14C0-4BE7-ACD1-BD9B3D939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D11C24-ED10-45AA-84BE-32F513B20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ADE6C-0043-469A-A009-3AC43EEBEB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3922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7D34E5-30E5-4040-BA36-AF1FD9F80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1EC4B2C-7164-415C-95FA-D5891614AF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C3701E-A925-482F-B9AA-5543D0F19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75DED-2A68-42CF-8E4C-DE8D8E6EE447}" type="datetimeFigureOut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921086-A074-4526-B2F4-82C631EF4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CEB5FC-9F00-4E5A-BE0F-193D6A44C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ADE6C-0043-469A-A009-3AC43EEBEB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6135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B81F96F-B2E2-4E92-AC67-7CDF421467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105D549-CAFD-4933-B23A-AF3DE73C53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965E69-28F6-449E-BC4C-844B30238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75DED-2A68-42CF-8E4C-DE8D8E6EE447}" type="datetimeFigureOut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EEC8CC-3773-4054-8603-DC9D381EB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6DA549-FD76-4C3C-9A0D-EF55AA50C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ADE6C-0043-469A-A009-3AC43EEBEB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3019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E1D9BD-E52A-4A4A-8D9A-1C5FF6E17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BC9E94-B957-470A-B290-9695CCBAF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CDBFA9-FEDB-4378-AD4C-79275F80F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75DED-2A68-42CF-8E4C-DE8D8E6EE447}" type="datetimeFigureOut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83CE5E-BF2D-43C1-A80E-BFF73DAB9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317387-6476-45EC-8C37-12840FF77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ADE6C-0043-469A-A009-3AC43EEBEB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5373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E887D5-22A9-4E35-8610-0379ADE6A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7E1322-BBF5-4A3A-A1E6-76BBD57C67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02E056-679A-4829-A061-E5AEAE311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75DED-2A68-42CF-8E4C-DE8D8E6EE447}" type="datetimeFigureOut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8E3305-E724-4121-AD91-2EDC2EEF0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2DA7F8-1D0A-41D3-958A-4D8CCA75F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ADE6C-0043-469A-A009-3AC43EEBEB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8296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FC72BF-BDCE-4853-93AC-11F934793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86A01A-FF15-4572-9FD7-2278CA8165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79476D-88D2-47B0-A202-2531BB7A1E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D8D343-DB3F-4E7D-B318-38343A929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75DED-2A68-42CF-8E4C-DE8D8E6EE447}" type="datetimeFigureOut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5207DB-55A5-400D-98C8-AA8B912E2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4F7DB2-17A1-4B57-B3E8-219DA569A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ADE6C-0043-469A-A009-3AC43EEBEB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442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27DDF5-5422-4DA4-94EB-67AF58701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1015F4-B817-4297-8189-2BED33FC2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88D1CB9-D9C4-40ED-AB40-9AB66A5308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FD0F15A-B5B2-4BEB-BF9D-F18A9B6A67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BB531D4-19EC-41DD-84B4-4EBDC1CFAF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F257558-73BB-4AD5-8DCD-123F47C10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75DED-2A68-42CF-8E4C-DE8D8E6EE447}" type="datetimeFigureOut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22C6FAE-8EE3-42FA-950E-F181683C9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3C14F35-5EE9-45DE-A5C1-1C6CFC386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ADE6C-0043-469A-A009-3AC43EEBEB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4200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63192C-26DE-476D-9883-500359776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38B4930-9EE9-4F66-82E1-FDAB5DEAE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75DED-2A68-42CF-8E4C-DE8D8E6EE447}" type="datetimeFigureOut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449E515-6756-4A81-97E5-2DE202EDE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A0668DB-6987-4CC8-853D-57A59282E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ADE6C-0043-469A-A009-3AC43EEBEB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1069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F6043E6-3BA6-42A5-94EC-ED64783FB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75DED-2A68-42CF-8E4C-DE8D8E6EE447}" type="datetimeFigureOut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E312D0A-DDC1-4815-A10B-BDEECC4BC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1B7B41F-7B04-4921-9853-11AC049BF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ADE6C-0043-469A-A009-3AC43EEBEB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695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2D68C0-6231-4A57-AEA3-C4506ACF3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407245-3A28-45F7-9E7B-F390248BA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07AE5B7-FCDC-454A-9533-3A816D4BBD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E540D7-8023-4BA7-AE78-DD8E65766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75DED-2A68-42CF-8E4C-DE8D8E6EE447}" type="datetimeFigureOut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53A688-CC8D-4B9D-92FE-58EBA56E0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F47473-6519-4287-8961-8E81CDE22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ADE6C-0043-469A-A009-3AC43EEBEB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015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0F7883-9ACD-40AA-A7E4-3AAC2BE41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49B5FA8-F23C-4EA0-B6C8-CD035D4292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6F2680-BFCA-40CE-B628-8D566FF09F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F60850-BAFF-4A07-A26E-F4D9C8A25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75DED-2A68-42CF-8E4C-DE8D8E6EE447}" type="datetimeFigureOut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EBB5F0-BBE4-4D84-98AA-B807BB79B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163A07-F286-4D8B-B41B-1B0A409B4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ADE6C-0043-469A-A009-3AC43EEBEB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544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013CFF2-1521-47A4-B966-C604BBFDA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43B979-92A3-413C-ADD4-8967B9354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9F3F0B-4253-4761-9C5D-1F85953BC6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75DED-2A68-42CF-8E4C-DE8D8E6EE447}" type="datetimeFigureOut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F2C141-E90C-4171-AF66-5F4685E865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F8C815-0814-4B4F-BB59-93D8754722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ADE6C-0043-469A-A009-3AC43EEBEB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4482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4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9F21F83D-0C46-4A6C-BD08-B8B0897B68AC}"/>
                  </a:ext>
                </a:extLst>
              </p:cNvPr>
              <p:cNvSpPr/>
              <p:nvPr/>
            </p:nvSpPr>
            <p:spPr>
              <a:xfrm>
                <a:off x="419670" y="911536"/>
                <a:ext cx="817569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Information Networks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each edge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)∈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associated with a weight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𝑢𝑣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which indicates the strength of the relation. Directed or Undirected.</a:t>
                </a:r>
                <a:r>
                  <a: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9F21F83D-0C46-4A6C-BD08-B8B0897B68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670" y="911536"/>
                <a:ext cx="8175690" cy="646331"/>
              </a:xfrm>
              <a:prstGeom prst="rect">
                <a:avLst/>
              </a:prstGeom>
              <a:blipFill>
                <a:blip r:embed="rId3"/>
                <a:stretch>
                  <a:fillRect l="-671" t="-5660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id="{203CF37F-A972-4CC7-A905-B58766A1AE56}"/>
              </a:ext>
            </a:extLst>
          </p:cNvPr>
          <p:cNvSpPr/>
          <p:nvPr/>
        </p:nvSpPr>
        <p:spPr>
          <a:xfrm>
            <a:off x="419670" y="187405"/>
            <a:ext cx="215975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Definitions:</a:t>
            </a:r>
            <a:endParaRPr lang="zh-CN" alt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EB639735-760B-4CC7-BE39-26768A16ADEC}"/>
                  </a:ext>
                </a:extLst>
              </p:cNvPr>
              <p:cNvSpPr/>
              <p:nvPr/>
            </p:nvSpPr>
            <p:spPr>
              <a:xfrm>
                <a:off x="419670" y="2134625"/>
                <a:ext cx="71643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Frist-order Proximity: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𝑢𝑣</m:t>
                        </m:r>
                      </m:sub>
                    </m:sSub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local pairwise proximity between two vertices.</a:t>
                </a:r>
                <a:endParaRPr lang="zh-CN" altLang="en-US" dirty="0"/>
              </a:p>
            </p:txBody>
          </p:sp>
        </mc:Choice>
        <mc:Fallback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EB639735-760B-4CC7-BE39-26768A16AD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670" y="2134625"/>
                <a:ext cx="7164397" cy="369332"/>
              </a:xfrm>
              <a:prstGeom prst="rect">
                <a:avLst/>
              </a:prstGeom>
              <a:blipFill>
                <a:blip r:embed="rId4"/>
                <a:stretch>
                  <a:fillRect l="-766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3867AA8F-278D-4BCC-82B5-4F07AEDA4224}"/>
                  </a:ext>
                </a:extLst>
              </p:cNvPr>
              <p:cNvSpPr/>
              <p:nvPr/>
            </p:nvSpPr>
            <p:spPr>
              <a:xfrm>
                <a:off x="419670" y="2782669"/>
                <a:ext cx="8175690" cy="18040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Second-order Proximity: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 similarity of neighborhood network structures between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  <a:b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Frist-order proximity of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·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·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·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,|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Frist-order proximity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·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·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·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,|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|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 second-order proximity between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determined by the similarity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  <a:endParaRPr lang="zh-CN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3867AA8F-278D-4BCC-82B5-4F07AEDA42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670" y="2782669"/>
                <a:ext cx="8175690" cy="1804084"/>
              </a:xfrm>
              <a:prstGeom prst="rect">
                <a:avLst/>
              </a:prstGeom>
              <a:blipFill>
                <a:blip r:embed="rId5"/>
                <a:stretch>
                  <a:fillRect l="-671" t="-1689" b="-43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>
            <a:extLst>
              <a:ext uri="{FF2B5EF4-FFF2-40B4-BE49-F238E27FC236}">
                <a16:creationId xmlns:a16="http://schemas.microsoft.com/office/drawing/2014/main" id="{1107E448-237C-4D0B-A305-97EE4C17D5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10921" y="4362762"/>
            <a:ext cx="4026455" cy="2365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861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CC8A9FA-EE6D-453C-9030-00FE489044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476" y="403404"/>
            <a:ext cx="9009524" cy="1857143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B7F0DF63-70F2-4021-BBD9-1F5D5EA94903}"/>
              </a:ext>
            </a:extLst>
          </p:cNvPr>
          <p:cNvSpPr/>
          <p:nvPr/>
        </p:nvSpPr>
        <p:spPr>
          <a:xfrm>
            <a:off x="395287" y="2465563"/>
            <a:ext cx="752951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LINE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is able to scale to very large, arbitrary types of networks:</a:t>
            </a:r>
          </a:p>
          <a:p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Undirected, directed and/or weighted.</a:t>
            </a:r>
          </a:p>
          <a:p>
            <a:endParaRPr lang="en-US" altLang="zh-C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The model optimizes an objective which preserves both the 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local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 and  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global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 network structures.</a:t>
            </a:r>
            <a:endParaRPr lang="zh-CN" altLang="en-US" sz="20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C05CEC2-EB61-4E48-966F-704F14A59633}"/>
              </a:ext>
            </a:extLst>
          </p:cNvPr>
          <p:cNvSpPr/>
          <p:nvPr/>
        </p:nvSpPr>
        <p:spPr>
          <a:xfrm>
            <a:off x="5252563" y="3947852"/>
            <a:ext cx="349615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Local: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Frist-order proximity</a:t>
            </a:r>
          </a:p>
          <a:p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Global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: Second-order proximity </a:t>
            </a:r>
            <a:endParaRPr lang="zh-CN" altLang="en-US" sz="20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8107F9C-2BDE-42EC-9959-072FA36781F5}"/>
              </a:ext>
            </a:extLst>
          </p:cNvPr>
          <p:cNvSpPr/>
          <p:nvPr/>
        </p:nvSpPr>
        <p:spPr>
          <a:xfrm>
            <a:off x="395286" y="4945300"/>
            <a:ext cx="752951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An edge-sampling algorithms for optimizing the objective.</a:t>
            </a:r>
          </a:p>
          <a:p>
            <a:endParaRPr lang="en-US" altLang="zh-C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Experiments shows the effectiveness and efficiency of LINE.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68764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7640B93-B83D-40A6-B4DC-1590B62DFC5F}"/>
              </a:ext>
            </a:extLst>
          </p:cNvPr>
          <p:cNvSpPr/>
          <p:nvPr/>
        </p:nvSpPr>
        <p:spPr>
          <a:xfrm>
            <a:off x="538825" y="1171694"/>
            <a:ext cx="7411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Model the first-order proximity after embedded, define the joint probability: 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3C494332-94DF-4D3D-9B15-31D3152FBA93}"/>
                  </a:ext>
                </a:extLst>
              </p:cNvPr>
              <p:cNvSpPr/>
              <p:nvPr/>
            </p:nvSpPr>
            <p:spPr>
              <a:xfrm>
                <a:off x="538825" y="2549929"/>
                <a:ext cx="6440481" cy="3742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zh-CN" altLang="en-US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is the low-dimensional vector representation of vertex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</a:t>
                </a:r>
                <a:endParaRPr lang="zh-CN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3C494332-94DF-4D3D-9B15-31D3152FBA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825" y="2549929"/>
                <a:ext cx="6440481" cy="374270"/>
              </a:xfrm>
              <a:prstGeom prst="rect">
                <a:avLst/>
              </a:prstGeom>
              <a:blipFill>
                <a:blip r:embed="rId3"/>
                <a:stretch>
                  <a:fillRect t="-6452" b="-241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E59E3337-4FD2-47D2-94D9-7DA6578ADE76}"/>
                  </a:ext>
                </a:extLst>
              </p:cNvPr>
              <p:cNvSpPr/>
              <p:nvPr/>
            </p:nvSpPr>
            <p:spPr>
              <a:xfrm>
                <a:off x="2733426" y="3173844"/>
                <a:ext cx="5166990" cy="4797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zh-CN" i="0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i="0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den>
                    </m:f>
                  </m:oMath>
                </a14:m>
                <a:r>
                  <a: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 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7"/>
                              </m:r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endParaRPr lang="zh-CN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E59E3337-4FD2-47D2-94D9-7DA6578ADE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3426" y="3173844"/>
                <a:ext cx="5166990" cy="479747"/>
              </a:xfrm>
              <a:prstGeom prst="rect">
                <a:avLst/>
              </a:prstGeom>
              <a:blipFill>
                <a:blip r:embed="rId4"/>
                <a:stretch>
                  <a:fillRect t="-82051" b="-1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>
            <a:extLst>
              <a:ext uri="{FF2B5EF4-FFF2-40B4-BE49-F238E27FC236}">
                <a16:creationId xmlns:a16="http://schemas.microsoft.com/office/drawing/2014/main" id="{19D7FAA8-2C33-4B38-A160-FF340FD4B0AB}"/>
              </a:ext>
            </a:extLst>
          </p:cNvPr>
          <p:cNvSpPr/>
          <p:nvPr/>
        </p:nvSpPr>
        <p:spPr>
          <a:xfrm>
            <a:off x="374177" y="3194718"/>
            <a:ext cx="21186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empirical probability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3A30698-80CC-44C0-8D23-4D34B9528103}"/>
                  </a:ext>
                </a:extLst>
              </p:cNvPr>
              <p:cNvSpPr txBox="1"/>
              <p:nvPr/>
            </p:nvSpPr>
            <p:spPr>
              <a:xfrm>
                <a:off x="2157916" y="1647236"/>
                <a:ext cx="3159005" cy="7158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zh-CN" alt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zh-CN" altLang="en-US" i="0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0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zh-CN" altLang="en-US" i="0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0" dirty="0">
                              <a:latin typeface="Cambria Math" panose="020405030504060302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zh-CN" altLang="en-US" i="0" dirty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0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zh-CN" alt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zh-CN" alt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zh-CN" altLang="en-US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i="1" dirty="0">
                                                  <a:latin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i="1" dirty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zh-CN" altLang="en-US" i="1" dirty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zh-CN" altLang="en-US" i="0" dirty="0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zh-CN" alt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zh-CN" alt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 dirty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zh-CN" altLang="en-US" i="1" dirty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3A30698-80CC-44C0-8D23-4D34B95281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7916" y="1647236"/>
                <a:ext cx="3159005" cy="71583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>
            <a:extLst>
              <a:ext uri="{FF2B5EF4-FFF2-40B4-BE49-F238E27FC236}">
                <a16:creationId xmlns:a16="http://schemas.microsoft.com/office/drawing/2014/main" id="{30A44BBD-AD45-49CC-A755-220BD9E19774}"/>
              </a:ext>
            </a:extLst>
          </p:cNvPr>
          <p:cNvSpPr/>
          <p:nvPr/>
        </p:nvSpPr>
        <p:spPr>
          <a:xfrm>
            <a:off x="391104" y="3823987"/>
            <a:ext cx="41436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Minimize the following objective function: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951D81BE-9F68-4403-9C9D-240FCDF0A150}"/>
                  </a:ext>
                </a:extLst>
              </p:cNvPr>
              <p:cNvSpPr/>
              <p:nvPr/>
            </p:nvSpPr>
            <p:spPr>
              <a:xfrm>
                <a:off x="1063979" y="4405794"/>
                <a:ext cx="24033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altLang="zh-CN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·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·</m:t>
                          </m:r>
                        </m:e>
                      </m:d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zh-CN" alt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·</m:t>
                          </m:r>
                          <m:r>
                            <a:rPr lang="en-US" altLang="zh-CN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·</m:t>
                          </m:r>
                        </m:e>
                      </m:d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951D81BE-9F68-4403-9C9D-240FCDF0A1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979" y="4405794"/>
                <a:ext cx="2403350" cy="369332"/>
              </a:xfrm>
              <a:prstGeom prst="rect">
                <a:avLst/>
              </a:prstGeom>
              <a:blipFill>
                <a:blip r:embed="rId6"/>
                <a:stretch>
                  <a:fillRect t="-6667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133E5024-D77A-449B-A6D3-2C3FB07CC1F9}"/>
                  </a:ext>
                </a:extLst>
              </p:cNvPr>
              <p:cNvSpPr/>
              <p:nvPr/>
            </p:nvSpPr>
            <p:spPr>
              <a:xfrm>
                <a:off x="4244743" y="4368713"/>
                <a:ext cx="447519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is the distance between two distributions.</a:t>
                </a:r>
                <a:endParaRPr lang="zh-CN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133E5024-D77A-449B-A6D3-2C3FB07CC1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4743" y="4368713"/>
                <a:ext cx="4475199" cy="369332"/>
              </a:xfrm>
              <a:prstGeom prst="rect">
                <a:avLst/>
              </a:prstGeom>
              <a:blipFill>
                <a:blip r:embed="rId7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DF7304ED-2B57-46DE-82C7-75B6D3D8046A}"/>
                  </a:ext>
                </a:extLst>
              </p:cNvPr>
              <p:cNvSpPr/>
              <p:nvPr/>
            </p:nvSpPr>
            <p:spPr>
              <a:xfrm>
                <a:off x="335295" y="5026098"/>
                <a:ext cx="63699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Replacing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·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·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with KL-divergence and omitting some constants, </a:t>
                </a:r>
                <a:endParaRPr lang="zh-CN" altLang="en-US" dirty="0"/>
              </a:p>
            </p:txBody>
          </p:sp>
        </mc:Choice>
        <mc:Fallback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DF7304ED-2B57-46DE-82C7-75B6D3D804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95" y="5026098"/>
                <a:ext cx="6369949" cy="369332"/>
              </a:xfrm>
              <a:prstGeom prst="rect">
                <a:avLst/>
              </a:prstGeom>
              <a:blipFill>
                <a:blip r:embed="rId8"/>
                <a:stretch>
                  <a:fillRect l="-766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16E328CE-1116-4084-8E94-706101D673D1}"/>
                  </a:ext>
                </a:extLst>
              </p:cNvPr>
              <p:cNvSpPr/>
              <p:nvPr/>
            </p:nvSpPr>
            <p:spPr>
              <a:xfrm>
                <a:off x="2265654" y="5532239"/>
                <a:ext cx="3368936" cy="4255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=−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7"/>
                              </m:r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log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zh-CN" alt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16E328CE-1116-4084-8E94-706101D673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5654" y="5532239"/>
                <a:ext cx="3368936" cy="425501"/>
              </a:xfrm>
              <a:prstGeom prst="rect">
                <a:avLst/>
              </a:prstGeom>
              <a:blipFill>
                <a:blip r:embed="rId9"/>
                <a:stretch>
                  <a:fillRect t="-100000" b="-15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矩形 15">
            <a:extLst>
              <a:ext uri="{FF2B5EF4-FFF2-40B4-BE49-F238E27FC236}">
                <a16:creationId xmlns:a16="http://schemas.microsoft.com/office/drawing/2014/main" id="{E0DC34C4-5BC3-4F19-A8CA-86480FFD0925}"/>
              </a:ext>
            </a:extLst>
          </p:cNvPr>
          <p:cNvSpPr/>
          <p:nvPr/>
        </p:nvSpPr>
        <p:spPr>
          <a:xfrm>
            <a:off x="419670" y="143643"/>
            <a:ext cx="33345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Model Description</a:t>
            </a:r>
            <a:endParaRPr lang="zh-CN" altLang="en-US" sz="32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C16C55D-3007-4B8C-8F07-B3870CED7B03}"/>
              </a:ext>
            </a:extLst>
          </p:cNvPr>
          <p:cNvSpPr/>
          <p:nvPr/>
        </p:nvSpPr>
        <p:spPr>
          <a:xfrm>
            <a:off x="419670" y="735653"/>
            <a:ext cx="43483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en-US" altLang="zh-CN" sz="2400" i="1" dirty="0">
                <a:latin typeface="Calibri" panose="020F0502020204030204" pitchFamily="34" charset="0"/>
                <a:cs typeface="Calibri" panose="020F0502020204030204" pitchFamily="34" charset="0"/>
              </a:rPr>
              <a:t>LINE with Frist-order proximity </a:t>
            </a:r>
            <a:endParaRPr lang="zh-CN" altLang="en-US" sz="2400" i="1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7AD921F-9BB4-467A-8874-B3C6B5582805}"/>
              </a:ext>
            </a:extLst>
          </p:cNvPr>
          <p:cNvSpPr/>
          <p:nvPr/>
        </p:nvSpPr>
        <p:spPr>
          <a:xfrm>
            <a:off x="391104" y="6244500"/>
            <a:ext cx="84734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The first-order proximity is only applicable for undirected graphs, not for directed graphs.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2544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0BEC05A-95EA-4AB0-AB35-9761A397626C}"/>
              </a:ext>
            </a:extLst>
          </p:cNvPr>
          <p:cNvSpPr/>
          <p:nvPr/>
        </p:nvSpPr>
        <p:spPr>
          <a:xfrm>
            <a:off x="223693" y="105198"/>
            <a:ext cx="47043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en-US" altLang="zh-CN" sz="2400" i="1" dirty="0">
                <a:latin typeface="Calibri" panose="020F0502020204030204" pitchFamily="34" charset="0"/>
                <a:cs typeface="Calibri" panose="020F0502020204030204" pitchFamily="34" charset="0"/>
              </a:rPr>
              <a:t>LINE with Second-order proximity </a:t>
            </a:r>
            <a:endParaRPr lang="zh-CN" altLang="en-US" sz="2400" i="1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F724A25-91A7-40C0-AD36-4432110AC478}"/>
              </a:ext>
            </a:extLst>
          </p:cNvPr>
          <p:cNvSpPr/>
          <p:nvPr/>
        </p:nvSpPr>
        <p:spPr>
          <a:xfrm>
            <a:off x="359664" y="653251"/>
            <a:ext cx="79308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The second-order proximity is applicable for both directed and undirected graphs.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E9192D8-03E9-4CE7-8208-4D8E2E4B54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9614" y="940168"/>
            <a:ext cx="3270551" cy="192126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C457DA95-E46B-4D71-86B3-E36117C51A8B}"/>
                  </a:ext>
                </a:extLst>
              </p:cNvPr>
              <p:cNvSpPr/>
              <p:nvPr/>
            </p:nvSpPr>
            <p:spPr>
              <a:xfrm>
                <a:off x="292558" y="1107298"/>
                <a:ext cx="5520549" cy="14775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Each vertex plays two roles: the vertex itself and a specific “context” of other vertices.</a:t>
                </a:r>
              </a:p>
              <a:p>
                <a:endParaRPr lang="en-US" altLang="zh-C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zh-CN" alt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is the representation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as a vertex.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en-US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zh-CN" altLang="en-US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zh-CN" altLang="en-US" i="0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is the representation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as a specific “context”.</a:t>
                </a:r>
                <a:endParaRPr lang="zh-CN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C457DA95-E46B-4D71-86B3-E36117C51A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558" y="1107298"/>
                <a:ext cx="5520549" cy="1477584"/>
              </a:xfrm>
              <a:prstGeom prst="rect">
                <a:avLst/>
              </a:prstGeom>
              <a:blipFill>
                <a:blip r:embed="rId4"/>
                <a:stretch>
                  <a:fillRect l="-993" t="-2479" b="-57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7F2FC87D-DA83-41AA-8008-ED97D4EA83FF}"/>
                  </a:ext>
                </a:extLst>
              </p:cNvPr>
              <p:cNvSpPr/>
              <p:nvPr/>
            </p:nvSpPr>
            <p:spPr>
              <a:xfrm>
                <a:off x="223693" y="2897783"/>
                <a:ext cx="8050024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For each directed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define the probability of “context”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generated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 </a:t>
                </a:r>
                <a:endParaRPr lang="zh-CN" altLang="en-US" dirty="0"/>
              </a:p>
            </p:txBody>
          </p:sp>
        </mc:Choice>
        <mc:Fallback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7F2FC87D-DA83-41AA-8008-ED97D4EA83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93" y="2897783"/>
                <a:ext cx="8050024" cy="391646"/>
              </a:xfrm>
              <a:prstGeom prst="rect">
                <a:avLst/>
              </a:prstGeom>
              <a:blipFill>
                <a:blip r:embed="rId5"/>
                <a:stretch>
                  <a:fillRect l="-682" t="-6154" r="-455" b="-18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2E96CEE-D58B-4C64-915E-FCA7D9E7969B}"/>
                  </a:ext>
                </a:extLst>
              </p:cNvPr>
              <p:cNvSpPr txBox="1"/>
              <p:nvPr/>
            </p:nvSpPr>
            <p:spPr>
              <a:xfrm>
                <a:off x="2121236" y="3353503"/>
                <a:ext cx="3004220" cy="6957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sSup>
                            <m:sSupPr>
                              <m:ctrlP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zh-CN" alt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 dirty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p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·</m:t>
                          </m:r>
                          <m:acc>
                            <m:accPr>
                              <m:chr m:val="⃗"/>
                              <m:ctrlP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d>
                            </m:sup>
                            <m:e>
                              <m:func>
                                <m:func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sSup>
                                    <m:sSupPr>
                                      <m:ctrlPr>
                                        <a:rPr lang="zh-CN" alt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zh-CN" alt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zh-CN" altLang="en-US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i="1" dirty="0">
                                                  <a:latin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e>
                                    <m:sup>
                                      <m:r>
                                        <a:rPr lang="zh-CN" altLang="en-US" i="1" dirty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·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zh-CN" alt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zh-CN" alt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 dirty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zh-CN" altLang="en-US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func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2E96CEE-D58B-4C64-915E-FCA7D9E796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1236" y="3353503"/>
                <a:ext cx="3004220" cy="69570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>
            <a:extLst>
              <a:ext uri="{FF2B5EF4-FFF2-40B4-BE49-F238E27FC236}">
                <a16:creationId xmlns:a16="http://schemas.microsoft.com/office/drawing/2014/main" id="{18BD5453-F619-42BD-9839-268C22F5BC98}"/>
              </a:ext>
            </a:extLst>
          </p:cNvPr>
          <p:cNvSpPr/>
          <p:nvPr/>
        </p:nvSpPr>
        <p:spPr>
          <a:xfrm>
            <a:off x="292558" y="4171213"/>
            <a:ext cx="41436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Minimize the following objective function: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63B118D1-33D4-4407-976C-D92BE71628F2}"/>
                  </a:ext>
                </a:extLst>
              </p:cNvPr>
              <p:cNvSpPr/>
              <p:nvPr/>
            </p:nvSpPr>
            <p:spPr>
              <a:xfrm>
                <a:off x="4572000" y="4049206"/>
                <a:ext cx="3410229" cy="7646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ⅈ∈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·|</m:t>
                              </m:r>
                              <m:sSub>
                                <m:sSub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·</m:t>
                              </m:r>
                              <m:r>
                                <a:rPr lang="en-US" altLang="zh-CN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63B118D1-33D4-4407-976C-D92BE71628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4049206"/>
                <a:ext cx="3410229" cy="76463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CCD14A12-6D11-4B26-86CE-C16124A3AA8D}"/>
                  </a:ext>
                </a:extLst>
              </p:cNvPr>
              <p:cNvSpPr/>
              <p:nvPr/>
            </p:nvSpPr>
            <p:spPr>
              <a:xfrm>
                <a:off x="6114966" y="4708962"/>
                <a:ext cx="3029034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the importance of vertices.</a:t>
                </a:r>
              </a:p>
              <a:p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For simplicity, 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zh-CN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CCD14A12-6D11-4B26-86CE-C16124A3AA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4966" y="4708962"/>
                <a:ext cx="3029034" cy="646331"/>
              </a:xfrm>
              <a:prstGeom prst="rect">
                <a:avLst/>
              </a:prstGeom>
              <a:blipFill>
                <a:blip r:embed="rId8"/>
                <a:stretch>
                  <a:fillRect l="-1610" t="-4717" r="-1408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A5BCEF8E-F933-425D-A303-A379AE5D2F20}"/>
                  </a:ext>
                </a:extLst>
              </p:cNvPr>
              <p:cNvSpPr/>
              <p:nvPr/>
            </p:nvSpPr>
            <p:spPr>
              <a:xfrm>
                <a:off x="223693" y="4722330"/>
                <a:ext cx="1766894" cy="6195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ⅆ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A5BCEF8E-F933-425D-A303-A379AE5D2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93" y="4722330"/>
                <a:ext cx="1766894" cy="61959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E7A3D86C-5492-484F-93E2-9304295409CA}"/>
                  </a:ext>
                </a:extLst>
              </p:cNvPr>
              <p:cNvSpPr/>
              <p:nvPr/>
            </p:nvSpPr>
            <p:spPr>
              <a:xfrm>
                <a:off x="0" y="5750702"/>
                <a:ext cx="3233770" cy="6686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the weight of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endParaRPr lang="en-US" altLang="zh-C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ⅆ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the out-degree of vertex of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zh-CN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E7A3D86C-5492-484F-93E2-9304295409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750702"/>
                <a:ext cx="3233770" cy="668645"/>
              </a:xfrm>
              <a:prstGeom prst="rect">
                <a:avLst/>
              </a:prstGeom>
              <a:blipFill>
                <a:blip r:embed="rId10"/>
                <a:stretch>
                  <a:fillRect t="-3636"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EB85CA07-A322-4C09-BACD-8A90F62F892E}"/>
                  </a:ext>
                </a:extLst>
              </p:cNvPr>
              <p:cNvSpPr/>
              <p:nvPr/>
            </p:nvSpPr>
            <p:spPr>
              <a:xfrm>
                <a:off x="3440988" y="5779248"/>
                <a:ext cx="3361433" cy="4255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=−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7"/>
                              </m:r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log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zh-CN" alt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zh-CN" alt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EB85CA07-A322-4C09-BACD-8A90F62F89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0988" y="5779248"/>
                <a:ext cx="3361433" cy="425501"/>
              </a:xfrm>
              <a:prstGeom prst="rect">
                <a:avLst/>
              </a:prstGeom>
              <a:blipFill>
                <a:blip r:embed="rId11"/>
                <a:stretch>
                  <a:fillRect t="-98571" b="-15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5688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556</Words>
  <Application>Microsoft Office PowerPoint</Application>
  <PresentationFormat>全屏显示(4:3)</PresentationFormat>
  <Paragraphs>58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等线</vt:lpstr>
      <vt:lpstr>等线 Light</vt:lpstr>
      <vt:lpstr>Arial</vt:lpstr>
      <vt:lpstr>Calibri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DELL</cp:lastModifiedBy>
  <cp:revision>24</cp:revision>
  <dcterms:created xsi:type="dcterms:W3CDTF">2021-09-30T04:22:22Z</dcterms:created>
  <dcterms:modified xsi:type="dcterms:W3CDTF">2021-09-30T06:20:45Z</dcterms:modified>
</cp:coreProperties>
</file>