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471" r:id="rId2"/>
    <p:sldId id="450" r:id="rId3"/>
    <p:sldId id="456" r:id="rId4"/>
    <p:sldId id="457" r:id="rId5"/>
    <p:sldId id="459" r:id="rId6"/>
    <p:sldId id="460" r:id="rId7"/>
    <p:sldId id="464" r:id="rId8"/>
    <p:sldId id="4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74"/>
    <a:srgbClr val="7B81BC"/>
    <a:srgbClr val="8783C6"/>
    <a:srgbClr val="FF8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0747" autoAdjust="0"/>
  </p:normalViewPr>
  <p:slideViewPr>
    <p:cSldViewPr snapToGrid="0" snapToObjects="1">
      <p:cViewPr>
        <p:scale>
          <a:sx n="100" d="100"/>
          <a:sy n="100" d="100"/>
        </p:scale>
        <p:origin x="9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6C-E165-FF4D-B93A-5F0D0A9CAD5D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02135-47B5-2842-94B8-D0D80EBF13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6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7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51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C697-6D3F-F14D-B675-BCC9BDD0E53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2A09-45EE-7744-9C42-8CC6561A7D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C697-6D3F-F14D-B675-BCC9BDD0E53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2A09-45EE-7744-9C42-8CC6561A7D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C697-6D3F-F14D-B675-BCC9BDD0E53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2A09-45EE-7744-9C42-8CC6561A7D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C697-6D3F-F14D-B675-BCC9BDD0E53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2A09-45EE-7744-9C42-8CC6561A7D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C697-6D3F-F14D-B675-BCC9BDD0E53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2A09-45EE-7744-9C42-8CC6561A7D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C697-6D3F-F14D-B675-BCC9BDD0E53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2A09-45EE-7744-9C42-8CC6561A7D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C697-6D3F-F14D-B675-BCC9BDD0E53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2A09-45EE-7744-9C42-8CC6561A7D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C697-6D3F-F14D-B675-BCC9BDD0E53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2A09-45EE-7744-9C42-8CC6561A7D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C697-6D3F-F14D-B675-BCC9BDD0E53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2A09-45EE-7744-9C42-8CC6561A7D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C697-6D3F-F14D-B675-BCC9BDD0E53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2A09-45EE-7744-9C42-8CC6561A7D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C697-6D3F-F14D-B675-BCC9BDD0E53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82A09-45EE-7744-9C42-8CC6561A7D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C697-6D3F-F14D-B675-BCC9BDD0E534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82A09-45EE-7744-9C42-8CC6561A7D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/>
          <p:nvPr/>
        </p:nvSpPr>
        <p:spPr>
          <a:xfrm>
            <a:off x="0" y="0"/>
            <a:ext cx="12198350" cy="765175"/>
          </a:xfrm>
          <a:prstGeom prst="rect">
            <a:avLst/>
          </a:prstGeom>
          <a:solidFill>
            <a:srgbClr val="5C3F41"/>
          </a:solidFill>
          <a:ln w="25400"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3" name="矩形 1"/>
          <p:cNvSpPr/>
          <p:nvPr/>
        </p:nvSpPr>
        <p:spPr>
          <a:xfrm>
            <a:off x="0" y="765175"/>
            <a:ext cx="12198350" cy="71438"/>
          </a:xfrm>
          <a:prstGeom prst="rect">
            <a:avLst/>
          </a:prstGeom>
          <a:solidFill>
            <a:srgbClr val="FF9500"/>
          </a:solidFill>
          <a:ln w="25400"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TextBox 15"/>
          <p:cNvSpPr/>
          <p:nvPr/>
        </p:nvSpPr>
        <p:spPr>
          <a:xfrm>
            <a:off x="122238" y="382588"/>
            <a:ext cx="6508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zh-CN" sz="16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Arial Unicode MS" panose="020B0604020202020204" charset="-122"/>
              </a:rPr>
              <a:t> </a:t>
            </a:r>
          </a:p>
        </p:txBody>
      </p:sp>
      <p:sp>
        <p:nvSpPr>
          <p:cNvPr id="2057" name="文本框 99"/>
          <p:cNvSpPr/>
          <p:nvPr/>
        </p:nvSpPr>
        <p:spPr>
          <a:xfrm>
            <a:off x="0" y="154832"/>
            <a:ext cx="764504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Arial Unicode MS" panose="020B0604020202020204" charset="-122"/>
              </a:rPr>
              <a:t>进化动力学中，马克思主义科学方法论的运用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  <a:sym typeface="Arial Unicode MS" panose="020B0604020202020204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603" y="-1"/>
            <a:ext cx="2454159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32E1145-B668-45E1-BEE0-5C9061330DD1}"/>
              </a:ext>
            </a:extLst>
          </p:cNvPr>
          <p:cNvSpPr txBox="1"/>
          <p:nvPr/>
        </p:nvSpPr>
        <p:spPr>
          <a:xfrm>
            <a:off x="773113" y="1278235"/>
            <a:ext cx="4242134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小组分成员及分工如下</a:t>
            </a:r>
            <a:r>
              <a:rPr lang="zh-CN" altLang="en-US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en-US" altLang="zh-CN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4B4657E-BD0D-4219-B1FF-56540BAE77EE}"/>
              </a:ext>
            </a:extLst>
          </p:cNvPr>
          <p:cNvSpPr/>
          <p:nvPr/>
        </p:nvSpPr>
        <p:spPr>
          <a:xfrm>
            <a:off x="1098551" y="2397678"/>
            <a:ext cx="3063596" cy="123714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李泽宇：</a:t>
            </a:r>
            <a:r>
              <a:rPr lang="en-US" altLang="zh-CN" dirty="0">
                <a:solidFill>
                  <a:schemeClr val="tx1"/>
                </a:solidFill>
              </a:rPr>
              <a:t>Moran</a:t>
            </a:r>
            <a:r>
              <a:rPr lang="zh-CN" altLang="en-US" dirty="0">
                <a:solidFill>
                  <a:schemeClr val="tx1"/>
                </a:solidFill>
              </a:rPr>
              <a:t>过程、中性漂变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9C9058E-917A-4D18-BDD7-53174C6401BD}"/>
              </a:ext>
            </a:extLst>
          </p:cNvPr>
          <p:cNvSpPr/>
          <p:nvPr/>
        </p:nvSpPr>
        <p:spPr>
          <a:xfrm>
            <a:off x="5270238" y="2394087"/>
            <a:ext cx="3063596" cy="123714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别莉敏：常数选择下随机漂变、中性进化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BDC4A83-6AC4-4670-B2D3-97229B3A7819}"/>
              </a:ext>
            </a:extLst>
          </p:cNvPr>
          <p:cNvSpPr/>
          <p:nvPr/>
        </p:nvSpPr>
        <p:spPr>
          <a:xfrm>
            <a:off x="4162147" y="2753422"/>
            <a:ext cx="1108091" cy="518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7948E5E8-B4E2-43C7-BEDC-C34118A53782}"/>
              </a:ext>
            </a:extLst>
          </p:cNvPr>
          <p:cNvSpPr/>
          <p:nvPr/>
        </p:nvSpPr>
        <p:spPr>
          <a:xfrm>
            <a:off x="8333834" y="2809933"/>
            <a:ext cx="1221329" cy="25907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806A49F-C9B0-4F57-902D-68AE0F4439BA}"/>
              </a:ext>
            </a:extLst>
          </p:cNvPr>
          <p:cNvSpPr/>
          <p:nvPr/>
        </p:nvSpPr>
        <p:spPr>
          <a:xfrm>
            <a:off x="5270238" y="4455078"/>
            <a:ext cx="3063596" cy="123714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陈</a:t>
            </a:r>
            <a:r>
              <a:rPr lang="zh-CN" altLang="en-US">
                <a:solidFill>
                  <a:schemeClr val="tx1"/>
                </a:solidFill>
              </a:rPr>
              <a:t>虎：</a:t>
            </a:r>
            <a:r>
              <a:rPr lang="en-US" altLang="zh-CN">
                <a:solidFill>
                  <a:schemeClr val="tx1"/>
                </a:solidFill>
              </a:rPr>
              <a:t>Moran</a:t>
            </a:r>
            <a:r>
              <a:rPr lang="zh-CN" altLang="en-US">
                <a:solidFill>
                  <a:schemeClr val="tx1"/>
                </a:solidFill>
              </a:rPr>
              <a:t>过程、中性漂变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39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/>
          <p:nvPr/>
        </p:nvSpPr>
        <p:spPr>
          <a:xfrm>
            <a:off x="0" y="0"/>
            <a:ext cx="12198350" cy="765175"/>
          </a:xfrm>
          <a:prstGeom prst="rect">
            <a:avLst/>
          </a:prstGeom>
          <a:solidFill>
            <a:srgbClr val="5C3F41"/>
          </a:solidFill>
          <a:ln w="25400"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3" name="矩形 1"/>
          <p:cNvSpPr/>
          <p:nvPr/>
        </p:nvSpPr>
        <p:spPr>
          <a:xfrm>
            <a:off x="0" y="765175"/>
            <a:ext cx="12198350" cy="71438"/>
          </a:xfrm>
          <a:prstGeom prst="rect">
            <a:avLst/>
          </a:prstGeom>
          <a:solidFill>
            <a:srgbClr val="FF9500"/>
          </a:solidFill>
          <a:ln w="25400"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TextBox 15"/>
          <p:cNvSpPr/>
          <p:nvPr/>
        </p:nvSpPr>
        <p:spPr>
          <a:xfrm>
            <a:off x="122238" y="382588"/>
            <a:ext cx="6508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zh-CN" sz="16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Arial Unicode MS" panose="020B0604020202020204" charset="-122"/>
              </a:rPr>
              <a:t> </a:t>
            </a:r>
          </a:p>
        </p:txBody>
      </p:sp>
      <p:sp>
        <p:nvSpPr>
          <p:cNvPr id="2057" name="文本框 99"/>
          <p:cNvSpPr/>
          <p:nvPr/>
        </p:nvSpPr>
        <p:spPr>
          <a:xfrm>
            <a:off x="0" y="154832"/>
            <a:ext cx="601959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Arial Unicode MS" panose="020B0604020202020204" charset="-122"/>
              </a:rPr>
              <a:t>主题：进化动态 方法：跨学科的方法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  <a:sym typeface="Arial Unicode MS" panose="020B0604020202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8058" y="1443227"/>
            <a:ext cx="6172167" cy="46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+mj-ea"/>
                <a:ea typeface="+mj-ea"/>
                <a:cs typeface="+mj-ea"/>
              </a:rPr>
              <a:t>      物竞天择，适者生存。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我们想从随机的角度来分析生物的进化。如果正常种群中突然出现了一个突变体，他可能比原来的物种更适合生存，也可能跟原来的物种适合程度一样，那么突变体是否有机会占领整个种群呢？本属于统一祖先的黑猩猩和人类为什么朝着不同的方向进化？究竟谁更适合？</a:t>
            </a:r>
            <a:endParaRPr lang="en-US" altLang="zh-CN" sz="2000" dirty="0">
              <a:latin typeface="+mj-ea"/>
              <a:ea typeface="+mj-ea"/>
              <a:cs typeface="+mj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  <a:cs typeface="+mj-ea"/>
              </a:rPr>
              <a:t>下面我们运用用生物学理论、概率论来研究</a:t>
            </a:r>
            <a:r>
              <a:rPr lang="zh-CN" altLang="en-US" sz="2000" b="1" dirty="0">
                <a:latin typeface="+mj-ea"/>
                <a:ea typeface="+mj-ea"/>
                <a:cs typeface="+mj-ea"/>
              </a:rPr>
              <a:t>有限种群的进化动态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。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这运用了马克思主义科学方法论中跨学科的方法。</a:t>
            </a:r>
            <a:r>
              <a:rPr lang="zh-CN" altLang="en-US" sz="2000" dirty="0">
                <a:latin typeface="+mj-ea"/>
                <a:ea typeface="+mj-ea"/>
                <a:cs typeface="+mj-ea"/>
              </a:rPr>
              <a:t>在后面的研究中还有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Arial Unicode MS" panose="020B0604020202020204" charset="-122"/>
              </a:rPr>
              <a:t>马克思主义科学方法论中的其他方法。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603" y="-1"/>
            <a:ext cx="2454159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B7D273-13C2-4E0E-BA97-52CF8BE19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35" y="1841435"/>
            <a:ext cx="5410332" cy="360864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/>
          <p:nvPr/>
        </p:nvSpPr>
        <p:spPr>
          <a:xfrm>
            <a:off x="0" y="0"/>
            <a:ext cx="12198350" cy="765175"/>
          </a:xfrm>
          <a:prstGeom prst="rect">
            <a:avLst/>
          </a:prstGeom>
          <a:solidFill>
            <a:srgbClr val="5C3F41"/>
          </a:solidFill>
          <a:ln w="25400"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3" name="矩形 1"/>
          <p:cNvSpPr/>
          <p:nvPr/>
        </p:nvSpPr>
        <p:spPr>
          <a:xfrm>
            <a:off x="0" y="765175"/>
            <a:ext cx="12198350" cy="71438"/>
          </a:xfrm>
          <a:prstGeom prst="rect">
            <a:avLst/>
          </a:prstGeom>
          <a:solidFill>
            <a:srgbClr val="FF9500"/>
          </a:solidFill>
          <a:ln w="25400"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TextBox 15"/>
          <p:cNvSpPr/>
          <p:nvPr/>
        </p:nvSpPr>
        <p:spPr>
          <a:xfrm>
            <a:off x="122238" y="382588"/>
            <a:ext cx="6508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zh-CN" sz="16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Arial Unicode MS" panose="020B0604020202020204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300854" y="836930"/>
            <a:ext cx="11165113" cy="2900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+mj-ea"/>
                <a:ea typeface="+mj-ea"/>
                <a:cs typeface="+mj-ea"/>
                <a:sym typeface="Century Gothic" panose="020B0502020202020204" pitchFamily="34" charset="0"/>
              </a:rPr>
              <a:t>Moran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  <a:cs typeface="+mj-ea"/>
                <a:sym typeface="Century Gothic" panose="020B0502020202020204" pitchFamily="34" charset="0"/>
              </a:rPr>
              <a:t>过程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物种起源中提到，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生物以种群为单位进化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。我们假设大小为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的种群中有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B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两类个体；其中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类个体是突变体，只会在最开始产生，后续过程不存在突变；在任一时间步，随机选择一个个体出生，再随机选择一个个体死亡，进而保证种群的大小严格不变。若两类个体的繁殖率和死亡率相同，则成为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中性漂变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j-ea"/>
              <a:sym typeface="Century Gothic" panose="020B0502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603" y="-1"/>
            <a:ext cx="2454159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55000"/>
                    </a14:imgEffect>
                    <a14:imgEffect>
                      <a14:colorTemperature colorTemp="63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50" t="30591" r="16746" b="23945"/>
          <a:stretch>
            <a:fillRect/>
          </a:stretch>
        </p:blipFill>
        <p:spPr>
          <a:xfrm>
            <a:off x="589926" y="3296616"/>
            <a:ext cx="6248920" cy="34882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795032" y="3482977"/>
            <a:ext cx="367093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Century Gothic" panose="020B0502020202020204" pitchFamily="34" charset="0"/>
              </a:rPr>
              <a:t>将有限种群相对较为复杂的繁殖过程抽象的简化为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Century Gothic" panose="020B0502020202020204" pitchFamily="34" charset="0"/>
              </a:rPr>
              <a:t>Moran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Century Gothic" panose="020B0502020202020204" pitchFamily="34" charset="0"/>
              </a:rPr>
              <a:t>过程。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Century Gothic" panose="020B0502020202020204" pitchFamily="34" charset="0"/>
              </a:rPr>
              <a:t>舍弃了个别的、非本质的属性，抽出共同的、本质的属性，形成了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Century Gothic" panose="020B0502020202020204" pitchFamily="34" charset="0"/>
              </a:rPr>
              <a:t>Moran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Century Gothic" panose="020B0502020202020204" pitchFamily="34" charset="0"/>
              </a:rPr>
              <a:t>过程的概念。</a:t>
            </a:r>
          </a:p>
        </p:txBody>
      </p:sp>
      <p:sp>
        <p:nvSpPr>
          <p:cNvPr id="11" name="文本框 99">
            <a:extLst>
              <a:ext uri="{FF2B5EF4-FFF2-40B4-BE49-F238E27FC236}">
                <a16:creationId xmlns:a16="http://schemas.microsoft.com/office/drawing/2014/main" id="{0D75D6B2-6283-4013-A548-52CA09FD1A97}"/>
              </a:ext>
            </a:extLst>
          </p:cNvPr>
          <p:cNvSpPr/>
          <p:nvPr/>
        </p:nvSpPr>
        <p:spPr>
          <a:xfrm>
            <a:off x="0" y="154832"/>
            <a:ext cx="601959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Arial Unicode MS" panose="020B0604020202020204" charset="-122"/>
              </a:rPr>
              <a:t>主题：进化动态 方法：从抽象到具体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  <a:sym typeface="Arial Unicode MS" panose="020B0604020202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/>
          <p:nvPr/>
        </p:nvSpPr>
        <p:spPr>
          <a:xfrm>
            <a:off x="0" y="0"/>
            <a:ext cx="12198350" cy="765175"/>
          </a:xfrm>
          <a:prstGeom prst="rect">
            <a:avLst/>
          </a:prstGeom>
          <a:solidFill>
            <a:srgbClr val="5C3F41"/>
          </a:solidFill>
          <a:ln w="25400"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3" name="矩形 1"/>
          <p:cNvSpPr/>
          <p:nvPr/>
        </p:nvSpPr>
        <p:spPr>
          <a:xfrm>
            <a:off x="0" y="765175"/>
            <a:ext cx="12198350" cy="71438"/>
          </a:xfrm>
          <a:prstGeom prst="rect">
            <a:avLst/>
          </a:prstGeom>
          <a:solidFill>
            <a:srgbClr val="FF9500"/>
          </a:solidFill>
          <a:ln w="25400"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TextBox 15"/>
          <p:cNvSpPr/>
          <p:nvPr/>
        </p:nvSpPr>
        <p:spPr>
          <a:xfrm>
            <a:off x="122238" y="382588"/>
            <a:ext cx="6508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zh-CN" sz="16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Arial Unicode MS" panose="020B0604020202020204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4000" y="1383665"/>
                <a:ext cx="11246701" cy="49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Moran</a:t>
                </a: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过程中，</a:t>
                </a:r>
                <a:r>
                  <a:rPr lang="en-US" altLang="zh-CN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A</a:t>
                </a: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类个体（突变体）的数量是一个随机变量，记为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，则</a:t>
                </a:r>
                <a:r>
                  <a:rPr lang="en-US" altLang="zh-CN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B</a:t>
                </a: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类个体的数量为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𝑁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−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1383665"/>
                <a:ext cx="11246701" cy="499624"/>
              </a:xfrm>
              <a:prstGeom prst="rect">
                <a:avLst/>
              </a:prstGeom>
              <a:blipFill>
                <a:blip r:embed="rId4"/>
                <a:stretch>
                  <a:fillRect l="-596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603" y="-1"/>
            <a:ext cx="2454159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313872" y="3228798"/>
            <a:ext cx="3529330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cs typeface="+mj-ea"/>
              </a:rPr>
              <a:t>参照自然界有限种群的特征，形式化为数学语言。运用数学建模的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Century Gothic" panose="020B0502020202020204" pitchFamily="34" charset="0"/>
              </a:rPr>
              <a:t>方法将研究对象的认识引向深入，为了建立有限种群的进化模型，定义了生灭过程。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CD56C42-7722-4F96-87CF-D4F8927F466B}"/>
                  </a:ext>
                </a:extLst>
              </p:cNvPr>
              <p:cNvSpPr/>
              <p:nvPr/>
            </p:nvSpPr>
            <p:spPr>
              <a:xfrm>
                <a:off x="254000" y="2632427"/>
                <a:ext cx="7748270" cy="3361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Century Gothic" panose="020B0502020202020204" pitchFamily="34" charset="0"/>
                  </a:rPr>
                  <a:t>生灭过程</a:t>
                </a:r>
                <a:endParaRPr lang="en-US" altLang="zh-CN" sz="2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Century Gothic" panose="020B0502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定义于离散状态空间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{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=0,1,⋯,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}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上的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一维随机过程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.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当每一个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随机事件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发生时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,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状态变量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可能保持不变、转移到状态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−1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或转移到状态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+1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Century Gothic" panose="020B0502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随机事件：</a:t>
                </a: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sym typeface="Century Gothic" panose="020B0502020202020204" pitchFamily="34" charset="0"/>
                  </a:rPr>
                  <a:t>在任一时间步，随机选择一个个体出生，再随机选择一个个体死亡。</a:t>
                </a:r>
                <a:endPara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CD56C42-7722-4F96-87CF-D4F8927F4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2632427"/>
                <a:ext cx="7748270" cy="3361946"/>
              </a:xfrm>
              <a:prstGeom prst="rect">
                <a:avLst/>
              </a:prstGeom>
              <a:blipFill>
                <a:blip r:embed="rId6"/>
                <a:stretch>
                  <a:fillRect l="-1259" b="-2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99">
            <a:extLst>
              <a:ext uri="{FF2B5EF4-FFF2-40B4-BE49-F238E27FC236}">
                <a16:creationId xmlns:a16="http://schemas.microsoft.com/office/drawing/2014/main" id="{4215A1D7-2F57-4E13-A0FF-1C43AE9A8781}"/>
              </a:ext>
            </a:extLst>
          </p:cNvPr>
          <p:cNvSpPr/>
          <p:nvPr/>
        </p:nvSpPr>
        <p:spPr>
          <a:xfrm>
            <a:off x="0" y="154832"/>
            <a:ext cx="601959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Arial Unicode MS" panose="020B0604020202020204" charset="-122"/>
              </a:rPr>
              <a:t>主题：进化动态 方法：数学建模方法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  <a:sym typeface="Arial Unicode MS" panose="020B0604020202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/>
          <p:nvPr/>
        </p:nvSpPr>
        <p:spPr>
          <a:xfrm>
            <a:off x="0" y="0"/>
            <a:ext cx="12198350" cy="765175"/>
          </a:xfrm>
          <a:prstGeom prst="rect">
            <a:avLst/>
          </a:prstGeom>
          <a:solidFill>
            <a:srgbClr val="5C3F41"/>
          </a:solidFill>
          <a:ln w="25400"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3" name="矩形 1"/>
          <p:cNvSpPr/>
          <p:nvPr/>
        </p:nvSpPr>
        <p:spPr>
          <a:xfrm>
            <a:off x="0" y="765175"/>
            <a:ext cx="12198350" cy="71438"/>
          </a:xfrm>
          <a:prstGeom prst="rect">
            <a:avLst/>
          </a:prstGeom>
          <a:solidFill>
            <a:srgbClr val="FF9500"/>
          </a:solidFill>
          <a:ln w="25400"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TextBox 15"/>
          <p:cNvSpPr/>
          <p:nvPr/>
        </p:nvSpPr>
        <p:spPr>
          <a:xfrm>
            <a:off x="122238" y="382588"/>
            <a:ext cx="6508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zh-CN" sz="16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Arial Unicode MS" panose="020B0604020202020204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1760" y="1665488"/>
                <a:ext cx="4055110" cy="4192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状态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=0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𝑖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𝑁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是“吸收状态”（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absorbing states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）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状态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=1,2,⋯,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−1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被称为瞬态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Century Gothic" panose="020B0502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由于我们没有对时间步进行限制，随机过程在瞬态只能停留有限时间，最终在吸收态将不会有任何变化，因为没有新的突变产生，最终种群会变为全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A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种群或全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B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种群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" y="1665488"/>
                <a:ext cx="4055110" cy="4192943"/>
              </a:xfrm>
              <a:prstGeom prst="rect">
                <a:avLst/>
              </a:prstGeom>
              <a:blipFill>
                <a:blip r:embed="rId4"/>
                <a:stretch>
                  <a:fillRect l="-1502" r="-6306" b="-1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603" y="-1"/>
            <a:ext cx="2454159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890" r="20480" b="19444"/>
          <a:stretch>
            <a:fillRect/>
          </a:stretch>
        </p:blipFill>
        <p:spPr>
          <a:xfrm>
            <a:off x="4166870" y="1563283"/>
            <a:ext cx="7902575" cy="4368800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D3743369-13BB-4642-9C97-61518E8F662C}"/>
              </a:ext>
            </a:extLst>
          </p:cNvPr>
          <p:cNvSpPr/>
          <p:nvPr/>
        </p:nvSpPr>
        <p:spPr>
          <a:xfrm>
            <a:off x="5514681" y="1061777"/>
            <a:ext cx="216817" cy="235670"/>
          </a:xfrm>
          <a:prstGeom prst="ellipse">
            <a:avLst/>
          </a:prstGeom>
          <a:ln>
            <a:solidFill>
              <a:srgbClr val="7B8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A0724C-363C-44CD-B27C-7EF8DE29C8BC}"/>
              </a:ext>
            </a:extLst>
          </p:cNvPr>
          <p:cNvSpPr/>
          <p:nvPr/>
        </p:nvSpPr>
        <p:spPr>
          <a:xfrm>
            <a:off x="5893088" y="1015282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entury Gothic" panose="020B0502020202020204" pitchFamily="34" charset="0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entury Gothic" panose="020B0502020202020204" pitchFamily="34" charset="0"/>
              </a:rPr>
              <a:t>类个体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D224AD-ECC1-4EB1-BCB5-26F8907B7B6E}"/>
              </a:ext>
            </a:extLst>
          </p:cNvPr>
          <p:cNvSpPr/>
          <p:nvPr/>
        </p:nvSpPr>
        <p:spPr>
          <a:xfrm>
            <a:off x="7646709" y="1061777"/>
            <a:ext cx="216817" cy="235670"/>
          </a:xfrm>
          <a:prstGeom prst="ellipse">
            <a:avLst/>
          </a:prstGeom>
          <a:solidFill>
            <a:srgbClr val="FF86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D322FB-2072-4AA7-A5D7-6DA348BCF785}"/>
              </a:ext>
            </a:extLst>
          </p:cNvPr>
          <p:cNvSpPr/>
          <p:nvPr/>
        </p:nvSpPr>
        <p:spPr>
          <a:xfrm>
            <a:off x="8025116" y="1015282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entury Gothic" panose="020B0502020202020204" pitchFamily="34" charset="0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entury Gothic" panose="020B0502020202020204" pitchFamily="34" charset="0"/>
              </a:rPr>
              <a:t>类个体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AB0427-BDA4-4592-BED8-D64BF8F9037D}"/>
              </a:ext>
            </a:extLst>
          </p:cNvPr>
          <p:cNvSpPr/>
          <p:nvPr/>
        </p:nvSpPr>
        <p:spPr>
          <a:xfrm>
            <a:off x="9999088" y="6012422"/>
            <a:ext cx="2070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entury Gothic" panose="020B0502020202020204" pitchFamily="34" charset="0"/>
              </a:rPr>
              <a:t>A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entury Gothic" panose="020B0502020202020204" pitchFamily="34" charset="0"/>
              </a:rPr>
              <a:t>类个体（突变体）成功占领整个种群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C03A8C-12B9-4C93-8485-DDDB62AB7A06}"/>
              </a:ext>
            </a:extLst>
          </p:cNvPr>
          <p:cNvSpPr/>
          <p:nvPr/>
        </p:nvSpPr>
        <p:spPr>
          <a:xfrm>
            <a:off x="4072602" y="6017145"/>
            <a:ext cx="246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7C7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entury Gothic" panose="020B0502020202020204" pitchFamily="34" charset="0"/>
              </a:rPr>
              <a:t>B</a:t>
            </a:r>
            <a:r>
              <a:rPr lang="zh-CN" altLang="en-US" dirty="0">
                <a:solidFill>
                  <a:srgbClr val="FF7C7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entury Gothic" panose="020B0502020202020204" pitchFamily="34" charset="0"/>
              </a:rPr>
              <a:t>类个体占领整个种群</a:t>
            </a:r>
            <a:endParaRPr lang="zh-CN" altLang="en-US" dirty="0">
              <a:solidFill>
                <a:srgbClr val="FF7C74"/>
              </a:solidFill>
            </a:endParaRPr>
          </a:p>
        </p:txBody>
      </p:sp>
      <p:sp>
        <p:nvSpPr>
          <p:cNvPr id="16" name="文本框 99">
            <a:extLst>
              <a:ext uri="{FF2B5EF4-FFF2-40B4-BE49-F238E27FC236}">
                <a16:creationId xmlns:a16="http://schemas.microsoft.com/office/drawing/2014/main" id="{DBB325BB-87A4-4F86-8ECD-20F067123B4C}"/>
              </a:ext>
            </a:extLst>
          </p:cNvPr>
          <p:cNvSpPr/>
          <p:nvPr/>
        </p:nvSpPr>
        <p:spPr>
          <a:xfrm>
            <a:off x="0" y="154832"/>
            <a:ext cx="601959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Arial Unicode MS" panose="020B0604020202020204" charset="-122"/>
              </a:rPr>
              <a:t>主题：进化动态 方法：数学建模方法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  <a:sym typeface="Arial Unicode MS" panose="020B0604020202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/>
          <p:nvPr/>
        </p:nvSpPr>
        <p:spPr>
          <a:xfrm>
            <a:off x="0" y="0"/>
            <a:ext cx="12198350" cy="765175"/>
          </a:xfrm>
          <a:prstGeom prst="rect">
            <a:avLst/>
          </a:prstGeom>
          <a:solidFill>
            <a:srgbClr val="5C3F41"/>
          </a:solidFill>
          <a:ln w="25400"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3" name="矩形 1"/>
          <p:cNvSpPr/>
          <p:nvPr/>
        </p:nvSpPr>
        <p:spPr>
          <a:xfrm>
            <a:off x="0" y="765175"/>
            <a:ext cx="12198350" cy="71438"/>
          </a:xfrm>
          <a:prstGeom prst="rect">
            <a:avLst/>
          </a:prstGeom>
          <a:solidFill>
            <a:srgbClr val="FF9500"/>
          </a:solidFill>
          <a:ln w="25400"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TextBox 15"/>
          <p:cNvSpPr/>
          <p:nvPr/>
        </p:nvSpPr>
        <p:spPr>
          <a:xfrm>
            <a:off x="122238" y="382588"/>
            <a:ext cx="6508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zh-CN" sz="16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Arial Unicode MS" panose="020B0604020202020204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07059" y="1225550"/>
                <a:ext cx="9743571" cy="499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为从状态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出发到达状态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𝑁</m:t>
                    </m:r>
                  </m:oMath>
                </a14:m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的概率，则从状态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charset="-122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出发到达状态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Century Gothic" panose="020B0502020202020204" pitchFamily="34" charset="0"/>
                  </a:rPr>
                  <a:t>的概率为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1−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微软雅黑" panose="020B0503020204020204" charset="-122"/>
                  <a:cs typeface="Cambria Math" panose="02040503050406030204" pitchFamily="18" charset="0"/>
                  <a:sym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59" y="1225550"/>
                <a:ext cx="9743571" cy="499111"/>
              </a:xfrm>
              <a:prstGeom prst="rect">
                <a:avLst/>
              </a:prstGeom>
              <a:blipFill>
                <a:blip r:embed="rId4"/>
                <a:stretch>
                  <a:fillRect l="-688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603" y="-1"/>
            <a:ext cx="2454159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588577" y="2571573"/>
            <a:ext cx="3827283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Century Gothic" panose="020B0502020202020204" pitchFamily="34" charset="0"/>
              </a:rPr>
              <a:t>根据数学模型，我们写出左边的数学方程形式，并进行求解，得到结果并且与现实对象的对比，符合人们对现实的认知。</a:t>
            </a:r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rgbClr val="FF0000"/>
              </a:solidFill>
              <a:latin typeface="+mj-ea"/>
              <a:ea typeface="+mj-ea"/>
              <a:cs typeface="+mj-ea"/>
              <a:sym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7"/>
              <p:cNvSpPr txBox="1"/>
              <p:nvPr/>
            </p:nvSpPr>
            <p:spPr>
              <a:xfrm>
                <a:off x="617855" y="1876425"/>
                <a:ext cx="6880225" cy="18815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defRPr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YouYuan" panose="02010509060101010101" pitchFamily="49" charset="-122"/>
                              <a:sym typeface="Century Gothic" panose="020B0502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YouYuan" panose="02010509060101010101" pitchFamily="49" charset="-122"/>
                              <a:sym typeface="Century Gothic" panose="020B0502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YouYuan" panose="02010509060101010101" pitchFamily="49" charset="-122"/>
                              <a:sym typeface="Century Gothic" panose="020B0502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YouYuan" panose="02010509060101010101" pitchFamily="49" charset="-122"/>
                          <a:sym typeface="Century Gothic" panose="020B0502020202020204" pitchFamily="34" charset="0"/>
                        </a:rPr>
                        <m:t>=0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Century Gothic" panose="020B0502020202020204" pitchFamily="34" charset="0"/>
                  <a:ea typeface="YouYuan" panose="02010509060101010101" pitchFamily="49" charset="-122"/>
                  <a:sym typeface="Century Gothic" panose="020B0502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sym typeface="Century Gothic" panose="020B0502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sym typeface="Century Gothic" panose="020B0502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sym typeface="Century Gothic" panose="020B0502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sym typeface="Century Gothic" panose="020B0502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Century Gothic" panose="020B0502020202020204" pitchFamily="34" charset="0"/>
                    <a:ea typeface="YouYuan" panose="02010509060101010101" pitchFamily="49" charset="-122"/>
                    <a:sym typeface="Century Gothic" panose="020B0502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sym typeface="Century Gothic" panose="020B0502020202020204" pitchFamily="34" charset="0"/>
                      </a:rPr>
                      <m:t>∀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sym typeface="Century Gothic" panose="020B0502020202020204" pitchFamily="34" charset="0"/>
                      </a:rPr>
                      <m:t>𝑖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sym typeface="Century Gothic" panose="020B0502020202020204" pitchFamily="34" charset="0"/>
                      </a:rPr>
                      <m:t>=1,⋯,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sym typeface="Century Gothic" panose="020B0502020202020204" pitchFamily="34" charset="0"/>
                      </a:rPr>
                      <m:t>𝑁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sym typeface="Century Gothic" panose="020B0502020202020204" pitchFamily="34" charset="0"/>
                      </a:rPr>
                      <m:t>−1</m:t>
                    </m:r>
                  </m:oMath>
                </a14:m>
                <a:endParaRPr lang="en-US" altLang="zh-CN" sz="2000" b="0" dirty="0">
                  <a:solidFill>
                    <a:schemeClr val="tx1"/>
                  </a:solidFill>
                  <a:latin typeface="Century Gothic" panose="020B0502020202020204" pitchFamily="34" charset="0"/>
                  <a:ea typeface="YouYuan" panose="02010509060101010101" pitchFamily="49" charset="-122"/>
                  <a:sym typeface="Century Gothic" panose="020B0502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YouYuan" panose="02010509060101010101" pitchFamily="49" charset="-122"/>
                              <a:sym typeface="Century Gothic" panose="020B0502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YouYuan" panose="02010509060101010101" pitchFamily="49" charset="-122"/>
                              <a:sym typeface="Century Gothic" panose="020B0502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YouYuan" panose="02010509060101010101" pitchFamily="49" charset="-122"/>
                              <a:sym typeface="Century Gothic" panose="020B050202020202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YouYuan" panose="02010509060101010101" pitchFamily="49" charset="-122"/>
                          <a:sym typeface="Century Gothic" panose="020B0502020202020204" pitchFamily="34" charset="0"/>
                        </a:rPr>
                        <m:t>=1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Century Gothic" panose="020B0502020202020204" pitchFamily="34" charset="0"/>
                  <a:ea typeface="YouYuan" panose="02010509060101010101" pitchFamily="49" charset="-122"/>
                  <a:sym typeface="Century Gothic" panose="020B0502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/>
                  </a:solidFill>
                  <a:latin typeface="Century Gothic" panose="020B0502020202020204" pitchFamily="34" charset="0"/>
                  <a:ea typeface="YouYuan" panose="02010509060101010101" pitchFamily="49" charset="-122"/>
                  <a:sym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5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55" y="1876425"/>
                <a:ext cx="6880225" cy="18815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7"/>
              <p:cNvSpPr txBox="1"/>
              <p:nvPr/>
            </p:nvSpPr>
            <p:spPr>
              <a:xfrm>
                <a:off x="607060" y="3331845"/>
                <a:ext cx="6901815" cy="3217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defRPr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b="0" dirty="0">
                    <a:solidFill>
                      <a:schemeClr val="tx1"/>
                    </a:solidFill>
                    <a:cs typeface="微软雅黑" panose="020B0503020204020204" charset="-122"/>
                    <a:sym typeface="Century Gothic" panose="020B0502020202020204" pitchFamily="34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=1−2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cs typeface="微软雅黑" panose="020B0503020204020204" charset="-122"/>
                    <a:sym typeface="Century Gothic" panose="020B0502020202020204" pitchFamily="34" charset="0"/>
                  </a:rPr>
                  <a:t> ,</a:t>
                </a:r>
                <a:r>
                  <a:rPr lang="zh-CN" altLang="en-US" sz="2000" dirty="0">
                    <a:solidFill>
                      <a:schemeClr val="tx1"/>
                    </a:solidFill>
                    <a:cs typeface="微软雅黑" panose="020B0503020204020204" charset="-122"/>
                    <a:sym typeface="Century Gothic" panose="020B0502020202020204" pitchFamily="34" charset="0"/>
                  </a:rPr>
                  <a:t>（中性变异）</a:t>
                </a:r>
                <a:endParaRPr lang="en-US" altLang="zh-CN" sz="2000" dirty="0">
                  <a:solidFill>
                    <a:schemeClr val="tx1"/>
                  </a:solidFill>
                  <a:cs typeface="微软雅黑" panose="020B0503020204020204" charset="-122"/>
                  <a:sym typeface="Century Gothic" panose="020B0502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Century Gothic" panose="020B0502020202020204" pitchFamily="34" charset="0"/>
                        </a:rPr>
                        <m:t> ⋅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Century Gothic" panose="020B0502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Century Gothic" panose="020B0502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Century Gothic" panose="020B050202020202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Century Gothic" panose="020B0502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cs typeface="微软雅黑" panose="020B0503020204020204" charset="-122"/>
                  <a:sym typeface="Century Gothic" panose="020B0502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cs typeface="微软雅黑" panose="020B0503020204020204" charset="-122"/>
                    <a:sym typeface="Century Gothic" panose="020B0502020202020204" pitchFamily="34" charset="0"/>
                  </a:rPr>
                  <a:t>解得：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entury Gothic" panose="020B0502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/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𝑁</m:t>
                    </m:r>
                  </m:oMath>
                </a14:m>
                <a:r>
                  <a:rPr lang="en-US" altLang="zh-CN" sz="2000" b="0" i="1" dirty="0">
                    <a:solidFill>
                      <a:schemeClr val="tx1"/>
                    </a:solidFill>
                    <a:cs typeface="微软雅黑" panose="020B0503020204020204" charset="-122"/>
                    <a:sym typeface="Century Gothic" panose="020B0502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∀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𝑖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=0,⋯,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𝑁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cs typeface="微软雅黑" panose="020B0503020204020204" charset="-122"/>
                    <a:sym typeface="Century Gothic" panose="020B050202020202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/>
                  </a:solidFill>
                  <a:cs typeface="微软雅黑" panose="020B0503020204020204" charset="-122"/>
                  <a:sym typeface="Century Gothic" panose="020B0502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cs typeface="微软雅黑" panose="020B0503020204020204" charset="-122"/>
                    <a:sym typeface="Century Gothic" panose="020B0502020202020204" pitchFamily="34" charset="0"/>
                  </a:rPr>
                  <a:t>这一结果是显然的。由于所有个体以相同的概率繁殖或死亡，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微软雅黑" panose="020B0503020204020204" charset="-122"/>
                    <a:sym typeface="Century Gothic" panose="020B0502020202020204" pitchFamily="34" charset="0"/>
                  </a:rPr>
                  <a:t>一个特定个体的后代最终将占据整个种群的概率是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/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𝑵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Century Gothic" panose="020B0502020202020204" pitchFamily="34" charset="0"/>
                  </a:rPr>
                  <a:t>。</a:t>
                </a:r>
                <a:r>
                  <a:rPr lang="zh-CN" altLang="en-US" sz="2000" dirty="0">
                    <a:solidFill>
                      <a:schemeClr val="tx1"/>
                    </a:solidFill>
                    <a:cs typeface="微软雅黑" panose="020B0503020204020204" charset="-122"/>
                    <a:sym typeface="Century Gothic" panose="020B0502020202020204" pitchFamily="34" charset="0"/>
                  </a:rPr>
                  <a:t>如果有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微软雅黑" panose="020B0503020204020204" charset="-122"/>
                        <a:sym typeface="Century Gothic" panose="020B0502020202020204" pitchFamily="34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cs typeface="微软雅黑" panose="020B0503020204020204" charset="-122"/>
                    <a:sym typeface="Century Gothic" panose="020B0502020202020204" pitchFamily="34" charset="0"/>
                  </a:rPr>
                  <a:t>个</a:t>
                </a:r>
                <a:r>
                  <a:rPr lang="en-US" altLang="zh-CN" sz="2000" dirty="0">
                    <a:solidFill>
                      <a:schemeClr val="tx1"/>
                    </a:solidFill>
                    <a:cs typeface="微软雅黑" panose="020B0503020204020204" charset="-122"/>
                    <a:sym typeface="Century Gothic" panose="020B0502020202020204" pitchFamily="34" charset="0"/>
                  </a:rPr>
                  <a:t>A</a:t>
                </a:r>
                <a:r>
                  <a:rPr lang="zh-CN" altLang="en-US" sz="2000" dirty="0">
                    <a:solidFill>
                      <a:schemeClr val="tx1"/>
                    </a:solidFill>
                    <a:cs typeface="微软雅黑" panose="020B0503020204020204" charset="-122"/>
                    <a:sym typeface="Century Gothic" panose="020B0502020202020204" pitchFamily="34" charset="0"/>
                  </a:rPr>
                  <a:t>个体，那么</a:t>
                </a:r>
                <a:r>
                  <a:rPr lang="en-US" altLang="zh-CN" sz="2000" dirty="0">
                    <a:solidFill>
                      <a:schemeClr val="tx1"/>
                    </a:solidFill>
                    <a:cs typeface="微软雅黑" panose="020B0503020204020204" charset="-122"/>
                    <a:sym typeface="Century Gothic" panose="020B0502020202020204" pitchFamily="34" charset="0"/>
                  </a:rPr>
                  <a:t>A</a:t>
                </a:r>
                <a:r>
                  <a:rPr lang="zh-CN" altLang="en-US" sz="2000" dirty="0">
                    <a:solidFill>
                      <a:schemeClr val="tx1"/>
                    </a:solidFill>
                    <a:cs typeface="微软雅黑" panose="020B0503020204020204" charset="-122"/>
                    <a:sym typeface="Century Gothic" panose="020B0502020202020204" pitchFamily="34" charset="0"/>
                  </a:rPr>
                  <a:t>的后代占据整个种群的概率就是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/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  <a:sym typeface="Century Gothic" panose="020B0502020202020204" pitchFamily="34" charset="0"/>
                      </a:rPr>
                      <m:t>𝑁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Century Gothic" panose="020B0502020202020204" pitchFamily="34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7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0" y="3331845"/>
                <a:ext cx="6901815" cy="3217035"/>
              </a:xfrm>
              <a:prstGeom prst="rect">
                <a:avLst/>
              </a:prstGeom>
              <a:blipFill>
                <a:blip r:embed="rId7"/>
                <a:stretch>
                  <a:fillRect l="-2297" r="-2208" b="-3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99">
            <a:extLst>
              <a:ext uri="{FF2B5EF4-FFF2-40B4-BE49-F238E27FC236}">
                <a16:creationId xmlns:a16="http://schemas.microsoft.com/office/drawing/2014/main" id="{1965A20A-896D-4AF6-B62F-CBB09C510C6A}"/>
              </a:ext>
            </a:extLst>
          </p:cNvPr>
          <p:cNvSpPr/>
          <p:nvPr/>
        </p:nvSpPr>
        <p:spPr>
          <a:xfrm>
            <a:off x="0" y="154832"/>
            <a:ext cx="601959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Arial Unicode MS" panose="020B0604020202020204" charset="-122"/>
              </a:rPr>
              <a:t>主题：进化动态 方法：数学方程方法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  <a:sym typeface="Arial Unicode MS" panose="020B0604020202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382A134-D2BC-4070-B81E-99A90F09B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84" y="2116009"/>
            <a:ext cx="5963616" cy="2936610"/>
          </a:xfrm>
          <a:prstGeom prst="rect">
            <a:avLst/>
          </a:prstGeom>
        </p:spPr>
      </p:pic>
      <p:sp>
        <p:nvSpPr>
          <p:cNvPr id="2051" name="矩形 6"/>
          <p:cNvSpPr/>
          <p:nvPr/>
        </p:nvSpPr>
        <p:spPr>
          <a:xfrm>
            <a:off x="0" y="0"/>
            <a:ext cx="12198350" cy="765175"/>
          </a:xfrm>
          <a:prstGeom prst="rect">
            <a:avLst/>
          </a:prstGeom>
          <a:solidFill>
            <a:srgbClr val="5C3F41"/>
          </a:solidFill>
          <a:ln w="25400"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3" name="矩形 1"/>
          <p:cNvSpPr/>
          <p:nvPr/>
        </p:nvSpPr>
        <p:spPr>
          <a:xfrm>
            <a:off x="0" y="765175"/>
            <a:ext cx="12198350" cy="71438"/>
          </a:xfrm>
          <a:prstGeom prst="rect">
            <a:avLst/>
          </a:prstGeom>
          <a:solidFill>
            <a:srgbClr val="FF9500"/>
          </a:solidFill>
          <a:ln w="25400"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TextBox 15"/>
          <p:cNvSpPr/>
          <p:nvPr/>
        </p:nvSpPr>
        <p:spPr>
          <a:xfrm>
            <a:off x="122238" y="382588"/>
            <a:ext cx="6508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zh-CN" sz="16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Arial Unicode MS" panose="020B0604020202020204" charset="-122"/>
              </a:rPr>
              <a:t>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603" y="-1"/>
            <a:ext cx="2454159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7"/>
              <p:cNvSpPr txBox="1"/>
              <p:nvPr/>
            </p:nvSpPr>
            <p:spPr>
              <a:xfrm>
                <a:off x="132384" y="1291798"/>
                <a:ext cx="5973446" cy="2543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defRPr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常数选择下的随机漂变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假设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的适合度为𝑟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,B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的适合度为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。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引入的适合度差异将改变随机挑选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或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进行繁殖的概率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在种群中挑选一个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类个体进行繁殖的概率为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zh-CN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挑选一个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B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类个体进行繁殖的概率为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4" y="1291798"/>
                <a:ext cx="5973446" cy="2543710"/>
              </a:xfrm>
              <a:prstGeom prst="rect">
                <a:avLst/>
              </a:prstGeom>
              <a:blipFill>
                <a:blip r:embed="rId6"/>
                <a:stretch>
                  <a:fillRect l="-3163" b="-2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7">
                <a:extLst>
                  <a:ext uri="{FF2B5EF4-FFF2-40B4-BE49-F238E27FC236}">
                    <a16:creationId xmlns:a16="http://schemas.microsoft.com/office/drawing/2014/main" id="{FBA8600C-37A0-40B3-85E7-CF536E874119}"/>
                  </a:ext>
                </a:extLst>
              </p:cNvPr>
              <p:cNvSpPr txBox="1"/>
              <p:nvPr/>
            </p:nvSpPr>
            <p:spPr>
              <a:xfrm>
                <a:off x="132384" y="4294347"/>
                <a:ext cx="6297099" cy="366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defRPr sz="9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800" b="1" dirty="0">
                    <a:solidFill>
                      <a:schemeClr val="tx1"/>
                    </a:solidFill>
                  </a:rPr>
                  <a:t>固定概率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：一个突变个体占据整个种群的概率，用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表示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.</a:t>
                </a:r>
                <a:endParaRPr lang="en-US" altLang="zh-CN" sz="1800" dirty="0">
                  <a:sym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3" name="TextBox 7">
                <a:extLst>
                  <a:ext uri="{FF2B5EF4-FFF2-40B4-BE49-F238E27FC236}">
                    <a16:creationId xmlns:a16="http://schemas.microsoft.com/office/drawing/2014/main" id="{FBA8600C-37A0-40B3-85E7-CF536E874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4" y="4294347"/>
                <a:ext cx="6297099" cy="366575"/>
              </a:xfrm>
              <a:prstGeom prst="rect">
                <a:avLst/>
              </a:prstGeom>
              <a:blipFill>
                <a:blip r:embed="rId7"/>
                <a:stretch>
                  <a:fillRect l="-2323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1228590-542B-486D-A7C2-2EF20820878E}"/>
                  </a:ext>
                </a:extLst>
              </p:cNvPr>
              <p:cNvSpPr/>
              <p:nvPr/>
            </p:nvSpPr>
            <p:spPr>
              <a:xfrm>
                <a:off x="3851551" y="5076068"/>
                <a:ext cx="85036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1228590-542B-486D-A7C2-2EF208208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51" y="5076068"/>
                <a:ext cx="850361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367AD70-101F-46FD-B285-287C1B836746}"/>
                  </a:ext>
                </a:extLst>
              </p:cNvPr>
              <p:cNvSpPr/>
              <p:nvPr/>
            </p:nvSpPr>
            <p:spPr>
              <a:xfrm>
                <a:off x="3851551" y="5876701"/>
                <a:ext cx="1582805" cy="664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1−1/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367AD70-101F-46FD-B285-287C1B836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51" y="5876701"/>
                <a:ext cx="1582805" cy="6649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7A5D922F-3146-4845-B1D0-064DB80579AC}"/>
              </a:ext>
            </a:extLst>
          </p:cNvPr>
          <p:cNvSpPr/>
          <p:nvPr/>
        </p:nvSpPr>
        <p:spPr>
          <a:xfrm>
            <a:off x="132384" y="5196870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中性漂变：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适合度相同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5AF60DD-FE61-4581-854E-208E8AFE6565}"/>
                  </a:ext>
                </a:extLst>
              </p:cNvPr>
              <p:cNvSpPr/>
              <p:nvPr/>
            </p:nvSpPr>
            <p:spPr>
              <a:xfrm>
                <a:off x="132384" y="5859249"/>
                <a:ext cx="327391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常数选择下的随机漂变：</a:t>
                </a:r>
                <a:endParaRPr lang="en-US" altLang="zh-CN" dirty="0"/>
              </a:p>
              <a:p>
                <a:r>
                  <a:rPr lang="en-US" altLang="zh-CN" dirty="0"/>
                  <a:t>A</a:t>
                </a:r>
                <a:r>
                  <a:rPr lang="zh-CN" altLang="en-US" dirty="0"/>
                  <a:t>的适合度为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的适合度为</a:t>
                </a: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5AF60DD-FE61-4581-854E-208E8AFE6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4" y="5859249"/>
                <a:ext cx="3273910" cy="646331"/>
              </a:xfrm>
              <a:prstGeom prst="rect">
                <a:avLst/>
              </a:prstGeom>
              <a:blipFill>
                <a:blip r:embed="rId10"/>
                <a:stretch>
                  <a:fillRect l="-1676" t="-4717" r="-11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99">
            <a:extLst>
              <a:ext uri="{FF2B5EF4-FFF2-40B4-BE49-F238E27FC236}">
                <a16:creationId xmlns:a16="http://schemas.microsoft.com/office/drawing/2014/main" id="{8F372D25-C575-42E9-9E06-650A338D7E61}"/>
              </a:ext>
            </a:extLst>
          </p:cNvPr>
          <p:cNvSpPr/>
          <p:nvPr/>
        </p:nvSpPr>
        <p:spPr>
          <a:xfrm>
            <a:off x="0" y="154832"/>
            <a:ext cx="7096815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Arial Unicode MS" panose="020B0604020202020204" charset="-122"/>
              </a:rPr>
              <a:t>主题：进化动态 方法：数学建模、方程方法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  <a:sym typeface="Arial Unicode MS" panose="020B0604020202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16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/>
          <p:nvPr/>
        </p:nvSpPr>
        <p:spPr>
          <a:xfrm>
            <a:off x="0" y="0"/>
            <a:ext cx="12198350" cy="765175"/>
          </a:xfrm>
          <a:prstGeom prst="rect">
            <a:avLst/>
          </a:prstGeom>
          <a:solidFill>
            <a:srgbClr val="5C3F41"/>
          </a:solidFill>
          <a:ln w="25400"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3" name="矩形 1"/>
          <p:cNvSpPr/>
          <p:nvPr/>
        </p:nvSpPr>
        <p:spPr>
          <a:xfrm>
            <a:off x="0" y="765175"/>
            <a:ext cx="12198350" cy="71438"/>
          </a:xfrm>
          <a:prstGeom prst="rect">
            <a:avLst/>
          </a:prstGeom>
          <a:solidFill>
            <a:srgbClr val="FF9500"/>
          </a:solidFill>
          <a:ln w="25400"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TextBox 15"/>
          <p:cNvSpPr/>
          <p:nvPr/>
        </p:nvSpPr>
        <p:spPr>
          <a:xfrm>
            <a:off x="122238" y="382588"/>
            <a:ext cx="65087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zh-CN" sz="16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Arial Unicode MS" panose="020B0604020202020204" charset="-122"/>
              </a:rPr>
              <a:t>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603" y="-1"/>
            <a:ext cx="2454159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123594" y="4219128"/>
            <a:ext cx="3670935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cs typeface="+mj-ea"/>
                <a:sym typeface="Century Gothic" panose="020B0502020202020204" pitchFamily="34" charset="0"/>
              </a:rPr>
              <a:t>历史和逻辑的统一，最终回归中性突变，通过分析总结，对世界拥有更加全面得认知。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122555" y="1208697"/>
            <a:ext cx="7821930" cy="50239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中性理论的极端拥护者认为所有可以观察到的突变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zh-CN" altLang="en-US" sz="2000" dirty="0">
                <a:solidFill>
                  <a:schemeClr val="tx1"/>
                </a:solidFill>
              </a:rPr>
              <a:t>都是中性的</a:t>
            </a:r>
            <a:r>
              <a:rPr lang="en-US" altLang="zh-CN" sz="2000" dirty="0">
                <a:solidFill>
                  <a:schemeClr val="tx1"/>
                </a:solidFill>
              </a:rPr>
              <a:t>. </a:t>
            </a:r>
            <a:r>
              <a:rPr lang="zh-CN" altLang="en-US" sz="2000" dirty="0">
                <a:solidFill>
                  <a:schemeClr val="tx1"/>
                </a:solidFill>
              </a:rPr>
              <a:t>因此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zh-CN" altLang="en-US" sz="2000" dirty="0">
                <a:solidFill>
                  <a:schemeClr val="tx1"/>
                </a:solidFill>
              </a:rPr>
              <a:t>仅用中性变异</a:t>
            </a:r>
            <a:r>
              <a:rPr lang="en-US" altLang="zh-CN" sz="2000" dirty="0">
                <a:solidFill>
                  <a:schemeClr val="tx1"/>
                </a:solidFill>
              </a:rPr>
              <a:t>(variation) </a:t>
            </a:r>
            <a:r>
              <a:rPr lang="zh-CN" altLang="en-US" sz="2000" dirty="0">
                <a:solidFill>
                  <a:schemeClr val="tx1"/>
                </a:solidFill>
              </a:rPr>
              <a:t>就可以完全解释这</a:t>
            </a:r>
            <a:r>
              <a:rPr lang="zh-CN" altLang="en-US" sz="2000" b="1" dirty="0">
                <a:solidFill>
                  <a:schemeClr val="tx1"/>
                </a:solidFill>
              </a:rPr>
              <a:t>两个物种的进化分支</a:t>
            </a:r>
            <a:r>
              <a:rPr lang="zh-CN" altLang="en-US" sz="2000" dirty="0">
                <a:solidFill>
                  <a:schemeClr val="tx1"/>
                </a:solidFill>
              </a:rPr>
              <a:t>问题 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zh-CN" altLang="en-US" sz="2000" dirty="0">
                <a:solidFill>
                  <a:schemeClr val="tx1"/>
                </a:solidFill>
              </a:rPr>
              <a:t>而适应 </a:t>
            </a:r>
            <a:r>
              <a:rPr lang="en-US" altLang="zh-CN" sz="2000" dirty="0">
                <a:solidFill>
                  <a:schemeClr val="tx1"/>
                </a:solidFill>
              </a:rPr>
              <a:t>(adaptation)</a:t>
            </a:r>
            <a:r>
              <a:rPr lang="zh-CN" altLang="en-US" sz="2000" dirty="0">
                <a:solidFill>
                  <a:schemeClr val="tx1"/>
                </a:solidFill>
              </a:rPr>
              <a:t>是不重要的</a:t>
            </a:r>
            <a:r>
              <a:rPr lang="en-US" altLang="zh-CN" sz="2000" dirty="0">
                <a:solidFill>
                  <a:schemeClr val="tx1"/>
                </a:solidFill>
              </a:rPr>
              <a:t>. </a:t>
            </a:r>
            <a:r>
              <a:rPr lang="zh-CN" altLang="en-US" sz="2000" dirty="0">
                <a:solidFill>
                  <a:schemeClr val="tx1"/>
                </a:solidFill>
              </a:rPr>
              <a:t>极端的适应论者则认为中性进化是不重要的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zh-CN" altLang="en-US" sz="2000" dirty="0">
                <a:solidFill>
                  <a:schemeClr val="tx1"/>
                </a:solidFill>
              </a:rPr>
              <a:t>甚至中性进化不能被认为是进化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zh-CN" altLang="en-US" sz="2000" dirty="0">
                <a:solidFill>
                  <a:schemeClr val="tx1"/>
                </a:solidFill>
              </a:rPr>
              <a:t>因为它仅仅代表没有适应的随机变异</a:t>
            </a:r>
            <a:r>
              <a:rPr lang="en-US" altLang="zh-CN" sz="2000" dirty="0">
                <a:solidFill>
                  <a:schemeClr val="tx1"/>
                </a:solidFill>
              </a:rPr>
              <a:t>; </a:t>
            </a:r>
            <a:r>
              <a:rPr lang="zh-CN" altLang="en-US" sz="2000" dirty="0">
                <a:solidFill>
                  <a:schemeClr val="tx1"/>
                </a:solidFill>
              </a:rPr>
              <a:t>进化的本质是适应</a:t>
            </a:r>
            <a:r>
              <a:rPr lang="en-US" altLang="zh-CN" sz="20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</a:t>
            </a:r>
            <a:r>
              <a:rPr lang="zh-CN" altLang="en-US" sz="2000" dirty="0">
                <a:solidFill>
                  <a:schemeClr val="tx1"/>
                </a:solidFill>
              </a:rPr>
              <a:t>大多数分子变异是中性的</a:t>
            </a:r>
            <a:r>
              <a:rPr lang="en-US" altLang="zh-CN" sz="2000" dirty="0">
                <a:solidFill>
                  <a:schemeClr val="tx1"/>
                </a:solidFill>
              </a:rPr>
              <a:t>. </a:t>
            </a:r>
            <a:r>
              <a:rPr lang="zh-CN" altLang="en-US" sz="2000" dirty="0">
                <a:solidFill>
                  <a:schemeClr val="tx1"/>
                </a:solidFill>
              </a:rPr>
              <a:t>因此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zh-CN" altLang="en-US" sz="2000" dirty="0">
                <a:solidFill>
                  <a:schemeClr val="tx1"/>
                </a:solidFill>
              </a:rPr>
              <a:t>中性理论在研究遗传变异问题时是一个极好的模型</a:t>
            </a:r>
            <a:r>
              <a:rPr lang="en-US" altLang="zh-CN" sz="2000" dirty="0">
                <a:solidFill>
                  <a:schemeClr val="tx1"/>
                </a:solidFill>
              </a:rPr>
              <a:t>. </a:t>
            </a:r>
            <a:r>
              <a:rPr lang="zh-CN" altLang="en-US" sz="2000" dirty="0">
                <a:solidFill>
                  <a:schemeClr val="tx1"/>
                </a:solidFill>
              </a:rPr>
              <a:t>在构建数学模型来计算物种间系统发生关系时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zh-CN" altLang="en-US" sz="2000" dirty="0">
                <a:solidFill>
                  <a:schemeClr val="tx1"/>
                </a:solidFill>
              </a:rPr>
              <a:t>中性变异常常提供了一个很好的假设</a:t>
            </a:r>
            <a:r>
              <a:rPr lang="en-US" altLang="zh-CN" sz="2000" dirty="0">
                <a:solidFill>
                  <a:schemeClr val="tx1"/>
                </a:solidFill>
              </a:rPr>
              <a:t>. </a:t>
            </a:r>
            <a:r>
              <a:rPr lang="zh-CN" altLang="en-US" sz="2000" dirty="0">
                <a:solidFill>
                  <a:schemeClr val="tx1"/>
                </a:solidFill>
              </a:rPr>
              <a:t>自从生命起源开始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zh-CN" altLang="en-US" sz="2000" dirty="0">
                <a:solidFill>
                  <a:schemeClr val="tx1"/>
                </a:solidFill>
              </a:rPr>
              <a:t>在种群中固定下来的绝大多数突变确实是中性的</a:t>
            </a:r>
            <a:r>
              <a:rPr lang="en-US" altLang="zh-CN" sz="2000" dirty="0">
                <a:solidFill>
                  <a:schemeClr val="tx1"/>
                </a:solidFill>
              </a:rPr>
              <a:t>. </a:t>
            </a:r>
            <a:r>
              <a:rPr lang="zh-CN" altLang="en-US" sz="2000" dirty="0">
                <a:solidFill>
                  <a:schemeClr val="tx1"/>
                </a:solidFill>
              </a:rPr>
              <a:t>仅在极少数情况下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zh-CN" altLang="en-US" sz="2000" dirty="0">
                <a:solidFill>
                  <a:schemeClr val="tx1"/>
                </a:solidFill>
              </a:rPr>
              <a:t>有利突变发挥作用</a:t>
            </a:r>
            <a:r>
              <a:rPr lang="en-US" altLang="zh-CN" sz="2000" dirty="0">
                <a:solidFill>
                  <a:schemeClr val="tx1"/>
                </a:solidFill>
              </a:rPr>
              <a:t>. </a:t>
            </a:r>
            <a:r>
              <a:rPr lang="zh-CN" altLang="en-US" sz="2000" dirty="0">
                <a:solidFill>
                  <a:schemeClr val="tx1"/>
                </a:solidFill>
              </a:rPr>
              <a:t>中性突变对于确定进化轨迹起到了极其重要的作用。</a:t>
            </a:r>
            <a:endParaRPr lang="en-US" altLang="zh-CN" sz="2000" dirty="0">
              <a:solidFill>
                <a:schemeClr val="tx1"/>
              </a:solidFill>
              <a:sym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ym typeface="Century Gothic" panose="020B0502020202020204" pitchFamily="34" charset="0"/>
            </a:endParaRPr>
          </a:p>
        </p:txBody>
      </p:sp>
      <p:sp>
        <p:nvSpPr>
          <p:cNvPr id="13" name="文本框 99">
            <a:extLst>
              <a:ext uri="{FF2B5EF4-FFF2-40B4-BE49-F238E27FC236}">
                <a16:creationId xmlns:a16="http://schemas.microsoft.com/office/drawing/2014/main" id="{14FA3A8A-44AC-41D5-802B-FC40EE3EFA89}"/>
              </a:ext>
            </a:extLst>
          </p:cNvPr>
          <p:cNvSpPr/>
          <p:nvPr/>
        </p:nvSpPr>
        <p:spPr>
          <a:xfrm>
            <a:off x="0" y="154832"/>
            <a:ext cx="673774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Arial Unicode MS" panose="020B0604020202020204" charset="-122"/>
              </a:rPr>
              <a:t>主题：进化动态 方法：历史和逻辑的统一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  <a:sym typeface="Arial Unicode MS" panose="020B060402020202020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A717748-1B06-4326-B53A-D2EB07E70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5273" y="1215918"/>
            <a:ext cx="3030147" cy="20210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38491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1115</Words>
  <Application>Microsoft Office PowerPoint</Application>
  <PresentationFormat>宽屏</PresentationFormat>
  <Paragraphs>72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 Unicode MS</vt:lpstr>
      <vt:lpstr>Microsoft YaHei UI</vt:lpstr>
      <vt:lpstr>MS Mincho</vt:lpstr>
      <vt:lpstr>等线</vt:lpstr>
      <vt:lpstr>宋体</vt:lpstr>
      <vt:lpstr>微软雅黑</vt:lpstr>
      <vt:lpstr>YouYuan</vt:lpstr>
      <vt:lpstr>Arial</vt:lpstr>
      <vt:lpstr>Cambria Math</vt:lpstr>
      <vt:lpstr>Century Gothic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DELL</cp:lastModifiedBy>
  <cp:revision>32</cp:revision>
  <dcterms:created xsi:type="dcterms:W3CDTF">2021-09-28T09:12:00Z</dcterms:created>
  <dcterms:modified xsi:type="dcterms:W3CDTF">2021-11-28T05:44:18Z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EE887FFE8B5E4BE0B3F91EC9356669AF</vt:lpwstr>
  </property>
  <property fmtid="{D5CDD505-2E9C-101B-9397-08002B2CF9AE}" pid="3" name="KSOProductBuildVer">
    <vt:lpwstr>2052-11.1.0.11115</vt:lpwstr>
  </property>
</Properties>
</file>