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68" r:id="rId2"/>
    <p:sldId id="266" r:id="rId3"/>
    <p:sldId id="270" r:id="rId4"/>
    <p:sldId id="273" r:id="rId5"/>
    <p:sldId id="271" r:id="rId6"/>
    <p:sldId id="274" r:id="rId7"/>
    <p:sldId id="261" r:id="rId8"/>
    <p:sldId id="262" r:id="rId9"/>
    <p:sldId id="263" r:id="rId10"/>
    <p:sldId id="264" r:id="rId11"/>
    <p:sldId id="265" r:id="rId12"/>
    <p:sldId id="272" r:id="rId13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7CE"/>
    <a:srgbClr val="0000FF"/>
    <a:srgbClr val="FF0000"/>
    <a:srgbClr val="708661"/>
    <a:srgbClr val="FED300"/>
    <a:srgbClr val="D50090"/>
    <a:srgbClr val="FCFCFF"/>
    <a:srgbClr val="9B0D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88479" autoAdjust="0"/>
  </p:normalViewPr>
  <p:slideViewPr>
    <p:cSldViewPr snapToGrid="0">
      <p:cViewPr varScale="1">
        <p:scale>
          <a:sx n="70" d="100"/>
          <a:sy n="7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17B9-F9DA-4CE7-8A0F-16C8C2F77E8F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EF969-9955-4A7A-886D-0A6DC0CB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8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蓝色可能是一些桥梁结点作为</a:t>
            </a:r>
            <a:r>
              <a:rPr lang="en-US" altLang="zh-CN" dirty="0"/>
              <a:t>novel</a:t>
            </a:r>
            <a:r>
              <a:rPr lang="zh-CN" altLang="en-US" dirty="0"/>
              <a:t>中的不同</a:t>
            </a:r>
            <a:r>
              <a:rPr lang="en-US" altLang="zh-CN" dirty="0"/>
              <a:t>sub-plot</a:t>
            </a:r>
          </a:p>
          <a:p>
            <a:r>
              <a:rPr lang="zh-CN" altLang="en-US" dirty="0"/>
              <a:t>黄色代表很小有联系的结点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0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分类器是</a:t>
            </a:r>
            <a:r>
              <a:rPr lang="en-US" altLang="zh-CN" dirty="0"/>
              <a:t>one-vs-rest</a:t>
            </a:r>
            <a:r>
              <a:rPr lang="zh-CN" altLang="en-US" dirty="0"/>
              <a:t> </a:t>
            </a:r>
            <a:r>
              <a:rPr lang="en-US" altLang="zh-CN" dirty="0"/>
              <a:t>logistic regression with L2 regularization.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0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16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en-US" altLang="zh-CN" dirty="0"/>
              <a:t>50%</a:t>
            </a:r>
            <a:r>
              <a:rPr lang="zh-CN" altLang="en-US" dirty="0"/>
              <a:t>的边保持连通性，因为</a:t>
            </a:r>
            <a:r>
              <a:rPr lang="en-US" altLang="zh-CN" dirty="0"/>
              <a:t>random walk</a:t>
            </a:r>
            <a:r>
              <a:rPr lang="zh-CN" altLang="en-US" dirty="0"/>
              <a:t>天然基于连通性来采样。</a:t>
            </a:r>
            <a:endParaRPr lang="en-US" altLang="zh-CN" dirty="0"/>
          </a:p>
          <a:p>
            <a:r>
              <a:rPr lang="zh-CN" altLang="en-US" dirty="0"/>
              <a:t>正样本就是移除的那些边，剩下的边用来</a:t>
            </a:r>
            <a:r>
              <a:rPr lang="en-US" altLang="zh-CN" dirty="0"/>
              <a:t>node2vec</a:t>
            </a:r>
            <a:r>
              <a:rPr lang="zh-CN" altLang="en-US" dirty="0"/>
              <a:t>训练得到嵌入。</a:t>
            </a:r>
            <a:endParaRPr lang="en-US" altLang="zh-CN" dirty="0"/>
          </a:p>
          <a:p>
            <a:r>
              <a:rPr lang="zh-CN" altLang="en-US" dirty="0"/>
              <a:t>负样本就是在原网络中没有边的那些</a:t>
            </a:r>
            <a:r>
              <a:rPr lang="en-US" altLang="zh-CN" dirty="0"/>
              <a:t>node pair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正负样本个数相等，然后用来做</a:t>
            </a:r>
            <a:r>
              <a:rPr lang="en-US" altLang="zh-CN" dirty="0"/>
              <a:t>link prediction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选好的节点对利用</a:t>
            </a:r>
            <a:r>
              <a:rPr lang="en-US" altLang="zh-CN" dirty="0"/>
              <a:t>operator</a:t>
            </a:r>
            <a:r>
              <a:rPr lang="zh-CN" altLang="en-US" dirty="0"/>
              <a:t>生成边的</a:t>
            </a:r>
            <a:r>
              <a:rPr lang="en-US" altLang="zh-CN" dirty="0"/>
              <a:t>features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9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1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4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3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6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7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4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5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E4EC-F5B6-4692-B35B-92C4C1A65EF4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1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6542707" TargetMode="External"/><Relationship Id="rId2" Type="http://schemas.openxmlformats.org/officeDocument/2006/relationships/hyperlink" Target="http://web.stanford.edu/class/cs224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图嵌入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ABBF1B-C1AE-45C6-A6C5-1841F5F2613D}"/>
              </a:ext>
            </a:extLst>
          </p:cNvPr>
          <p:cNvSpPr/>
          <p:nvPr/>
        </p:nvSpPr>
        <p:spPr>
          <a:xfrm>
            <a:off x="742383" y="1873907"/>
            <a:ext cx="92070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将原始网络的结点编码为</a:t>
            </a:r>
            <a:r>
              <a:rPr lang="en-US" altLang="zh-CN" sz="2800" dirty="0">
                <a:solidFill>
                  <a:prstClr val="black"/>
                </a:solidFill>
                <a:highlight>
                  <a:srgbClr val="65B7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solidFill>
                  <a:prstClr val="black"/>
                </a:solidFill>
                <a:highlight>
                  <a:srgbClr val="65B7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维向量</a:t>
            </a:r>
            <a:endParaRPr lang="en-US" altLang="zh-CN" sz="2800" dirty="0">
              <a:solidFill>
                <a:prstClr val="black"/>
              </a:solidFill>
              <a:highlight>
                <a:srgbClr val="65B7CE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使得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原始网络中相似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的结点在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嵌入空间中也相似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（做内积）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E9D3DE3-2309-4659-AC16-B75BBF1F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23" y="3448426"/>
            <a:ext cx="9436585" cy="51183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5B24B1C-A2F4-407A-AAF4-BE4DD32EFE4E}"/>
                  </a:ext>
                </a:extLst>
              </p:cNvPr>
              <p:cNvSpPr/>
              <p:nvPr/>
            </p:nvSpPr>
            <p:spPr>
              <a:xfrm>
                <a:off x="6096000" y="1787610"/>
                <a:ext cx="2389180" cy="656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zh-CN" altLang="en-US" sz="3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6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3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5B24B1C-A2F4-407A-AAF4-BE4DD32EF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87610"/>
                <a:ext cx="2389180" cy="656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47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812B004-3041-475D-AD41-01D46E71E2AD}"/>
              </a:ext>
            </a:extLst>
          </p:cNvPr>
          <p:cNvSpPr/>
          <p:nvPr/>
        </p:nvSpPr>
        <p:spPr>
          <a:xfrm>
            <a:off x="299584" y="520184"/>
            <a:ext cx="16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423653-81CE-45CE-9421-197DB9D9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4" y="1514715"/>
            <a:ext cx="5996030" cy="46431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A20903C-F8CC-48A1-ABFC-EEC7A918D01E}"/>
              </a:ext>
            </a:extLst>
          </p:cNvPr>
          <p:cNvSpPr/>
          <p:nvPr/>
        </p:nvSpPr>
        <p:spPr>
          <a:xfrm>
            <a:off x="6295614" y="1669406"/>
            <a:ext cx="3974678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Sampling: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transition probabilities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	alias 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simulation of random walks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reuse sampled nodes 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Optimization: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Negative 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Asynchronous SGD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248C6F-2901-4623-BC53-420F0BE7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978" y="6157913"/>
            <a:ext cx="6112978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089061-785B-431E-81B9-3D9B33CCD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6996"/>
            <a:ext cx="6280890" cy="21815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91B810-A390-40FB-B7C0-AC4C2BE60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427" y="1195943"/>
            <a:ext cx="5194634" cy="60621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920893D-039C-49F0-BC72-140EEA513E55}"/>
              </a:ext>
            </a:extLst>
          </p:cNvPr>
          <p:cNvSpPr/>
          <p:nvPr/>
        </p:nvSpPr>
        <p:spPr>
          <a:xfrm>
            <a:off x="329517" y="313965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Link Prediction	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325F53-4513-41E6-B2EA-7C604FE0DB27}"/>
              </a:ext>
            </a:extLst>
          </p:cNvPr>
          <p:cNvSpPr/>
          <p:nvPr/>
        </p:nvSpPr>
        <p:spPr>
          <a:xfrm>
            <a:off x="329517" y="847265"/>
            <a:ext cx="56218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Labeled dataset of edges: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Positive examples:</a:t>
            </a:r>
          </a:p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	removed 50% of edges in the original 	network,  and ensure the residual 	network is connected.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Negative examples:</a:t>
            </a:r>
          </a:p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	A equal number of node pairs from the 	original network which have no edge.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447CFA-FF53-4700-B860-439712E86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39" y="6929545"/>
            <a:ext cx="5405837" cy="190049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6940A5C-A299-4A82-8DBD-A18DB8D78CFE}"/>
              </a:ext>
            </a:extLst>
          </p:cNvPr>
          <p:cNvSpPr/>
          <p:nvPr/>
        </p:nvSpPr>
        <p:spPr>
          <a:xfrm>
            <a:off x="5951372" y="7948057"/>
            <a:ext cx="3593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Hadamard operator is best.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92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37766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References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5EB2E0-8700-4268-A14A-394B2D309FB1}"/>
              </a:ext>
            </a:extLst>
          </p:cNvPr>
          <p:cNvSpPr/>
          <p:nvPr/>
        </p:nvSpPr>
        <p:spPr>
          <a:xfrm>
            <a:off x="843229" y="2256693"/>
            <a:ext cx="8849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hlinkClick r:id="rId2"/>
              </a:rPr>
              <a:t>CS224W | Home (stanford.edu)</a:t>
            </a: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hlinkClick r:id="rId3"/>
              </a:rPr>
              <a:t>【Graph Embedding】node2vec</a:t>
            </a:r>
            <a:r>
              <a:rPr lang="zh-CN" altLang="en-US" sz="3600" dirty="0">
                <a:hlinkClick r:id="rId3"/>
              </a:rPr>
              <a:t>：算法原理，实现和应用 </a:t>
            </a:r>
            <a:r>
              <a:rPr lang="en-US" altLang="zh-CN" sz="3600" dirty="0">
                <a:hlinkClick r:id="rId3"/>
              </a:rPr>
              <a:t>- </a:t>
            </a:r>
            <a:r>
              <a:rPr lang="zh-CN" altLang="en-US" sz="3600" dirty="0">
                <a:hlinkClick r:id="rId3"/>
              </a:rPr>
              <a:t>知乎 </a:t>
            </a:r>
            <a:r>
              <a:rPr lang="en-US" altLang="zh-CN" sz="3600" dirty="0">
                <a:hlinkClick r:id="rId3"/>
              </a:rPr>
              <a:t>(zhihu.com)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5180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93261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Random Walk Optimization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AE14C2-F461-4F7F-BA6F-536DCF0E3234}"/>
              </a:ext>
            </a:extLst>
          </p:cNvPr>
          <p:cNvSpPr/>
          <p:nvPr/>
        </p:nvSpPr>
        <p:spPr>
          <a:xfrm>
            <a:off x="106638" y="2228196"/>
            <a:ext cx="6116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3600" dirty="0">
                <a:cs typeface="Times New Roman" panose="02020603050405020304" pitchFamily="18" charset="0"/>
              </a:rPr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F405C18-7969-42B5-9976-2B84A937A0B0}"/>
                  </a:ext>
                </a:extLst>
              </p:cNvPr>
              <p:cNvSpPr/>
              <p:nvPr/>
            </p:nvSpPr>
            <p:spPr>
              <a:xfrm>
                <a:off x="2177596" y="3072178"/>
                <a:ext cx="6996787" cy="13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F405C18-7969-42B5-9976-2B84A937A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96" y="3072178"/>
                <a:ext cx="6996787" cy="1353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9CC76CA-BB9E-473E-96B0-539D90E11451}"/>
                  </a:ext>
                </a:extLst>
              </p:cNvPr>
              <p:cNvSpPr/>
              <p:nvPr/>
            </p:nvSpPr>
            <p:spPr>
              <a:xfrm>
                <a:off x="2190842" y="5684954"/>
                <a:ext cx="7000313" cy="1230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b="0" i="0" dirty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)·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9CC76CA-BB9E-473E-96B0-539D90E11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842" y="5684954"/>
                <a:ext cx="7000313" cy="12308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CEBF40D3-827A-4100-98C1-73F8A47277D1}"/>
              </a:ext>
            </a:extLst>
          </p:cNvPr>
          <p:cNvSpPr/>
          <p:nvPr/>
        </p:nvSpPr>
        <p:spPr>
          <a:xfrm>
            <a:off x="106638" y="4717926"/>
            <a:ext cx="5749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>
              <a:buClr>
                <a:srgbClr val="ED7D31"/>
              </a:buClr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prstClr val="black"/>
                </a:solidFill>
                <a:cs typeface="Times New Roman" panose="02020603050405020304" pitchFamily="18" charset="0"/>
              </a:rPr>
              <a:t>Symmetry in feature space</a:t>
            </a:r>
            <a:endParaRPr lang="en-US" altLang="zh-CN" sz="360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0081DF7-6705-40BE-88DB-A91EA8E9B15C}"/>
              </a:ext>
            </a:extLst>
          </p:cNvPr>
          <p:cNvSpPr/>
          <p:nvPr/>
        </p:nvSpPr>
        <p:spPr>
          <a:xfrm>
            <a:off x="106638" y="1475183"/>
            <a:ext cx="5247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cs typeface="Times New Roman" panose="02020603050405020304" pitchFamily="18" charset="0"/>
              </a:rPr>
              <a:t>Two standard assumptions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A2736A9-4884-4846-BFB1-A19ECF0BF802}"/>
                  </a:ext>
                </a:extLst>
              </p:cNvPr>
              <p:cNvSpPr/>
              <p:nvPr/>
            </p:nvSpPr>
            <p:spPr>
              <a:xfrm>
                <a:off x="667779" y="7376429"/>
                <a:ext cx="7456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Parameterize</a:t>
                </a: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using </a:t>
                </a:r>
                <a:r>
                  <a:rPr lang="en-US" altLang="zh-CN" sz="3200" dirty="0" err="1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softmax</a:t>
                </a:r>
                <a:r>
                  <a:rPr lang="en-US" altLang="zh-CN" sz="32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A2736A9-4884-4846-BFB1-A19ECF0BF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79" y="7376429"/>
                <a:ext cx="7456721" cy="584775"/>
              </a:xfrm>
              <a:prstGeom prst="rect">
                <a:avLst/>
              </a:prstGeom>
              <a:blipFill>
                <a:blip r:embed="rId5"/>
                <a:stretch>
                  <a:fillRect l="-1881" t="-12500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90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63982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Negative sampling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2FC8FD-1FB2-4C3C-93BE-88E966CE0AFA}"/>
              </a:ext>
            </a:extLst>
          </p:cNvPr>
          <p:cNvSpPr/>
          <p:nvPr/>
        </p:nvSpPr>
        <p:spPr>
          <a:xfrm>
            <a:off x="235327" y="1694483"/>
            <a:ext cx="3070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65B7CE"/>
                </a:solidFill>
                <a:cs typeface="Times New Roman" panose="02020603050405020304" pitchFamily="18" charset="0"/>
              </a:rPr>
              <a:t> Too expensive!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81029C9-A42A-4AFA-8DE1-0D4471325A20}"/>
                  </a:ext>
                </a:extLst>
              </p:cNvPr>
              <p:cNvSpPr/>
              <p:nvPr/>
            </p:nvSpPr>
            <p:spPr>
              <a:xfrm>
                <a:off x="1586257" y="2383103"/>
                <a:ext cx="7874784" cy="1350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nary>
                        <m:naryPr>
                          <m:chr m:val="∑"/>
                          <m:supHide m:val="on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zh-CN" alt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3200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)·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supHide m:val="on"/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3200" b="0" i="1" smtClean="0">
                                          <a:solidFill>
                                            <a:srgbClr val="65B7C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3200" i="1">
                                          <a:solidFill>
                                            <a:srgbClr val="65B7C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sz="3200" i="1">
                                          <a:solidFill>
                                            <a:srgbClr val="65B7C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32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·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))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3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81029C9-A42A-4AFA-8DE1-0D4471325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57" y="2383103"/>
                <a:ext cx="7874784" cy="1350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A134AE4A-DCFB-454F-9C32-0644E081252D}"/>
              </a:ext>
            </a:extLst>
          </p:cNvPr>
          <p:cNvSpPr/>
          <p:nvPr/>
        </p:nvSpPr>
        <p:spPr>
          <a:xfrm>
            <a:off x="265859" y="3922357"/>
            <a:ext cx="43395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  <a:cs typeface="Times New Roman" panose="02020603050405020304" pitchFamily="18" charset="0"/>
              </a:rPr>
              <a:t>Approximate solution: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060663B-F47D-463E-9A88-CD74C61010B1}"/>
                  </a:ext>
                </a:extLst>
              </p:cNvPr>
              <p:cNvSpPr/>
              <p:nvPr/>
            </p:nvSpPr>
            <p:spPr>
              <a:xfrm>
                <a:off x="960230" y="4575313"/>
                <a:ext cx="5047151" cy="1230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zh-CN" alt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)·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060663B-F47D-463E-9A88-CD74C6101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0" y="4575313"/>
                <a:ext cx="5047151" cy="1230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02A9393-D943-4BE8-980C-CC0979A42F83}"/>
                  </a:ext>
                </a:extLst>
              </p:cNvPr>
              <p:cNvSpPr/>
              <p:nvPr/>
            </p:nvSpPr>
            <p:spPr>
              <a:xfrm>
                <a:off x="960230" y="5812788"/>
                <a:ext cx="10761471" cy="1487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altLang="zh-CN" sz="32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32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32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3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3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r>
                                    <a:rPr lang="en-US" altLang="zh-CN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02A9393-D943-4BE8-980C-CC0979A42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0" y="5812788"/>
                <a:ext cx="10761471" cy="14870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8382FB2-2291-462A-A875-014B6B76C58E}"/>
              </a:ext>
            </a:extLst>
          </p:cNvPr>
          <p:cNvCxnSpPr>
            <a:cxnSpLocks/>
          </p:cNvCxnSpPr>
          <p:nvPr/>
        </p:nvCxnSpPr>
        <p:spPr>
          <a:xfrm flipV="1">
            <a:off x="2160444" y="7031791"/>
            <a:ext cx="390617" cy="549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D4CDF48-8B8F-453D-9ADA-C5D4BDDD441A}"/>
              </a:ext>
            </a:extLst>
          </p:cNvPr>
          <p:cNvSpPr/>
          <p:nvPr/>
        </p:nvSpPr>
        <p:spPr>
          <a:xfrm>
            <a:off x="775582" y="7561799"/>
            <a:ext cx="3320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sigmoid function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02313B5-2EE6-4F83-829C-B42DB7F5C6D2}"/>
              </a:ext>
            </a:extLst>
          </p:cNvPr>
          <p:cNvCxnSpPr>
            <a:cxnSpLocks/>
          </p:cNvCxnSpPr>
          <p:nvPr/>
        </p:nvCxnSpPr>
        <p:spPr>
          <a:xfrm flipV="1">
            <a:off x="8762259" y="7004523"/>
            <a:ext cx="2019881" cy="540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3C7FE22-44FC-460F-AE13-D31AB96F85D8}"/>
              </a:ext>
            </a:extLst>
          </p:cNvPr>
          <p:cNvSpPr/>
          <p:nvPr/>
        </p:nvSpPr>
        <p:spPr>
          <a:xfrm>
            <a:off x="5609515" y="7561799"/>
            <a:ext cx="5645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noise distribution over nodes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664E05F-DF80-49CB-8E8D-C194AEB02F1A}"/>
                  </a:ext>
                </a:extLst>
              </p:cNvPr>
              <p:cNvSpPr/>
              <p:nvPr/>
            </p:nvSpPr>
            <p:spPr>
              <a:xfrm>
                <a:off x="7214913" y="8016768"/>
                <a:ext cx="2263504" cy="1127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3/4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3/4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664E05F-DF80-49CB-8E8D-C194AEB02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13" y="8016768"/>
                <a:ext cx="2263504" cy="1127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57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8136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Classic search strategies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DE0CF8-8AB2-459B-886F-DFC78AC37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1" y="4310931"/>
            <a:ext cx="9572474" cy="4705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B8C1EDC-5897-4B01-B6ED-081D429CA3E5}"/>
                  </a:ext>
                </a:extLst>
              </p:cNvPr>
              <p:cNvSpPr/>
              <p:nvPr/>
            </p:nvSpPr>
            <p:spPr>
              <a:xfrm>
                <a:off x="106638" y="2546397"/>
                <a:ext cx="976778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 Homophily : DFS does, 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3600" dirty="0">
                  <a:cs typeface="Times New Roman" panose="02020603050405020304" pitchFamily="18" charset="0"/>
                </a:endParaRP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 Structural equivalence : BFS does, 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sz="36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FF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B8C1EDC-5897-4B01-B6ED-081D429CA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" y="2546397"/>
                <a:ext cx="9767785" cy="1200329"/>
              </a:xfrm>
              <a:prstGeom prst="rect">
                <a:avLst/>
              </a:prstGeom>
              <a:blipFill>
                <a:blip r:embed="rId3"/>
                <a:stretch>
                  <a:fillRect l="-1684" t="-8122" b="-18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5FE913AB-5529-47BF-A7D4-51ED16DA9B06}"/>
              </a:ext>
            </a:extLst>
          </p:cNvPr>
          <p:cNvSpPr/>
          <p:nvPr/>
        </p:nvSpPr>
        <p:spPr>
          <a:xfrm>
            <a:off x="106638" y="1669700"/>
            <a:ext cx="4598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cs typeface="Times New Roman" panose="02020603050405020304" pitchFamily="18" charset="0"/>
              </a:rPr>
              <a:t>Two kind of similarities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F812BC-4932-4A20-8D3E-CD54DB1CC5C0}"/>
              </a:ext>
            </a:extLst>
          </p:cNvPr>
          <p:cNvSpPr/>
          <p:nvPr/>
        </p:nvSpPr>
        <p:spPr>
          <a:xfrm>
            <a:off x="8243348" y="2185943"/>
            <a:ext cx="41272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Real networks exhibits both similarities!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8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/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5400" dirty="0">
                    <a:solidFill>
                      <a:schemeClr val="bg1"/>
                    </a:solidFill>
                  </a:rPr>
                  <a:t>Biased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5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altLang="zh-CN" sz="5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-order Random Walks</a:t>
                </a:r>
                <a:endParaRPr lang="zh-CN" altLang="en-US" sz="5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  <a:blipFill>
                <a:blip r:embed="rId2"/>
                <a:stretch>
                  <a:fillRect l="-3464" t="-13376" r="-2614" b="-38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D8A2D56-F04C-43A2-AE0D-6C28CCE56493}"/>
                  </a:ext>
                </a:extLst>
              </p:cNvPr>
              <p:cNvSpPr/>
              <p:nvPr/>
            </p:nvSpPr>
            <p:spPr>
              <a:xfrm>
                <a:off x="254325" y="1641174"/>
                <a:ext cx="75225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600" dirty="0">
                    <a:cs typeface="Times New Roman" panose="02020603050405020304" pitchFamily="18" charset="0"/>
                  </a:rPr>
                  <a:t>A random walk 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36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3600" dirty="0"/>
                  <a:t> 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D8A2D56-F04C-43A2-AE0D-6C28CCE56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25" y="1641174"/>
                <a:ext cx="7522514" cy="646331"/>
              </a:xfrm>
              <a:prstGeom prst="rect">
                <a:avLst/>
              </a:prstGeom>
              <a:blipFill>
                <a:blip r:embed="rId3"/>
                <a:stretch>
                  <a:fillRect l="-2512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B4730F-7F7F-411C-8920-03B0AF887A33}"/>
                  </a:ext>
                </a:extLst>
              </p:cNvPr>
              <p:cNvSpPr txBox="1"/>
              <p:nvPr/>
            </p:nvSpPr>
            <p:spPr>
              <a:xfrm>
                <a:off x="1711143" y="2489345"/>
                <a:ext cx="7522514" cy="1572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32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𝑣𝑥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den>
                                </m:f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B4730F-7F7F-411C-8920-03B0AF887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143" y="2489345"/>
                <a:ext cx="7522514" cy="15721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857D2FF-4D5A-4AA0-99FA-5D86BAE9DDBD}"/>
                  </a:ext>
                </a:extLst>
              </p:cNvPr>
              <p:cNvSpPr/>
              <p:nvPr/>
            </p:nvSpPr>
            <p:spPr>
              <a:xfrm>
                <a:off x="605636" y="4466507"/>
                <a:ext cx="7544886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𝑣𝑥</m:t>
                        </m:r>
                      </m:sub>
                    </m:sSub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: unnormalized transition probability</a:t>
                </a:r>
              </a:p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is the normalizing constant.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857D2FF-4D5A-4AA0-99FA-5D86BAE9D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6" y="4466507"/>
                <a:ext cx="7544886" cy="1077218"/>
              </a:xfrm>
              <a:prstGeom prst="rect">
                <a:avLst/>
              </a:prstGeom>
              <a:blipFill>
                <a:blip r:embed="rId5"/>
                <a:stretch>
                  <a:fillRect l="-1777" t="-6818" r="-889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ADBFE3D-09D5-4FF3-8691-A4B9AA2EB1FB}"/>
                  </a:ext>
                </a:extLst>
              </p:cNvPr>
              <p:cNvSpPr/>
              <p:nvPr/>
            </p:nvSpPr>
            <p:spPr>
              <a:xfrm>
                <a:off x="1266256" y="5699993"/>
                <a:ext cx="3910814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ADBFE3D-09D5-4FF3-8691-A4B9AA2EB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256" y="5699993"/>
                <a:ext cx="3910814" cy="622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0CB489E7-B37F-4517-9B5F-BAAF94595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4932" y="6163018"/>
            <a:ext cx="3532237" cy="25199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CF2241A-58AC-472A-B371-0053D31C9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1022" y="6478996"/>
            <a:ext cx="3793915" cy="1561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7AEAB85-9C8D-4883-841C-8B891BCA6631}"/>
                  </a:ext>
                </a:extLst>
              </p:cNvPr>
              <p:cNvSpPr/>
              <p:nvPr/>
            </p:nvSpPr>
            <p:spPr>
              <a:xfrm>
                <a:off x="857243" y="8313003"/>
                <a:ext cx="47288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the shortest path distance between nodes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. 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7AEAB85-9C8D-4883-841C-8B891BCA6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3" y="8313003"/>
                <a:ext cx="4728839" cy="830997"/>
              </a:xfrm>
              <a:prstGeom prst="rect">
                <a:avLst/>
              </a:prstGeom>
              <a:blipFill>
                <a:blip r:embed="rId9"/>
                <a:stretch>
                  <a:fillRect l="-2065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29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/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5400" dirty="0">
                    <a:solidFill>
                      <a:schemeClr val="bg1"/>
                    </a:solidFill>
                  </a:rPr>
                  <a:t>Biased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5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altLang="zh-CN" sz="5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-order Random Walks</a:t>
                </a:r>
                <a:endParaRPr lang="zh-CN" altLang="en-US" sz="5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  <a:blipFill>
                <a:blip r:embed="rId2"/>
                <a:stretch>
                  <a:fillRect l="-3464" t="-13376" r="-2614" b="-38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2B650376-751B-40AA-9348-D2719F8BE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989" y="5467161"/>
            <a:ext cx="8941260" cy="3676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789855B-54AB-40E9-8485-7D00130289B5}"/>
                  </a:ext>
                </a:extLst>
              </p:cNvPr>
              <p:cNvSpPr/>
              <p:nvPr/>
            </p:nvSpPr>
            <p:spPr>
              <a:xfrm>
                <a:off x="488379" y="1691680"/>
                <a:ext cx="10457788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Return parameter,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. Control the likelihood of immediately revisiting a node in the walk.</a:t>
                </a:r>
              </a:p>
              <a:p>
                <a:r>
                  <a:rPr lang="en-US" altLang="zh-CN" sz="2800" dirty="0"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less likely sample visited node.</a:t>
                </a:r>
              </a:p>
              <a:p>
                <a:r>
                  <a:rPr lang="en-US" altLang="zh-CN" sz="2800" dirty="0">
                    <a:solidFill>
                      <a:prstClr val="black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lead the walk to backtrack a step.</a:t>
                </a:r>
                <a:endParaRPr lang="en-US" altLang="zh-CN" sz="2800" dirty="0">
                  <a:cs typeface="Times New Roman" panose="02020603050405020304" pitchFamily="18" charset="0"/>
                </a:endParaRP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In-out parameter,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. Allows the search to differentiate between “inward” and “outward” nodes.</a:t>
                </a:r>
              </a:p>
              <a:p>
                <a:pPr lvl="1"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800" dirty="0"/>
                  <a:t>, bias towards nodes close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BFS behavior.</a:t>
                </a:r>
              </a:p>
              <a:p>
                <a:pPr lvl="1"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, bias towards nodes far away from node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DFS behavior.</a:t>
                </a:r>
              </a:p>
              <a:p>
                <a:pPr>
                  <a:buClr>
                    <a:schemeClr val="accent2"/>
                  </a:buClr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789855B-54AB-40E9-8485-7D0013028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79" y="1691680"/>
                <a:ext cx="10457788" cy="3970318"/>
              </a:xfrm>
              <a:prstGeom prst="rect">
                <a:avLst/>
              </a:prstGeom>
              <a:blipFill>
                <a:blip r:embed="rId4"/>
                <a:stretch>
                  <a:fillRect l="-991" t="-1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0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99C6B7-A1A7-4DD1-9FB7-87760D92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5" y="1549292"/>
            <a:ext cx="5698265" cy="6414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12C5329-9AA5-41FF-8363-82C7BDB46C3F}"/>
                  </a:ext>
                </a:extLst>
              </p:cNvPr>
              <p:cNvSpPr/>
              <p:nvPr/>
            </p:nvSpPr>
            <p:spPr>
              <a:xfrm>
                <a:off x="6382203" y="2944296"/>
                <a:ext cx="1622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12C5329-9AA5-41FF-8363-82C7BDB46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03" y="2944296"/>
                <a:ext cx="1622752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62E9BC1-DAC3-4643-B14D-1A9EE4846B2F}"/>
                  </a:ext>
                </a:extLst>
              </p:cNvPr>
              <p:cNvSpPr/>
              <p:nvPr/>
            </p:nvSpPr>
            <p:spPr>
              <a:xfrm>
                <a:off x="6382203" y="5503903"/>
                <a:ext cx="1446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62E9BC1-DAC3-4643-B14D-1A9EE4846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03" y="5503903"/>
                <a:ext cx="1446422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363B01BC-449A-480D-AC4A-220D8BF4EC5C}"/>
              </a:ext>
            </a:extLst>
          </p:cNvPr>
          <p:cNvSpPr/>
          <p:nvPr/>
        </p:nvSpPr>
        <p:spPr>
          <a:xfrm>
            <a:off x="0" y="16189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5400" dirty="0">
                <a:solidFill>
                  <a:prstClr val="white"/>
                </a:solidFill>
                <a:cs typeface="Times New Roman" panose="02020603050405020304" pitchFamily="18" charset="0"/>
              </a:rPr>
              <a:t> Experiments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2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25F29D-0303-49DF-9F43-8BEC56C4A117}"/>
              </a:ext>
            </a:extLst>
          </p:cNvPr>
          <p:cNvSpPr/>
          <p:nvPr/>
        </p:nvSpPr>
        <p:spPr>
          <a:xfrm>
            <a:off x="299584" y="520184"/>
            <a:ext cx="3866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Multi-label Classification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CE9810-D8D5-4B05-BB48-186DB307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738" y="-35510"/>
            <a:ext cx="5902199" cy="31764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DA11F2-8265-4A6C-9C2C-92FF8EE2E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33" y="3091234"/>
            <a:ext cx="10133333" cy="5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8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7AC5E5-EE33-41C6-B18A-11DFAC0F8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38" y="3266327"/>
            <a:ext cx="10409524" cy="57809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925D76-947D-4EF9-B5AE-DF88B51C9647}"/>
              </a:ext>
            </a:extLst>
          </p:cNvPr>
          <p:cNvSpPr/>
          <p:nvPr/>
        </p:nvSpPr>
        <p:spPr>
          <a:xfrm>
            <a:off x="299584" y="520184"/>
            <a:ext cx="33888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Parameter Sensitivity</a:t>
            </a:r>
          </a:p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Perturbation Analysis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E44521-5150-4CEE-BEFB-801EA041B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242" y="1404590"/>
            <a:ext cx="2563597" cy="1828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DA647D3-2868-41AB-80E2-5A9FC36F8E0C}"/>
                  </a:ext>
                </a:extLst>
              </p:cNvPr>
              <p:cNvSpPr/>
              <p:nvPr/>
            </p:nvSpPr>
            <p:spPr>
              <a:xfrm>
                <a:off x="568161" y="2828280"/>
                <a:ext cx="2130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>
                    <a:solidFill>
                      <a:prstClr val="black"/>
                    </a:solidFill>
                  </a:rPr>
                  <a:t>Default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DA647D3-2868-41AB-80E2-5A9FC36F8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1" y="2828280"/>
                <a:ext cx="2130776" cy="369332"/>
              </a:xfrm>
              <a:prstGeom prst="rect">
                <a:avLst/>
              </a:prstGeom>
              <a:blipFill>
                <a:blip r:embed="rId5"/>
                <a:stretch>
                  <a:fillRect l="-228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59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1715</TotalTime>
  <Words>527</Words>
  <Application>Microsoft Office PowerPoint</Application>
  <PresentationFormat>自定义</PresentationFormat>
  <Paragraphs>79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Tiger</cp:lastModifiedBy>
  <cp:revision>87</cp:revision>
  <dcterms:created xsi:type="dcterms:W3CDTF">2021-09-25T04:25:43Z</dcterms:created>
  <dcterms:modified xsi:type="dcterms:W3CDTF">2021-11-17T15:26:26Z</dcterms:modified>
</cp:coreProperties>
</file>