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80" r:id="rId2"/>
    <p:sldId id="275" r:id="rId3"/>
    <p:sldId id="276" r:id="rId4"/>
    <p:sldId id="277" r:id="rId5"/>
    <p:sldId id="268" r:id="rId6"/>
    <p:sldId id="278" r:id="rId7"/>
    <p:sldId id="279" r:id="rId8"/>
    <p:sldId id="270" r:id="rId9"/>
    <p:sldId id="281" r:id="rId10"/>
    <p:sldId id="285" r:id="rId11"/>
    <p:sldId id="286" r:id="rId12"/>
    <p:sldId id="282" r:id="rId13"/>
    <p:sldId id="283" r:id="rId14"/>
    <p:sldId id="287" r:id="rId15"/>
    <p:sldId id="288" r:id="rId16"/>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728"/>
    <a:srgbClr val="1F77B4"/>
    <a:srgbClr val="0000FF"/>
    <a:srgbClr val="FF0000"/>
    <a:srgbClr val="708661"/>
    <a:srgbClr val="65B7CE"/>
    <a:srgbClr val="FED300"/>
    <a:srgbClr val="D50090"/>
    <a:srgbClr val="FCFC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8479" autoAdjust="0"/>
  </p:normalViewPr>
  <p:slideViewPr>
    <p:cSldViewPr snapToGrid="0">
      <p:cViewPr varScale="1">
        <p:scale>
          <a:sx n="75" d="100"/>
          <a:sy n="75" d="100"/>
        </p:scale>
        <p:origin x="17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17B9-F9DA-4CE7-8A0F-16C8C2F77E8F}" type="datetimeFigureOut">
              <a:rPr lang="zh-CN" altLang="en-US" smtClean="0"/>
              <a:t>2021/11/27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EF969-9955-4A7A-886D-0A6DC0CB3B66}" type="slidenum">
              <a:rPr lang="zh-CN" altLang="en-US" smtClean="0"/>
              <a:t>‹#›</a:t>
            </a:fld>
            <a:endParaRPr lang="zh-CN" altLang="en-US"/>
          </a:p>
        </p:txBody>
      </p:sp>
    </p:spTree>
    <p:extLst>
      <p:ext uri="{BB962C8B-B14F-4D97-AF65-F5344CB8AC3E}">
        <p14:creationId xmlns:p14="http://schemas.microsoft.com/office/powerpoint/2010/main" val="131703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2</a:t>
            </a:fld>
            <a:endParaRPr lang="zh-CN" altLang="en-US"/>
          </a:p>
        </p:txBody>
      </p:sp>
    </p:spTree>
    <p:extLst>
      <p:ext uri="{BB962C8B-B14F-4D97-AF65-F5344CB8AC3E}">
        <p14:creationId xmlns:p14="http://schemas.microsoft.com/office/powerpoint/2010/main" val="36041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3</a:t>
            </a:fld>
            <a:endParaRPr lang="zh-CN" altLang="en-US"/>
          </a:p>
        </p:txBody>
      </p:sp>
    </p:spTree>
    <p:extLst>
      <p:ext uri="{BB962C8B-B14F-4D97-AF65-F5344CB8AC3E}">
        <p14:creationId xmlns:p14="http://schemas.microsoft.com/office/powerpoint/2010/main" val="10622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4</a:t>
            </a:fld>
            <a:endParaRPr lang="zh-CN" altLang="en-US"/>
          </a:p>
        </p:txBody>
      </p:sp>
    </p:spTree>
    <p:extLst>
      <p:ext uri="{BB962C8B-B14F-4D97-AF65-F5344CB8AC3E}">
        <p14:creationId xmlns:p14="http://schemas.microsoft.com/office/powerpoint/2010/main" val="69330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通常个体间会存在相互作用，组成了不同的空间结构。</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5</a:t>
            </a:fld>
            <a:endParaRPr lang="zh-CN" altLang="en-US"/>
          </a:p>
        </p:txBody>
      </p:sp>
    </p:spTree>
    <p:extLst>
      <p:ext uri="{BB962C8B-B14F-4D97-AF65-F5344CB8AC3E}">
        <p14:creationId xmlns:p14="http://schemas.microsoft.com/office/powerpoint/2010/main" val="109525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6</a:t>
            </a:fld>
            <a:endParaRPr lang="zh-CN" altLang="en-US"/>
          </a:p>
        </p:txBody>
      </p:sp>
    </p:spTree>
    <p:extLst>
      <p:ext uri="{BB962C8B-B14F-4D97-AF65-F5344CB8AC3E}">
        <p14:creationId xmlns:p14="http://schemas.microsoft.com/office/powerpoint/2010/main" val="109347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7</a:t>
            </a:fld>
            <a:endParaRPr lang="zh-CN" altLang="en-US"/>
          </a:p>
        </p:txBody>
      </p:sp>
    </p:spTree>
    <p:extLst>
      <p:ext uri="{BB962C8B-B14F-4D97-AF65-F5344CB8AC3E}">
        <p14:creationId xmlns:p14="http://schemas.microsoft.com/office/powerpoint/2010/main" val="425117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14</a:t>
            </a:fld>
            <a:endParaRPr lang="zh-CN" altLang="en-US"/>
          </a:p>
        </p:txBody>
      </p:sp>
    </p:spTree>
    <p:extLst>
      <p:ext uri="{BB962C8B-B14F-4D97-AF65-F5344CB8AC3E}">
        <p14:creationId xmlns:p14="http://schemas.microsoft.com/office/powerpoint/2010/main" val="117091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15</a:t>
            </a:fld>
            <a:endParaRPr lang="zh-CN" altLang="en-US"/>
          </a:p>
        </p:txBody>
      </p:sp>
    </p:spTree>
    <p:extLst>
      <p:ext uri="{BB962C8B-B14F-4D97-AF65-F5344CB8AC3E}">
        <p14:creationId xmlns:p14="http://schemas.microsoft.com/office/powerpoint/2010/main" val="293810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99511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66524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283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20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5213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8554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346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1429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0369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757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732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AC5E4EC-F5B6-4692-B35B-92C4C1A65EF4}" type="datetimeFigureOut">
              <a:rPr lang="zh-CN" altLang="en-US" smtClean="0"/>
              <a:t>2021/11/27</a:t>
            </a:fld>
            <a:endParaRPr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25417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0.png"/><Relationship Id="rId10" Type="http://schemas.openxmlformats.org/officeDocument/2006/relationships/image" Target="../media/image56.png"/><Relationship Id="rId4" Type="http://schemas.openxmlformats.org/officeDocument/2006/relationships/image" Target="../media/image500.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jpg"/></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3.jp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png"/><Relationship Id="rId4" Type="http://schemas.openxmlformats.org/officeDocument/2006/relationships/image" Target="../media/image290.png"/></Relationships>
</file>

<file path=ppt/slides/_rels/slide8.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4.jp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5.jpg"/></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6CBF3-9C93-45B0-9C55-B83C67056757}"/>
              </a:ext>
            </a:extLst>
          </p:cNvPr>
          <p:cNvPicPr>
            <a:picLocks noChangeAspect="1"/>
          </p:cNvPicPr>
          <p:nvPr/>
        </p:nvPicPr>
        <p:blipFill>
          <a:blip r:embed="rId2"/>
          <a:stretch>
            <a:fillRect/>
          </a:stretch>
        </p:blipFill>
        <p:spPr>
          <a:xfrm>
            <a:off x="532290" y="208157"/>
            <a:ext cx="9538810" cy="3884422"/>
          </a:xfrm>
          <a:prstGeom prst="rect">
            <a:avLst/>
          </a:prstGeom>
        </p:spPr>
      </p:pic>
      <p:sp>
        <p:nvSpPr>
          <p:cNvPr id="5" name="矩形 4">
            <a:extLst>
              <a:ext uri="{FF2B5EF4-FFF2-40B4-BE49-F238E27FC236}">
                <a16:creationId xmlns:a16="http://schemas.microsoft.com/office/drawing/2014/main" id="{A40EE14E-2880-49A4-AC80-C1DC9A57B558}"/>
              </a:ext>
            </a:extLst>
          </p:cNvPr>
          <p:cNvSpPr/>
          <p:nvPr/>
        </p:nvSpPr>
        <p:spPr>
          <a:xfrm>
            <a:off x="836441" y="4052046"/>
            <a:ext cx="8193259" cy="830997"/>
          </a:xfrm>
          <a:prstGeom prst="rect">
            <a:avLst/>
          </a:prstGeom>
        </p:spPr>
        <p:txBody>
          <a:bodyPr wrap="square">
            <a:spAutoFit/>
          </a:bodyPr>
          <a:lstStyle/>
          <a:p>
            <a:r>
              <a:rPr lang="zh-CN" altLang="en-US" sz="2400" b="1" dirty="0">
                <a:cs typeface="Times New Roman" panose="02020603050405020304" pitchFamily="18" charset="0"/>
              </a:rPr>
              <a:t>主要工作：</a:t>
            </a:r>
            <a:r>
              <a:rPr lang="zh-CN" altLang="en-US" sz="2400" dirty="0">
                <a:cs typeface="Times New Roman" panose="02020603050405020304" pitchFamily="18" charset="0"/>
              </a:rPr>
              <a:t>考虑到为了获取更多资源，变异个体之间竞争，死亡率受到影响，提出一个</a:t>
            </a:r>
            <a:r>
              <a:rPr lang="zh-CN" altLang="en-US" sz="2400" dirty="0">
                <a:solidFill>
                  <a:srgbClr val="C00000"/>
                </a:solidFill>
                <a:cs typeface="Times New Roman" panose="02020603050405020304" pitchFamily="18" charset="0"/>
              </a:rPr>
              <a:t>进化模型</a:t>
            </a:r>
            <a:r>
              <a:rPr lang="zh-CN" altLang="en-US" sz="2400" dirty="0">
                <a:cs typeface="Times New Roman" panose="02020603050405020304" pitchFamily="18" charset="0"/>
              </a:rPr>
              <a:t>。</a:t>
            </a:r>
            <a:endParaRPr lang="zh-CN" altLang="en-US" sz="2400" dirty="0"/>
          </a:p>
        </p:txBody>
      </p:sp>
      <p:sp>
        <p:nvSpPr>
          <p:cNvPr id="6" name="矩形 5">
            <a:extLst>
              <a:ext uri="{FF2B5EF4-FFF2-40B4-BE49-F238E27FC236}">
                <a16:creationId xmlns:a16="http://schemas.microsoft.com/office/drawing/2014/main" id="{68C5F035-DB80-44E5-B833-3897F8484F2A}"/>
              </a:ext>
            </a:extLst>
          </p:cNvPr>
          <p:cNvSpPr/>
          <p:nvPr/>
        </p:nvSpPr>
        <p:spPr>
          <a:xfrm>
            <a:off x="6849661" y="4663263"/>
            <a:ext cx="1800493" cy="369332"/>
          </a:xfrm>
          <a:prstGeom prst="rect">
            <a:avLst/>
          </a:prstGeom>
        </p:spPr>
        <p:txBody>
          <a:bodyPr wrap="none">
            <a:spAutoFit/>
          </a:bodyPr>
          <a:lstStyle/>
          <a:p>
            <a:r>
              <a:rPr lang="zh-CN" altLang="en-US" dirty="0">
                <a:cs typeface="Times New Roman" panose="02020603050405020304" pitchFamily="18" charset="0"/>
              </a:rPr>
              <a:t>图上的生灭过程</a:t>
            </a:r>
            <a:endParaRPr lang="zh-CN" altLang="en-US" dirty="0"/>
          </a:p>
        </p:txBody>
      </p:sp>
      <p:cxnSp>
        <p:nvCxnSpPr>
          <p:cNvPr id="8" name="直接箭头连接符 7">
            <a:extLst>
              <a:ext uri="{FF2B5EF4-FFF2-40B4-BE49-F238E27FC236}">
                <a16:creationId xmlns:a16="http://schemas.microsoft.com/office/drawing/2014/main" id="{56C1AF96-3CA7-4B52-AEE9-87BB02C64C9D}"/>
              </a:ext>
            </a:extLst>
          </p:cNvPr>
          <p:cNvCxnSpPr>
            <a:cxnSpLocks/>
          </p:cNvCxnSpPr>
          <p:nvPr/>
        </p:nvCxnSpPr>
        <p:spPr>
          <a:xfrm flipH="1" flipV="1">
            <a:off x="5981700" y="4596032"/>
            <a:ext cx="717806" cy="204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53E4348-EAE9-4A3A-9DA3-94D13E75D49A}"/>
              </a:ext>
            </a:extLst>
          </p:cNvPr>
          <p:cNvSpPr/>
          <p:nvPr/>
        </p:nvSpPr>
        <p:spPr>
          <a:xfrm>
            <a:off x="836441" y="6608929"/>
            <a:ext cx="3461204" cy="2185214"/>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回顾</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一般生灭过程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固定概率</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进化图论中的</a:t>
            </a: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等温定理及推广</a:t>
            </a:r>
            <a:endParaRPr lang="en-US" altLang="zh-CN" dirty="0">
              <a:cs typeface="Times New Roman" panose="02020603050405020304" pitchFamily="18" charset="0"/>
            </a:endParaRPr>
          </a:p>
        </p:txBody>
      </p:sp>
      <p:sp>
        <p:nvSpPr>
          <p:cNvPr id="12" name="矩形 11">
            <a:extLst>
              <a:ext uri="{FF2B5EF4-FFF2-40B4-BE49-F238E27FC236}">
                <a16:creationId xmlns:a16="http://schemas.microsoft.com/office/drawing/2014/main" id="{FF9FCD2B-2CB5-4EEA-BAD6-BA26A64CF006}"/>
              </a:ext>
            </a:extLst>
          </p:cNvPr>
          <p:cNvSpPr/>
          <p:nvPr/>
        </p:nvSpPr>
        <p:spPr>
          <a:xfrm>
            <a:off x="4379640" y="6604335"/>
            <a:ext cx="2409634" cy="1908215"/>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模型</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适合度</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网络上</a:t>
            </a:r>
            <a:r>
              <a:rPr lang="en-US" altLang="zh-CN" dirty="0">
                <a:cs typeface="Times New Roman" panose="02020603050405020304" pitchFamily="18" charset="0"/>
              </a:rPr>
              <a:t>BD</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仿真算法</a:t>
            </a:r>
            <a:endParaRPr lang="en-US" altLang="zh-CN" dirty="0">
              <a:cs typeface="Times New Roman" panose="02020603050405020304" pitchFamily="18" charset="0"/>
            </a:endParaRPr>
          </a:p>
        </p:txBody>
      </p:sp>
      <p:sp>
        <p:nvSpPr>
          <p:cNvPr id="13" name="矩形 12">
            <a:extLst>
              <a:ext uri="{FF2B5EF4-FFF2-40B4-BE49-F238E27FC236}">
                <a16:creationId xmlns:a16="http://schemas.microsoft.com/office/drawing/2014/main" id="{036ABF12-2EC1-4F5C-A1AC-52C5690E2E80}"/>
              </a:ext>
            </a:extLst>
          </p:cNvPr>
          <p:cNvSpPr/>
          <p:nvPr/>
        </p:nvSpPr>
        <p:spPr>
          <a:xfrm>
            <a:off x="824736" y="5356800"/>
            <a:ext cx="9246364" cy="923330"/>
          </a:xfrm>
          <a:prstGeom prst="rect">
            <a:avLst/>
          </a:prstGeom>
        </p:spPr>
        <p:txBody>
          <a:bodyPr wrap="square">
            <a:spAutoFit/>
          </a:bodyPr>
          <a:lstStyle/>
          <a:p>
            <a:r>
              <a:rPr lang="zh-CN" altLang="en-US" b="1" dirty="0"/>
              <a:t>生物学灵感</a:t>
            </a:r>
            <a:r>
              <a:rPr lang="zh-CN" altLang="en-US" dirty="0"/>
              <a:t>：在无血管肿瘤中，癌细胞（突变体）比正常细胞（野生型）需要更多的氧气。细胞之间存在消耗氧气的竞争，并且癌细胞比正常细胞对环境中的氧气量更敏感。如果邻居的数量很大，每个细胞的份额就会减少，然后细胞的死亡概率（比率）就会增加。</a:t>
            </a:r>
          </a:p>
        </p:txBody>
      </p:sp>
      <p:sp>
        <p:nvSpPr>
          <p:cNvPr id="11" name="矩形 10">
            <a:extLst>
              <a:ext uri="{FF2B5EF4-FFF2-40B4-BE49-F238E27FC236}">
                <a16:creationId xmlns:a16="http://schemas.microsoft.com/office/drawing/2014/main" id="{F5AA2445-C202-4050-BBB0-472C2AE59C2F}"/>
              </a:ext>
            </a:extLst>
          </p:cNvPr>
          <p:cNvSpPr/>
          <p:nvPr/>
        </p:nvSpPr>
        <p:spPr>
          <a:xfrm>
            <a:off x="6849661" y="6604335"/>
            <a:ext cx="3243196" cy="1077218"/>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结果和讨论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星形图上平均中性漂变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复杂网络上仿真结果</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97111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482591"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模型：网络上</a:t>
            </a:r>
            <a:r>
              <a:rPr lang="en-US" altLang="zh-CN"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FD7DDAA-38E7-4263-86CA-750619CCE946}"/>
              </a:ext>
            </a:extLst>
          </p:cNvPr>
          <p:cNvPicPr>
            <a:picLocks noChangeAspect="1"/>
          </p:cNvPicPr>
          <p:nvPr/>
        </p:nvPicPr>
        <p:blipFill>
          <a:blip r:embed="rId2"/>
          <a:stretch>
            <a:fillRect/>
          </a:stretch>
        </p:blipFill>
        <p:spPr>
          <a:xfrm>
            <a:off x="225458" y="4432880"/>
            <a:ext cx="4086892" cy="394970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EDC814A-58B1-42E5-9BB9-F082826C19C3}"/>
                  </a:ext>
                </a:extLst>
              </p:cNvPr>
              <p:cNvSpPr/>
              <p:nvPr/>
            </p:nvSpPr>
            <p:spPr>
              <a:xfrm>
                <a:off x="4742259" y="4509566"/>
                <a:ext cx="7391703" cy="2271006"/>
              </a:xfrm>
              <a:prstGeom prst="rect">
                <a:avLst/>
              </a:prstGeom>
            </p:spPr>
            <p:txBody>
              <a:bodyPr wrap="none">
                <a:spAutoFit/>
              </a:bodyPr>
              <a:lstStyle/>
              <a:p>
                <a:r>
                  <a:rPr lang="zh-CN" altLang="en-US" sz="2400" dirty="0"/>
                  <a:t>以概率</a:t>
                </a:r>
                <a14:m>
                  <m:oMath xmlns:m="http://schemas.openxmlformats.org/officeDocument/2006/math">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2</m:t>
                    </m:r>
                  </m:oMath>
                </a14:m>
                <a:r>
                  <a:rPr lang="zh-CN" altLang="en-US" sz="2400" dirty="0"/>
                  <a:t>选择结点</a:t>
                </a:r>
                <a:r>
                  <a:rPr lang="en-US" altLang="zh-CN" sz="2400" dirty="0"/>
                  <a:t>11</a:t>
                </a:r>
                <a:r>
                  <a:rPr lang="zh-CN" altLang="en-US" sz="2400" dirty="0"/>
                  <a:t>繁殖</a:t>
                </a:r>
                <a:endParaRPr lang="en-US" altLang="zh-CN" sz="2400" dirty="0"/>
              </a:p>
              <a:p>
                <a:r>
                  <a:rPr lang="zh-CN" altLang="en-US" sz="2400" dirty="0"/>
                  <a:t>邻居：</a:t>
                </a:r>
                <a:r>
                  <a:rPr lang="en-US" altLang="zh-CN" sz="2400" dirty="0"/>
                  <a:t>{</a:t>
                </a:r>
                <a:r>
                  <a:rPr lang="en-US" altLang="zh-CN" sz="2400" dirty="0">
                    <a:solidFill>
                      <a:srgbClr val="1F77B4"/>
                    </a:solidFill>
                  </a:rPr>
                  <a:t>1</a:t>
                </a:r>
                <a:r>
                  <a:rPr lang="en-US" altLang="zh-CN" sz="2400" dirty="0"/>
                  <a:t>, </a:t>
                </a:r>
                <a:r>
                  <a:rPr lang="en-US" altLang="zh-CN" sz="2400" dirty="0">
                    <a:solidFill>
                      <a:srgbClr val="D62728"/>
                    </a:solidFill>
                  </a:rPr>
                  <a:t>2</a:t>
                </a:r>
                <a:r>
                  <a:rPr lang="en-US" altLang="zh-CN" sz="2400" dirty="0"/>
                  <a:t>, </a:t>
                </a:r>
                <a:r>
                  <a:rPr lang="en-US" altLang="zh-CN" sz="2400" dirty="0">
                    <a:solidFill>
                      <a:srgbClr val="1F77B4"/>
                    </a:solidFill>
                  </a:rPr>
                  <a:t>4</a:t>
                </a:r>
                <a:r>
                  <a:rPr lang="en-US" altLang="zh-CN" sz="2400" dirty="0"/>
                  <a:t>, </a:t>
                </a:r>
                <a:r>
                  <a:rPr lang="en-US" altLang="zh-CN" sz="2400" dirty="0">
                    <a:solidFill>
                      <a:srgbClr val="D62728"/>
                    </a:solidFill>
                  </a:rPr>
                  <a:t>6</a:t>
                </a:r>
                <a:r>
                  <a:rPr lang="en-US" altLang="zh-CN" sz="2400" dirty="0"/>
                  <a:t>, </a:t>
                </a:r>
                <a:r>
                  <a:rPr lang="en-US" altLang="zh-CN" sz="2400" dirty="0">
                    <a:solidFill>
                      <a:srgbClr val="1F77B4"/>
                    </a:solidFill>
                  </a:rPr>
                  <a:t>7</a:t>
                </a:r>
                <a:r>
                  <a:rPr lang="en-US" altLang="zh-CN" sz="2400" dirty="0"/>
                  <a:t>, </a:t>
                </a:r>
                <a:r>
                  <a:rPr lang="en-US" altLang="zh-CN" sz="2400" dirty="0">
                    <a:solidFill>
                      <a:srgbClr val="D62728"/>
                    </a:solidFill>
                  </a:rPr>
                  <a:t>10</a:t>
                </a:r>
                <a:r>
                  <a:rPr lang="en-US" altLang="zh-CN" sz="2400" dirty="0"/>
                  <a:t>}</a:t>
                </a:r>
              </a:p>
              <a:p>
                <a:r>
                  <a:rPr lang="zh-CN" altLang="en-US" sz="2400" dirty="0"/>
                  <a:t>野生型</a:t>
                </a:r>
                <a:r>
                  <a:rPr lang="en-US" altLang="zh-CN" sz="2400" dirty="0">
                    <a:solidFill>
                      <a:srgbClr val="1F77B4"/>
                    </a:solidFill>
                  </a:rPr>
                  <a:t>A</a:t>
                </a:r>
                <a:r>
                  <a:rPr lang="zh-CN" altLang="en-US" sz="2400" dirty="0"/>
                  <a:t>：</a:t>
                </a:r>
                <a:r>
                  <a:rPr lang="en-US" altLang="zh-CN" sz="2400" dirty="0"/>
                  <a:t>{</a:t>
                </a:r>
                <a:r>
                  <a:rPr lang="en-US" altLang="zh-CN" sz="2400" dirty="0">
                    <a:solidFill>
                      <a:srgbClr val="1F77B4"/>
                    </a:solidFill>
                  </a:rPr>
                  <a:t>1</a:t>
                </a:r>
                <a:r>
                  <a:rPr lang="en-US" altLang="zh-CN" sz="2400" dirty="0"/>
                  <a:t>, </a:t>
                </a:r>
                <a:r>
                  <a:rPr lang="en-US" altLang="zh-CN" sz="2400" dirty="0">
                    <a:solidFill>
                      <a:srgbClr val="1F77B4"/>
                    </a:solidFill>
                  </a:rPr>
                  <a:t>4</a:t>
                </a:r>
                <a:r>
                  <a:rPr lang="en-US" altLang="zh-CN" sz="2400" dirty="0"/>
                  <a:t>, </a:t>
                </a:r>
                <a:r>
                  <a:rPr lang="en-US" altLang="zh-CN" sz="2400" dirty="0">
                    <a:solidFill>
                      <a:srgbClr val="1F77B4"/>
                    </a:solidFill>
                  </a:rPr>
                  <a:t>7</a:t>
                </a:r>
                <a:r>
                  <a:rPr lang="en-US" altLang="zh-CN" sz="2400" dirty="0"/>
                  <a:t>}  </a:t>
                </a:r>
                <a:r>
                  <a:rPr lang="zh-CN" altLang="en-US" sz="2400" dirty="0"/>
                  <a:t>死亡率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=1</m:t>
                    </m:r>
                  </m:oMath>
                </a14:m>
                <a:endParaRPr lang="en-US" altLang="zh-CN" sz="2400" dirty="0"/>
              </a:p>
              <a:p>
                <a:r>
                  <a:rPr lang="zh-CN" altLang="en-US" sz="2400" dirty="0"/>
                  <a:t>突变型</a:t>
                </a:r>
                <a:r>
                  <a:rPr lang="en-US" altLang="zh-CN" sz="2400" dirty="0">
                    <a:solidFill>
                      <a:srgbClr val="D62728"/>
                    </a:solidFill>
                  </a:rPr>
                  <a:t>B</a:t>
                </a:r>
                <a:r>
                  <a:rPr lang="zh-CN" altLang="en-US" sz="2400" dirty="0"/>
                  <a:t>：</a:t>
                </a:r>
                <a:r>
                  <a:rPr lang="en-US" altLang="zh-CN" sz="2400" dirty="0"/>
                  <a:t>{</a:t>
                </a:r>
                <a:r>
                  <a:rPr lang="en-US" altLang="zh-CN" sz="2400" dirty="0">
                    <a:solidFill>
                      <a:srgbClr val="D62728"/>
                    </a:solidFill>
                  </a:rPr>
                  <a:t>2</a:t>
                </a:r>
                <a:r>
                  <a:rPr lang="en-US" altLang="zh-CN" sz="2400" dirty="0"/>
                  <a:t>, </a:t>
                </a:r>
                <a:r>
                  <a:rPr lang="en-US" altLang="zh-CN" sz="2400" dirty="0">
                    <a:solidFill>
                      <a:srgbClr val="D62728"/>
                    </a:solidFill>
                  </a:rPr>
                  <a:t>6</a:t>
                </a:r>
                <a:r>
                  <a:rPr lang="en-US" altLang="zh-CN" sz="2400" dirty="0"/>
                  <a:t>, </a:t>
                </a:r>
                <a:r>
                  <a:rPr lang="en-US" altLang="zh-CN" sz="2400" dirty="0">
                    <a:solidFill>
                      <a:srgbClr val="D62728"/>
                    </a:solidFill>
                  </a:rPr>
                  <a:t>10</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=5, &lt;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 =3</m:t>
                    </m:r>
                  </m:oMath>
                </a14:m>
                <a:endParaRPr lang="en-US" altLang="zh-CN" sz="2400" dirty="0"/>
              </a:p>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𝐵</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6</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10</m:t>
                          </m:r>
                          <m:r>
                            <a:rPr lang="en-US" altLang="zh-CN" sz="2400" i="1">
                              <a:latin typeface="Cambria Math" panose="02040503050406030204" pitchFamily="18" charset="0"/>
                            </a:rPr>
                            <m:t>)</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3</m:t>
                          </m:r>
                        </m:den>
                      </m:f>
                    </m:oMath>
                  </m:oMathPara>
                </a14:m>
                <a:endParaRPr lang="en-US" altLang="zh-CN" sz="2400" dirty="0"/>
              </a:p>
            </p:txBody>
          </p:sp>
        </mc:Choice>
        <mc:Fallback xmlns="">
          <p:sp>
            <p:nvSpPr>
              <p:cNvPr id="6" name="矩形 5">
                <a:extLst>
                  <a:ext uri="{FF2B5EF4-FFF2-40B4-BE49-F238E27FC236}">
                    <a16:creationId xmlns:a16="http://schemas.microsoft.com/office/drawing/2014/main" id="{3EDC814A-58B1-42E5-9BB9-F082826C19C3}"/>
                  </a:ext>
                </a:extLst>
              </p:cNvPr>
              <p:cNvSpPr>
                <a:spLocks noRot="1" noChangeAspect="1" noMove="1" noResize="1" noEditPoints="1" noAdjustHandles="1" noChangeArrowheads="1" noChangeShapeType="1" noTextEdit="1"/>
              </p:cNvSpPr>
              <p:nvPr/>
            </p:nvSpPr>
            <p:spPr>
              <a:xfrm>
                <a:off x="4742259" y="4509566"/>
                <a:ext cx="7391703" cy="2271006"/>
              </a:xfrm>
              <a:prstGeom prst="rect">
                <a:avLst/>
              </a:prstGeom>
              <a:blipFill>
                <a:blip r:embed="rId3"/>
                <a:stretch>
                  <a:fillRect l="-1320" t="-2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084C05D-EB5F-4EDD-B9AC-ACE49F8CD7D0}"/>
                  </a:ext>
                </a:extLst>
              </p:cNvPr>
              <p:cNvSpPr/>
              <p:nvPr/>
            </p:nvSpPr>
            <p:spPr>
              <a:xfrm>
                <a:off x="4655271" y="7105208"/>
                <a:ext cx="6581225" cy="79367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altLang="zh-CN" sz="2400" b="0" i="1" smtClean="0">
                              <a:solidFill>
                                <a:srgbClr val="1F77B4"/>
                              </a:solidFill>
                              <a:latin typeface="Cambria Math" panose="02040503050406030204" pitchFamily="18" charset="0"/>
                            </a:rPr>
                          </m:ctrlPr>
                        </m:sSubPr>
                        <m:e>
                          <m:r>
                            <a:rPr lang="en-US" altLang="zh-CN" sz="2400" b="0" i="1" smtClean="0">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4</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7</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 </m:t>
                      </m:r>
                      <m:sSub>
                        <m:sSubPr>
                          <m:ctrlPr>
                            <a:rPr lang="en-US" altLang="zh-CN" sz="2400" b="0" i="1" smtClean="0">
                              <a:solidFill>
                                <a:srgbClr val="D62728"/>
                              </a:solidFill>
                              <a:latin typeface="Cambria Math" panose="02040503050406030204" pitchFamily="18" charset="0"/>
                            </a:rPr>
                          </m:ctrlPr>
                        </m:sSubPr>
                        <m:e>
                          <m:r>
                            <a:rPr lang="en-US" altLang="zh-CN" sz="2400" b="0" i="1" smtClean="0">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2</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6</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9</m:t>
                          </m:r>
                        </m:den>
                      </m:f>
                      <m:r>
                        <a:rPr lang="en-US" altLang="zh-CN" sz="2400" i="1">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10</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5</m:t>
                          </m:r>
                        </m:num>
                        <m:den>
                          <m:r>
                            <a:rPr lang="en-US" altLang="zh-CN" sz="2400" b="0" i="1" smtClean="0">
                              <a:solidFill>
                                <a:prstClr val="black"/>
                              </a:solidFill>
                              <a:latin typeface="Cambria Math" panose="02040503050406030204" pitchFamily="18" charset="0"/>
                            </a:rPr>
                            <m:t>18</m:t>
                          </m:r>
                        </m:den>
                      </m:f>
                    </m:oMath>
                  </m:oMathPara>
                </a14:m>
                <a:endParaRPr lang="en-US" altLang="zh-CN" sz="2400" dirty="0">
                  <a:solidFill>
                    <a:prstClr val="black"/>
                  </a:solidFill>
                </a:endParaRPr>
              </a:p>
            </p:txBody>
          </p:sp>
        </mc:Choice>
        <mc:Fallback xmlns="">
          <p:sp>
            <p:nvSpPr>
              <p:cNvPr id="9" name="矩形 8">
                <a:extLst>
                  <a:ext uri="{FF2B5EF4-FFF2-40B4-BE49-F238E27FC236}">
                    <a16:creationId xmlns:a16="http://schemas.microsoft.com/office/drawing/2014/main" id="{6084C05D-EB5F-4EDD-B9AC-ACE49F8CD7D0}"/>
                  </a:ext>
                </a:extLst>
              </p:cNvPr>
              <p:cNvSpPr>
                <a:spLocks noRot="1" noChangeAspect="1" noMove="1" noResize="1" noEditPoints="1" noAdjustHandles="1" noChangeArrowheads="1" noChangeShapeType="1" noTextEdit="1"/>
              </p:cNvSpPr>
              <p:nvPr/>
            </p:nvSpPr>
            <p:spPr>
              <a:xfrm>
                <a:off x="4655271" y="7105208"/>
                <a:ext cx="6581225" cy="7936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2937932-7FF9-4BF4-BE44-0C41D6F531F7}"/>
                  </a:ext>
                </a:extLst>
              </p:cNvPr>
              <p:cNvSpPr/>
              <p:nvPr/>
            </p:nvSpPr>
            <p:spPr>
              <a:xfrm>
                <a:off x="225458" y="1723262"/>
                <a:ext cx="11105817" cy="26432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考虑种群大小为</a:t>
                </a:r>
                <a14:m>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cs typeface="Times New Roman" panose="02020603050405020304" pitchFamily="18" charset="0"/>
                      </a:rPr>
                      <m:t>N</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的有限种群，由两类物种组成：</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野生型</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突变型</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，种群在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过程下进化，适合度取决于死亡率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，如果变异个体在节点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，则死亡率为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m:t>
                          </m:r>
                        </m:den>
                      </m:f>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对所有位置取平均，</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  </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，这样我们的进化过程符合平均中性漂变</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11" name="矩形 10">
                <a:extLst>
                  <a:ext uri="{FF2B5EF4-FFF2-40B4-BE49-F238E27FC236}">
                    <a16:creationId xmlns:a16="http://schemas.microsoft.com/office/drawing/2014/main" id="{62937932-7FF9-4BF4-BE44-0C41D6F531F7}"/>
                  </a:ext>
                </a:extLst>
              </p:cNvPr>
              <p:cNvSpPr>
                <a:spLocks noRot="1" noChangeAspect="1" noMove="1" noResize="1" noEditPoints="1" noAdjustHandles="1" noChangeArrowheads="1" noChangeShapeType="1" noTextEdit="1"/>
              </p:cNvSpPr>
              <p:nvPr/>
            </p:nvSpPr>
            <p:spPr>
              <a:xfrm>
                <a:off x="225458" y="1723262"/>
                <a:ext cx="11105817" cy="2643224"/>
              </a:xfrm>
              <a:prstGeom prst="rect">
                <a:avLst/>
              </a:prstGeom>
              <a:blipFill>
                <a:blip r:embed="rId5"/>
                <a:stretch>
                  <a:fillRect l="-878" t="-1848" b="-4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3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4134465"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模型：仿真算法</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99F04B8-3724-4798-825F-4E8CDD7F0D5F}"/>
              </a:ext>
            </a:extLst>
          </p:cNvPr>
          <p:cNvPicPr>
            <a:picLocks noChangeAspect="1"/>
          </p:cNvPicPr>
          <p:nvPr/>
        </p:nvPicPr>
        <p:blipFill>
          <a:blip r:embed="rId2"/>
          <a:stretch>
            <a:fillRect/>
          </a:stretch>
        </p:blipFill>
        <p:spPr>
          <a:xfrm>
            <a:off x="1462340" y="1615758"/>
            <a:ext cx="9055565" cy="7106015"/>
          </a:xfrm>
          <a:prstGeom prst="rect">
            <a:avLst/>
          </a:prstGeom>
        </p:spPr>
      </p:pic>
    </p:spTree>
    <p:extLst>
      <p:ext uri="{BB962C8B-B14F-4D97-AF65-F5344CB8AC3E}">
        <p14:creationId xmlns:p14="http://schemas.microsoft.com/office/powerpoint/2010/main" val="112038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结果和讨论：星形图平均中性漂变</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556333-09E1-4E96-92ED-7AF18310552A}"/>
              </a:ext>
            </a:extLst>
          </p:cNvPr>
          <p:cNvPicPr>
            <a:picLocks noChangeAspect="1"/>
          </p:cNvPicPr>
          <p:nvPr/>
        </p:nvPicPr>
        <p:blipFill>
          <a:blip r:embed="rId2"/>
          <a:stretch>
            <a:fillRect/>
          </a:stretch>
        </p:blipFill>
        <p:spPr>
          <a:xfrm>
            <a:off x="298914" y="1487653"/>
            <a:ext cx="5797086" cy="3084347"/>
          </a:xfrm>
          <a:prstGeom prst="rect">
            <a:avLst/>
          </a:prstGeom>
        </p:spPr>
      </p:pic>
      <p:pic>
        <p:nvPicPr>
          <p:cNvPr id="5" name="图片 4">
            <a:extLst>
              <a:ext uri="{FF2B5EF4-FFF2-40B4-BE49-F238E27FC236}">
                <a16:creationId xmlns:a16="http://schemas.microsoft.com/office/drawing/2014/main" id="{DEA76FB5-317C-4F5B-99D4-680020E6A56F}"/>
              </a:ext>
            </a:extLst>
          </p:cNvPr>
          <p:cNvPicPr>
            <a:picLocks noChangeAspect="1"/>
          </p:cNvPicPr>
          <p:nvPr/>
        </p:nvPicPr>
        <p:blipFill>
          <a:blip r:embed="rId3"/>
          <a:stretch>
            <a:fillRect/>
          </a:stretch>
        </p:blipFill>
        <p:spPr>
          <a:xfrm>
            <a:off x="3263584" y="5110605"/>
            <a:ext cx="8633278" cy="403339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72CE707-96EF-4B6E-874B-E3DD6917C95F}"/>
                  </a:ext>
                </a:extLst>
              </p:cNvPr>
              <p:cNvSpPr/>
              <p:nvPr/>
            </p:nvSpPr>
            <p:spPr>
              <a:xfrm>
                <a:off x="6810140" y="2674903"/>
                <a:ext cx="3526158" cy="700256"/>
              </a:xfrm>
              <a:prstGeom prst="rect">
                <a:avLst/>
              </a:prstGeom>
            </p:spPr>
            <p:txBody>
              <a:bodyPr wrap="none">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是开始状态为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的固定概率</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oMath>
                </a14:m>
                <a:r>
                  <a:rPr lang="zh-CN" altLang="en-US" dirty="0"/>
                  <a:t>是开始状态为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oMath>
                </a14:m>
                <a:r>
                  <a:rPr lang="zh-CN" altLang="en-US" dirty="0"/>
                  <a:t>的固定概率</a:t>
                </a:r>
              </a:p>
            </p:txBody>
          </p:sp>
        </mc:Choice>
        <mc:Fallback xmlns="">
          <p:sp>
            <p:nvSpPr>
              <p:cNvPr id="8" name="矩形 7">
                <a:extLst>
                  <a:ext uri="{FF2B5EF4-FFF2-40B4-BE49-F238E27FC236}">
                    <a16:creationId xmlns:a16="http://schemas.microsoft.com/office/drawing/2014/main" id="{372CE707-96EF-4B6E-874B-E3DD6917C95F}"/>
                  </a:ext>
                </a:extLst>
              </p:cNvPr>
              <p:cNvSpPr>
                <a:spLocks noRot="1" noChangeAspect="1" noMove="1" noResize="1" noEditPoints="1" noAdjustHandles="1" noChangeArrowheads="1" noChangeShapeType="1" noTextEdit="1"/>
              </p:cNvSpPr>
              <p:nvPr/>
            </p:nvSpPr>
            <p:spPr>
              <a:xfrm>
                <a:off x="6810140" y="2674903"/>
                <a:ext cx="3526158" cy="700256"/>
              </a:xfrm>
              <a:prstGeom prst="rect">
                <a:avLst/>
              </a:prstGeom>
              <a:blipFill>
                <a:blip r:embed="rId4"/>
                <a:stretch>
                  <a:fillRect t="-3478" b="-9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1439B43-5894-4A99-B52E-CB661072F099}"/>
                  </a:ext>
                </a:extLst>
              </p:cNvPr>
              <p:cNvSpPr/>
              <p:nvPr/>
            </p:nvSpPr>
            <p:spPr>
              <a:xfrm>
                <a:off x="6566421" y="1537845"/>
                <a:ext cx="5625579" cy="924933"/>
              </a:xfrm>
              <a:prstGeom prst="rect">
                <a:avLst/>
              </a:prstGeom>
            </p:spPr>
            <p:txBody>
              <a:bodyPr wrap="none">
                <a:spAutoFit/>
              </a:bodyPr>
              <a:lstStyle/>
              <a:p>
                <a:r>
                  <a:rPr lang="zh-CN" altLang="en-US" dirty="0"/>
                  <a:t>状态空间用有序二元对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endParaRPr lang="en-US" altLang="zh-CN" dirty="0"/>
              </a:p>
              <a:p>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𝑛</m:t>
                    </m:r>
                  </m:oMath>
                </a14:m>
                <a:r>
                  <a:rPr lang="zh-CN" altLang="en-US" dirty="0"/>
                  <a:t>，</a:t>
                </a:r>
                <a:r>
                  <a:rPr lang="en-US" altLang="zh-CN" dirty="0"/>
                  <a:t>B</a:t>
                </a:r>
                <a:r>
                  <a:rPr lang="zh-CN" altLang="en-US" dirty="0"/>
                  <a:t>在叶子结点个数</a:t>
                </a:r>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或</m:t>
                    </m:r>
                  </m:oMath>
                </a14:m>
                <a:r>
                  <a:rPr lang="en-US" altLang="zh-CN" dirty="0"/>
                  <a:t>1</a:t>
                </a:r>
                <a:r>
                  <a:rPr lang="zh-CN" altLang="en-US" dirty="0"/>
                  <a:t>，核心结点是否被占据（占据为</a:t>
                </a:r>
                <a:r>
                  <a:rPr lang="en-US" altLang="zh-CN" dirty="0"/>
                  <a:t>1</a:t>
                </a:r>
                <a:r>
                  <a:rPr lang="zh-CN" altLang="en-US" dirty="0"/>
                  <a:t>，否则为</a:t>
                </a:r>
                <a:r>
                  <a:rPr lang="en-US" altLang="zh-CN" dirty="0"/>
                  <a:t>0</a:t>
                </a:r>
                <a:r>
                  <a:rPr lang="zh-CN" altLang="en-US" dirty="0"/>
                  <a:t>）</a:t>
                </a:r>
              </a:p>
            </p:txBody>
          </p:sp>
        </mc:Choice>
        <mc:Fallback xmlns="">
          <p:sp>
            <p:nvSpPr>
              <p:cNvPr id="10" name="矩形 9">
                <a:extLst>
                  <a:ext uri="{FF2B5EF4-FFF2-40B4-BE49-F238E27FC236}">
                    <a16:creationId xmlns:a16="http://schemas.microsoft.com/office/drawing/2014/main" id="{E1439B43-5894-4A99-B52E-CB661072F099}"/>
                  </a:ext>
                </a:extLst>
              </p:cNvPr>
              <p:cNvSpPr>
                <a:spLocks noRot="1" noChangeAspect="1" noMove="1" noResize="1" noEditPoints="1" noAdjustHandles="1" noChangeArrowheads="1" noChangeShapeType="1" noTextEdit="1"/>
              </p:cNvSpPr>
              <p:nvPr/>
            </p:nvSpPr>
            <p:spPr>
              <a:xfrm>
                <a:off x="6566421" y="1537845"/>
                <a:ext cx="5625579" cy="924933"/>
              </a:xfrm>
              <a:prstGeom prst="rect">
                <a:avLst/>
              </a:prstGeom>
              <a:blipFill>
                <a:blip r:embed="rId5"/>
                <a:stretch>
                  <a:fillRect l="-867" t="-3289" r="-433"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77AE814-3291-49ED-9E6D-78C3D08398C8}"/>
                  </a:ext>
                </a:extLst>
              </p:cNvPr>
              <p:cNvSpPr/>
              <p:nvPr/>
            </p:nvSpPr>
            <p:spPr>
              <a:xfrm>
                <a:off x="137026" y="7197951"/>
                <a:ext cx="2842188" cy="652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1</m:t>
                          </m:r>
                        </m:sub>
                        <m:sup>
                          <m:r>
                            <a:rPr lang="en-US" altLang="zh-CN" i="1">
                              <a:latin typeface="Cambria Math" panose="02040503050406030204" pitchFamily="18" charset="0"/>
                            </a:rPr>
                            <m:t>0</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sSubSup>
                    </m:oMath>
                  </m:oMathPara>
                </a14:m>
                <a:endParaRPr lang="zh-CN" altLang="en-US" dirty="0"/>
              </a:p>
            </p:txBody>
          </p:sp>
        </mc:Choice>
        <mc:Fallback xmlns="">
          <p:sp>
            <p:nvSpPr>
              <p:cNvPr id="12" name="矩形 11">
                <a:extLst>
                  <a:ext uri="{FF2B5EF4-FFF2-40B4-BE49-F238E27FC236}">
                    <a16:creationId xmlns:a16="http://schemas.microsoft.com/office/drawing/2014/main" id="{D77AE814-3291-49ED-9E6D-78C3D08398C8}"/>
                  </a:ext>
                </a:extLst>
              </p:cNvPr>
              <p:cNvSpPr>
                <a:spLocks noRot="1" noChangeAspect="1" noMove="1" noResize="1" noEditPoints="1" noAdjustHandles="1" noChangeArrowheads="1" noChangeShapeType="1" noTextEdit="1"/>
              </p:cNvSpPr>
              <p:nvPr/>
            </p:nvSpPr>
            <p:spPr>
              <a:xfrm>
                <a:off x="137026" y="7197951"/>
                <a:ext cx="2842188" cy="65274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8372B85-A210-4E79-87DD-41CF96A70BD7}"/>
                  </a:ext>
                </a:extLst>
              </p:cNvPr>
              <p:cNvSpPr/>
              <p:nvPr/>
            </p:nvSpPr>
            <p:spPr>
              <a:xfrm>
                <a:off x="603305" y="5110605"/>
                <a:ext cx="1330429" cy="1131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den>
                      </m:f>
                    </m:oMath>
                  </m:oMathPara>
                </a14:m>
                <a:endParaRPr lang="zh-CN" altLang="en-US" dirty="0"/>
              </a:p>
            </p:txBody>
          </p:sp>
        </mc:Choice>
        <mc:Fallback xmlns="">
          <p:sp>
            <p:nvSpPr>
              <p:cNvPr id="2" name="矩形 1">
                <a:extLst>
                  <a:ext uri="{FF2B5EF4-FFF2-40B4-BE49-F238E27FC236}">
                    <a16:creationId xmlns:a16="http://schemas.microsoft.com/office/drawing/2014/main" id="{C8372B85-A210-4E79-87DD-41CF96A70BD7}"/>
                  </a:ext>
                </a:extLst>
              </p:cNvPr>
              <p:cNvSpPr>
                <a:spLocks noRot="1" noChangeAspect="1" noMove="1" noResize="1" noEditPoints="1" noAdjustHandles="1" noChangeArrowheads="1" noChangeShapeType="1" noTextEdit="1"/>
              </p:cNvSpPr>
              <p:nvPr/>
            </p:nvSpPr>
            <p:spPr>
              <a:xfrm>
                <a:off x="603305" y="5110605"/>
                <a:ext cx="1330429" cy="1131335"/>
              </a:xfrm>
              <a:prstGeom prst="rect">
                <a:avLst/>
              </a:prstGeom>
              <a:blipFill>
                <a:blip r:embed="rId7"/>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30E913E-4F77-4DD4-890D-513ADCE0CDB4}"/>
              </a:ext>
            </a:extLst>
          </p:cNvPr>
          <p:cNvPicPr>
            <a:picLocks noChangeAspect="1"/>
          </p:cNvPicPr>
          <p:nvPr/>
        </p:nvPicPr>
        <p:blipFill>
          <a:blip r:embed="rId8"/>
          <a:stretch>
            <a:fillRect/>
          </a:stretch>
        </p:blipFill>
        <p:spPr>
          <a:xfrm>
            <a:off x="7114582" y="3356459"/>
            <a:ext cx="1764509" cy="1798705"/>
          </a:xfrm>
          <a:prstGeom prst="rect">
            <a:avLst/>
          </a:prstGeom>
        </p:spPr>
      </p:pic>
      <p:pic>
        <p:nvPicPr>
          <p:cNvPr id="11" name="图片 10">
            <a:extLst>
              <a:ext uri="{FF2B5EF4-FFF2-40B4-BE49-F238E27FC236}">
                <a16:creationId xmlns:a16="http://schemas.microsoft.com/office/drawing/2014/main" id="{D6132D21-758A-4B2E-8CD3-B69DA37A156A}"/>
              </a:ext>
            </a:extLst>
          </p:cNvPr>
          <p:cNvPicPr>
            <a:picLocks noChangeAspect="1"/>
          </p:cNvPicPr>
          <p:nvPr/>
        </p:nvPicPr>
        <p:blipFill>
          <a:blip r:embed="rId9"/>
          <a:stretch>
            <a:fillRect/>
          </a:stretch>
        </p:blipFill>
        <p:spPr>
          <a:xfrm>
            <a:off x="9897673" y="3436629"/>
            <a:ext cx="1562180" cy="1619333"/>
          </a:xfrm>
          <a:prstGeom prst="rect">
            <a:avLst/>
          </a:prstGeom>
        </p:spPr>
      </p:pic>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11E4477-00DA-4439-A392-8C13B980B1DC}"/>
                  </a:ext>
                </a:extLst>
              </p:cNvPr>
              <p:cNvSpPr/>
              <p:nvPr/>
            </p:nvSpPr>
            <p:spPr>
              <a:xfrm>
                <a:off x="6620666" y="4033395"/>
                <a:ext cx="493853" cy="374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0</m:t>
                          </m:r>
                        </m:sub>
                        <m:sup>
                          <m:r>
                            <a:rPr lang="en-US" altLang="zh-CN" i="1">
                              <a:latin typeface="Cambria Math" panose="02040503050406030204" pitchFamily="18" charset="0"/>
                            </a:rPr>
                            <m:t>1</m:t>
                          </m:r>
                        </m:sup>
                      </m:sSubSup>
                    </m:oMath>
                  </m:oMathPara>
                </a14:m>
                <a:endParaRPr lang="zh-CN" altLang="en-US" dirty="0"/>
              </a:p>
            </p:txBody>
          </p:sp>
        </mc:Choice>
        <mc:Fallback xmlns="">
          <p:sp>
            <p:nvSpPr>
              <p:cNvPr id="13" name="矩形 12">
                <a:extLst>
                  <a:ext uri="{FF2B5EF4-FFF2-40B4-BE49-F238E27FC236}">
                    <a16:creationId xmlns:a16="http://schemas.microsoft.com/office/drawing/2014/main" id="{111E4477-00DA-4439-A392-8C13B980B1DC}"/>
                  </a:ext>
                </a:extLst>
              </p:cNvPr>
              <p:cNvSpPr>
                <a:spLocks noRot="1" noChangeAspect="1" noMove="1" noResize="1" noEditPoints="1" noAdjustHandles="1" noChangeArrowheads="1" noChangeShapeType="1" noTextEdit="1"/>
              </p:cNvSpPr>
              <p:nvPr/>
            </p:nvSpPr>
            <p:spPr>
              <a:xfrm>
                <a:off x="6620666" y="4033395"/>
                <a:ext cx="493853" cy="374205"/>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082E276-163F-4F37-830B-A942FEFD0387}"/>
                  </a:ext>
                </a:extLst>
              </p:cNvPr>
              <p:cNvSpPr/>
              <p:nvPr/>
            </p:nvSpPr>
            <p:spPr>
              <a:xfrm>
                <a:off x="9358299" y="4011121"/>
                <a:ext cx="498791" cy="374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1</m:t>
                          </m:r>
                        </m:sub>
                        <m:sup>
                          <m:r>
                            <a:rPr lang="en-US" altLang="zh-CN" i="1">
                              <a:latin typeface="Cambria Math" panose="02040503050406030204" pitchFamily="18" charset="0"/>
                            </a:rPr>
                            <m:t>0</m:t>
                          </m:r>
                        </m:sup>
                      </m:sSubSup>
                    </m:oMath>
                  </m:oMathPara>
                </a14:m>
                <a:endParaRPr lang="zh-CN" altLang="en-US" dirty="0"/>
              </a:p>
            </p:txBody>
          </p:sp>
        </mc:Choice>
        <mc:Fallback xmlns="">
          <p:sp>
            <p:nvSpPr>
              <p:cNvPr id="14" name="矩形 13">
                <a:extLst>
                  <a:ext uri="{FF2B5EF4-FFF2-40B4-BE49-F238E27FC236}">
                    <a16:creationId xmlns:a16="http://schemas.microsoft.com/office/drawing/2014/main" id="{A082E276-163F-4F37-830B-A942FEFD0387}"/>
                  </a:ext>
                </a:extLst>
              </p:cNvPr>
              <p:cNvSpPr>
                <a:spLocks noRot="1" noChangeAspect="1" noMove="1" noResize="1" noEditPoints="1" noAdjustHandles="1" noChangeArrowheads="1" noChangeShapeType="1" noTextEdit="1"/>
              </p:cNvSpPr>
              <p:nvPr/>
            </p:nvSpPr>
            <p:spPr>
              <a:xfrm>
                <a:off x="9358299" y="4011121"/>
                <a:ext cx="498791" cy="374205"/>
              </a:xfrm>
              <a:prstGeom prst="rect">
                <a:avLst/>
              </a:prstGeom>
              <a:blipFill>
                <a:blip r:embed="rId11"/>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7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7314D45-463A-432A-86C9-610056B83F64}"/>
              </a:ext>
            </a:extLst>
          </p:cNvPr>
          <p:cNvPicPr>
            <a:picLocks noChangeAspect="1"/>
          </p:cNvPicPr>
          <p:nvPr/>
        </p:nvPicPr>
        <p:blipFill>
          <a:blip r:embed="rId2"/>
          <a:stretch>
            <a:fillRect/>
          </a:stretch>
        </p:blipFill>
        <p:spPr>
          <a:xfrm>
            <a:off x="6096000" y="3780330"/>
            <a:ext cx="5991413" cy="4847239"/>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3C38049-1550-4FBE-9120-B51C205945D2}"/>
                  </a:ext>
                </a:extLst>
              </p:cNvPr>
              <p:cNvSpPr/>
              <p:nvPr/>
            </p:nvSpPr>
            <p:spPr>
              <a:xfrm>
                <a:off x="106638" y="1624717"/>
                <a:ext cx="11590062" cy="2123658"/>
              </a:xfrm>
              <a:prstGeom prst="rect">
                <a:avLst/>
              </a:prstGeom>
            </p:spPr>
            <p:txBody>
              <a:bodyPr wrap="square">
                <a:spAutoFit/>
              </a:bodyPr>
              <a:lstStyle/>
              <a:p>
                <a:r>
                  <a:rPr lang="zh-CN" altLang="en-US" sz="2400" b="1" dirty="0"/>
                  <a:t>小世界网络</a:t>
                </a:r>
                <a:endParaRPr lang="en-US" altLang="zh-CN" sz="2400" b="1"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𝑞</m:t>
                    </m:r>
                  </m:oMath>
                </a14:m>
                <a:r>
                  <a:rPr lang="zh-CN" altLang="en-US" dirty="0"/>
                  <a:t>上升，固定概率上升，重连概率</a:t>
                </a:r>
                <a14:m>
                  <m:oMath xmlns:m="http://schemas.openxmlformats.org/officeDocument/2006/math">
                    <m:r>
                      <a:rPr lang="en-US" altLang="zh-CN" b="0" i="1" smtClean="0">
                        <a:latin typeface="Cambria Math" panose="02040503050406030204" pitchFamily="18" charset="0"/>
                      </a:rPr>
                      <m:t>𝑞</m:t>
                    </m:r>
                  </m:oMath>
                </a14:m>
                <a:r>
                  <a:rPr lang="zh-CN" altLang="en-US" dirty="0"/>
                  <a:t>是网络随机性的度量</a:t>
                </a:r>
                <a:endParaRPr lang="en-US" altLang="zh-CN" dirty="0"/>
              </a:p>
              <a:p>
                <a:r>
                  <a:rPr lang="zh-CN" altLang="en-US" dirty="0"/>
                  <a:t>增加</a:t>
                </a:r>
                <a14:m>
                  <m:oMath xmlns:m="http://schemas.openxmlformats.org/officeDocument/2006/math">
                    <m:r>
                      <a:rPr lang="en-US" altLang="zh-CN" b="0" i="1" smtClean="0">
                        <a:latin typeface="Cambria Math" panose="02040503050406030204" pitchFamily="18" charset="0"/>
                      </a:rPr>
                      <m:t>𝑞</m:t>
                    </m:r>
                  </m:oMath>
                </a14:m>
                <a:r>
                  <a:rPr lang="zh-CN" altLang="en-US" dirty="0"/>
                  <a:t>，度分布向度数小的结点倾斜（即这一部分概率增大），因此在选择死亡的相邻物种时，突变体不太可能被平均选择，因为它们的死亡率小于1</a:t>
                </a: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上升，固定概率下降，平均度</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是网络稀疏性的度量</a:t>
                </a:r>
                <a:endParaRPr lang="en-US" altLang="zh-CN" dirty="0"/>
              </a:p>
              <a:p>
                <a:r>
                  <a:rPr lang="zh-CN" altLang="en-US" dirty="0"/>
                  <a:t>增加</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，接近对称的高斯分布，因此更有可能选择变异体死亡（度数大的点累积概率变大），导致固定概率降低。在非常大的</a:t>
                </a:r>
                <a14:m>
                  <m:oMath xmlns:m="http://schemas.openxmlformats.org/officeDocument/2006/math">
                    <m:r>
                      <a:rPr lang="en-US" altLang="zh-CN" i="1">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&gt;</m:t>
                    </m:r>
                  </m:oMath>
                </a14:m>
                <a:r>
                  <a:rPr lang="zh-CN" altLang="en-US" dirty="0"/>
                  <a:t>的极端情况下，我们有一个完全图，因此固定概率由Moran模型得到</a:t>
                </a:r>
              </a:p>
            </p:txBody>
          </p:sp>
        </mc:Choice>
        <mc:Fallback>
          <p:sp>
            <p:nvSpPr>
              <p:cNvPr id="6" name="矩形 5">
                <a:extLst>
                  <a:ext uri="{FF2B5EF4-FFF2-40B4-BE49-F238E27FC236}">
                    <a16:creationId xmlns:a16="http://schemas.microsoft.com/office/drawing/2014/main" id="{33C38049-1550-4FBE-9120-B51C205945D2}"/>
                  </a:ext>
                </a:extLst>
              </p:cNvPr>
              <p:cNvSpPr>
                <a:spLocks noRot="1" noChangeAspect="1" noMove="1" noResize="1" noEditPoints="1" noAdjustHandles="1" noChangeArrowheads="1" noChangeShapeType="1" noTextEdit="1"/>
              </p:cNvSpPr>
              <p:nvPr/>
            </p:nvSpPr>
            <p:spPr>
              <a:xfrm>
                <a:off x="106638" y="1624717"/>
                <a:ext cx="11590062" cy="2123658"/>
              </a:xfrm>
              <a:prstGeom prst="rect">
                <a:avLst/>
              </a:prstGeom>
              <a:blipFill>
                <a:blip r:embed="rId3"/>
                <a:stretch>
                  <a:fillRect l="-789" t="-2299" r="-105" b="-373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443F266-FF9D-4977-842E-BAD2EA10B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26" y="3780330"/>
            <a:ext cx="5115074" cy="4449269"/>
          </a:xfrm>
          <a:prstGeom prst="rect">
            <a:avLst/>
          </a:prstGeom>
        </p:spPr>
      </p:pic>
      <p:sp>
        <p:nvSpPr>
          <p:cNvPr id="10" name="矩形 9">
            <a:extLst>
              <a:ext uri="{FF2B5EF4-FFF2-40B4-BE49-F238E27FC236}">
                <a16:creationId xmlns:a16="http://schemas.microsoft.com/office/drawing/2014/main" id="{56E776B0-E926-429D-81C5-2C80D96111E7}"/>
              </a:ext>
            </a:extLst>
          </p:cNvPr>
          <p:cNvSpPr/>
          <p:nvPr/>
        </p:nvSpPr>
        <p:spPr>
          <a:xfrm>
            <a:off x="104587" y="8627569"/>
            <a:ext cx="6151043" cy="369332"/>
          </a:xfrm>
          <a:prstGeom prst="rect">
            <a:avLst/>
          </a:prstGeom>
        </p:spPr>
        <p:txBody>
          <a:bodyPr wrap="none">
            <a:spAutoFit/>
          </a:bodyPr>
          <a:lstStyle/>
          <a:p>
            <a:r>
              <a:rPr lang="zh-CN" altLang="en-US" dirty="0"/>
              <a:t>变异体在</a:t>
            </a:r>
            <a:r>
              <a:rPr lang="zh-CN" altLang="en-US" b="1" dirty="0"/>
              <a:t>随机性较强和稀疏的网络</a:t>
            </a:r>
            <a:r>
              <a:rPr lang="zh-CN" altLang="en-US" dirty="0"/>
              <a:t>中占领种群更有优势。</a:t>
            </a:r>
          </a:p>
        </p:txBody>
      </p:sp>
    </p:spTree>
    <p:extLst>
      <p:ext uri="{BB962C8B-B14F-4D97-AF65-F5344CB8AC3E}">
        <p14:creationId xmlns:p14="http://schemas.microsoft.com/office/powerpoint/2010/main" val="49974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E9F1DE2-A74E-4661-B451-BD4E5C407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44" y="4407299"/>
            <a:ext cx="3396061" cy="3184389"/>
          </a:xfrm>
          <a:prstGeom prst="rect">
            <a:avLst/>
          </a:prstGeom>
        </p:spPr>
      </p:pic>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C38049-1550-4FBE-9120-B51C205945D2}"/>
              </a:ext>
            </a:extLst>
          </p:cNvPr>
          <p:cNvSpPr/>
          <p:nvPr/>
        </p:nvSpPr>
        <p:spPr>
          <a:xfrm>
            <a:off x="681478" y="1596479"/>
            <a:ext cx="1723549" cy="461665"/>
          </a:xfrm>
          <a:prstGeom prst="rect">
            <a:avLst/>
          </a:prstGeom>
        </p:spPr>
        <p:txBody>
          <a:bodyPr wrap="none">
            <a:spAutoFit/>
          </a:bodyPr>
          <a:lstStyle/>
          <a:p>
            <a:r>
              <a:rPr lang="zh-CN" altLang="en-US" sz="2400" b="1" dirty="0"/>
              <a:t>无标度网络</a:t>
            </a:r>
            <a:endParaRPr lang="en-US" altLang="zh-CN" sz="2400" b="1" dirty="0"/>
          </a:p>
        </p:txBody>
      </p:sp>
      <p:pic>
        <p:nvPicPr>
          <p:cNvPr id="3" name="图片 2">
            <a:extLst>
              <a:ext uri="{FF2B5EF4-FFF2-40B4-BE49-F238E27FC236}">
                <a16:creationId xmlns:a16="http://schemas.microsoft.com/office/drawing/2014/main" id="{857C1664-F87A-41C7-8356-1D31D23626D6}"/>
              </a:ext>
            </a:extLst>
          </p:cNvPr>
          <p:cNvPicPr>
            <a:picLocks noChangeAspect="1"/>
          </p:cNvPicPr>
          <p:nvPr/>
        </p:nvPicPr>
        <p:blipFill>
          <a:blip r:embed="rId4"/>
          <a:stretch>
            <a:fillRect/>
          </a:stretch>
        </p:blipFill>
        <p:spPr>
          <a:xfrm>
            <a:off x="5671423" y="4000500"/>
            <a:ext cx="6147733" cy="4965700"/>
          </a:xfrm>
          <a:prstGeom prst="rect">
            <a:avLst/>
          </a:prstGeom>
        </p:spPr>
      </p:pic>
      <p:sp>
        <p:nvSpPr>
          <p:cNvPr id="2" name="矩形 1">
            <a:extLst>
              <a:ext uri="{FF2B5EF4-FFF2-40B4-BE49-F238E27FC236}">
                <a16:creationId xmlns:a16="http://schemas.microsoft.com/office/drawing/2014/main" id="{CCE342A4-2667-4C5C-943A-89278D6EAC01}"/>
              </a:ext>
            </a:extLst>
          </p:cNvPr>
          <p:cNvSpPr/>
          <p:nvPr/>
        </p:nvSpPr>
        <p:spPr>
          <a:xfrm>
            <a:off x="372844" y="2375974"/>
            <a:ext cx="4781981" cy="2031325"/>
          </a:xfrm>
          <a:prstGeom prst="rect">
            <a:avLst/>
          </a:prstGeom>
        </p:spPr>
        <p:txBody>
          <a:bodyPr wrap="square">
            <a:spAutoFit/>
          </a:bodyPr>
          <a:lstStyle/>
          <a:p>
            <a:r>
              <a:rPr lang="zh-CN" altLang="en-US" b="1" dirty="0"/>
              <a:t>总体趋势</a:t>
            </a:r>
            <a:r>
              <a:rPr lang="zh-CN" altLang="en-US" dirty="0"/>
              <a:t>来看，由于幂律函数递减行为，度小于平均都的结点个数更多，突变体的死亡率小于</a:t>
            </a:r>
            <a:r>
              <a:rPr lang="en-US" altLang="zh-CN" dirty="0"/>
              <a:t>1</a:t>
            </a:r>
            <a:r>
              <a:rPr lang="zh-CN" altLang="en-US" dirty="0"/>
              <a:t>，固定概率大于</a:t>
            </a:r>
            <a:r>
              <a:rPr lang="en-US" altLang="zh-CN" dirty="0"/>
              <a:t>Moran</a:t>
            </a:r>
            <a:r>
              <a:rPr lang="zh-CN" altLang="en-US" dirty="0"/>
              <a:t>过程的固定概率。</a:t>
            </a:r>
            <a:endParaRPr lang="en-US" altLang="zh-CN" dirty="0"/>
          </a:p>
          <a:p>
            <a:endParaRPr lang="en-US" altLang="zh-CN" dirty="0"/>
          </a:p>
          <a:p>
            <a:r>
              <a:rPr lang="zh-CN" altLang="en-US" b="1" dirty="0"/>
              <a:t>当无标度指数增大</a:t>
            </a:r>
            <a:r>
              <a:rPr lang="zh-CN" altLang="en-US" dirty="0"/>
              <a:t>时，度分布变窄，所有结点的度更加集中，突变体的死亡率将接近野生型，固定概率朝着</a:t>
            </a:r>
            <a:r>
              <a:rPr lang="en-US" altLang="zh-CN" dirty="0"/>
              <a:t>Moran</a:t>
            </a:r>
            <a:r>
              <a:rPr lang="zh-CN" altLang="en-US" dirty="0"/>
              <a:t>过程的固定概率递减。</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D5D4CBCD-9D4D-4098-A76E-F11CFD7CEE60}"/>
                  </a:ext>
                </a:extLst>
              </p:cNvPr>
              <p:cNvSpPr/>
              <p:nvPr/>
            </p:nvSpPr>
            <p:spPr>
              <a:xfrm>
                <a:off x="5723156" y="1753628"/>
                <a:ext cx="6096000" cy="2031325"/>
              </a:xfrm>
              <a:prstGeom prst="rect">
                <a:avLst/>
              </a:prstGeom>
            </p:spPr>
            <p:txBody>
              <a:bodyPr>
                <a:spAutoFit/>
              </a:bodyPr>
              <a:lstStyle/>
              <a:p>
                <a:r>
                  <a:rPr lang="zh-CN" altLang="en-US" dirty="0"/>
                  <a:t>但关于平均度，对不同</a:t>
                </a:r>
                <a14:m>
                  <m:oMath xmlns:m="http://schemas.openxmlformats.org/officeDocument/2006/math">
                    <m:r>
                      <a:rPr lang="en-US" altLang="zh-CN" i="1">
                        <a:latin typeface="Cambria Math" panose="02040503050406030204" pitchFamily="18" charset="0"/>
                      </a:rPr>
                      <m:t>𝛾</m:t>
                    </m:r>
                  </m:oMath>
                </a14:m>
                <a:r>
                  <a:rPr lang="zh-CN" altLang="en-US" dirty="0"/>
                  <a:t>有差异</a:t>
                </a:r>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2</m:t>
                    </m:r>
                    <m:r>
                      <a:rPr lang="en-US" altLang="zh-CN" i="1">
                        <a:latin typeface="Cambria Math" panose="02040503050406030204" pitchFamily="18" charset="0"/>
                      </a:rPr>
                      <m:t>&lt;</m:t>
                    </m:r>
                    <m:r>
                      <a:rPr lang="en-US" altLang="zh-CN" i="1">
                        <a:latin typeface="Cambria Math" panose="02040503050406030204" pitchFamily="18" charset="0"/>
                      </a:rPr>
                      <m:t>𝛾</m:t>
                    </m:r>
                    <m:r>
                      <a:rPr lang="en-US" altLang="zh-CN" i="1">
                        <a:latin typeface="Cambria Math" panose="02040503050406030204" pitchFamily="18" charset="0"/>
                      </a:rPr>
                      <m:t>≤3</m:t>
                    </m:r>
                  </m:oMath>
                </a14:m>
                <a:endParaRPr lang="en-US" altLang="zh-CN" dirty="0"/>
              </a:p>
              <a:p>
                <a:r>
                  <a:rPr lang="zh-CN" altLang="en-US" dirty="0"/>
                  <a:t>度分布均值为平均度，依赖于</a:t>
                </a:r>
                <a14:m>
                  <m:oMath xmlns:m="http://schemas.openxmlformats.org/officeDocument/2006/math">
                    <m:r>
                      <a:rPr lang="en-US" altLang="zh-CN" i="1">
                        <a:latin typeface="Cambria Math" panose="02040503050406030204" pitchFamily="18" charset="0"/>
                      </a:rPr>
                      <m:t>𝛾</m:t>
                    </m:r>
                  </m:oMath>
                </a14:m>
                <a:r>
                  <a:rPr lang="zh-CN" altLang="en-US" dirty="0"/>
                  <a:t>，方差取决于网络大小和</a:t>
                </a:r>
                <a14:m>
                  <m:oMath xmlns:m="http://schemas.openxmlformats.org/officeDocument/2006/math">
                    <m:r>
                      <a:rPr lang="en-US" altLang="zh-CN" b="0" i="1" smtClean="0">
                        <a:latin typeface="Cambria Math" panose="02040503050406030204" pitchFamily="18" charset="0"/>
                      </a:rPr>
                      <m:t>𝛾</m:t>
                    </m:r>
                  </m:oMath>
                </a14:m>
                <a:r>
                  <a:rPr lang="zh-CN" altLang="en-US" dirty="0"/>
                  <a:t>，</a:t>
                </a:r>
                <a:endParaRPr lang="en-US" altLang="zh-CN" dirty="0"/>
              </a:p>
              <a:p>
                <a:r>
                  <a:rPr lang="zh-CN" altLang="en-US" dirty="0"/>
                  <a:t>则固定概率同时依赖平均度和</a:t>
                </a:r>
                <a14:m>
                  <m:oMath xmlns:m="http://schemas.openxmlformats.org/officeDocument/2006/math">
                    <m:r>
                      <a:rPr lang="en-US" altLang="zh-CN" i="1">
                        <a:latin typeface="Cambria Math" panose="02040503050406030204" pitchFamily="18" charset="0"/>
                      </a:rPr>
                      <m:t>𝛾</m:t>
                    </m:r>
                  </m:oMath>
                </a14:m>
                <a:r>
                  <a:rPr lang="en-US" altLang="zh-CN" dirty="0"/>
                  <a:t>.</a:t>
                </a:r>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𝛾</m:t>
                    </m:r>
                    <m:r>
                      <a:rPr lang="en-US" altLang="zh-CN" i="1">
                        <a:latin typeface="Cambria Math" panose="02040503050406030204" pitchFamily="18" charset="0"/>
                      </a:rPr>
                      <m:t>&gt;3</m:t>
                    </m:r>
                  </m:oMath>
                </a14:m>
                <a:endParaRPr lang="en-US" altLang="zh-CN" dirty="0"/>
              </a:p>
              <a:p>
                <a:r>
                  <a:rPr lang="zh-CN" altLang="en-US" dirty="0"/>
                  <a:t>度分布均值为平均度，依赖于</a:t>
                </a:r>
                <a14:m>
                  <m:oMath xmlns:m="http://schemas.openxmlformats.org/officeDocument/2006/math">
                    <m:r>
                      <a:rPr lang="en-US" altLang="zh-CN" b="0" i="1" smtClean="0">
                        <a:latin typeface="Cambria Math" panose="02040503050406030204" pitchFamily="18" charset="0"/>
                      </a:rPr>
                      <m:t>𝛾</m:t>
                    </m:r>
                  </m:oMath>
                </a14:m>
                <a:r>
                  <a:rPr lang="zh-CN" altLang="en-US" dirty="0"/>
                  <a:t>，有限方差仅依赖于</a:t>
                </a:r>
                <a14:m>
                  <m:oMath xmlns:m="http://schemas.openxmlformats.org/officeDocument/2006/math">
                    <m:r>
                      <a:rPr lang="en-US" altLang="zh-CN" i="1">
                        <a:latin typeface="Cambria Math" panose="02040503050406030204" pitchFamily="18" charset="0"/>
                      </a:rPr>
                      <m:t>𝛾</m:t>
                    </m:r>
                    <m:r>
                      <a:rPr lang="zh-CN" altLang="en-US" i="1" smtClean="0">
                        <a:latin typeface="Cambria Math" panose="02040503050406030204" pitchFamily="18" charset="0"/>
                      </a:rPr>
                      <m:t>，</m:t>
                    </m:r>
                  </m:oMath>
                </a14:m>
                <a:endParaRPr lang="en-US" altLang="zh-CN" dirty="0"/>
              </a:p>
              <a:p>
                <a:r>
                  <a:rPr lang="zh-CN" altLang="en-US" dirty="0"/>
                  <a:t>因此固定概率取决于</a:t>
                </a:r>
                <a14:m>
                  <m:oMath xmlns:m="http://schemas.openxmlformats.org/officeDocument/2006/math">
                    <m:r>
                      <a:rPr lang="en-US" altLang="zh-CN" b="0" i="1" smtClean="0">
                        <a:latin typeface="Cambria Math" panose="02040503050406030204" pitchFamily="18" charset="0"/>
                      </a:rPr>
                      <m:t>𝛾</m:t>
                    </m:r>
                  </m:oMath>
                </a14:m>
                <a:r>
                  <a:rPr lang="en-US" altLang="zh-CN" dirty="0"/>
                  <a:t>.</a:t>
                </a:r>
                <a:endParaRPr lang="zh-CN" altLang="en-US" dirty="0"/>
              </a:p>
            </p:txBody>
          </p:sp>
        </mc:Choice>
        <mc:Fallback>
          <p:sp>
            <p:nvSpPr>
              <p:cNvPr id="5" name="矩形 4">
                <a:extLst>
                  <a:ext uri="{FF2B5EF4-FFF2-40B4-BE49-F238E27FC236}">
                    <a16:creationId xmlns:a16="http://schemas.microsoft.com/office/drawing/2014/main" id="{D5D4CBCD-9D4D-4098-A76E-F11CFD7CEE60}"/>
                  </a:ext>
                </a:extLst>
              </p:cNvPr>
              <p:cNvSpPr>
                <a:spLocks noRot="1" noChangeAspect="1" noMove="1" noResize="1" noEditPoints="1" noAdjustHandles="1" noChangeArrowheads="1" noChangeShapeType="1" noTextEdit="1"/>
              </p:cNvSpPr>
              <p:nvPr/>
            </p:nvSpPr>
            <p:spPr>
              <a:xfrm>
                <a:off x="5723156" y="1753628"/>
                <a:ext cx="6096000" cy="2031325"/>
              </a:xfrm>
              <a:prstGeom prst="rect">
                <a:avLst/>
              </a:prstGeom>
              <a:blipFill>
                <a:blip r:embed="rId5"/>
                <a:stretch>
                  <a:fillRect l="-900" t="-1802" r="-4600" b="-39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27F01D31-6F59-41CE-9F09-3EA0B485955D}"/>
                  </a:ext>
                </a:extLst>
              </p:cNvPr>
              <p:cNvSpPr/>
              <p:nvPr/>
            </p:nvSpPr>
            <p:spPr>
              <a:xfrm>
                <a:off x="2867246" y="1596479"/>
                <a:ext cx="159126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oMath>
                  </m:oMathPara>
                </a14:m>
                <a:endParaRPr lang="zh-CN" altLang="en-US" sz="2400" dirty="0"/>
              </a:p>
            </p:txBody>
          </p:sp>
        </mc:Choice>
        <mc:Fallback>
          <p:sp>
            <p:nvSpPr>
              <p:cNvPr id="9" name="矩形 8">
                <a:extLst>
                  <a:ext uri="{FF2B5EF4-FFF2-40B4-BE49-F238E27FC236}">
                    <a16:creationId xmlns:a16="http://schemas.microsoft.com/office/drawing/2014/main" id="{27F01D31-6F59-41CE-9F09-3EA0B485955D}"/>
                  </a:ext>
                </a:extLst>
              </p:cNvPr>
              <p:cNvSpPr>
                <a:spLocks noRot="1" noChangeAspect="1" noMove="1" noResize="1" noEditPoints="1" noAdjustHandles="1" noChangeArrowheads="1" noChangeShapeType="1" noTextEdit="1"/>
              </p:cNvSpPr>
              <p:nvPr/>
            </p:nvSpPr>
            <p:spPr>
              <a:xfrm>
                <a:off x="2867246" y="1596479"/>
                <a:ext cx="1591269" cy="461665"/>
              </a:xfrm>
              <a:prstGeom prst="rect">
                <a:avLst/>
              </a:prstGeom>
              <a:blipFill>
                <a:blip r:embed="rId6"/>
                <a:stretch>
                  <a:fillRect b="-105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D6258A74-35A3-4C44-A2A4-826B60D0B69F}"/>
                  </a:ext>
                </a:extLst>
              </p:cNvPr>
              <p:cNvSpPr/>
              <p:nvPr/>
            </p:nvSpPr>
            <p:spPr>
              <a:xfrm>
                <a:off x="90141" y="7591688"/>
                <a:ext cx="5302559" cy="1347164"/>
              </a:xfrm>
              <a:prstGeom prst="rect">
                <a:avLst/>
              </a:prstGeom>
            </p:spPr>
            <p:txBody>
              <a:bodyPr wrap="square">
                <a:spAutoFit/>
              </a:bodyPr>
              <a:lstStyle/>
              <a:p>
                <a:r>
                  <a:rPr lang="zh-CN" altLang="en-US" b="1" dirty="0"/>
                  <a:t>异质性</a:t>
                </a:r>
                <a:r>
                  <a:rPr lang="zh-CN" altLang="en-US" dirty="0"/>
                  <a:t>：网络的异质性通常来自度很大的枢纽结点的存在。当</a:t>
                </a:r>
                <a14:m>
                  <m:oMath xmlns:m="http://schemas.openxmlformats.org/officeDocument/2006/math">
                    <m:r>
                      <a:rPr lang="en-US" altLang="zh-CN" b="0" i="1" smtClean="0">
                        <a:latin typeface="Cambria Math" panose="02040503050406030204" pitchFamily="18" charset="0"/>
                      </a:rPr>
                      <m:t>𝛾</m:t>
                    </m:r>
                  </m:oMath>
                </a14:m>
                <a:r>
                  <a:rPr lang="zh-CN" altLang="en-US" dirty="0"/>
                  <a:t>越大时，找到枢纽结点的概率变小，因此我们考虑</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𝛾</m:t>
                        </m:r>
                      </m:den>
                    </m:f>
                  </m:oMath>
                </a14:m>
                <a:r>
                  <a:rPr lang="zh-CN" altLang="en-US" dirty="0"/>
                  <a:t>为异质性的度量。</a:t>
                </a:r>
                <a:endParaRPr lang="en-US" altLang="zh-CN" dirty="0"/>
              </a:p>
              <a:p>
                <a:r>
                  <a:rPr lang="zh-CN" altLang="en-US" dirty="0"/>
                  <a:t>变异体在</a:t>
                </a:r>
                <a:r>
                  <a:rPr lang="zh-CN" altLang="en-US" b="1" dirty="0"/>
                  <a:t>异质性强</a:t>
                </a:r>
                <a:r>
                  <a:rPr lang="zh-CN" altLang="en-US" dirty="0"/>
                  <a:t>的网络中占领种群更有优势。</a:t>
                </a:r>
              </a:p>
            </p:txBody>
          </p:sp>
        </mc:Choice>
        <mc:Fallback>
          <p:sp>
            <p:nvSpPr>
              <p:cNvPr id="10" name="矩形 9">
                <a:extLst>
                  <a:ext uri="{FF2B5EF4-FFF2-40B4-BE49-F238E27FC236}">
                    <a16:creationId xmlns:a16="http://schemas.microsoft.com/office/drawing/2014/main" id="{D6258A74-35A3-4C44-A2A4-826B60D0B69F}"/>
                  </a:ext>
                </a:extLst>
              </p:cNvPr>
              <p:cNvSpPr>
                <a:spLocks noRot="1" noChangeAspect="1" noMove="1" noResize="1" noEditPoints="1" noAdjustHandles="1" noChangeArrowheads="1" noChangeShapeType="1" noTextEdit="1"/>
              </p:cNvSpPr>
              <p:nvPr/>
            </p:nvSpPr>
            <p:spPr>
              <a:xfrm>
                <a:off x="90141" y="7591688"/>
                <a:ext cx="5302559" cy="1347164"/>
              </a:xfrm>
              <a:prstGeom prst="rect">
                <a:avLst/>
              </a:prstGeom>
              <a:blipFill>
                <a:blip r:embed="rId7"/>
                <a:stretch>
                  <a:fillRect l="-1034" t="-2262" b="-6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125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56966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E83A20F-84EF-4915-932B-FE95189D61F4}"/>
              </a:ext>
            </a:extLst>
          </p:cNvPr>
          <p:cNvSpPr/>
          <p:nvPr/>
        </p:nvSpPr>
        <p:spPr>
          <a:xfrm>
            <a:off x="991834" y="2648635"/>
            <a:ext cx="10208332" cy="5262979"/>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chemeClr val="accent2"/>
                </a:solidFill>
              </a:rPr>
              <a:t> </a:t>
            </a:r>
            <a:r>
              <a:rPr lang="zh-CN" altLang="en-US" sz="2400" dirty="0"/>
              <a:t>通过资源竞争角度，提出物种之间的邻居关系，这种邻居模式用复杂网络刻画。</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将环境中资源分布不规则用复杂网络的性质刻画：随机性、异质性、稀疏性。</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en-US" altLang="zh-CN" sz="2400" dirty="0">
                <a:solidFill>
                  <a:schemeClr val="accent2"/>
                </a:solidFill>
              </a:rPr>
              <a:t> </a:t>
            </a:r>
            <a:r>
              <a:rPr lang="zh-CN" altLang="en-US" sz="2400" dirty="0"/>
              <a:t>提出了一个复杂网络上的BD过程模型，以研究环境不规则性对突变物种固定的影响，其中变异个体的死亡率取决于其邻居数量，其他参数为</a:t>
            </a:r>
            <a:r>
              <a:rPr lang="en-US" altLang="zh-CN" sz="2400" dirty="0"/>
              <a:t>1</a:t>
            </a:r>
            <a:r>
              <a:rPr lang="zh-CN" altLang="en-US" sz="2400" dirty="0"/>
              <a:t>。</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通过上述模型将动力学和网络结构耦合，导致等温定律的违反。</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solidFill>
                  <a:schemeClr val="accent2"/>
                </a:solidFill>
              </a:rPr>
              <a:t> </a:t>
            </a:r>
            <a:r>
              <a:rPr lang="zh-CN" altLang="en-US" sz="2400" dirty="0"/>
              <a:t>在星图上进行了理论和仿真分析，小世界网路和无标度网络进行仿真分析，发现变异体会受益于环境中的不一致性，随机性和异质性将会帮助变异个体以更高的概率占领整个种群。</a:t>
            </a:r>
          </a:p>
        </p:txBody>
      </p:sp>
    </p:spTree>
    <p:extLst>
      <p:ext uri="{BB962C8B-B14F-4D97-AF65-F5344CB8AC3E}">
        <p14:creationId xmlns:p14="http://schemas.microsoft.com/office/powerpoint/2010/main" val="116597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417141"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一般生灭过程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106638" y="1890820"/>
                <a:ext cx="11531180" cy="954107"/>
              </a:xfrm>
              <a:prstGeom prst="rect">
                <a:avLst/>
              </a:prstGeom>
            </p:spPr>
            <p:txBody>
              <a:bodyPr wrap="square">
                <a:spAutoFit/>
              </a:bodyPr>
              <a:lstStyle/>
              <a:p>
                <a:r>
                  <a:rPr lang="zh-CN" altLang="en-US" sz="2800" dirty="0">
                    <a:cs typeface="Times New Roman" panose="02020603050405020304" pitchFamily="18" charset="0"/>
                  </a:rPr>
                  <a:t>定义于离散空间</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=0,1,…,</m:t>
                    </m:r>
                    <m:r>
                      <a:rPr lang="en-US" altLang="zh-CN" sz="2800" b="0" i="1" smtClean="0">
                        <a:latin typeface="Cambria Math" panose="02040503050406030204" pitchFamily="18" charset="0"/>
                        <a:cs typeface="Times New Roman" panose="02020603050405020304" pitchFamily="18" charset="0"/>
                      </a:rPr>
                      <m:t>𝑁</m:t>
                    </m:r>
                    <m:r>
                      <a:rPr lang="en-US" altLang="zh-CN" sz="2800" b="0" i="1" smtClean="0">
                        <a:latin typeface="Cambria Math" panose="02040503050406030204" pitchFamily="18" charset="0"/>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上</m:t>
                    </m:r>
                  </m:oMath>
                </a14:m>
                <a:r>
                  <a:rPr lang="zh-CN" altLang="en-US" sz="2800" dirty="0">
                    <a:cs typeface="Times New Roman" panose="02020603050405020304" pitchFamily="18" charset="0"/>
                  </a:rPr>
                  <a:t>的</a:t>
                </a:r>
                <a:r>
                  <a:rPr lang="zh-CN" altLang="en-US" sz="2800" dirty="0">
                    <a:solidFill>
                      <a:srgbClr val="C00000"/>
                    </a:solidFill>
                    <a:cs typeface="Times New Roman" panose="02020603050405020304" pitchFamily="18" charset="0"/>
                  </a:rPr>
                  <a:t>一维随机过程</a:t>
                </a:r>
                <a:r>
                  <a:rPr lang="zh-CN" altLang="en-US" sz="2800" dirty="0">
                    <a:cs typeface="Times New Roman" panose="02020603050405020304" pitchFamily="18" charset="0"/>
                  </a:rPr>
                  <a:t>，每当随机事件发生时，状态变量</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oMath>
                </a14:m>
                <a:r>
                  <a:rPr lang="zh-CN" altLang="en-US" sz="2800" dirty="0">
                    <a:cs typeface="Times New Roman" panose="02020603050405020304" pitchFamily="18" charset="0"/>
                  </a:rPr>
                  <a:t>可能保持不变、转移到状态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r>
                      <a:rPr lang="zh-CN" altLang="en-US" sz="2800" i="1">
                        <a:latin typeface="Cambria Math" panose="02040503050406030204" pitchFamily="18" charset="0"/>
                        <a:cs typeface="Times New Roman" panose="02020603050405020304" pitchFamily="18" charset="0"/>
                      </a:rPr>
                      <m:t>或</m:t>
                    </m:r>
                  </m:oMath>
                </a14:m>
                <a:r>
                  <a:rPr lang="zh-CN" altLang="en-US" sz="2800" dirty="0">
                    <a:cs typeface="Times New Roman" panose="02020603050405020304" pitchFamily="18" charset="0"/>
                  </a:rPr>
                  <a:t>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oMath>
                </a14:m>
                <a:r>
                  <a:rPr lang="en-US" altLang="zh-CN" sz="2800" dirty="0">
                    <a:cs typeface="Times New Roman" panose="02020603050405020304" pitchFamily="18" charset="0"/>
                  </a:rPr>
                  <a:t>.</a:t>
                </a:r>
                <a:endParaRPr lang="zh-CN" altLang="en-US" sz="28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106638" y="1890820"/>
                <a:ext cx="11531180" cy="954107"/>
              </a:xfrm>
              <a:prstGeom prst="rect">
                <a:avLst/>
              </a:prstGeom>
              <a:blipFill>
                <a:blip r:embed="rId3"/>
                <a:stretch>
                  <a:fillRect l="-1057" t="-6369" r="-4175" b="-16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3675CA7-D073-4048-A46F-10E97E20C781}"/>
                  </a:ext>
                </a:extLst>
              </p:cNvPr>
              <p:cNvSpPr/>
              <p:nvPr/>
            </p:nvSpPr>
            <p:spPr>
              <a:xfrm>
                <a:off x="-223773" y="3756669"/>
                <a:ext cx="7056835" cy="1200329"/>
              </a:xfrm>
              <a:prstGeom prst="rect">
                <a:avLst/>
              </a:prstGeom>
            </p:spPr>
            <p:txBody>
              <a:bodyPr wrap="square">
                <a:spAutoFit/>
              </a:bodyPr>
              <a:lstStyle/>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的概率为</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D3675CA7-D073-4048-A46F-10E97E20C781}"/>
                  </a:ext>
                </a:extLst>
              </p:cNvPr>
              <p:cNvSpPr>
                <a:spLocks noRot="1" noChangeAspect="1" noMove="1" noResize="1" noEditPoints="1" noAdjustHandles="1" noChangeArrowheads="1" noChangeShapeType="1" noTextEdit="1"/>
              </p:cNvSpPr>
              <p:nvPr/>
            </p:nvSpPr>
            <p:spPr>
              <a:xfrm>
                <a:off x="-223773" y="3756669"/>
                <a:ext cx="7056835" cy="1200329"/>
              </a:xfrm>
              <a:prstGeom prst="rect">
                <a:avLst/>
              </a:prstGeom>
              <a:blipFill>
                <a:blip r:embed="rId4"/>
                <a:stretch>
                  <a:fillRect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2C72FD0-0662-4EAC-A47D-AE84E47567F2}"/>
                  </a:ext>
                </a:extLst>
              </p:cNvPr>
              <p:cNvSpPr/>
              <p:nvPr/>
            </p:nvSpPr>
            <p:spPr>
              <a:xfrm>
                <a:off x="6096000" y="4022630"/>
                <a:ext cx="17481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sz="1600" dirty="0"/>
              </a:p>
            </p:txBody>
          </p:sp>
        </mc:Choice>
        <mc:Fallback xmlns="">
          <p:sp>
            <p:nvSpPr>
              <p:cNvPr id="5" name="矩形 4">
                <a:extLst>
                  <a:ext uri="{FF2B5EF4-FFF2-40B4-BE49-F238E27FC236}">
                    <a16:creationId xmlns:a16="http://schemas.microsoft.com/office/drawing/2014/main" id="{52C72FD0-0662-4EAC-A47D-AE84E47567F2}"/>
                  </a:ext>
                </a:extLst>
              </p:cNvPr>
              <p:cNvSpPr>
                <a:spLocks noRot="1" noChangeAspect="1" noMove="1" noResize="1" noEditPoints="1" noAdjustHandles="1" noChangeArrowheads="1" noChangeShapeType="1" noTextEdit="1"/>
              </p:cNvSpPr>
              <p:nvPr/>
            </p:nvSpPr>
            <p:spPr>
              <a:xfrm>
                <a:off x="6096000" y="4022630"/>
                <a:ext cx="1748106"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4C34F6E-8CD3-4227-8486-FEF7B51D6490}"/>
                  </a:ext>
                </a:extLst>
              </p:cNvPr>
              <p:cNvSpPr/>
              <p:nvPr/>
            </p:nvSpPr>
            <p:spPr>
              <a:xfrm>
                <a:off x="339221" y="5320103"/>
                <a:ext cx="7203382" cy="683136"/>
              </a:xfrm>
              <a:prstGeom prst="rect">
                <a:avLst/>
              </a:prstGeom>
            </p:spPr>
            <p:txBody>
              <a:bodyPr wrap="none">
                <a:spAutoFit/>
              </a:bodyPr>
              <a:lstStyle/>
              <a:p>
                <a:r>
                  <a:rPr lang="zh-CN" altLang="en-US" sz="2400" dirty="0">
                    <a:solidFill>
                      <a:prstClr val="black"/>
                    </a:solidFill>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solidFill>
                      <a:prstClr val="black"/>
                    </a:solidFill>
                    <a:ea typeface="微软雅黑" panose="020B0503020204020204" pitchFamily="34" charset="-122"/>
                    <a:cs typeface="Times New Roman" panose="02020603050405020304" pitchFamily="18" charset="0"/>
                  </a:rPr>
                  <a:t>是从状态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出发到达吸收状态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400" dirty="0">
                    <a:solidFill>
                      <a:prstClr val="black"/>
                    </a:solidFill>
                    <a:ea typeface="微软雅黑" panose="020B0503020204020204" pitchFamily="34" charset="-122"/>
                    <a:cs typeface="Times New Roman" panose="02020603050405020304" pitchFamily="18" charset="0"/>
                  </a:rPr>
                  <a:t>的概率，且</a:t>
                </a:r>
                <a14:m>
                  <m:oMath xmlns:m="http://schemas.openxmlformats.org/officeDocument/2006/math">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den>
                    </m:f>
                  </m:oMath>
                </a14:m>
                <a:endParaRPr lang="zh-CN" altLang="en-US" sz="1600" dirty="0"/>
              </a:p>
            </p:txBody>
          </p:sp>
        </mc:Choice>
        <mc:Fallback xmlns="">
          <p:sp>
            <p:nvSpPr>
              <p:cNvPr id="8" name="矩形 7">
                <a:extLst>
                  <a:ext uri="{FF2B5EF4-FFF2-40B4-BE49-F238E27FC236}">
                    <a16:creationId xmlns:a16="http://schemas.microsoft.com/office/drawing/2014/main" id="{74C34F6E-8CD3-4227-8486-FEF7B51D6490}"/>
                  </a:ext>
                </a:extLst>
              </p:cNvPr>
              <p:cNvSpPr>
                <a:spLocks noRot="1" noChangeAspect="1" noMove="1" noResize="1" noEditPoints="1" noAdjustHandles="1" noChangeArrowheads="1" noChangeShapeType="1" noTextEdit="1"/>
              </p:cNvSpPr>
              <p:nvPr/>
            </p:nvSpPr>
            <p:spPr>
              <a:xfrm>
                <a:off x="339221" y="5320103"/>
                <a:ext cx="7203382" cy="683136"/>
              </a:xfrm>
              <a:prstGeom prst="rect">
                <a:avLst/>
              </a:prstGeom>
              <a:blipFill>
                <a:blip r:embed="rId6"/>
                <a:stretch>
                  <a:fillRect l="-1355" b="-89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2FBCEC3-3006-4DBB-8B0F-86DE1D6C6EEF}"/>
              </a:ext>
            </a:extLst>
          </p:cNvPr>
          <p:cNvCxnSpPr>
            <a:cxnSpLocks/>
          </p:cNvCxnSpPr>
          <p:nvPr/>
        </p:nvCxnSpPr>
        <p:spPr>
          <a:xfrm flipH="1">
            <a:off x="5007706" y="3426816"/>
            <a:ext cx="864522" cy="329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7E290F-A55C-4837-B1F7-DCBE18F3DF66}"/>
              </a:ext>
            </a:extLst>
          </p:cNvPr>
          <p:cNvSpPr/>
          <p:nvPr/>
        </p:nvSpPr>
        <p:spPr>
          <a:xfrm>
            <a:off x="5930251" y="3200292"/>
            <a:ext cx="2236510" cy="400110"/>
          </a:xfrm>
          <a:prstGeom prst="rect">
            <a:avLst/>
          </a:prstGeom>
        </p:spPr>
        <p:txBody>
          <a:bodyPr wrap="none">
            <a:spAutoFit/>
          </a:bodyPr>
          <a:lstStyle/>
          <a:p>
            <a:r>
              <a:rPr lang="zh-CN" altLang="en-US" sz="2000" dirty="0">
                <a:solidFill>
                  <a:prstClr val="black"/>
                </a:solidFill>
                <a:cs typeface="Times New Roman" panose="02020603050405020304" pitchFamily="18" charset="0"/>
              </a:rPr>
              <a:t>该概率与状态有关</a:t>
            </a:r>
            <a:endParaRPr lang="zh-CN" altLang="en-US" sz="1400"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5552F5F-E381-4E7D-BBB1-A5E0071C1091}"/>
                  </a:ext>
                </a:extLst>
              </p:cNvPr>
              <p:cNvSpPr/>
              <p:nvPr/>
            </p:nvSpPr>
            <p:spPr>
              <a:xfrm>
                <a:off x="3940912" y="6105660"/>
                <a:ext cx="3362074" cy="982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e>
                              <m:nary>
                                <m:naryPr>
                                  <m:chr m:val="∏"/>
                                  <m:limLoc m:val="undOvr"/>
                                  <m:grow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𝑘</m:t>
                                      </m:r>
                                    </m:sub>
                                  </m:sSub>
                                </m:e>
                              </m:nary>
                            </m:e>
                          </m:nary>
                        </m:den>
                      </m:f>
                    </m:oMath>
                  </m:oMathPara>
                </a14:m>
                <a:endParaRPr lang="zh-CN" altLang="en-US" sz="2400" dirty="0"/>
              </a:p>
            </p:txBody>
          </p:sp>
        </mc:Choice>
        <mc:Fallback xmlns="">
          <p:sp>
            <p:nvSpPr>
              <p:cNvPr id="22" name="矩形 21">
                <a:extLst>
                  <a:ext uri="{FF2B5EF4-FFF2-40B4-BE49-F238E27FC236}">
                    <a16:creationId xmlns:a16="http://schemas.microsoft.com/office/drawing/2014/main" id="{A5552F5F-E381-4E7D-BBB1-A5E0071C1091}"/>
                  </a:ext>
                </a:extLst>
              </p:cNvPr>
              <p:cNvSpPr>
                <a:spLocks noRot="1" noChangeAspect="1" noMove="1" noResize="1" noEditPoints="1" noAdjustHandles="1" noChangeArrowheads="1" noChangeShapeType="1" noTextEdit="1"/>
              </p:cNvSpPr>
              <p:nvPr/>
            </p:nvSpPr>
            <p:spPr>
              <a:xfrm>
                <a:off x="3940912" y="6105660"/>
                <a:ext cx="3362074" cy="982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29FE6E8-7FFC-414F-8D26-3D87CFBCDE96}"/>
                  </a:ext>
                </a:extLst>
              </p:cNvPr>
              <p:cNvSpPr/>
              <p:nvPr/>
            </p:nvSpPr>
            <p:spPr>
              <a:xfrm>
                <a:off x="253995" y="7328163"/>
                <a:ext cx="11236465" cy="830997"/>
              </a:xfrm>
              <a:prstGeom prst="rect">
                <a:avLst/>
              </a:prstGeom>
            </p:spPr>
            <p:txBody>
              <a:bodyPr wrap="square">
                <a:spAutoFit/>
              </a:bodyPr>
              <a:lstStyle/>
              <a:p>
                <a:r>
                  <a:rPr lang="zh-CN" altLang="en-US" sz="2400" dirty="0">
                    <a:solidFill>
                      <a:prstClr val="black"/>
                    </a:solidFill>
                    <a:ea typeface="微软雅黑" panose="020B0503020204020204" pitchFamily="34" charset="-122"/>
                    <a:cs typeface="Times New Roman" panose="02020603050405020304" pitchFamily="18" charset="0"/>
                  </a:rPr>
                  <a:t>考虑由</a:t>
                </a:r>
                <a:r>
                  <a:rPr lang="zh-CN" altLang="en-US" sz="2400" dirty="0">
                    <a:solidFill>
                      <a:schemeClr val="accent1"/>
                    </a:solidFill>
                    <a:ea typeface="微软雅黑" panose="020B0503020204020204" pitchFamily="34" charset="-122"/>
                    <a:cs typeface="Times New Roman" panose="02020603050405020304" pitchFamily="18" charset="0"/>
                  </a:rPr>
                  <a:t>一个</a:t>
                </a:r>
                <a:r>
                  <a:rPr lang="en-US" altLang="zh-CN" sz="2400" dirty="0">
                    <a:solidFill>
                      <a:schemeClr val="accent1"/>
                    </a:solidFill>
                    <a:ea typeface="微软雅黑" panose="020B0503020204020204" pitchFamily="34" charset="-122"/>
                    <a:cs typeface="Times New Roman" panose="02020603050405020304" pitchFamily="18" charset="0"/>
                  </a:rPr>
                  <a:t>A</a:t>
                </a:r>
                <a:r>
                  <a:rPr lang="zh-CN" altLang="en-US" sz="2400" dirty="0">
                    <a:solidFill>
                      <a:schemeClr val="accent1"/>
                    </a:solidFill>
                    <a:ea typeface="微软雅黑" panose="020B0503020204020204" pitchFamily="34" charset="-122"/>
                    <a:cs typeface="Times New Roman" panose="02020603050405020304" pitchFamily="18" charset="0"/>
                  </a:rPr>
                  <a:t>类个体</a:t>
                </a:r>
                <a:r>
                  <a:rPr lang="zh-CN" altLang="en-US" sz="2400" dirty="0">
                    <a:solidFill>
                      <a:prstClr val="black"/>
                    </a:solidFill>
                    <a:ea typeface="微软雅黑" panose="020B0503020204020204" pitchFamily="34" charset="-122"/>
                    <a:cs typeface="Times New Roman" panose="02020603050405020304" pitchFamily="18" charset="0"/>
                  </a:rPr>
                  <a:t>和</a:t>
                </a:r>
                <a14:m>
                  <m:oMath xmlns:m="http://schemas.openxmlformats.org/officeDocument/2006/math">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1600" dirty="0">
                    <a:solidFill>
                      <a:schemeClr val="accent1"/>
                    </a:solidFill>
                  </a:rPr>
                  <a:t> </a:t>
                </a:r>
                <a:r>
                  <a:rPr lang="zh-CN" altLang="en-US" sz="2400" dirty="0">
                    <a:solidFill>
                      <a:schemeClr val="accent1"/>
                    </a:solidFill>
                  </a:rPr>
                  <a:t>个</a:t>
                </a:r>
                <a:r>
                  <a:rPr lang="en-US" altLang="zh-CN" sz="2400" dirty="0">
                    <a:solidFill>
                      <a:schemeClr val="accent1"/>
                    </a:solidFill>
                  </a:rPr>
                  <a:t>B</a:t>
                </a:r>
                <a:r>
                  <a:rPr lang="zh-CN" altLang="en-US" sz="2400" dirty="0">
                    <a:solidFill>
                      <a:schemeClr val="accent1"/>
                    </a:solidFill>
                  </a:rPr>
                  <a:t>类个体</a:t>
                </a:r>
                <a:r>
                  <a:rPr lang="zh-CN" altLang="en-US" sz="2400" dirty="0"/>
                  <a:t>构成的种群</a:t>
                </a:r>
                <a:r>
                  <a:rPr lang="zh-CN" altLang="en-US" sz="1600" dirty="0"/>
                  <a:t>，</a:t>
                </a:r>
                <a:r>
                  <a:rPr lang="en-US" altLang="zh-CN" sz="2400" dirty="0">
                    <a:solidFill>
                      <a:prstClr val="black"/>
                    </a:solidFill>
                    <a:ea typeface="微软雅黑" panose="020B0503020204020204" pitchFamily="34" charset="-122"/>
                    <a:cs typeface="Times New Roman" panose="02020603050405020304" pitchFamily="18" charset="0"/>
                  </a:rPr>
                  <a:t> </a:t>
                </a:r>
                <a:r>
                  <a:rPr lang="zh-CN" altLang="en-US" sz="2400" dirty="0">
                    <a:solidFill>
                      <a:prstClr val="black"/>
                    </a:solidFill>
                    <a:ea typeface="微软雅黑" panose="020B0503020204020204" pitchFamily="34" charset="-122"/>
                    <a:cs typeface="Times New Roman" panose="02020603050405020304" pitchFamily="18" charset="0"/>
                  </a:rPr>
                  <a:t>随机变量为</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类个体的数量</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a:t>
                </a:r>
                <a:r>
                  <a:rPr lang="zh-CN" altLang="en-US" sz="2400" dirty="0">
                    <a:solidFill>
                      <a:srgbClr val="C00000"/>
                    </a:solidFill>
                    <a:ea typeface="微软雅黑" panose="020B0503020204020204" pitchFamily="34" charset="-122"/>
                    <a:cs typeface="Times New Roman" panose="02020603050405020304" pitchFamily="18" charset="0"/>
                  </a:rPr>
                  <a:t>固定概率</a:t>
                </a:r>
                <a:r>
                  <a:rPr lang="zh-CN" altLang="en-US" sz="2400" dirty="0">
                    <a:solidFill>
                      <a:prstClr val="black"/>
                    </a:solidFill>
                    <a:ea typeface="微软雅黑" panose="020B0503020204020204" pitchFamily="34" charset="-122"/>
                    <a:cs typeface="Times New Roman" panose="02020603050405020304" pitchFamily="18" charset="0"/>
                  </a:rPr>
                  <a:t>定义为：由一个</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类个体最终</a:t>
                </a:r>
                <a:r>
                  <a:rPr lang="zh-CN" altLang="en-US" sz="2400" dirty="0">
                    <a:solidFill>
                      <a:schemeClr val="accent6"/>
                    </a:solidFill>
                    <a:ea typeface="微软雅黑" panose="020B0503020204020204" pitchFamily="34" charset="-122"/>
                    <a:cs typeface="Times New Roman" panose="02020603050405020304" pitchFamily="18" charset="0"/>
                  </a:rPr>
                  <a:t>占领整个种群</a:t>
                </a:r>
                <a:r>
                  <a:rPr lang="zh-CN" altLang="en-US" sz="2400" dirty="0">
                    <a:solidFill>
                      <a:prstClr val="black"/>
                    </a:solidFill>
                    <a:ea typeface="微软雅黑" panose="020B0503020204020204" pitchFamily="34" charset="-122"/>
                    <a:cs typeface="Times New Roman" panose="02020603050405020304" pitchFamily="18" charset="0"/>
                  </a:rPr>
                  <a:t>的概率，记为</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oMath>
                </a14:m>
                <a:r>
                  <a:rPr lang="en-US" altLang="zh-CN" sz="1600" dirty="0"/>
                  <a:t>.</a:t>
                </a:r>
                <a:endParaRPr lang="zh-CN" altLang="en-US" sz="1600" dirty="0"/>
              </a:p>
            </p:txBody>
          </p:sp>
        </mc:Choice>
        <mc:Fallback xmlns="">
          <p:sp>
            <p:nvSpPr>
              <p:cNvPr id="25" name="矩形 24">
                <a:extLst>
                  <a:ext uri="{FF2B5EF4-FFF2-40B4-BE49-F238E27FC236}">
                    <a16:creationId xmlns:a16="http://schemas.microsoft.com/office/drawing/2014/main" id="{829FE6E8-7FFC-414F-8D26-3D87CFBCDE96}"/>
                  </a:ext>
                </a:extLst>
              </p:cNvPr>
              <p:cNvSpPr>
                <a:spLocks noRot="1" noChangeAspect="1" noMove="1" noResize="1" noEditPoints="1" noAdjustHandles="1" noChangeArrowheads="1" noChangeShapeType="1" noTextEdit="1"/>
              </p:cNvSpPr>
              <p:nvPr/>
            </p:nvSpPr>
            <p:spPr>
              <a:xfrm>
                <a:off x="253995" y="7328163"/>
                <a:ext cx="11236465" cy="830997"/>
              </a:xfrm>
              <a:prstGeom prst="rect">
                <a:avLst/>
              </a:prstGeom>
              <a:blipFill>
                <a:blip r:embed="rId8"/>
                <a:stretch>
                  <a:fillRect l="-868" t="-5882" r="-163"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E1F5D8EE-8E00-47C7-BAF3-0253C2E9F462}"/>
                  </a:ext>
                </a:extLst>
              </p:cNvPr>
              <p:cNvSpPr/>
              <p:nvPr/>
            </p:nvSpPr>
            <p:spPr>
              <a:xfrm>
                <a:off x="4589312" y="8239905"/>
                <a:ext cx="12829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𝜌</m:t>
                          </m:r>
                        </m:e>
                        <m:sub>
                          <m:r>
                            <a:rPr lang="en-US" altLang="zh-CN" sz="2400" b="0" i="1" smtClean="0">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𝑥</m:t>
                          </m:r>
                        </m:e>
                        <m:sub>
                          <m:r>
                            <a:rPr lang="en-US" altLang="zh-CN" sz="2400" i="1">
                              <a:solidFill>
                                <a:prstClr val="black"/>
                              </a:solidFill>
                              <a:latin typeface="Cambria Math" panose="02040503050406030204" pitchFamily="18" charset="0"/>
                            </a:rPr>
                            <m:t>1</m:t>
                          </m:r>
                        </m:sub>
                      </m:sSub>
                    </m:oMath>
                  </m:oMathPara>
                </a14:m>
                <a:endParaRPr lang="zh-CN" altLang="en-US" dirty="0"/>
              </a:p>
            </p:txBody>
          </p:sp>
        </mc:Choice>
        <mc:Fallback xmlns="">
          <p:sp>
            <p:nvSpPr>
              <p:cNvPr id="28" name="矩形 27">
                <a:extLst>
                  <a:ext uri="{FF2B5EF4-FFF2-40B4-BE49-F238E27FC236}">
                    <a16:creationId xmlns:a16="http://schemas.microsoft.com/office/drawing/2014/main" id="{E1F5D8EE-8E00-47C7-BAF3-0253C2E9F462}"/>
                  </a:ext>
                </a:extLst>
              </p:cNvPr>
              <p:cNvSpPr>
                <a:spLocks noRot="1" noChangeAspect="1" noMove="1" noResize="1" noEditPoints="1" noAdjustHandles="1" noChangeArrowheads="1" noChangeShapeType="1" noTextEdit="1"/>
              </p:cNvSpPr>
              <p:nvPr/>
            </p:nvSpPr>
            <p:spPr>
              <a:xfrm>
                <a:off x="4589312" y="8239905"/>
                <a:ext cx="1282915" cy="461665"/>
              </a:xfrm>
              <a:prstGeom prst="rect">
                <a:avLst/>
              </a:prstGeom>
              <a:blipFill>
                <a:blip r:embed="rId9"/>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4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011582"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 </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0" y="1660033"/>
                <a:ext cx="12192000" cy="1015663"/>
              </a:xfrm>
              <a:prstGeom prst="rect">
                <a:avLst/>
              </a:prstGeom>
            </p:spPr>
            <p:txBody>
              <a:bodyPr wrap="square">
                <a:spAutoFit/>
              </a:bodyPr>
              <a:lstStyle/>
              <a:p>
                <a:r>
                  <a:rPr lang="zh-CN" altLang="en-US" sz="2000" dirty="0">
                    <a:cs typeface="Times New Roman" panose="02020603050405020304" pitchFamily="18" charset="0"/>
                  </a:rPr>
                  <a:t>大小为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cs typeface="Times New Roman" panose="02020603050405020304" pitchFamily="18" charset="0"/>
                  </a:rPr>
                  <a:t>的</a:t>
                </a:r>
                <a:r>
                  <a:rPr lang="zh-CN" altLang="en-US" sz="2000" dirty="0">
                    <a:solidFill>
                      <a:srgbClr val="C00000"/>
                    </a:solidFill>
                    <a:cs typeface="Times New Roman" panose="02020603050405020304" pitchFamily="18" charset="0"/>
                  </a:rPr>
                  <a:t>有限种群</a:t>
                </a:r>
                <a:r>
                  <a:rPr lang="zh-CN" altLang="en-US" sz="2000" dirty="0">
                    <a:cs typeface="Times New Roman" panose="02020603050405020304" pitchFamily="18" charset="0"/>
                  </a:rPr>
                  <a:t>中有两类个体</a:t>
                </a:r>
                <a:r>
                  <a:rPr lang="en-US" altLang="zh-CN" sz="2000" dirty="0">
                    <a:cs typeface="Times New Roman" panose="02020603050405020304" pitchFamily="18" charset="0"/>
                  </a:rPr>
                  <a:t>A</a:t>
                </a:r>
                <a:r>
                  <a:rPr lang="zh-CN" altLang="en-US" sz="2000" dirty="0">
                    <a:cs typeface="Times New Roman" panose="02020603050405020304" pitchFamily="18" charset="0"/>
                  </a:rPr>
                  <a:t>和</a:t>
                </a:r>
                <a:r>
                  <a:rPr lang="en-US" altLang="zh-CN" sz="2000" dirty="0">
                    <a:cs typeface="Times New Roman" panose="02020603050405020304" pitchFamily="18" charset="0"/>
                  </a:rPr>
                  <a:t>B</a:t>
                </a:r>
                <a:r>
                  <a:rPr lang="zh-CN" altLang="en-US" sz="2000" dirty="0">
                    <a:cs typeface="Times New Roman" panose="02020603050405020304" pitchFamily="18" charset="0"/>
                  </a:rPr>
                  <a:t>，</a:t>
                </a:r>
                <a:r>
                  <a:rPr lang="zh-CN" altLang="en-US" sz="2000" dirty="0">
                    <a:solidFill>
                      <a:srgbClr val="C00000"/>
                    </a:solidFill>
                    <a:cs typeface="Times New Roman" panose="02020603050405020304" pitchFamily="18" charset="0"/>
                  </a:rPr>
                  <a:t>适合度</a:t>
                </a:r>
                <a:r>
                  <a:rPr lang="zh-CN" altLang="en-US" sz="2000" dirty="0">
                    <a:cs typeface="Times New Roman" panose="02020603050405020304" pitchFamily="18" charset="0"/>
                  </a:rPr>
                  <a:t>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𝑓</m:t>
                        </m:r>
                      </m:e>
                      <m:sub>
                        <m:r>
                          <a:rPr lang="en-US" altLang="zh-CN" sz="2000" b="0" i="1" smtClean="0">
                            <a:latin typeface="Cambria Math" panose="02040503050406030204" pitchFamily="18" charset="0"/>
                            <a:cs typeface="Times New Roman" panose="02020603050405020304" pitchFamily="18" charset="0"/>
                          </a:rPr>
                          <m:t>𝐴</m:t>
                        </m:r>
                      </m:sub>
                    </m:sSub>
                  </m:oMath>
                </a14:m>
                <a:r>
                  <a:rPr lang="zh-CN" altLang="en-US" sz="2000" dirty="0">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𝑓</m:t>
                        </m:r>
                      </m:e>
                      <m:sub>
                        <m:r>
                          <a:rPr lang="en-US" altLang="zh-CN" sz="2000" b="0" i="1" dirty="0" smtClean="0">
                            <a:latin typeface="Cambria Math" panose="02040503050406030204" pitchFamily="18" charset="0"/>
                            <a:cs typeface="Times New Roman" panose="02020603050405020304" pitchFamily="18" charset="0"/>
                          </a:rPr>
                          <m:t>𝐵</m:t>
                        </m:r>
                      </m:sub>
                    </m:sSub>
                  </m:oMath>
                </a14:m>
                <a:endParaRPr lang="en-US" altLang="zh-CN" sz="2000" b="0" dirty="0">
                  <a:cs typeface="Times New Roman" panose="02020603050405020304" pitchFamily="18" charset="0"/>
                </a:endParaRPr>
              </a:p>
              <a:p>
                <a:endParaRPr lang="en-US" altLang="zh-CN" sz="2000" dirty="0">
                  <a:cs typeface="Times New Roman" panose="02020603050405020304" pitchFamily="18" charset="0"/>
                </a:endParaRPr>
              </a:p>
              <a:p>
                <a:r>
                  <a:rPr lang="zh-CN" altLang="en-US" sz="2000" dirty="0">
                    <a:cs typeface="Times New Roman" panose="02020603050405020304" pitchFamily="18" charset="0"/>
                  </a:rPr>
                  <a:t>任一时间步，</a:t>
                </a:r>
                <a:r>
                  <a:rPr lang="zh-CN" altLang="en-US" sz="2000" dirty="0">
                    <a:solidFill>
                      <a:srgbClr val="C00000"/>
                    </a:solidFill>
                    <a:cs typeface="Times New Roman" panose="02020603050405020304" pitchFamily="18" charset="0"/>
                  </a:rPr>
                  <a:t>根据适合度</a:t>
                </a:r>
                <a:r>
                  <a:rPr lang="zh-CN" altLang="en-US" sz="2000" dirty="0">
                    <a:cs typeface="Times New Roman" panose="02020603050405020304" pitchFamily="18" charset="0"/>
                  </a:rPr>
                  <a:t>，随机挑选一个个体进行繁殖，再随机挑选一个个体令其死亡，种群大小严格不变</a:t>
                </a:r>
                <a:endParaRPr lang="en-US" altLang="zh-CN" sz="20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0" y="1660033"/>
                <a:ext cx="12192000" cy="1015663"/>
              </a:xfrm>
              <a:prstGeom prst="rect">
                <a:avLst/>
              </a:prstGeom>
              <a:blipFill>
                <a:blip r:embed="rId3"/>
                <a:stretch>
                  <a:fillRect l="-500" t="-2994" r="-50" b="-95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119479F-4241-40B8-96CD-481FCCD3B05A}"/>
              </a:ext>
            </a:extLst>
          </p:cNvPr>
          <p:cNvPicPr>
            <a:picLocks noChangeAspect="1"/>
          </p:cNvPicPr>
          <p:nvPr/>
        </p:nvPicPr>
        <p:blipFill>
          <a:blip r:embed="rId4"/>
          <a:stretch>
            <a:fillRect/>
          </a:stretch>
        </p:blipFill>
        <p:spPr>
          <a:xfrm>
            <a:off x="5596869" y="2783487"/>
            <a:ext cx="4942149" cy="276148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0D44451-4C70-457F-A17D-2D8DAB9E22B4}"/>
                  </a:ext>
                </a:extLst>
              </p:cNvPr>
              <p:cNvSpPr/>
              <p:nvPr/>
            </p:nvSpPr>
            <p:spPr>
              <a:xfrm>
                <a:off x="303276" y="6501577"/>
                <a:ext cx="4160562" cy="1200329"/>
              </a:xfrm>
              <a:prstGeom prst="rect">
                <a:avLst/>
              </a:prstGeom>
            </p:spPr>
            <p:txBody>
              <a:bodyPr wrap="square">
                <a:spAutoFit/>
              </a:bodyPr>
              <a:lstStyle/>
              <a:p>
                <a:r>
                  <a:rPr lang="en-US" altLang="zh-CN" dirty="0">
                    <a:solidFill>
                      <a:schemeClr val="accent1"/>
                    </a:solidFill>
                  </a:rPr>
                  <a:t>Moran</a:t>
                </a:r>
                <a:r>
                  <a:rPr lang="zh-CN" altLang="en-US" dirty="0">
                    <a:solidFill>
                      <a:schemeClr val="accent1"/>
                    </a:solidFill>
                  </a:rPr>
                  <a:t>过程是一个生灭过程</a:t>
                </a:r>
                <a:r>
                  <a:rPr lang="zh-CN" altLang="en-US" dirty="0"/>
                  <a:t>：</a:t>
                </a:r>
                <a:r>
                  <a:rPr lang="zh-CN" altLang="en-US" dirty="0">
                    <a:solidFill>
                      <a:prstClr val="black"/>
                    </a:solidFill>
                    <a:cs typeface="Times New Roman" panose="02020603050405020304" pitchFamily="18" charset="0"/>
                  </a:rPr>
                  <a:t>将</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𝐴</m:t>
                    </m:r>
                  </m:oMath>
                </a14:m>
                <a:r>
                  <a:rPr lang="zh-CN" altLang="en-US" dirty="0">
                    <a:solidFill>
                      <a:prstClr val="black"/>
                    </a:solidFill>
                    <a:cs typeface="Times New Roman" panose="02020603050405020304" pitchFamily="18" charset="0"/>
                  </a:rPr>
                  <a:t>类个体数量记为</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solidFill>
                      <a:prstClr val="black"/>
                    </a:solidFill>
                    <a:cs typeface="Times New Roman" panose="02020603050405020304" pitchFamily="18" charset="0"/>
                  </a:rPr>
                  <a:t>，显然其是一个随机变量，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cs typeface="Times New Roman" panose="02020603050405020304" pitchFamily="18" charset="0"/>
                      </a:rPr>
                      <m:t>=0,1,…,</m:t>
                    </m:r>
                    <m:r>
                      <a:rPr lang="en-US" altLang="zh-CN" i="1">
                        <a:solidFill>
                          <a:prstClr val="black"/>
                        </a:solidFill>
                        <a:latin typeface="Cambria Math" panose="02040503050406030204" pitchFamily="18" charset="0"/>
                        <a:cs typeface="Times New Roman" panose="02020603050405020304" pitchFamily="18" charset="0"/>
                      </a:rPr>
                      <m:t>𝑁</m:t>
                    </m:r>
                  </m:oMath>
                </a14:m>
                <a:r>
                  <a:rPr lang="zh-CN" altLang="en-US" sz="1200" dirty="0">
                    <a:solidFill>
                      <a:prstClr val="black"/>
                    </a:solidFill>
                  </a:rPr>
                  <a:t>，</a:t>
                </a:r>
                <a:r>
                  <a:rPr lang="zh-CN" altLang="en-US" dirty="0">
                    <a:solidFill>
                      <a:prstClr val="black"/>
                    </a:solidFill>
                  </a:rPr>
                  <a:t>任一时间步蓝色的</a:t>
                </a:r>
                <a:r>
                  <a:rPr lang="en-US" altLang="zh-CN" dirty="0">
                    <a:solidFill>
                      <a:prstClr val="black"/>
                    </a:solidFill>
                  </a:rPr>
                  <a:t>A</a:t>
                </a:r>
                <a:r>
                  <a:rPr lang="zh-CN" altLang="en-US" dirty="0">
                    <a:solidFill>
                      <a:prstClr val="black"/>
                    </a:solidFill>
                  </a:rPr>
                  <a:t>类个体数量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t>的变化最多为</a:t>
                </a:r>
                <a:r>
                  <a:rPr lang="en-US" altLang="zh-CN" dirty="0"/>
                  <a:t>1.</a:t>
                </a:r>
                <a:endParaRPr lang="zh-CN" altLang="en-US" sz="1200" dirty="0"/>
              </a:p>
            </p:txBody>
          </p:sp>
        </mc:Choice>
        <mc:Fallback xmlns="">
          <p:sp>
            <p:nvSpPr>
              <p:cNvPr id="9" name="矩形 8">
                <a:extLst>
                  <a:ext uri="{FF2B5EF4-FFF2-40B4-BE49-F238E27FC236}">
                    <a16:creationId xmlns:a16="http://schemas.microsoft.com/office/drawing/2014/main" id="{B0D44451-4C70-457F-A17D-2D8DAB9E22B4}"/>
                  </a:ext>
                </a:extLst>
              </p:cNvPr>
              <p:cNvSpPr>
                <a:spLocks noRot="1" noChangeAspect="1" noMove="1" noResize="1" noEditPoints="1" noAdjustHandles="1" noChangeArrowheads="1" noChangeShapeType="1" noTextEdit="1"/>
              </p:cNvSpPr>
              <p:nvPr/>
            </p:nvSpPr>
            <p:spPr>
              <a:xfrm>
                <a:off x="303276" y="6501577"/>
                <a:ext cx="4160562" cy="1200329"/>
              </a:xfrm>
              <a:prstGeom prst="rect">
                <a:avLst/>
              </a:prstGeom>
              <a:blipFill>
                <a:blip r:embed="rId5"/>
                <a:stretch>
                  <a:fillRect l="-1320" t="-3061" r="-1173" b="-765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0BCEC8F-1F9F-45DF-BDD9-8EE283C8A64E}"/>
              </a:ext>
            </a:extLst>
          </p:cNvPr>
          <p:cNvPicPr>
            <a:picLocks noChangeAspect="1"/>
          </p:cNvPicPr>
          <p:nvPr/>
        </p:nvPicPr>
        <p:blipFill>
          <a:blip r:embed="rId6"/>
          <a:stretch>
            <a:fillRect/>
          </a:stretch>
        </p:blipFill>
        <p:spPr>
          <a:xfrm>
            <a:off x="5415562" y="5974443"/>
            <a:ext cx="5304762" cy="3019048"/>
          </a:xfrm>
          <a:prstGeom prst="rect">
            <a:avLst/>
          </a:prstGeom>
        </p:spPr>
      </p:pic>
      <p:sp>
        <p:nvSpPr>
          <p:cNvPr id="19" name="矩形 18">
            <a:extLst>
              <a:ext uri="{FF2B5EF4-FFF2-40B4-BE49-F238E27FC236}">
                <a16:creationId xmlns:a16="http://schemas.microsoft.com/office/drawing/2014/main" id="{1F18E129-2EEB-4ADF-B626-6B7471F77086}"/>
              </a:ext>
            </a:extLst>
          </p:cNvPr>
          <p:cNvSpPr/>
          <p:nvPr/>
        </p:nvSpPr>
        <p:spPr>
          <a:xfrm>
            <a:off x="106638" y="4030195"/>
            <a:ext cx="6096000" cy="707886"/>
          </a:xfrm>
          <a:prstGeom prst="rect">
            <a:avLst/>
          </a:prstGeom>
        </p:spPr>
        <p:txBody>
          <a:bodyPr>
            <a:spAutoFit/>
          </a:bodyPr>
          <a:lstStyle/>
          <a:p>
            <a:pPr marL="342900" lvl="0" indent="-342900">
              <a:buFont typeface="Wingdings" panose="05000000000000000000" pitchFamily="2" charset="2"/>
              <a:buChar char="p"/>
            </a:pPr>
            <a:r>
              <a:rPr lang="zh-CN" altLang="en-US"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同一个体有机会被同时挑选进行繁殖和死亡</a:t>
            </a:r>
            <a:endParaRPr lang="en-US" altLang="zh-CN" sz="2000" dirty="0">
              <a:solidFill>
                <a:prstClr val="black"/>
              </a:solidFill>
              <a:cs typeface="Times New Roman" panose="02020603050405020304" pitchFamily="18" charset="0"/>
            </a:endParaRPr>
          </a:p>
          <a:p>
            <a:pPr marL="342900" lvl="0" indent="-342900">
              <a:buFont typeface="Wingdings" panose="05000000000000000000" pitchFamily="2" charset="2"/>
              <a:buChar char="p"/>
            </a:pPr>
            <a:r>
              <a:rPr lang="en-US" altLang="zh-CN"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繁殖时不考虑突变</a:t>
            </a:r>
            <a:endParaRPr lang="en-US" altLang="zh-CN" sz="2000" dirty="0">
              <a:solidFill>
                <a:prstClr val="black"/>
              </a:solidFill>
              <a:cs typeface="Times New Roman" panose="02020603050405020304" pitchFamily="18" charset="0"/>
            </a:endParaRPr>
          </a:p>
        </p:txBody>
      </p:sp>
      <p:sp>
        <p:nvSpPr>
          <p:cNvPr id="10" name="矩形 9">
            <a:extLst>
              <a:ext uri="{FF2B5EF4-FFF2-40B4-BE49-F238E27FC236}">
                <a16:creationId xmlns:a16="http://schemas.microsoft.com/office/drawing/2014/main" id="{E6EE6A90-4A55-4CAB-94FF-F06404B6C2A3}"/>
              </a:ext>
            </a:extLst>
          </p:cNvPr>
          <p:cNvSpPr/>
          <p:nvPr/>
        </p:nvSpPr>
        <p:spPr>
          <a:xfrm>
            <a:off x="997913" y="2798947"/>
            <a:ext cx="3153427"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适合度取决于繁殖率</a:t>
            </a:r>
            <a:r>
              <a:rPr lang="en-US" altLang="zh-CN" dirty="0">
                <a:solidFill>
                  <a:schemeClr val="accent6"/>
                </a:solidFill>
                <a:cs typeface="Times New Roman" panose="02020603050405020304" pitchFamily="18" charset="0"/>
              </a:rPr>
              <a:t>(Page 10)</a:t>
            </a:r>
            <a:endParaRPr lang="zh-CN" altLang="en-US" dirty="0">
              <a:solidFill>
                <a:schemeClr val="accent6"/>
              </a:solidFill>
            </a:endParaRPr>
          </a:p>
        </p:txBody>
      </p:sp>
    </p:spTree>
    <p:extLst>
      <p:ext uri="{BB962C8B-B14F-4D97-AF65-F5344CB8AC3E}">
        <p14:creationId xmlns:p14="http://schemas.microsoft.com/office/powerpoint/2010/main" val="24770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固定概率</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36789B0-BD53-4F54-9437-BFAD73961AFC}"/>
                  </a:ext>
                </a:extLst>
              </p:cNvPr>
              <p:cNvSpPr/>
              <p:nvPr/>
            </p:nvSpPr>
            <p:spPr>
              <a:xfrm>
                <a:off x="599980" y="5665902"/>
                <a:ext cx="6096000" cy="3046988"/>
              </a:xfrm>
              <a:prstGeom prst="rect">
                <a:avLst/>
              </a:prstGeom>
            </p:spPr>
            <p:txBody>
              <a:bodyPr wrap="square">
                <a:spAutoFit/>
              </a:bodyPr>
              <a:lstStyle/>
              <a:p>
                <a:pPr lvl="0"/>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中性漂变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𝑓</m:t>
                          </m:r>
                        </m:e>
                        <m:sub>
                          <m:r>
                            <a:rPr lang="en-US" altLang="zh-CN" sz="2400" i="1" dirty="0">
                              <a:latin typeface="Cambria Math" panose="02040503050406030204" pitchFamily="18" charset="0"/>
                              <a:cs typeface="Times New Roman" panose="02020603050405020304" pitchFamily="18" charset="0"/>
                            </a:rPr>
                            <m:t>𝐵</m:t>
                          </m:r>
                        </m:sub>
                      </m:sSub>
                      <m:r>
                        <a:rPr lang="en-US" altLang="zh-CN" sz="2400" b="0" i="1" dirty="0"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常数选择下的随机漂变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𝑟</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436789B0-BD53-4F54-9437-BFAD73961AFC}"/>
                  </a:ext>
                </a:extLst>
              </p:cNvPr>
              <p:cNvSpPr>
                <a:spLocks noRot="1" noChangeAspect="1" noMove="1" noResize="1" noEditPoints="1" noAdjustHandles="1" noChangeArrowheads="1" noChangeShapeType="1" noTextEdit="1"/>
              </p:cNvSpPr>
              <p:nvPr/>
            </p:nvSpPr>
            <p:spPr>
              <a:xfrm>
                <a:off x="599980" y="5665902"/>
                <a:ext cx="6096000" cy="3046988"/>
              </a:xfrm>
              <a:prstGeom prst="rect">
                <a:avLst/>
              </a:prstGeom>
              <a:blipFill>
                <a:blip r:embed="rId3"/>
                <a:stretch>
                  <a:fillRect l="-1500" t="-1600"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F9C19B8-AF20-4AB7-89A3-B77D2DE8D222}"/>
                  </a:ext>
                </a:extLst>
              </p:cNvPr>
              <p:cNvSpPr/>
              <p:nvPr/>
            </p:nvSpPr>
            <p:spPr>
              <a:xfrm>
                <a:off x="4343400" y="1961694"/>
                <a:ext cx="4282070"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5" name="矩形 4">
                <a:extLst>
                  <a:ext uri="{FF2B5EF4-FFF2-40B4-BE49-F238E27FC236}">
                    <a16:creationId xmlns:a16="http://schemas.microsoft.com/office/drawing/2014/main" id="{9F9C19B8-AF20-4AB7-89A3-B77D2DE8D222}"/>
                  </a:ext>
                </a:extLst>
              </p:cNvPr>
              <p:cNvSpPr>
                <a:spLocks noRot="1" noChangeAspect="1" noMove="1" noResize="1" noEditPoints="1" noAdjustHandles="1" noChangeArrowheads="1" noChangeShapeType="1" noTextEdit="1"/>
              </p:cNvSpPr>
              <p:nvPr/>
            </p:nvSpPr>
            <p:spPr>
              <a:xfrm>
                <a:off x="4343400" y="1961694"/>
                <a:ext cx="4282070" cy="859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D5C8197-D80C-4DBC-9905-F38C4E4B884A}"/>
                  </a:ext>
                </a:extLst>
              </p:cNvPr>
              <p:cNvSpPr/>
              <p:nvPr/>
            </p:nvSpPr>
            <p:spPr>
              <a:xfrm>
                <a:off x="4351352" y="3130346"/>
                <a:ext cx="3808478" cy="8605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12" name="矩形 11">
                <a:extLst>
                  <a:ext uri="{FF2B5EF4-FFF2-40B4-BE49-F238E27FC236}">
                    <a16:creationId xmlns:a16="http://schemas.microsoft.com/office/drawing/2014/main" id="{9D5C8197-D80C-4DBC-9905-F38C4E4B884A}"/>
                  </a:ext>
                </a:extLst>
              </p:cNvPr>
              <p:cNvSpPr>
                <a:spLocks noRot="1" noChangeAspect="1" noMove="1" noResize="1" noEditPoints="1" noAdjustHandles="1" noChangeArrowheads="1" noChangeShapeType="1" noTextEdit="1"/>
              </p:cNvSpPr>
              <p:nvPr/>
            </p:nvSpPr>
            <p:spPr>
              <a:xfrm>
                <a:off x="4351352" y="3130346"/>
                <a:ext cx="3808478" cy="8605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D353C3-7A81-49EB-BF36-A0B3068199DB}"/>
                  </a:ext>
                </a:extLst>
              </p:cNvPr>
              <p:cNvSpPr/>
              <p:nvPr/>
            </p:nvSpPr>
            <p:spPr>
              <a:xfrm>
                <a:off x="4664940" y="4452598"/>
                <a:ext cx="3262624" cy="477888"/>
              </a:xfrm>
              <a:prstGeom prst="rect">
                <a:avLst/>
              </a:prstGeom>
            </p:spPr>
            <p:txBody>
              <a:bodyPr wrap="non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2400" dirty="0">
                    <a:solidFill>
                      <a:prstClr val="black"/>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oMath>
                </a14:m>
                <a:endParaRPr lang="zh-CN" altLang="en-US" dirty="0"/>
              </a:p>
            </p:txBody>
          </p:sp>
        </mc:Choice>
        <mc:Fallback xmlns="">
          <p:sp>
            <p:nvSpPr>
              <p:cNvPr id="8" name="矩形 7">
                <a:extLst>
                  <a:ext uri="{FF2B5EF4-FFF2-40B4-BE49-F238E27FC236}">
                    <a16:creationId xmlns:a16="http://schemas.microsoft.com/office/drawing/2014/main" id="{6FD353C3-7A81-49EB-BF36-A0B3068199DB}"/>
                  </a:ext>
                </a:extLst>
              </p:cNvPr>
              <p:cNvSpPr>
                <a:spLocks noRot="1" noChangeAspect="1" noMove="1" noResize="1" noEditPoints="1" noAdjustHandles="1" noChangeArrowheads="1" noChangeShapeType="1" noTextEdit="1"/>
              </p:cNvSpPr>
              <p:nvPr/>
            </p:nvSpPr>
            <p:spPr>
              <a:xfrm>
                <a:off x="4664940" y="4452598"/>
                <a:ext cx="3262624" cy="477888"/>
              </a:xfrm>
              <a:prstGeom prst="rect">
                <a:avLst/>
              </a:prstGeom>
              <a:blipFill>
                <a:blip r:embed="rId6"/>
                <a:stretch>
                  <a:fillRect l="-561"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F75C6E3-51DD-476B-BEB1-AD59F64C865E}"/>
                  </a:ext>
                </a:extLst>
              </p:cNvPr>
              <p:cNvSpPr/>
              <p:nvPr/>
            </p:nvSpPr>
            <p:spPr>
              <a:xfrm>
                <a:off x="465710" y="2106535"/>
                <a:ext cx="3397918" cy="3231654"/>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zh-CN" altLang="en-US" dirty="0">
                  <a:solidFill>
                    <a:prstClr val="black"/>
                  </a:solidFill>
                </a:endParaRPr>
              </a:p>
              <a:p>
                <a:pPr lvl="0"/>
                <a:endParaRPr lang="zh-CN" altLang="en-US" dirty="0">
                  <a:solidFill>
                    <a:prstClr val="black"/>
                  </a:solidFill>
                </a:endParaRPr>
              </a:p>
              <a:p>
                <a:endParaRPr lang="zh-CN" altLang="en-US" dirty="0"/>
              </a:p>
            </p:txBody>
          </p:sp>
        </mc:Choice>
        <mc:Fallback xmlns="">
          <p:sp>
            <p:nvSpPr>
              <p:cNvPr id="14" name="矩形 13">
                <a:extLst>
                  <a:ext uri="{FF2B5EF4-FFF2-40B4-BE49-F238E27FC236}">
                    <a16:creationId xmlns:a16="http://schemas.microsoft.com/office/drawing/2014/main" id="{DF75C6E3-51DD-476B-BEB1-AD59F64C865E}"/>
                  </a:ext>
                </a:extLst>
              </p:cNvPr>
              <p:cNvSpPr>
                <a:spLocks noRot="1" noChangeAspect="1" noMove="1" noResize="1" noEditPoints="1" noAdjustHandles="1" noChangeArrowheads="1" noChangeShapeType="1" noTextEdit="1"/>
              </p:cNvSpPr>
              <p:nvPr/>
            </p:nvSpPr>
            <p:spPr>
              <a:xfrm>
                <a:off x="465710" y="2106535"/>
                <a:ext cx="3397918" cy="3231654"/>
              </a:xfrm>
              <a:prstGeom prst="rect">
                <a:avLst/>
              </a:prstGeom>
              <a:blipFill>
                <a:blip r:embed="rId7"/>
                <a:stretch>
                  <a:fillRect l="-2688" t="-1509" r="-17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BCCF765-54F0-4CB4-A189-1D587D220B86}"/>
                  </a:ext>
                </a:extLst>
              </p:cNvPr>
              <p:cNvSpPr/>
              <p:nvPr/>
            </p:nvSpPr>
            <p:spPr>
              <a:xfrm>
                <a:off x="8728877" y="3027855"/>
                <a:ext cx="2292422" cy="885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den>
                      </m:f>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den>
                      </m:f>
                    </m:oMath>
                  </m:oMathPara>
                </a14:m>
                <a:endParaRPr lang="zh-CN" altLang="en-US" dirty="0"/>
              </a:p>
            </p:txBody>
          </p:sp>
        </mc:Choice>
        <mc:Fallback xmlns="">
          <p:sp>
            <p:nvSpPr>
              <p:cNvPr id="20" name="矩形 19">
                <a:extLst>
                  <a:ext uri="{FF2B5EF4-FFF2-40B4-BE49-F238E27FC236}">
                    <a16:creationId xmlns:a16="http://schemas.microsoft.com/office/drawing/2014/main" id="{1BCCF765-54F0-4CB4-A189-1D587D220B86}"/>
                  </a:ext>
                </a:extLst>
              </p:cNvPr>
              <p:cNvSpPr>
                <a:spLocks noRot="1" noChangeAspect="1" noMove="1" noResize="1" noEditPoints="1" noAdjustHandles="1" noChangeArrowheads="1" noChangeShapeType="1" noTextEdit="1"/>
              </p:cNvSpPr>
              <p:nvPr/>
            </p:nvSpPr>
            <p:spPr>
              <a:xfrm>
                <a:off x="8728877" y="3027855"/>
                <a:ext cx="2292422" cy="8851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791B9712-5519-4012-8BED-1218C3F969D0}"/>
                  </a:ext>
                </a:extLst>
              </p:cNvPr>
              <p:cNvSpPr/>
              <p:nvPr/>
            </p:nvSpPr>
            <p:spPr>
              <a:xfrm>
                <a:off x="5444214" y="6366541"/>
                <a:ext cx="1082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dirty="0"/>
              </a:p>
            </p:txBody>
          </p:sp>
        </mc:Choice>
        <mc:Fallback xmlns="">
          <p:sp>
            <p:nvSpPr>
              <p:cNvPr id="22" name="矩形 21">
                <a:extLst>
                  <a:ext uri="{FF2B5EF4-FFF2-40B4-BE49-F238E27FC236}">
                    <a16:creationId xmlns:a16="http://schemas.microsoft.com/office/drawing/2014/main" id="{791B9712-5519-4012-8BED-1218C3F969D0}"/>
                  </a:ext>
                </a:extLst>
              </p:cNvPr>
              <p:cNvSpPr>
                <a:spLocks noRot="1" noChangeAspect="1" noMove="1" noResize="1" noEditPoints="1" noAdjustHandles="1" noChangeArrowheads="1" noChangeShapeType="1" noTextEdit="1"/>
              </p:cNvSpPr>
              <p:nvPr/>
            </p:nvSpPr>
            <p:spPr>
              <a:xfrm>
                <a:off x="5444214" y="6366541"/>
                <a:ext cx="1082412" cy="461665"/>
              </a:xfrm>
              <a:prstGeom prst="rect">
                <a:avLst/>
              </a:prstGeom>
              <a:blipFill>
                <a:blip r:embed="rId9"/>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B0817D2-E176-423E-96D4-2EA618A24889}"/>
                  </a:ext>
                </a:extLst>
              </p:cNvPr>
              <p:cNvSpPr/>
              <p:nvPr/>
            </p:nvSpPr>
            <p:spPr>
              <a:xfrm>
                <a:off x="5444214" y="7929086"/>
                <a:ext cx="108241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𝑟</m:t>
                          </m:r>
                        </m:den>
                      </m:f>
                    </m:oMath>
                  </m:oMathPara>
                </a14:m>
                <a:endParaRPr lang="zh-CN" altLang="en-US" dirty="0"/>
              </a:p>
            </p:txBody>
          </p:sp>
        </mc:Choice>
        <mc:Fallback xmlns="">
          <p:sp>
            <p:nvSpPr>
              <p:cNvPr id="24" name="矩形 23">
                <a:extLst>
                  <a:ext uri="{FF2B5EF4-FFF2-40B4-BE49-F238E27FC236}">
                    <a16:creationId xmlns:a16="http://schemas.microsoft.com/office/drawing/2014/main" id="{4B0817D2-E176-423E-96D4-2EA618A24889}"/>
                  </a:ext>
                </a:extLst>
              </p:cNvPr>
              <p:cNvSpPr>
                <a:spLocks noRot="1" noChangeAspect="1" noMove="1" noResize="1" noEditPoints="1" noAdjustHandles="1" noChangeArrowheads="1" noChangeShapeType="1" noTextEdit="1"/>
              </p:cNvSpPr>
              <p:nvPr/>
            </p:nvSpPr>
            <p:spPr>
              <a:xfrm>
                <a:off x="5444214" y="7929086"/>
                <a:ext cx="1082412" cy="7838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D50E8C0-3EC9-4A7F-85D5-6563D6E07871}"/>
                  </a:ext>
                </a:extLst>
              </p:cNvPr>
              <p:cNvSpPr/>
              <p:nvPr/>
            </p:nvSpPr>
            <p:spPr>
              <a:xfrm>
                <a:off x="7549599" y="6044402"/>
                <a:ext cx="122046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𝑁</m:t>
                          </m:r>
                        </m:den>
                      </m:f>
                    </m:oMath>
                  </m:oMathPara>
                </a14:m>
                <a:endParaRPr lang="zh-CN" altLang="en-US" dirty="0"/>
              </a:p>
            </p:txBody>
          </p:sp>
        </mc:Choice>
        <mc:Fallback xmlns="">
          <p:sp>
            <p:nvSpPr>
              <p:cNvPr id="26" name="矩形 25">
                <a:extLst>
                  <a:ext uri="{FF2B5EF4-FFF2-40B4-BE49-F238E27FC236}">
                    <a16:creationId xmlns:a16="http://schemas.microsoft.com/office/drawing/2014/main" id="{BD50E8C0-3EC9-4A7F-85D5-6563D6E07871}"/>
                  </a:ext>
                </a:extLst>
              </p:cNvPr>
              <p:cNvSpPr>
                <a:spLocks noRot="1" noChangeAspect="1" noMove="1" noResize="1" noEditPoints="1" noAdjustHandles="1" noChangeArrowheads="1" noChangeShapeType="1" noTextEdit="1"/>
              </p:cNvSpPr>
              <p:nvPr/>
            </p:nvSpPr>
            <p:spPr>
              <a:xfrm>
                <a:off x="7549599" y="6044402"/>
                <a:ext cx="1220462" cy="7838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C427E8A-B942-4768-9BEF-CF6D4C969E0B}"/>
                  </a:ext>
                </a:extLst>
              </p:cNvPr>
              <p:cNvSpPr/>
              <p:nvPr/>
            </p:nvSpPr>
            <p:spPr>
              <a:xfrm>
                <a:off x="7557960" y="7893018"/>
                <a:ext cx="2192331" cy="8559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1−1/</m:t>
                          </m:r>
                          <m:r>
                            <a:rPr lang="en-US" altLang="zh-CN" sz="2400" b="0" i="1" smtClean="0">
                              <a:solidFill>
                                <a:prstClr val="black"/>
                              </a:solidFill>
                              <a:latin typeface="Cambria Math" panose="02040503050406030204" pitchFamily="18" charset="0"/>
                            </a:rPr>
                            <m:t>𝑟</m:t>
                          </m:r>
                        </m:num>
                        <m:den>
                          <m:r>
                            <a:rPr lang="en-US" altLang="zh-CN" sz="2400" b="0" i="1" smtClean="0">
                              <a:solidFill>
                                <a:prstClr val="black"/>
                              </a:solidFill>
                              <a:latin typeface="Cambria Math" panose="02040503050406030204" pitchFamily="18" charset="0"/>
                            </a:rPr>
                            <m:t>1−1/</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𝑟</m:t>
                              </m:r>
                            </m:e>
                            <m:sup>
                              <m:r>
                                <a:rPr lang="en-US" altLang="zh-CN" sz="2400" b="0" i="1" smtClean="0">
                                  <a:solidFill>
                                    <a:prstClr val="black"/>
                                  </a:solidFill>
                                  <a:latin typeface="Cambria Math" panose="02040503050406030204" pitchFamily="18" charset="0"/>
                                </a:rPr>
                                <m:t>𝑁</m:t>
                              </m:r>
                            </m:sup>
                          </m:sSup>
                        </m:den>
                      </m:f>
                    </m:oMath>
                  </m:oMathPara>
                </a14:m>
                <a:endParaRPr lang="zh-CN" altLang="en-US" dirty="0"/>
              </a:p>
            </p:txBody>
          </p:sp>
        </mc:Choice>
        <mc:Fallback xmlns="">
          <p:sp>
            <p:nvSpPr>
              <p:cNvPr id="27" name="矩形 26">
                <a:extLst>
                  <a:ext uri="{FF2B5EF4-FFF2-40B4-BE49-F238E27FC236}">
                    <a16:creationId xmlns:a16="http://schemas.microsoft.com/office/drawing/2014/main" id="{FC427E8A-B942-4768-9BEF-CF6D4C969E0B}"/>
                  </a:ext>
                </a:extLst>
              </p:cNvPr>
              <p:cNvSpPr>
                <a:spLocks noRot="1" noChangeAspect="1" noMove="1" noResize="1" noEditPoints="1" noAdjustHandles="1" noChangeArrowheads="1" noChangeShapeType="1" noTextEdit="1"/>
              </p:cNvSpPr>
              <p:nvPr/>
            </p:nvSpPr>
            <p:spPr>
              <a:xfrm>
                <a:off x="7557960" y="7893018"/>
                <a:ext cx="2192331" cy="855940"/>
              </a:xfrm>
              <a:prstGeom prst="rect">
                <a:avLst/>
              </a:prstGeom>
              <a:blipFill>
                <a:blip r:embed="rId12"/>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71A3B9C-8B3E-42B6-8461-3A6AA73D3B0F}"/>
              </a:ext>
            </a:extLst>
          </p:cNvPr>
          <p:cNvSpPr/>
          <p:nvPr/>
        </p:nvSpPr>
        <p:spPr>
          <a:xfrm>
            <a:off x="465710" y="5014713"/>
            <a:ext cx="5006499" cy="461665"/>
          </a:xfrm>
          <a:prstGeom prst="rect">
            <a:avLst/>
          </a:prstGeom>
        </p:spPr>
        <p:txBody>
          <a:bodyPr wrap="none">
            <a:spAutoFit/>
          </a:bodyPr>
          <a:lstStyle/>
          <a:p>
            <a:r>
              <a:rPr lang="zh-CN" altLang="en-US" sz="2400" dirty="0">
                <a:solidFill>
                  <a:prstClr val="black"/>
                </a:solidFill>
                <a:cs typeface="Times New Roman" panose="02020603050405020304" pitchFamily="18" charset="0"/>
              </a:rPr>
              <a:t>根据不同的适合度，</a:t>
            </a:r>
            <a:r>
              <a:rPr lang="zh-CN" altLang="en-US" sz="2400" dirty="0">
                <a:solidFill>
                  <a:srgbClr val="C00000"/>
                </a:solidFill>
                <a:cs typeface="Times New Roman" panose="02020603050405020304" pitchFamily="18" charset="0"/>
              </a:rPr>
              <a:t>两种</a:t>
            </a:r>
            <a:r>
              <a:rPr lang="en-US" altLang="zh-CN" sz="2400" dirty="0">
                <a:solidFill>
                  <a:srgbClr val="C00000"/>
                </a:solidFill>
                <a:cs typeface="Times New Roman" panose="02020603050405020304" pitchFamily="18" charset="0"/>
              </a:rPr>
              <a:t>Moran</a:t>
            </a:r>
            <a:r>
              <a:rPr lang="zh-CN" altLang="en-US" sz="2400" dirty="0">
                <a:solidFill>
                  <a:srgbClr val="C00000"/>
                </a:solidFill>
                <a:cs typeface="Times New Roman" panose="02020603050405020304" pitchFamily="18" charset="0"/>
              </a:rPr>
              <a:t>过程</a:t>
            </a:r>
            <a:endParaRPr lang="zh-CN" altLang="en-US" dirty="0">
              <a:solidFill>
                <a:srgbClr val="C00000"/>
              </a:solidFill>
            </a:endParaRPr>
          </a:p>
        </p:txBody>
      </p:sp>
    </p:spTree>
    <p:extLst>
      <p:ext uri="{BB962C8B-B14F-4D97-AF65-F5344CB8AC3E}">
        <p14:creationId xmlns:p14="http://schemas.microsoft.com/office/powerpoint/2010/main" val="133190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6EB2AE-422A-4AE1-8D31-E6C801F11F5A}"/>
              </a:ext>
            </a:extLst>
          </p:cNvPr>
          <p:cNvSpPr/>
          <p:nvPr/>
        </p:nvSpPr>
        <p:spPr>
          <a:xfrm>
            <a:off x="687174" y="6704727"/>
            <a:ext cx="2948688" cy="464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6" y="372441"/>
            <a:ext cx="7526063" cy="923330"/>
          </a:xfrm>
          <a:prstGeom prst="rect">
            <a:avLst/>
          </a:prstGeom>
        </p:spPr>
        <p:txBody>
          <a:bodyPr wrap="squar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71C3FF-4D08-4EF8-9257-6D2CF5431D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b="2772"/>
          <a:stretch/>
        </p:blipFill>
        <p:spPr>
          <a:xfrm>
            <a:off x="7488381" y="2180501"/>
            <a:ext cx="4204797" cy="3271899"/>
          </a:xfrm>
          <a:prstGeom prst="rect">
            <a:avLst/>
          </a:prstGeom>
        </p:spPr>
      </p:pic>
      <p:sp>
        <p:nvSpPr>
          <p:cNvPr id="13" name="矩形 12">
            <a:extLst>
              <a:ext uri="{FF2B5EF4-FFF2-40B4-BE49-F238E27FC236}">
                <a16:creationId xmlns:a16="http://schemas.microsoft.com/office/drawing/2014/main" id="{09E47A6C-2594-44FC-9546-F325B0392786}"/>
              </a:ext>
            </a:extLst>
          </p:cNvPr>
          <p:cNvSpPr/>
          <p:nvPr/>
        </p:nvSpPr>
        <p:spPr>
          <a:xfrm>
            <a:off x="106638" y="1765814"/>
            <a:ext cx="8911157" cy="523220"/>
          </a:xfrm>
          <a:prstGeom prst="rect">
            <a:avLst/>
          </a:prstGeom>
        </p:spPr>
        <p:txBody>
          <a:bodyPr wrap="non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Goal :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研究考虑</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种群空间结构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的有限种群的进化动态</a:t>
            </a:r>
          </a:p>
        </p:txBody>
      </p:sp>
      <p:sp>
        <p:nvSpPr>
          <p:cNvPr id="9" name="矩形 8">
            <a:extLst>
              <a:ext uri="{FF2B5EF4-FFF2-40B4-BE49-F238E27FC236}">
                <a16:creationId xmlns:a16="http://schemas.microsoft.com/office/drawing/2014/main" id="{3AF3F037-4854-432C-B473-29946255C5C4}"/>
              </a:ext>
            </a:extLst>
          </p:cNvPr>
          <p:cNvSpPr/>
          <p:nvPr/>
        </p:nvSpPr>
        <p:spPr>
          <a:xfrm>
            <a:off x="106638" y="2405412"/>
            <a:ext cx="7690700" cy="954107"/>
          </a:xfrm>
          <a:prstGeom prst="rect">
            <a:avLst/>
          </a:prstGeom>
        </p:spPr>
        <p:txBody>
          <a:bodyPr wrap="squar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Framework :</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生灭过程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(Birth-Death process, BD process)</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BCA25C-E9DB-440C-8C3F-9E9EF04992EF}"/>
                  </a:ext>
                </a:extLst>
              </p:cNvPr>
              <p:cNvSpPr/>
              <p:nvPr/>
            </p:nvSpPr>
            <p:spPr>
              <a:xfrm>
                <a:off x="241300" y="3728851"/>
                <a:ext cx="6553200" cy="153888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如何利用图体现空间结构？</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种群中的个体用图的顶点表示，个体间的相互作用由连接顶点的边进行表示。如果存在一条从顶点</a:t>
                </a:r>
                <a14:m>
                  <m:oMath xmlns:m="http://schemas.openxmlformats.org/officeDocument/2006/math">
                    <m:r>
                      <a:rPr lang="en-US" altLang="zh-CN" i="1" dirty="0" smtClean="0">
                        <a:latin typeface="Cambria Math" panose="02040503050406030204" pitchFamily="18" charset="0"/>
                      </a:rPr>
                      <m:t>𝑖</m:t>
                    </m:r>
                  </m:oMath>
                </a14:m>
                <a:r>
                  <a:rPr lang="zh-CN" altLang="en-US" dirty="0"/>
                  <a:t>指向顶点</a:t>
                </a:r>
                <a14:m>
                  <m:oMath xmlns:m="http://schemas.openxmlformats.org/officeDocument/2006/math">
                    <m:r>
                      <a:rPr lang="en-US" altLang="zh-CN" i="1" dirty="0" smtClean="0">
                        <a:latin typeface="Cambria Math" panose="02040503050406030204" pitchFamily="18" charset="0"/>
                      </a:rPr>
                      <m:t>𝑗</m:t>
                    </m:r>
                  </m:oMath>
                </a14:m>
                <a:r>
                  <a:rPr lang="zh-CN" altLang="en-US" dirty="0"/>
                  <a:t>的边，表明</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的子代可以取代</a:t>
                </a:r>
                <a14:m>
                  <m:oMath xmlns:m="http://schemas.openxmlformats.org/officeDocument/2006/math">
                    <m:r>
                      <a:rPr lang="en-US" altLang="zh-CN" i="1" dirty="0" smtClean="0">
                        <a:latin typeface="Cambria Math" panose="02040503050406030204" pitchFamily="18" charset="0"/>
                      </a:rPr>
                      <m:t>𝑗</m:t>
                    </m:r>
                  </m:oMath>
                </a14:m>
                <a:r>
                  <a:rPr lang="zh-CN" altLang="en-US" dirty="0"/>
                  <a:t>。（</a:t>
                </a:r>
                <a14:m>
                  <m:oMath xmlns:m="http://schemas.openxmlformats.org/officeDocument/2006/math">
                    <m:r>
                      <a:rPr lang="en-US" altLang="zh-CN" i="1" dirty="0" smtClean="0">
                        <a:latin typeface="Cambria Math" panose="02040503050406030204" pitchFamily="18" charset="0"/>
                      </a:rPr>
                      <m:t>𝑖</m:t>
                    </m:r>
                  </m:oMath>
                </a14:m>
                <a:r>
                  <a:rPr lang="zh-CN" altLang="en-US" dirty="0"/>
                  <a:t>繁殖，</a:t>
                </a:r>
                <a14:m>
                  <m:oMath xmlns:m="http://schemas.openxmlformats.org/officeDocument/2006/math">
                    <m:r>
                      <a:rPr lang="en-US" altLang="zh-CN" i="1" dirty="0" smtClean="0">
                        <a:latin typeface="Cambria Math" panose="02040503050406030204" pitchFamily="18" charset="0"/>
                      </a:rPr>
                      <m:t>𝑗</m:t>
                    </m:r>
                  </m:oMath>
                </a14:m>
                <a:r>
                  <a:rPr lang="zh-CN" altLang="en-US" dirty="0"/>
                  <a:t>死亡，</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的子代取代</a:t>
                </a:r>
                <a14:m>
                  <m:oMath xmlns:m="http://schemas.openxmlformats.org/officeDocument/2006/math">
                    <m:r>
                      <a:rPr lang="en-US" altLang="zh-CN" i="1" dirty="0" smtClean="0">
                        <a:latin typeface="Cambria Math" panose="02040503050406030204" pitchFamily="18" charset="0"/>
                      </a:rPr>
                      <m:t>𝑗</m:t>
                    </m:r>
                  </m:oMath>
                </a14:m>
                <a:r>
                  <a:rPr lang="zh-CN" altLang="en-US" dirty="0"/>
                  <a:t>的位置）</a:t>
                </a:r>
              </a:p>
            </p:txBody>
          </p:sp>
        </mc:Choice>
        <mc:Fallback xmlns="">
          <p:sp>
            <p:nvSpPr>
              <p:cNvPr id="6" name="矩形 5">
                <a:extLst>
                  <a:ext uri="{FF2B5EF4-FFF2-40B4-BE49-F238E27FC236}">
                    <a16:creationId xmlns:a16="http://schemas.microsoft.com/office/drawing/2014/main" id="{E7BCA25C-E9DB-440C-8C3F-9E9EF04992EF}"/>
                  </a:ext>
                </a:extLst>
              </p:cNvPr>
              <p:cNvSpPr>
                <a:spLocks noRot="1" noChangeAspect="1" noMove="1" noResize="1" noEditPoints="1" noAdjustHandles="1" noChangeArrowheads="1" noChangeShapeType="1" noTextEdit="1"/>
              </p:cNvSpPr>
              <p:nvPr/>
            </p:nvSpPr>
            <p:spPr>
              <a:xfrm>
                <a:off x="241300" y="3728851"/>
                <a:ext cx="6553200" cy="1538883"/>
              </a:xfrm>
              <a:prstGeom prst="rect">
                <a:avLst/>
              </a:prstGeom>
              <a:blipFill>
                <a:blip r:embed="rId4"/>
                <a:stretch>
                  <a:fillRect l="-1023" t="-2381" b="-555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B4A9E8-5D2C-4702-8237-7B3562D1CBCD}"/>
              </a:ext>
            </a:extLst>
          </p:cNvPr>
          <p:cNvSpPr/>
          <p:nvPr/>
        </p:nvSpPr>
        <p:spPr>
          <a:xfrm>
            <a:off x="241300" y="5452400"/>
            <a:ext cx="3262432"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图上的生灭过程如何定义？</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87D98C0-F6F6-4204-AE8A-1D5917C342E5}"/>
                  </a:ext>
                </a:extLst>
              </p:cNvPr>
              <p:cNvSpPr/>
              <p:nvPr/>
            </p:nvSpPr>
            <p:spPr>
              <a:xfrm>
                <a:off x="241300" y="5821732"/>
                <a:ext cx="7481856" cy="424796"/>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任一时间步，随机选择个体</a:t>
                </a:r>
                <a14:m>
                  <m:oMath xmlns:m="http://schemas.openxmlformats.org/officeDocument/2006/math">
                    <m:r>
                      <a:rPr lang="en-US" altLang="zh-CN" sz="2000" i="1" dirty="0">
                        <a:latin typeface="Cambria Math" panose="02040503050406030204" pitchFamily="18" charset="0"/>
                      </a:rPr>
                      <m:t>𝑖</m:t>
                    </m:r>
                  </m:oMath>
                </a14:m>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进行繁殖，</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的子代取代</a:t>
                </a:r>
                <a14:m>
                  <m:oMath xmlns:m="http://schemas.openxmlformats.org/officeDocument/2006/math">
                    <m:r>
                      <a:rPr lang="en-US" altLang="zh-CN" sz="2000" i="1" dirty="0">
                        <a:latin typeface="Cambria Math" panose="02040503050406030204" pitchFamily="18" charset="0"/>
                      </a:rPr>
                      <m:t>𝑗</m:t>
                    </m:r>
                  </m:oMath>
                </a14:m>
                <a:r>
                  <a:rPr lang="zh-CN" altLang="en-US" sz="2000" dirty="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𝑖𝑗</m:t>
                        </m:r>
                      </m:sub>
                    </m:sSub>
                  </m:oMath>
                </a14:m>
                <a:endParaRPr lang="zh-CN" altLang="en-US" sz="2000" dirty="0"/>
              </a:p>
            </p:txBody>
          </p:sp>
        </mc:Choice>
        <mc:Fallback xmlns="">
          <p:sp>
            <p:nvSpPr>
              <p:cNvPr id="15" name="矩形 14">
                <a:extLst>
                  <a:ext uri="{FF2B5EF4-FFF2-40B4-BE49-F238E27FC236}">
                    <a16:creationId xmlns:a16="http://schemas.microsoft.com/office/drawing/2014/main" id="{387D98C0-F6F6-4204-AE8A-1D5917C342E5}"/>
                  </a:ext>
                </a:extLst>
              </p:cNvPr>
              <p:cNvSpPr>
                <a:spLocks noRot="1" noChangeAspect="1" noMove="1" noResize="1" noEditPoints="1" noAdjustHandles="1" noChangeArrowheads="1" noChangeShapeType="1" noTextEdit="1"/>
              </p:cNvSpPr>
              <p:nvPr/>
            </p:nvSpPr>
            <p:spPr>
              <a:xfrm>
                <a:off x="241300" y="5821732"/>
                <a:ext cx="7481856" cy="424796"/>
              </a:xfrm>
              <a:prstGeom prst="rect">
                <a:avLst/>
              </a:prstGeom>
              <a:blipFill>
                <a:blip r:embed="rId5"/>
                <a:stretch>
                  <a:fillRect l="-896" t="-7143"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E440B3-C87C-4312-B502-E9CF214EF897}"/>
                  </a:ext>
                </a:extLst>
              </p:cNvPr>
              <p:cNvSpPr txBox="1"/>
              <p:nvPr/>
            </p:nvSpPr>
            <p:spPr>
              <a:xfrm>
                <a:off x="-689475" y="6800526"/>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6" name="文本框 15">
                <a:extLst>
                  <a:ext uri="{FF2B5EF4-FFF2-40B4-BE49-F238E27FC236}">
                    <a16:creationId xmlns:a16="http://schemas.microsoft.com/office/drawing/2014/main" id="{93E440B3-C87C-4312-B502-E9CF214EF897}"/>
                  </a:ext>
                </a:extLst>
              </p:cNvPr>
              <p:cNvSpPr txBox="1">
                <a:spLocks noRot="1" noChangeAspect="1" noMove="1" noResize="1" noEditPoints="1" noAdjustHandles="1" noChangeArrowheads="1" noChangeShapeType="1" noTextEdit="1"/>
              </p:cNvSpPr>
              <p:nvPr/>
            </p:nvSpPr>
            <p:spPr>
              <a:xfrm>
                <a:off x="-689475" y="6800526"/>
                <a:ext cx="5123981" cy="145296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p:nvPr/>
            </p:nvSpPr>
            <p:spPr>
              <a:xfrm>
                <a:off x="5983216" y="6564555"/>
                <a:ext cx="5709962" cy="160787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Wingdings" panose="05000000000000000000" pitchFamily="2" charset="2"/>
                  <a:buChar char="p"/>
                </a:pPr>
                <a:r>
                  <a:rPr lang="zh-CN" altLang="en-US"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𝑤</m:t>
                        </m:r>
                      </m:e>
                      <m:sub>
                        <m:r>
                          <a:rPr lang="en-US" altLang="zh-CN" sz="2000" b="0" i="1" smtClean="0">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&gt;0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则存在一条从顶点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𝑤</m:t>
                        </m:r>
                      </m:e>
                      <m:sub>
                        <m:r>
                          <a:rPr lang="en-US" altLang="zh-CN" sz="2000" i="1">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则不存在从顶点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这样矩阵</a:t>
                </a:r>
                <a14:m>
                  <m:oMath xmlns:m="http://schemas.openxmlformats.org/officeDocument/2006/math">
                    <m:r>
                      <a:rPr lang="zh-CN" altLang="en-US" sz="2000" i="1" kern="0">
                        <a:solidFill>
                          <a:srgbClr val="0D2447"/>
                        </a:solidFill>
                        <a:latin typeface="Cambria Math" panose="02040503050406030204" pitchFamily="18" charset="0"/>
                      </a:rPr>
                      <m:t>𝑊</m:t>
                    </m:r>
                  </m:oMath>
                </a14:m>
                <a:r>
                  <a:rPr lang="zh-CN" altLang="en-US" sz="2000" dirty="0">
                    <a:solidFill>
                      <a:schemeClr val="tx1"/>
                    </a:solidFill>
                    <a:latin typeface="微软雅黑" panose="020B0503020204020204" pitchFamily="34" charset="-122"/>
                    <a:ea typeface="微软雅黑" panose="020B0503020204020204" pitchFamily="34" charset="-122"/>
                  </a:rPr>
                  <a:t>就定义了一个加权有向图</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a:spLocks noRot="1" noChangeAspect="1" noMove="1" noResize="1" noEditPoints="1" noAdjustHandles="1" noChangeArrowheads="1" noChangeShapeType="1" noTextEdit="1"/>
              </p:cNvSpPr>
              <p:nvPr/>
            </p:nvSpPr>
            <p:spPr>
              <a:xfrm>
                <a:off x="5983216" y="6564555"/>
                <a:ext cx="5709962" cy="1607876"/>
              </a:xfrm>
              <a:prstGeom prst="rect">
                <a:avLst/>
              </a:prstGeom>
              <a:blipFill>
                <a:blip r:embed="rId7"/>
                <a:stretch>
                  <a:fillRect l="-1814" b="-56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98F62D-2CDA-4331-B4FB-9CE908B57CE6}"/>
                  </a:ext>
                </a:extLst>
              </p:cNvPr>
              <p:cNvSpPr/>
              <p:nvPr/>
            </p:nvSpPr>
            <p:spPr>
              <a:xfrm>
                <a:off x="4216399" y="6896691"/>
                <a:ext cx="1460656"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ea typeface="微软雅黑" panose="020B0503020204020204" pitchFamily="34" charset="-122"/>
                            </a:rPr>
                          </m:ctrlPr>
                        </m:naryPr>
                        <m:sub>
                          <m:r>
                            <m:rPr>
                              <m:brk m:alnAt="23"/>
                            </m:rPr>
                            <a:rPr lang="en-US" altLang="zh-CN" sz="2000" i="1">
                              <a:latin typeface="Cambria Math" panose="02040503050406030204" pitchFamily="18" charset="0"/>
                              <a:ea typeface="微软雅黑" panose="020B0503020204020204" pitchFamily="34" charset="-122"/>
                            </a:rPr>
                            <m:t>𝑗</m:t>
                          </m:r>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𝑁</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𝑖𝑗</m:t>
                              </m:r>
                            </m:sub>
                          </m:sSub>
                          <m:r>
                            <a:rPr lang="en-US" altLang="zh-CN" sz="2000" i="1">
                              <a:latin typeface="Cambria Math" panose="02040503050406030204" pitchFamily="18" charset="0"/>
                              <a:ea typeface="微软雅黑" panose="020B0503020204020204" pitchFamily="34" charset="-122"/>
                            </a:rPr>
                            <m:t>=1</m:t>
                          </m:r>
                        </m:e>
                      </m:nary>
                    </m:oMath>
                  </m:oMathPara>
                </a14:m>
                <a:endParaRPr lang="zh-CN" altLang="en-US" sz="2000" dirty="0"/>
              </a:p>
            </p:txBody>
          </p:sp>
        </mc:Choice>
        <mc:Fallback xmlns="">
          <p:sp>
            <p:nvSpPr>
              <p:cNvPr id="18" name="矩形 17">
                <a:extLst>
                  <a:ext uri="{FF2B5EF4-FFF2-40B4-BE49-F238E27FC236}">
                    <a16:creationId xmlns:a16="http://schemas.microsoft.com/office/drawing/2014/main" id="{FE98F62D-2CDA-4331-B4FB-9CE908B57CE6}"/>
                  </a:ext>
                </a:extLst>
              </p:cNvPr>
              <p:cNvSpPr>
                <a:spLocks noRot="1" noChangeAspect="1" noMove="1" noResize="1" noEditPoints="1" noAdjustHandles="1" noChangeArrowheads="1" noChangeShapeType="1" noTextEdit="1"/>
              </p:cNvSpPr>
              <p:nvPr/>
            </p:nvSpPr>
            <p:spPr>
              <a:xfrm>
                <a:off x="4216399" y="6896691"/>
                <a:ext cx="1460656" cy="992644"/>
              </a:xfrm>
              <a:prstGeom prst="rect">
                <a:avLst/>
              </a:prstGeom>
              <a:blipFill>
                <a:blip r:embed="rId8"/>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87BBBC0-9358-4BCA-92E4-3ED07B768C37}"/>
              </a:ext>
            </a:extLst>
          </p:cNvPr>
          <p:cNvSpPr/>
          <p:nvPr/>
        </p:nvSpPr>
        <p:spPr>
          <a:xfrm>
            <a:off x="803786" y="8517825"/>
            <a:ext cx="24529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每个行向量元素和为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7964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91595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进化图论中的</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B46624F-810C-4984-8816-266F9FD09CFA}"/>
                  </a:ext>
                </a:extLst>
              </p:cNvPr>
              <p:cNvSpPr txBox="1"/>
              <p:nvPr/>
            </p:nvSpPr>
            <p:spPr>
              <a:xfrm>
                <a:off x="-631837" y="2461626"/>
                <a:ext cx="5359400" cy="1516505"/>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
                        </m:e>
                      </m:d>
                    </m:oMath>
                  </m:oMathPara>
                </a14:m>
                <a:endParaRPr kumimoji="0" lang="zh-CN" altLang="en-US" sz="2400" b="1" i="0" u="none" strike="noStrike" kern="0" cap="none" spc="0" normalizeH="0" baseline="0" noProof="0" dirty="0">
                  <a:ln>
                    <a:noFill/>
                  </a:ln>
                  <a:solidFill>
                    <a:srgbClr val="000000"/>
                  </a:solidFill>
                  <a:effectLst/>
                  <a:uLnTx/>
                  <a:uFillTx/>
                  <a:latin typeface="Helvetica Neue"/>
                  <a:sym typeface="Helvetica Neue"/>
                </a:endParaRPr>
              </a:p>
            </p:txBody>
          </p:sp>
        </mc:Choice>
        <mc:Fallback xmlns="">
          <p:sp>
            <p:nvSpPr>
              <p:cNvPr id="23" name="文本框 22">
                <a:extLst>
                  <a:ext uri="{FF2B5EF4-FFF2-40B4-BE49-F238E27FC236}">
                    <a16:creationId xmlns:a16="http://schemas.microsoft.com/office/drawing/2014/main" id="{5B46624F-810C-4984-8816-266F9FD09CFA}"/>
                  </a:ext>
                </a:extLst>
              </p:cNvPr>
              <p:cNvSpPr txBox="1">
                <a:spLocks noRot="1" noChangeAspect="1" noMove="1" noResize="1" noEditPoints="1" noAdjustHandles="1" noChangeArrowheads="1" noChangeShapeType="1" noTextEdit="1"/>
              </p:cNvSpPr>
              <p:nvPr/>
            </p:nvSpPr>
            <p:spPr>
              <a:xfrm>
                <a:off x="-631837" y="2461626"/>
                <a:ext cx="5359400" cy="151650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1B12D9F-346A-43B4-9321-4B0B8E7E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88" y="2327324"/>
            <a:ext cx="7546839" cy="2485976"/>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E6FFC08-C552-47A6-BA8F-2B7CF1548D81}"/>
                  </a:ext>
                </a:extLst>
              </p:cNvPr>
              <p:cNvSpPr/>
              <p:nvPr/>
            </p:nvSpPr>
            <p:spPr>
              <a:xfrm>
                <a:off x="0" y="1765814"/>
                <a:ext cx="9868407"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中任意一个个体的子代取代其他个体的概率都为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对应于</a:t>
                </a:r>
                <a:r>
                  <a:rPr lang="zh-CN" altLang="en-US" dirty="0">
                    <a:solidFill>
                      <a:schemeClr val="accent1"/>
                    </a:solidFill>
                  </a:rPr>
                  <a:t>权重完全相同的完全图</a:t>
                </a:r>
              </a:p>
            </p:txBody>
          </p:sp>
        </mc:Choice>
        <mc:Fallback xmlns="">
          <p:sp>
            <p:nvSpPr>
              <p:cNvPr id="3" name="矩形 2">
                <a:extLst>
                  <a:ext uri="{FF2B5EF4-FFF2-40B4-BE49-F238E27FC236}">
                    <a16:creationId xmlns:a16="http://schemas.microsoft.com/office/drawing/2014/main" id="{1E6FFC08-C552-47A6-BA8F-2B7CF1548D81}"/>
                  </a:ext>
                </a:extLst>
              </p:cNvPr>
              <p:cNvSpPr>
                <a:spLocks noRot="1" noChangeAspect="1" noMove="1" noResize="1" noEditPoints="1" noAdjustHandles="1" noChangeArrowheads="1" noChangeShapeType="1" noTextEdit="1"/>
              </p:cNvSpPr>
              <p:nvPr/>
            </p:nvSpPr>
            <p:spPr>
              <a:xfrm>
                <a:off x="0" y="1765814"/>
                <a:ext cx="9868407" cy="369332"/>
              </a:xfrm>
              <a:prstGeom prst="rect">
                <a:avLst/>
              </a:prstGeom>
              <a:blipFill>
                <a:blip r:embed="rId5"/>
                <a:stretch>
                  <a:fillRect l="-494" t="-10000" b="-26667"/>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9BE2B8B0-CB9D-4B16-A4A1-3AFFB88F94CB}"/>
              </a:ext>
            </a:extLst>
          </p:cNvPr>
          <p:cNvSpPr/>
          <p:nvPr/>
        </p:nvSpPr>
        <p:spPr>
          <a:xfrm>
            <a:off x="7623080" y="4387334"/>
            <a:ext cx="2646878"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不同适合度的</a:t>
            </a:r>
            <a:r>
              <a:rPr lang="en-US" altLang="zh-CN" dirty="0">
                <a:solidFill>
                  <a:schemeClr val="accent6"/>
                </a:solidFill>
                <a:cs typeface="Times New Roman" panose="02020603050405020304" pitchFamily="18" charset="0"/>
              </a:rPr>
              <a:t>Moran</a:t>
            </a:r>
            <a:r>
              <a:rPr lang="zh-CN" altLang="en-US" dirty="0">
                <a:solidFill>
                  <a:schemeClr val="accent6"/>
                </a:solidFill>
                <a:cs typeface="Times New Roman" panose="02020603050405020304" pitchFamily="18" charset="0"/>
              </a:rPr>
              <a:t>过程</a:t>
            </a:r>
            <a:endParaRPr lang="zh-CN" altLang="en-US" dirty="0">
              <a:solidFill>
                <a:schemeClr val="accent6"/>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40E7E7-CCE0-4BB8-9EC3-047D56BA7555}"/>
                  </a:ext>
                </a:extLst>
              </p:cNvPr>
              <p:cNvSpPr/>
              <p:nvPr/>
            </p:nvSpPr>
            <p:spPr>
              <a:xfrm>
                <a:off x="615211" y="5000423"/>
                <a:ext cx="7984750" cy="391646"/>
              </a:xfrm>
              <a:prstGeom prst="rect">
                <a:avLst/>
              </a:prstGeom>
            </p:spPr>
            <p:txBody>
              <a:bodyPr wrap="none">
                <a:spAutoFit/>
              </a:bodyPr>
              <a:lstStyle/>
              <a:p>
                <a:r>
                  <a:rPr lang="zh-CN" altLang="en-US" dirty="0">
                    <a:ea typeface="微软雅黑" panose="020B0503020204020204" pitchFamily="34" charset="-122"/>
                  </a:rPr>
                  <a:t>可以把</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oMath>
                </a14:m>
                <a:r>
                  <a:rPr lang="zh-CN" altLang="en-US" dirty="0"/>
                  <a:t>看成条件概率</a:t>
                </a:r>
                <a14:m>
                  <m:oMath xmlns:m="http://schemas.openxmlformats.org/officeDocument/2006/math">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𝐷</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r>
                      <a:rPr lang="en-US" altLang="zh-CN" b="0" i="0" dirty="0" smtClean="0">
                        <a:latin typeface="Cambria Math" panose="02040503050406030204" pitchFamily="18" charset="0"/>
                      </a:rPr>
                      <m:t>)</m:t>
                    </m:r>
                  </m:oMath>
                </a14:m>
                <a:r>
                  <a:rPr lang="zh-CN" altLang="en-US" dirty="0"/>
                  <a:t>，即事件</a:t>
                </a:r>
                <a:r>
                  <a:rPr lang="zh-CN" altLang="en-US" dirty="0">
                    <a:solidFill>
                      <a:schemeClr val="accent1"/>
                    </a:solidFill>
                  </a:rPr>
                  <a:t>个体</a:t>
                </a:r>
                <a14:m>
                  <m:oMath xmlns:m="http://schemas.openxmlformats.org/officeDocument/2006/math">
                    <m:r>
                      <a:rPr lang="en-US" altLang="zh-CN" i="1" dirty="0">
                        <a:solidFill>
                          <a:schemeClr val="accent1"/>
                        </a:solidFill>
                        <a:latin typeface="Cambria Math" panose="02040503050406030204" pitchFamily="18" charset="0"/>
                      </a:rPr>
                      <m:t>𝑖</m:t>
                    </m:r>
                  </m:oMath>
                </a14:m>
                <a:r>
                  <a:rPr lang="zh-CN" altLang="en-US" dirty="0">
                    <a:solidFill>
                      <a:schemeClr val="accent1"/>
                    </a:solidFill>
                  </a:rPr>
                  <a:t>繁殖，个体</a:t>
                </a:r>
                <a14:m>
                  <m:oMath xmlns:m="http://schemas.openxmlformats.org/officeDocument/2006/math">
                    <m:r>
                      <a:rPr lang="en-US" altLang="zh-CN" i="1" dirty="0" smtClean="0">
                        <a:solidFill>
                          <a:schemeClr val="accent1"/>
                        </a:solidFill>
                        <a:latin typeface="Cambria Math" panose="02040503050406030204" pitchFamily="18" charset="0"/>
                      </a:rPr>
                      <m:t>𝑗</m:t>
                    </m:r>
                  </m:oMath>
                </a14:m>
                <a:r>
                  <a:rPr lang="zh-CN" altLang="en-US" dirty="0">
                    <a:solidFill>
                      <a:schemeClr val="accent1"/>
                    </a:solidFill>
                  </a:rPr>
                  <a:t>死亡</a:t>
                </a:r>
                <a:r>
                  <a:rPr lang="zh-CN" altLang="en-US" dirty="0"/>
                  <a:t>的概率</a:t>
                </a:r>
              </a:p>
            </p:txBody>
          </p:sp>
        </mc:Choice>
        <mc:Fallback xmlns="">
          <p:sp>
            <p:nvSpPr>
              <p:cNvPr id="6" name="矩形 5">
                <a:extLst>
                  <a:ext uri="{FF2B5EF4-FFF2-40B4-BE49-F238E27FC236}">
                    <a16:creationId xmlns:a16="http://schemas.microsoft.com/office/drawing/2014/main" id="{8140E7E7-CCE0-4BB8-9EC3-047D56BA7555}"/>
                  </a:ext>
                </a:extLst>
              </p:cNvPr>
              <p:cNvSpPr>
                <a:spLocks noRot="1" noChangeAspect="1" noMove="1" noResize="1" noEditPoints="1" noAdjustHandles="1" noChangeArrowheads="1" noChangeShapeType="1" noTextEdit="1"/>
              </p:cNvSpPr>
              <p:nvPr/>
            </p:nvSpPr>
            <p:spPr>
              <a:xfrm>
                <a:off x="615211" y="5000423"/>
                <a:ext cx="7984750" cy="391646"/>
              </a:xfrm>
              <a:prstGeom prst="rect">
                <a:avLst/>
              </a:prstGeom>
              <a:blipFill>
                <a:blip r:embed="rId6"/>
                <a:stretch>
                  <a:fillRect l="-687"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716BF56-B751-4FA5-A66E-F905A906E464}"/>
                  </a:ext>
                </a:extLst>
              </p:cNvPr>
              <p:cNvSpPr/>
              <p:nvPr/>
            </p:nvSpPr>
            <p:spPr>
              <a:xfrm>
                <a:off x="675304" y="5594292"/>
                <a:ext cx="84669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过程选择个体繁殖和死亡是独立的，即</a:t>
                </a:r>
                <a14:m>
                  <m:oMath xmlns:m="http://schemas.openxmlformats.org/officeDocument/2006/math">
                    <m:r>
                      <m:rPr>
                        <m:sty m:val="p"/>
                      </m:rPr>
                      <a:rPr lang="en-US" altLang="zh-CN" b="0" i="0" dirty="0" smtClean="0">
                        <a:latin typeface="Cambria Math" panose="02040503050406030204" pitchFamily="18" charset="0"/>
                      </a:rPr>
                      <m:t>P</m:t>
                    </m:r>
                    <m:d>
                      <m:dPr>
                        <m:ctrlPr>
                          <a:rPr lang="en-US" altLang="zh-CN" b="0" i="1" dirty="0" smtClean="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m:t>
                        </m:r>
                      </m:e>
                    </m:d>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b="0" i="1" dirty="0" smtClean="0">
                        <a:latin typeface="Cambria Math" panose="02040503050406030204" pitchFamily="18" charset="0"/>
                      </a:rPr>
                      <m:t>𝐷</m:t>
                    </m:r>
                    <m:r>
                      <a:rPr lang="en-US" altLang="zh-CN" dirty="0">
                        <a:latin typeface="Cambria Math" panose="02040503050406030204" pitchFamily="18" charset="0"/>
                      </a:rPr>
                      <m:t>)</m:t>
                    </m:r>
                  </m:oMath>
                </a14:m>
                <a:endParaRPr lang="zh-CN" altLang="en-US" dirty="0"/>
              </a:p>
            </p:txBody>
          </p:sp>
        </mc:Choice>
        <mc:Fallback xmlns="">
          <p:sp>
            <p:nvSpPr>
              <p:cNvPr id="9" name="矩形 8">
                <a:extLst>
                  <a:ext uri="{FF2B5EF4-FFF2-40B4-BE49-F238E27FC236}">
                    <a16:creationId xmlns:a16="http://schemas.microsoft.com/office/drawing/2014/main" id="{B716BF56-B751-4FA5-A66E-F905A906E464}"/>
                  </a:ext>
                </a:extLst>
              </p:cNvPr>
              <p:cNvSpPr>
                <a:spLocks noRot="1" noChangeAspect="1" noMove="1" noResize="1" noEditPoints="1" noAdjustHandles="1" noChangeArrowheads="1" noChangeShapeType="1" noTextEdit="1"/>
              </p:cNvSpPr>
              <p:nvPr/>
            </p:nvSpPr>
            <p:spPr>
              <a:xfrm>
                <a:off x="675304" y="5594292"/>
                <a:ext cx="8466998" cy="369332"/>
              </a:xfrm>
              <a:prstGeom prst="rect">
                <a:avLst/>
              </a:prstGeom>
              <a:blipFill>
                <a:blip r:embed="rId7"/>
                <a:stretch>
                  <a:fillRect l="-64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00D9281-22FE-45F4-9248-F6D7DA1365F6}"/>
                  </a:ext>
                </a:extLst>
              </p:cNvPr>
              <p:cNvSpPr/>
              <p:nvPr/>
            </p:nvSpPr>
            <p:spPr>
              <a:xfrm>
                <a:off x="983933" y="6177214"/>
                <a:ext cx="7436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𝐷</m:t>
                      </m:r>
                      <m:r>
                        <a:rPr lang="en-US" altLang="zh-CN" i="1" dirty="0" err="1">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f>
                        <m:fPr>
                          <m:ctrlPr>
                            <a:rPr lang="en-US" altLang="zh-CN"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dirty="0" smtClean="0">
                          <a:latin typeface="Cambria Math" panose="02040503050406030204" pitchFamily="18" charset="0"/>
                        </a:rPr>
                        <m:t>=</m:t>
                      </m:r>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oMath>
                  </m:oMathPara>
                </a14:m>
                <a:endParaRPr lang="en-US" altLang="zh-CN" b="0" dirty="0"/>
              </a:p>
            </p:txBody>
          </p:sp>
        </mc:Choice>
        <mc:Fallback xmlns="">
          <p:sp>
            <p:nvSpPr>
              <p:cNvPr id="10" name="矩形 9">
                <a:extLst>
                  <a:ext uri="{FF2B5EF4-FFF2-40B4-BE49-F238E27FC236}">
                    <a16:creationId xmlns:a16="http://schemas.microsoft.com/office/drawing/2014/main" id="{C00D9281-22FE-45F4-9248-F6D7DA1365F6}"/>
                  </a:ext>
                </a:extLst>
              </p:cNvPr>
              <p:cNvSpPr>
                <a:spLocks noRot="1" noChangeAspect="1" noMove="1" noResize="1" noEditPoints="1" noAdjustHandles="1" noChangeArrowheads="1" noChangeShapeType="1" noTextEdit="1"/>
              </p:cNvSpPr>
              <p:nvPr/>
            </p:nvSpPr>
            <p:spPr>
              <a:xfrm>
                <a:off x="983933" y="6177214"/>
                <a:ext cx="7436459" cy="669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CB12E55-6950-43AE-899C-C6C01834639E}"/>
                  </a:ext>
                </a:extLst>
              </p:cNvPr>
              <p:cNvSpPr/>
              <p:nvPr/>
            </p:nvSpPr>
            <p:spPr>
              <a:xfrm>
                <a:off x="675304" y="7053707"/>
                <a:ext cx="7438703" cy="391646"/>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过程选择个体死亡与适应度无关，概率为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因此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𝑁</m:t>
                    </m:r>
                  </m:oMath>
                </a14:m>
                <a:endParaRPr lang="zh-CN" altLang="en-US" dirty="0"/>
              </a:p>
            </p:txBody>
          </p:sp>
        </mc:Choice>
        <mc:Fallback xmlns="">
          <p:sp>
            <p:nvSpPr>
              <p:cNvPr id="11" name="矩形 10">
                <a:extLst>
                  <a:ext uri="{FF2B5EF4-FFF2-40B4-BE49-F238E27FC236}">
                    <a16:creationId xmlns:a16="http://schemas.microsoft.com/office/drawing/2014/main" id="{DCB12E55-6950-43AE-899C-C6C01834639E}"/>
                  </a:ext>
                </a:extLst>
              </p:cNvPr>
              <p:cNvSpPr>
                <a:spLocks noRot="1" noChangeAspect="1" noMove="1" noResize="1" noEditPoints="1" noAdjustHandles="1" noChangeArrowheads="1" noChangeShapeType="1" noTextEdit="1"/>
              </p:cNvSpPr>
              <p:nvPr/>
            </p:nvSpPr>
            <p:spPr>
              <a:xfrm>
                <a:off x="675304" y="7053707"/>
                <a:ext cx="7438703" cy="391646"/>
              </a:xfrm>
              <a:prstGeom prst="rect">
                <a:avLst/>
              </a:prstGeom>
              <a:blipFill>
                <a:blip r:embed="rId9"/>
                <a:stretch>
                  <a:fillRect l="-738" t="-781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E73235D-4465-4F37-952E-C41704F1EC86}"/>
                  </a:ext>
                </a:extLst>
              </p:cNvPr>
              <p:cNvSpPr/>
              <p:nvPr/>
            </p:nvSpPr>
            <p:spPr>
              <a:xfrm>
                <a:off x="615211" y="7960682"/>
                <a:ext cx="5991961" cy="370294"/>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图</a:t>
                </a:r>
                <a14:m>
                  <m:oMath xmlns:m="http://schemas.openxmlformats.org/officeDocument/2006/math">
                    <m:r>
                      <a:rPr lang="zh-CN" altLang="en-US" i="1">
                        <a:solidFill>
                          <a:srgbClr val="C00000"/>
                        </a:solidFill>
                        <a:latin typeface="Cambria Math" panose="02040503050406030204" pitchFamily="18" charset="0"/>
                        <a:ea typeface="微软雅黑" panose="020B0503020204020204" pitchFamily="34" charset="-122"/>
                      </a:rPr>
                      <m:t>𝜌</m:t>
                    </m:r>
                    <m:r>
                      <a:rPr lang="zh-CN" altLang="en-US" i="1">
                        <a:solidFill>
                          <a:srgbClr val="C00000"/>
                        </a:solidFill>
                        <a:latin typeface="Cambria Math" panose="02040503050406030204" pitchFamily="18" charset="0"/>
                        <a:ea typeface="微软雅黑" panose="020B0503020204020204" pitchFamily="34" charset="-122"/>
                      </a:rPr>
                      <m:t>等价于</m:t>
                    </m:r>
                  </m:oMath>
                </a14:m>
                <a:r>
                  <a:rPr lang="en-US" altLang="zh-CN" dirty="0">
                    <a:solidFill>
                      <a:srgbClr val="C00000"/>
                    </a:solidFill>
                    <a:latin typeface="微软雅黑" panose="020B0503020204020204" pitchFamily="34" charset="-122"/>
                    <a:ea typeface="微软雅黑" panose="020B0503020204020204" pitchFamily="34" charset="-122"/>
                  </a:rPr>
                  <a:t>Moran</a:t>
                </a:r>
                <a:r>
                  <a:rPr lang="zh-CN" altLang="en-US" dirty="0">
                    <a:solidFill>
                      <a:srgbClr val="C00000"/>
                    </a:solidFill>
                    <a:latin typeface="微软雅黑" panose="020B0503020204020204" pitchFamily="34" charset="-122"/>
                    <a:ea typeface="微软雅黑" panose="020B0503020204020204" pitchFamily="34" charset="-122"/>
                  </a:rPr>
                  <a:t>过程</a:t>
                </a:r>
                <a:r>
                  <a:rPr lang="zh-CN" altLang="en-US" dirty="0">
                    <a:latin typeface="微软雅黑" panose="020B0503020204020204" pitchFamily="34" charset="-122"/>
                    <a:ea typeface="微软雅黑" panose="020B0503020204020204" pitchFamily="34" charset="-122"/>
                  </a:rPr>
                  <a:t>：图</a:t>
                </a:r>
                <a14:m>
                  <m:oMath xmlns:m="http://schemas.openxmlformats.org/officeDocument/2006/math">
                    <m:r>
                      <a:rPr lang="zh-CN" altLang="en-US" i="1">
                        <a:latin typeface="Cambria Math" panose="02040503050406030204" pitchFamily="18" charset="0"/>
                        <a:ea typeface="微软雅黑" panose="020B0503020204020204" pitchFamily="34" charset="-122"/>
                      </a:rPr>
                      <m:t>𝜌</m:t>
                    </m:r>
                  </m:oMath>
                </a14:m>
                <a:r>
                  <a:rPr lang="zh-CN" altLang="en-US" dirty="0"/>
                  <a:t>具有与</a:t>
                </a:r>
                <a:r>
                  <a:rPr lang="en-US" altLang="zh-CN" dirty="0"/>
                  <a:t>Moran</a:t>
                </a:r>
                <a:r>
                  <a:rPr lang="zh-CN" altLang="en-US" dirty="0"/>
                  <a:t>相同的固定概率</a:t>
                </a:r>
              </a:p>
            </p:txBody>
          </p:sp>
        </mc:Choice>
        <mc:Fallback xmlns="">
          <p:sp>
            <p:nvSpPr>
              <p:cNvPr id="15" name="矩形 14">
                <a:extLst>
                  <a:ext uri="{FF2B5EF4-FFF2-40B4-BE49-F238E27FC236}">
                    <a16:creationId xmlns:a16="http://schemas.microsoft.com/office/drawing/2014/main" id="{EE73235D-4465-4F37-952E-C41704F1EC86}"/>
                  </a:ext>
                </a:extLst>
              </p:cNvPr>
              <p:cNvSpPr>
                <a:spLocks noRot="1" noChangeAspect="1" noMove="1" noResize="1" noEditPoints="1" noAdjustHandles="1" noChangeArrowheads="1" noChangeShapeType="1" noTextEdit="1"/>
              </p:cNvSpPr>
              <p:nvPr/>
            </p:nvSpPr>
            <p:spPr>
              <a:xfrm>
                <a:off x="615211" y="7960682"/>
                <a:ext cx="5991961" cy="370294"/>
              </a:xfrm>
              <a:prstGeom prst="rect">
                <a:avLst/>
              </a:prstGeom>
              <a:blipFill>
                <a:blip r:embed="rId10"/>
                <a:stretch>
                  <a:fillRect l="-916"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47388C1-64EA-4FD4-9230-FA49EBB73B16}"/>
                  </a:ext>
                </a:extLst>
              </p:cNvPr>
              <p:cNvSpPr/>
              <p:nvPr/>
            </p:nvSpPr>
            <p:spPr>
              <a:xfrm>
                <a:off x="6824688" y="7813334"/>
                <a:ext cx="1596784" cy="664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微软雅黑" panose="020B0503020204020204" pitchFamily="34" charset="-122"/>
                        </a:rPr>
                        <m:t>𝜌</m:t>
                      </m:r>
                      <m:r>
                        <a:rPr lang="zh-CN" altLang="en-US" i="1">
                          <a:latin typeface="Cambria Math" panose="02040503050406030204" pitchFamily="18" charset="0"/>
                          <a:ea typeface="微软雅黑" panose="020B0503020204020204" pitchFamily="34" charset="-122"/>
                        </a:rPr>
                        <m:t>=</m:t>
                      </m:r>
                      <m:f>
                        <m:fPr>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r>
                                <a:rPr lang="zh-CN" altLang="en-US" i="1">
                                  <a:latin typeface="Cambria Math" panose="02040503050406030204" pitchFamily="18" charset="0"/>
                                  <a:ea typeface="微软雅黑" panose="020B0503020204020204" pitchFamily="34" charset="-122"/>
                                </a:rPr>
                                <m:t>𝑟</m:t>
                              </m:r>
                            </m:den>
                          </m:f>
                        </m:num>
                        <m:den>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sSup>
                                <m:sSupPr>
                                  <m:ctrlPr>
                                    <a:rPr lang="zh-CN" altLang="en-US" i="1">
                                      <a:latin typeface="Cambria Math" panose="02040503050406030204" pitchFamily="18" charset="0"/>
                                      <a:ea typeface="微软雅黑" panose="020B0503020204020204" pitchFamily="34" charset="-122"/>
                                    </a:rPr>
                                  </m:ctrlPr>
                                </m:sSupPr>
                                <m:e>
                                  <m:r>
                                    <a:rPr lang="zh-CN" altLang="en-US" i="1">
                                      <a:latin typeface="Cambria Math" panose="02040503050406030204" pitchFamily="18" charset="0"/>
                                      <a:ea typeface="微软雅黑" panose="020B0503020204020204" pitchFamily="34" charset="-122"/>
                                    </a:rPr>
                                    <m:t>𝑟</m:t>
                                  </m:r>
                                </m:e>
                                <m:sup>
                                  <m:r>
                                    <a:rPr lang="zh-CN" altLang="en-US" i="1">
                                      <a:latin typeface="Cambria Math" panose="02040503050406030204" pitchFamily="18" charset="0"/>
                                      <a:ea typeface="微软雅黑" panose="020B0503020204020204" pitchFamily="34" charset="-122"/>
                                    </a:rPr>
                                    <m:t>𝑁</m:t>
                                  </m:r>
                                </m:sup>
                              </m:sSup>
                            </m:den>
                          </m:f>
                        </m:den>
                      </m:f>
                    </m:oMath>
                  </m:oMathPara>
                </a14:m>
                <a:endParaRPr lang="zh-CN" altLang="en-US" dirty="0"/>
              </a:p>
            </p:txBody>
          </p:sp>
        </mc:Choice>
        <mc:Fallback xmlns="">
          <p:sp>
            <p:nvSpPr>
              <p:cNvPr id="2" name="矩形 1">
                <a:extLst>
                  <a:ext uri="{FF2B5EF4-FFF2-40B4-BE49-F238E27FC236}">
                    <a16:creationId xmlns:a16="http://schemas.microsoft.com/office/drawing/2014/main" id="{947388C1-64EA-4FD4-9230-FA49EBB73B16}"/>
                  </a:ext>
                </a:extLst>
              </p:cNvPr>
              <p:cNvSpPr>
                <a:spLocks noRot="1" noChangeAspect="1" noMove="1" noResize="1" noEditPoints="1" noAdjustHandles="1" noChangeArrowheads="1" noChangeShapeType="1" noTextEdit="1"/>
              </p:cNvSpPr>
              <p:nvPr/>
            </p:nvSpPr>
            <p:spPr>
              <a:xfrm>
                <a:off x="6824688" y="7813334"/>
                <a:ext cx="1596784" cy="664990"/>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7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1C56-D23A-46E7-AD2C-ACF3CCED1A7D}"/>
              </a:ext>
            </a:extLst>
          </p:cNvPr>
          <p:cNvSpPr/>
          <p:nvPr/>
        </p:nvSpPr>
        <p:spPr>
          <a:xfrm>
            <a:off x="8539742" y="3044334"/>
            <a:ext cx="487042" cy="136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09639"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等温定理及推广</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E6FFC08-C552-47A6-BA8F-2B7CF1548D81}"/>
              </a:ext>
            </a:extLst>
          </p:cNvPr>
          <p:cNvSpPr/>
          <p:nvPr/>
        </p:nvSpPr>
        <p:spPr>
          <a:xfrm>
            <a:off x="348830" y="1539682"/>
            <a:ext cx="6456255" cy="954107"/>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等温定理（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isothermal theorem</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p>
        </p:txBody>
      </p:sp>
      <mc:AlternateContent xmlns:mc="http://schemas.openxmlformats.org/markup-compatibility/2006" xmlns:a14="http://schemas.microsoft.com/office/drawing/2010/main">
        <mc:Choice Requires="a14">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p:nvPr/>
            </p:nvSpPr>
            <p:spPr>
              <a:xfrm>
                <a:off x="106638" y="2213820"/>
                <a:ext cx="10549883" cy="335444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zh-CN" altLang="en-US" sz="2400" b="1" dirty="0">
                    <a:solidFill>
                      <a:srgbClr val="C00000"/>
                    </a:solidFill>
                    <a:latin typeface="微软雅黑" panose="020B0503020204020204" pitchFamily="34" charset="-122"/>
                    <a:ea typeface="微软雅黑" panose="020B0503020204020204" pitchFamily="34" charset="-122"/>
                  </a:rPr>
                  <a:t>顶点的温度</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到达该顶点的所有边的权重之和。则顶点</a:t>
                </a:r>
                <a:r>
                  <a:rPr lang="en-US" altLang="zh-CN" sz="2400" dirty="0">
                    <a:solidFill>
                      <a:schemeClr val="tx1"/>
                    </a:solidFill>
                    <a:latin typeface="微软雅黑" panose="020B0503020204020204" pitchFamily="34" charset="-122"/>
                    <a:ea typeface="微软雅黑" panose="020B0503020204020204" pitchFamily="34" charset="-122"/>
                  </a:rPr>
                  <a:t>j</a:t>
                </a:r>
                <a:r>
                  <a:rPr lang="zh-CN" altLang="en-US" sz="2400" dirty="0">
                    <a:solidFill>
                      <a:schemeClr val="tx1"/>
                    </a:solidFill>
                    <a:latin typeface="微软雅黑" panose="020B0503020204020204" pitchFamily="34" charset="-122"/>
                    <a:ea typeface="微软雅黑" panose="020B0503020204020204" pitchFamily="34" charset="-122"/>
                  </a:rPr>
                  <a:t>的温度为：</a:t>
                </a:r>
                <a:endParaRPr lang="en-US" altLang="zh-CN" sz="24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𝑇</m:t>
                          </m:r>
                        </m:e>
                        <m:sub>
                          <m:r>
                            <a:rPr lang="en-US" altLang="zh-CN" sz="2400" i="1">
                              <a:solidFill>
                                <a:schemeClr val="tx1"/>
                              </a:solidFill>
                              <a:latin typeface="Cambria Math" panose="02040503050406030204" pitchFamily="18" charset="0"/>
                              <a:ea typeface="微软雅黑" panose="020B0503020204020204" pitchFamily="34" charset="-122"/>
                            </a:rPr>
                            <m:t>𝑗</m:t>
                          </m:r>
                        </m:sub>
                      </m:sSub>
                      <m:r>
                        <a:rPr lang="en-US" altLang="zh-CN" sz="2400" i="1">
                          <a:solidFill>
                            <a:schemeClr val="tx1"/>
                          </a:solidFill>
                          <a:latin typeface="Cambria Math" panose="02040503050406030204" pitchFamily="18" charset="0"/>
                          <a:ea typeface="微软雅黑" panose="020B0503020204020204" pitchFamily="34" charset="-122"/>
                        </a:rPr>
                        <m:t>=</m:t>
                      </m:r>
                      <m:nary>
                        <m:naryPr>
                          <m:chr m:val="∑"/>
                          <m:ctrlPr>
                            <a:rPr lang="en-US" altLang="zh-CN" sz="2400" i="1">
                              <a:solidFill>
                                <a:schemeClr val="tx1"/>
                              </a:solidFill>
                              <a:latin typeface="Cambria Math" panose="02040503050406030204" pitchFamily="18" charset="0"/>
                              <a:ea typeface="微软雅黑" panose="020B0503020204020204" pitchFamily="34" charset="-122"/>
                            </a:rPr>
                          </m:ctrlPr>
                        </m:naryPr>
                        <m:sub>
                          <m:r>
                            <m:rPr>
                              <m:brk m:alnAt="23"/>
                            </m:rPr>
                            <a:rPr lang="en-US" altLang="zh-CN" sz="2400" i="1">
                              <a:solidFill>
                                <a:schemeClr val="tx1"/>
                              </a:solidFill>
                              <a:latin typeface="Cambria Math" panose="02040503050406030204" pitchFamily="18" charset="0"/>
                              <a:ea typeface="微软雅黑" panose="020B0503020204020204" pitchFamily="34" charset="-122"/>
                            </a:rPr>
                            <m:t>𝑖</m:t>
                          </m:r>
                          <m:r>
                            <a:rPr lang="en-US" altLang="zh-CN" sz="2400" i="1">
                              <a:solidFill>
                                <a:schemeClr val="tx1"/>
                              </a:solidFill>
                              <a:latin typeface="Cambria Math" panose="02040503050406030204" pitchFamily="18" charset="0"/>
                              <a:ea typeface="微软雅黑" panose="020B0503020204020204" pitchFamily="34" charset="-122"/>
                            </a:rPr>
                            <m:t>=1</m:t>
                          </m:r>
                        </m:sub>
                        <m:sup>
                          <m:r>
                            <a:rPr lang="en-US" altLang="zh-CN" sz="2400" i="1">
                              <a:solidFill>
                                <a:schemeClr val="tx1"/>
                              </a:solidFill>
                              <a:latin typeface="Cambria Math" panose="02040503050406030204" pitchFamily="18" charset="0"/>
                              <a:ea typeface="微软雅黑" panose="020B0503020204020204" pitchFamily="34" charset="-122"/>
                            </a:rPr>
                            <m:t>𝑁</m:t>
                          </m:r>
                        </m:sup>
                        <m:e>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𝑤</m:t>
                              </m:r>
                            </m:e>
                            <m:sub>
                              <m:r>
                                <a:rPr lang="en-US" altLang="zh-CN" sz="2400" i="1">
                                  <a:solidFill>
                                    <a:schemeClr val="tx1"/>
                                  </a:solidFill>
                                  <a:latin typeface="Cambria Math" panose="02040503050406030204" pitchFamily="18" charset="0"/>
                                  <a:ea typeface="微软雅黑" panose="020B0503020204020204" pitchFamily="34" charset="-122"/>
                                </a:rPr>
                                <m:t>𝑖𝑗</m:t>
                              </m:r>
                            </m:sub>
                          </m:sSub>
                        </m:e>
                      </m:nary>
                    </m:oMath>
                  </m:oMathPara>
                </a14:m>
                <a:endParaRPr lang="en-US" altLang="zh-CN" sz="2400" i="1" dirty="0">
                  <a:solidFill>
                    <a:schemeClr val="tx1"/>
                  </a:solidFill>
                  <a:latin typeface="Cambria Math" panose="02040503050406030204" pitchFamily="18" charset="0"/>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rgbClr val="C00000"/>
                    </a:solidFill>
                    <a:latin typeface="微软雅黑" panose="020B0503020204020204" pitchFamily="34" charset="-122"/>
                    <a:ea typeface="微软雅黑" panose="020B0503020204020204" pitchFamily="34" charset="-122"/>
                  </a:rPr>
                  <a:t>等温</a:t>
                </a:r>
                <a:r>
                  <a:rPr lang="zh-CN" altLang="en-US" sz="2400" dirty="0">
                    <a:solidFill>
                      <a:schemeClr val="tx1"/>
                    </a:solidFill>
                    <a:latin typeface="微软雅黑" panose="020B0503020204020204" pitchFamily="34" charset="-122"/>
                    <a:ea typeface="微软雅黑" panose="020B0503020204020204" pitchFamily="34" charset="-122"/>
                  </a:rPr>
                  <a:t>：如果所有顶点具有相同是温度，则称图是等温的。</a:t>
                </a:r>
              </a:p>
              <a:p>
                <a:r>
                  <a:rPr lang="zh-CN" altLang="en-US" sz="2400" b="1" dirty="0">
                    <a:solidFill>
                      <a:srgbClr val="C00000"/>
                    </a:solidFill>
                    <a:latin typeface="微软雅黑" panose="020B0503020204020204" pitchFamily="34" charset="-122"/>
                    <a:ea typeface="微软雅黑" panose="020B0503020204020204" pitchFamily="34" charset="-122"/>
                  </a:rPr>
                  <a:t>等温定理</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一个图</a:t>
                </a:r>
                <a14:m>
                  <m:oMath xmlns:m="http://schemas.openxmlformats.org/officeDocument/2006/math">
                    <m:r>
                      <a:rPr lang="zh-CN" altLang="en-US" sz="2400" i="1" smtClean="0">
                        <a:solidFill>
                          <a:schemeClr val="tx1"/>
                        </a:solidFill>
                        <a:latin typeface="Cambria Math" panose="02040503050406030204" pitchFamily="18" charset="0"/>
                        <a:ea typeface="微软雅黑" panose="020B0503020204020204" pitchFamily="34" charset="-122"/>
                      </a:rPr>
                      <m:t>𝜌</m:t>
                    </m:r>
                    <m:r>
                      <a:rPr lang="zh-CN" altLang="en-US" sz="2400" i="1">
                        <a:solidFill>
                          <a:schemeClr val="tx1"/>
                        </a:solidFill>
                        <a:latin typeface="Cambria Math" panose="02040503050406030204" pitchFamily="18" charset="0"/>
                        <a:ea typeface="微软雅黑" panose="020B0503020204020204" pitchFamily="34" charset="-122"/>
                      </a:rPr>
                      <m:t>等价于</m:t>
                    </m:r>
                  </m:oMath>
                </a14:m>
                <a:r>
                  <a:rPr lang="en-US" altLang="zh-CN" sz="2400" dirty="0">
                    <a:solidFill>
                      <a:schemeClr val="tx1"/>
                    </a:solidFill>
                    <a:latin typeface="微软雅黑" panose="020B0503020204020204" pitchFamily="34" charset="-122"/>
                    <a:ea typeface="微软雅黑" panose="020B0503020204020204" pitchFamily="34" charset="-122"/>
                  </a:rPr>
                  <a:t>Moran</a:t>
                </a:r>
                <a:r>
                  <a:rPr lang="zh-CN" altLang="en-US" sz="2400" dirty="0">
                    <a:solidFill>
                      <a:schemeClr val="tx1"/>
                    </a:solidFill>
                    <a:latin typeface="微软雅黑" panose="020B0503020204020204" pitchFamily="34" charset="-122"/>
                    <a:ea typeface="微软雅黑" panose="020B0503020204020204" pitchFamily="34" charset="-122"/>
                  </a:rPr>
                  <a:t>过程当且仅当它是等温图</a:t>
                </a:r>
                <a:r>
                  <a:rPr lang="zh-CN" altLang="en-US" sz="3600" dirty="0">
                    <a:solidFill>
                      <a:schemeClr val="tx1"/>
                    </a:solidFill>
                    <a:latin typeface="微软雅黑" panose="020B0503020204020204" pitchFamily="34" charset="-122"/>
                    <a:ea typeface="微软雅黑" panose="020B0503020204020204" pitchFamily="34" charset="-122"/>
                  </a:rPr>
                  <a:t>。</a:t>
                </a:r>
                <a:endParaRPr lang="en-US" altLang="zh-CN" sz="3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a:spLocks noRot="1" noChangeAspect="1" noMove="1" noResize="1" noEditPoints="1" noAdjustHandles="1" noChangeArrowheads="1" noChangeShapeType="1" noTextEdit="1"/>
              </p:cNvSpPr>
              <p:nvPr/>
            </p:nvSpPr>
            <p:spPr>
              <a:xfrm>
                <a:off x="106638" y="2213820"/>
                <a:ext cx="10549883" cy="3354444"/>
              </a:xfrm>
              <a:prstGeom prst="rect">
                <a:avLst/>
              </a:prstGeom>
              <a:blipFill>
                <a:blip r:embed="rId3"/>
                <a:stretch>
                  <a:fillRect l="-1271" t="-182" b="-381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E8CFC3-A318-4EEC-B414-607031B2D767}"/>
                  </a:ext>
                </a:extLst>
              </p:cNvPr>
              <p:cNvSpPr txBox="1"/>
              <p:nvPr/>
            </p:nvSpPr>
            <p:spPr>
              <a:xfrm>
                <a:off x="7068019" y="2995080"/>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3" name="文本框 12">
                <a:extLst>
                  <a:ext uri="{FF2B5EF4-FFF2-40B4-BE49-F238E27FC236}">
                    <a16:creationId xmlns:a16="http://schemas.microsoft.com/office/drawing/2014/main" id="{93E8CFC3-A318-4EEC-B414-607031B2D767}"/>
                  </a:ext>
                </a:extLst>
              </p:cNvPr>
              <p:cNvSpPr txBox="1">
                <a:spLocks noRot="1" noChangeAspect="1" noMove="1" noResize="1" noEditPoints="1" noAdjustHandles="1" noChangeArrowheads="1" noChangeShapeType="1" noTextEdit="1"/>
              </p:cNvSpPr>
              <p:nvPr/>
            </p:nvSpPr>
            <p:spPr>
              <a:xfrm>
                <a:off x="7068019" y="2995080"/>
                <a:ext cx="5123981" cy="1452962"/>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7F513BA-7464-4457-9242-E64DAB1A9366}"/>
              </a:ext>
            </a:extLst>
          </p:cNvPr>
          <p:cNvSpPr/>
          <p:nvPr/>
        </p:nvSpPr>
        <p:spPr>
          <a:xfrm>
            <a:off x="9630009" y="4799356"/>
            <a:ext cx="24753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每个列向量元素和为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F4B8B2-1D08-42F4-8AD0-5A15BE2E95D7}"/>
                  </a:ext>
                </a:extLst>
              </p:cNvPr>
              <p:cNvSpPr/>
              <p:nvPr/>
            </p:nvSpPr>
            <p:spPr>
              <a:xfrm>
                <a:off x="8332145" y="4548390"/>
                <a:ext cx="133183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𝑁</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=1</m:t>
                      </m:r>
                    </m:oMath>
                  </m:oMathPara>
                </a14:m>
                <a:endParaRPr lang="zh-CN" altLang="en-US" dirty="0"/>
              </a:p>
            </p:txBody>
          </p:sp>
        </mc:Choice>
        <mc:Fallback xmlns="">
          <p:sp>
            <p:nvSpPr>
              <p:cNvPr id="5" name="矩形 4">
                <a:extLst>
                  <a:ext uri="{FF2B5EF4-FFF2-40B4-BE49-F238E27FC236}">
                    <a16:creationId xmlns:a16="http://schemas.microsoft.com/office/drawing/2014/main" id="{D9F4B8B2-1D08-42F4-8AD0-5A15BE2E95D7}"/>
                  </a:ext>
                </a:extLst>
              </p:cNvPr>
              <p:cNvSpPr>
                <a:spLocks noRot="1" noChangeAspect="1" noMove="1" noResize="1" noEditPoints="1" noAdjustHandles="1" noChangeArrowheads="1" noChangeShapeType="1" noTextEdit="1"/>
              </p:cNvSpPr>
              <p:nvPr/>
            </p:nvSpPr>
            <p:spPr>
              <a:xfrm>
                <a:off x="8332145" y="4548390"/>
                <a:ext cx="1331839" cy="871264"/>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942EDA0-61A9-495E-ACD6-E59C01D3713F}"/>
              </a:ext>
            </a:extLst>
          </p:cNvPr>
          <p:cNvPicPr>
            <a:picLocks noChangeAspect="1"/>
          </p:cNvPicPr>
          <p:nvPr/>
        </p:nvPicPr>
        <p:blipFill>
          <a:blip r:embed="rId6"/>
          <a:stretch>
            <a:fillRect/>
          </a:stretch>
        </p:blipFill>
        <p:spPr>
          <a:xfrm>
            <a:off x="2169825" y="6226819"/>
            <a:ext cx="8755222" cy="1649853"/>
          </a:xfrm>
          <a:prstGeom prst="rect">
            <a:avLst/>
          </a:prstGeom>
        </p:spPr>
      </p:pic>
      <p:sp>
        <p:nvSpPr>
          <p:cNvPr id="9" name="矩形 8">
            <a:extLst>
              <a:ext uri="{FF2B5EF4-FFF2-40B4-BE49-F238E27FC236}">
                <a16:creationId xmlns:a16="http://schemas.microsoft.com/office/drawing/2014/main" id="{51924494-93CB-4689-842B-0ABCAC6BCDA0}"/>
              </a:ext>
            </a:extLst>
          </p:cNvPr>
          <p:cNvSpPr/>
          <p:nvPr/>
        </p:nvSpPr>
        <p:spPr>
          <a:xfrm>
            <a:off x="81470" y="5666709"/>
            <a:ext cx="7758855" cy="461665"/>
          </a:xfrm>
          <a:prstGeom prst="rect">
            <a:avLst/>
          </a:prstGeom>
        </p:spPr>
        <p:txBody>
          <a:bodyPr wrap="none">
            <a:spAutoFit/>
          </a:bodyPr>
          <a:lstStyle/>
          <a:p>
            <a:r>
              <a:rPr lang="en-US" altLang="zh-CN" sz="2400" dirty="0"/>
              <a:t>Kaveh</a:t>
            </a:r>
            <a:r>
              <a:rPr lang="zh-CN" altLang="en-US" sz="2400" dirty="0"/>
              <a:t>等人对个体</a:t>
            </a:r>
            <a:r>
              <a:rPr lang="zh-CN" altLang="en-US" sz="2400" dirty="0">
                <a:solidFill>
                  <a:srgbClr val="C00000"/>
                </a:solidFill>
              </a:rPr>
              <a:t>任意的出生率和死亡率</a:t>
            </a:r>
            <a:r>
              <a:rPr lang="zh-CN" altLang="en-US" sz="2400" dirty="0"/>
              <a:t>推广了等温定理</a:t>
            </a:r>
          </a:p>
        </p:txBody>
      </p:sp>
      <p:sp>
        <p:nvSpPr>
          <p:cNvPr id="6" name="矩形 5">
            <a:extLst>
              <a:ext uri="{FF2B5EF4-FFF2-40B4-BE49-F238E27FC236}">
                <a16:creationId xmlns:a16="http://schemas.microsoft.com/office/drawing/2014/main" id="{C17A912A-DCB4-4976-AD44-CDE7F11BD945}"/>
              </a:ext>
            </a:extLst>
          </p:cNvPr>
          <p:cNvSpPr/>
          <p:nvPr/>
        </p:nvSpPr>
        <p:spPr>
          <a:xfrm>
            <a:off x="0" y="6342750"/>
            <a:ext cx="4339650" cy="369332"/>
          </a:xfrm>
          <a:prstGeom prst="rect">
            <a:avLst/>
          </a:prstGeom>
        </p:spPr>
        <p:txBody>
          <a:bodyPr wrap="none">
            <a:spAutoFit/>
          </a:bodyPr>
          <a:lstStyle/>
          <a:p>
            <a:r>
              <a:rPr lang="zh-CN" altLang="en-US" dirty="0"/>
              <a:t>在</a:t>
            </a:r>
            <a:r>
              <a:rPr lang="zh-CN" altLang="en-US" b="1" dirty="0"/>
              <a:t>完全图</a:t>
            </a:r>
            <a:r>
              <a:rPr lang="zh-CN" altLang="en-US" dirty="0"/>
              <a:t>的且</a:t>
            </a:r>
            <a:r>
              <a:rPr lang="zh-CN" altLang="en-US" b="1" dirty="0"/>
              <a:t>自己包含在邻居</a:t>
            </a:r>
            <a:r>
              <a:rPr lang="zh-CN" altLang="en-US" dirty="0"/>
              <a:t>的情况下：</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370143B-460F-4BE0-95E4-B58124FFA6B9}"/>
                  </a:ext>
                </a:extLst>
              </p:cNvPr>
              <p:cNvSpPr/>
              <p:nvPr/>
            </p:nvSpPr>
            <p:spPr>
              <a:xfrm>
                <a:off x="131799" y="8165895"/>
                <a:ext cx="3845220"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=1</m:t>
                    </m:r>
                  </m:oMath>
                </a14:m>
                <a:r>
                  <a:rPr lang="zh-CN" altLang="en-US" dirty="0"/>
                  <a:t>的</a:t>
                </a:r>
                <a:r>
                  <a:rPr lang="en-US" altLang="zh-CN" dirty="0"/>
                  <a:t>BD</a:t>
                </a:r>
                <a:r>
                  <a:rPr lang="zh-CN" altLang="en-US" dirty="0"/>
                  <a:t>过程就是之前的等温定理</a:t>
                </a:r>
              </a:p>
            </p:txBody>
          </p:sp>
        </mc:Choice>
        <mc:Fallback xmlns="">
          <p:sp>
            <p:nvSpPr>
              <p:cNvPr id="10" name="矩形 9">
                <a:extLst>
                  <a:ext uri="{FF2B5EF4-FFF2-40B4-BE49-F238E27FC236}">
                    <a16:creationId xmlns:a16="http://schemas.microsoft.com/office/drawing/2014/main" id="{2370143B-460F-4BE0-95E4-B58124FFA6B9}"/>
                  </a:ext>
                </a:extLst>
              </p:cNvPr>
              <p:cNvSpPr>
                <a:spLocks noRot="1" noChangeAspect="1" noMove="1" noResize="1" noEditPoints="1" noAdjustHandles="1" noChangeArrowheads="1" noChangeShapeType="1" noTextEdit="1"/>
              </p:cNvSpPr>
              <p:nvPr/>
            </p:nvSpPr>
            <p:spPr>
              <a:xfrm>
                <a:off x="131799" y="8165895"/>
                <a:ext cx="3845220" cy="369332"/>
              </a:xfrm>
              <a:prstGeom prst="rect">
                <a:avLst/>
              </a:prstGeom>
              <a:blipFill>
                <a:blip r:embed="rId7"/>
                <a:stretch>
                  <a:fillRect t="-10000" r="-952"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287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模型：复杂网络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945D41B-05FB-4167-9AD0-29A27C4F8051}"/>
              </a:ext>
            </a:extLst>
          </p:cNvPr>
          <p:cNvSpPr/>
          <p:nvPr/>
        </p:nvSpPr>
        <p:spPr>
          <a:xfrm>
            <a:off x="585546" y="2212409"/>
            <a:ext cx="6438301"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无标度网络（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scale-free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2617D75-3B47-4570-B92A-F84886BFA732}"/>
                  </a:ext>
                </a:extLst>
              </p:cNvPr>
              <p:cNvSpPr/>
              <p:nvPr/>
            </p:nvSpPr>
            <p:spPr>
              <a:xfrm>
                <a:off x="585546" y="2797427"/>
                <a:ext cx="7436651" cy="830997"/>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度分布函数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d>
                    <m:r>
                      <a:rPr lang="zh-CN" altLang="en-US" sz="240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网络中找到一个度为</a:t>
                </a:r>
                <a14:m>
                  <m:oMath xmlns:m="http://schemas.openxmlformats.org/officeDocument/2006/math">
                    <m:r>
                      <a:rPr lang="en-US" altLang="zh-CN" sz="2400" b="0" i="1" smtClean="0">
                        <a:latin typeface="Cambria Math" panose="02040503050406030204" pitchFamily="18" charset="0"/>
                      </a:rPr>
                      <m:t>𝑘</m:t>
                    </m:r>
                  </m:oMath>
                </a14:m>
                <a:r>
                  <a:rPr lang="zh-CN" altLang="en-US" sz="2400" dirty="0"/>
                  <a:t>的结点的概率</a:t>
                </a:r>
                <a:endParaRPr lang="en-US" altLang="zh-CN" sz="2400" dirty="0"/>
              </a:p>
              <a:p>
                <a:r>
                  <a:rPr lang="zh-CN" altLang="en-US" sz="2400" dirty="0"/>
                  <a:t>若网络服从幂律分布</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r>
                      <a:rPr lang="zh-CN" altLang="en-US" sz="240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称其为无标度网络</a:t>
                </a:r>
                <a:r>
                  <a:rPr lang="en-US" altLang="zh-CN" sz="2400" dirty="0"/>
                  <a:t>.</a:t>
                </a:r>
                <a:endParaRPr lang="zh-CN" altLang="en-US" sz="2400" dirty="0"/>
              </a:p>
            </p:txBody>
          </p:sp>
        </mc:Choice>
        <mc:Fallback xmlns="">
          <p:sp>
            <p:nvSpPr>
              <p:cNvPr id="5" name="矩形 4">
                <a:extLst>
                  <a:ext uri="{FF2B5EF4-FFF2-40B4-BE49-F238E27FC236}">
                    <a16:creationId xmlns:a16="http://schemas.microsoft.com/office/drawing/2014/main" id="{92617D75-3B47-4570-B92A-F84886BFA732}"/>
                  </a:ext>
                </a:extLst>
              </p:cNvPr>
              <p:cNvSpPr>
                <a:spLocks noRot="1" noChangeAspect="1" noMove="1" noResize="1" noEditPoints="1" noAdjustHandles="1" noChangeArrowheads="1" noChangeShapeType="1" noTextEdit="1"/>
              </p:cNvSpPr>
              <p:nvPr/>
            </p:nvSpPr>
            <p:spPr>
              <a:xfrm>
                <a:off x="585546" y="2797427"/>
                <a:ext cx="7436651" cy="830997"/>
              </a:xfrm>
              <a:prstGeom prst="rect">
                <a:avLst/>
              </a:prstGeom>
              <a:blipFill>
                <a:blip r:embed="rId2"/>
                <a:stretch>
                  <a:fillRect l="-1230" t="-5882" r="-328" b="-16176"/>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4DDBF9FE-2C85-40E6-848E-E5E5C6DA79B6}"/>
              </a:ext>
            </a:extLst>
          </p:cNvPr>
          <p:cNvSpPr/>
          <p:nvPr/>
        </p:nvSpPr>
        <p:spPr>
          <a:xfrm>
            <a:off x="106638" y="1535215"/>
            <a:ext cx="2954655" cy="646331"/>
          </a:xfrm>
          <a:prstGeom prst="rect">
            <a:avLst/>
          </a:prstGeom>
        </p:spPr>
        <p:txBody>
          <a:bodyPr wrap="none">
            <a:spAutoFit/>
          </a:bodyPr>
          <a:lstStyle/>
          <a:p>
            <a:r>
              <a:rPr lang="zh-CN" altLang="en-US" sz="3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两类复杂网络</a:t>
            </a:r>
            <a:endParaRPr lang="zh-CN" altLang="en-US" sz="2400" b="1" dirty="0"/>
          </a:p>
        </p:txBody>
      </p:sp>
      <p:sp>
        <p:nvSpPr>
          <p:cNvPr id="18" name="矩形 17">
            <a:extLst>
              <a:ext uri="{FF2B5EF4-FFF2-40B4-BE49-F238E27FC236}">
                <a16:creationId xmlns:a16="http://schemas.microsoft.com/office/drawing/2014/main" id="{8A17007F-3D92-40C5-AD5F-605CFD41806A}"/>
              </a:ext>
            </a:extLst>
          </p:cNvPr>
          <p:cNvSpPr/>
          <p:nvPr/>
        </p:nvSpPr>
        <p:spPr>
          <a:xfrm>
            <a:off x="585546" y="3625808"/>
            <a:ext cx="6746912"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小世界网络（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small-world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pic>
        <p:nvPicPr>
          <p:cNvPr id="10" name="图片 9">
            <a:extLst>
              <a:ext uri="{FF2B5EF4-FFF2-40B4-BE49-F238E27FC236}">
                <a16:creationId xmlns:a16="http://schemas.microsoft.com/office/drawing/2014/main" id="{6A281F5D-1E36-48FB-922B-C725B295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04" y="6448941"/>
            <a:ext cx="5372100" cy="2569890"/>
          </a:xfrm>
          <a:prstGeom prst="rect">
            <a:avLst/>
          </a:prstGeom>
        </p:spPr>
      </p:pic>
      <p:pic>
        <p:nvPicPr>
          <p:cNvPr id="14" name="图片 13">
            <a:extLst>
              <a:ext uri="{FF2B5EF4-FFF2-40B4-BE49-F238E27FC236}">
                <a16:creationId xmlns:a16="http://schemas.microsoft.com/office/drawing/2014/main" id="{178D90EE-50B3-4E19-96BA-1AFF22D80612}"/>
              </a:ext>
            </a:extLst>
          </p:cNvPr>
          <p:cNvPicPr>
            <a:picLocks noChangeAspect="1"/>
          </p:cNvPicPr>
          <p:nvPr/>
        </p:nvPicPr>
        <p:blipFill rotWithShape="1">
          <a:blip r:embed="rId4">
            <a:extLst>
              <a:ext uri="{28A0092B-C50C-407E-A947-70E740481C1C}">
                <a14:useLocalDpi xmlns:a14="http://schemas.microsoft.com/office/drawing/2010/main" val="0"/>
              </a:ext>
            </a:extLst>
          </a:blip>
          <a:srcRect l="9172"/>
          <a:stretch/>
        </p:blipFill>
        <p:spPr>
          <a:xfrm>
            <a:off x="350296" y="7454698"/>
            <a:ext cx="4534162" cy="1689302"/>
          </a:xfrm>
          <a:prstGeom prst="rect">
            <a:avLst/>
          </a:prstGeom>
        </p:spPr>
      </p:pic>
      <p:sp>
        <p:nvSpPr>
          <p:cNvPr id="20" name="矩形 19">
            <a:extLst>
              <a:ext uri="{FF2B5EF4-FFF2-40B4-BE49-F238E27FC236}">
                <a16:creationId xmlns:a16="http://schemas.microsoft.com/office/drawing/2014/main" id="{C865CA11-F09A-489B-B3B4-1210CB0F9A98}"/>
              </a:ext>
            </a:extLst>
          </p:cNvPr>
          <p:cNvSpPr/>
          <p:nvPr/>
        </p:nvSpPr>
        <p:spPr>
          <a:xfrm>
            <a:off x="585546" y="4280703"/>
            <a:ext cx="5570756" cy="830997"/>
          </a:xfrm>
          <a:prstGeom prst="rect">
            <a:avLst/>
          </a:prstGeom>
        </p:spPr>
        <p:txBody>
          <a:bodyPr wrap="squar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小世界现象：网络具有较短的</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和较高的</a:t>
            </a:r>
            <a:r>
              <a:rPr lang="zh-CN" altLang="en-US" sz="24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，称其为小世界网络</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A976432-0787-495E-94D1-11EA9667A6A7}"/>
                  </a:ext>
                </a:extLst>
              </p:cNvPr>
              <p:cNvSpPr/>
              <p:nvPr/>
            </p:nvSpPr>
            <p:spPr>
              <a:xfrm>
                <a:off x="621840" y="5111700"/>
                <a:ext cx="5570756" cy="1086195"/>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网络中任意两点之间的距离的平均值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d>
                            <m:dPr>
                              <m:ctrlPr>
                                <a:rPr lang="en-US" altLang="zh-CN" sz="1600" b="0" i="1" smtClean="0">
                                  <a:latin typeface="Cambria Math" panose="02040503050406030204" pitchFamily="18" charset="0"/>
                                </a:rPr>
                              </m:ctrlPr>
                            </m:dPr>
                            <m:e>
                              <m:m>
                                <m:mPr>
                                  <m:plcHide m:val="on"/>
                                  <m:mcs>
                                    <m:mc>
                                      <m:mcPr>
                                        <m:count m:val="1"/>
                                        <m:mcJc m:val="center"/>
                                      </m:mcPr>
                                    </m:mc>
                                  </m:mcs>
                                  <m:ctrlPr>
                                    <a:rPr lang="en-US" altLang="zh-CN" sz="1600" b="0" i="1" smtClean="0">
                                      <a:latin typeface="Cambria Math" panose="02040503050406030204" pitchFamily="18" charset="0"/>
                                    </a:rPr>
                                  </m:ctrlPr>
                                </m:mPr>
                                <m:mr>
                                  <m:e>
                                    <m:r>
                                      <a:rPr lang="en-US" altLang="zh-CN" sz="1600" b="0" i="1" smtClean="0">
                                        <a:latin typeface="Cambria Math" panose="02040503050406030204" pitchFamily="18" charset="0"/>
                                      </a:rPr>
                                      <m:t>𝑁</m:t>
                                    </m:r>
                                  </m:e>
                                </m:mr>
                                <m:mr>
                                  <m:e>
                                    <m:r>
                                      <a:rPr lang="en-US" altLang="zh-CN" sz="1600" b="0" i="1" smtClean="0">
                                        <a:latin typeface="Cambria Math" panose="02040503050406030204" pitchFamily="18" charset="0"/>
                                      </a:rPr>
                                      <m:t>2</m:t>
                                    </m:r>
                                  </m:e>
                                </m:mr>
                              </m:m>
                            </m:e>
                          </m:d>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up/>
                        <m:e>
                          <m:r>
                            <a:rPr lang="en-US" altLang="zh-CN" sz="1600" b="0" i="1" smtClean="0">
                              <a:latin typeface="Cambria Math" panose="02040503050406030204" pitchFamily="18" charset="0"/>
                            </a:rPr>
                            <m:t>𝑑𝑖𝑗</m:t>
                          </m:r>
                        </m:e>
                      </m:nary>
                    </m:oMath>
                  </m:oMathPara>
                </a14:m>
                <a:endParaRPr lang="zh-CN" altLang="en-US" sz="1600" dirty="0"/>
              </a:p>
            </p:txBody>
          </p:sp>
        </mc:Choice>
        <mc:Fallback xmlns="">
          <p:sp>
            <p:nvSpPr>
              <p:cNvPr id="26" name="矩形 25">
                <a:extLst>
                  <a:ext uri="{FF2B5EF4-FFF2-40B4-BE49-F238E27FC236}">
                    <a16:creationId xmlns:a16="http://schemas.microsoft.com/office/drawing/2014/main" id="{0A976432-0787-495E-94D1-11EA9667A6A7}"/>
                  </a:ext>
                </a:extLst>
              </p:cNvPr>
              <p:cNvSpPr>
                <a:spLocks noRot="1" noChangeAspect="1" noMove="1" noResize="1" noEditPoints="1" noAdjustHandles="1" noChangeArrowheads="1" noChangeShapeType="1" noTextEdit="1"/>
              </p:cNvSpPr>
              <p:nvPr/>
            </p:nvSpPr>
            <p:spPr>
              <a:xfrm>
                <a:off x="621840" y="5111700"/>
                <a:ext cx="5570756" cy="1086195"/>
              </a:xfrm>
              <a:prstGeom prst="rect">
                <a:avLst/>
              </a:prstGeom>
              <a:blipFill>
                <a:blip r:embed="rId5"/>
                <a:stretch>
                  <a:fillRect l="-1094" t="-3371" r="-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CACE8FD-EE8D-430F-B135-5C9FB5279866}"/>
                  </a:ext>
                </a:extLst>
              </p:cNvPr>
              <p:cNvSpPr/>
              <p:nvPr/>
            </p:nvSpPr>
            <p:spPr>
              <a:xfrm>
                <a:off x="631005" y="6448941"/>
                <a:ext cx="5680895" cy="940194"/>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反映网络的紧密程度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r>
                            <a:rPr lang="zh-CN" altLang="en-US" sz="1600" i="1">
                              <a:latin typeface="Cambria Math" panose="02040503050406030204" pitchFamily="18" charset="0"/>
                            </a:rPr>
                            <m:t>网络</m:t>
                          </m:r>
                          <m:r>
                            <a:rPr lang="zh-CN" altLang="en-US" sz="1600" i="1" smtClean="0">
                              <a:latin typeface="Cambria Math" panose="02040503050406030204" pitchFamily="18" charset="0"/>
                            </a:rPr>
                            <m:t>中</m:t>
                          </m:r>
                          <m:r>
                            <a:rPr lang="zh-CN" altLang="en-US" sz="1600" i="1">
                              <a:latin typeface="Cambria Math" panose="02040503050406030204" pitchFamily="18" charset="0"/>
                            </a:rPr>
                            <m:t>三角形</m:t>
                          </m:r>
                          <m:r>
                            <a:rPr lang="zh-CN" altLang="en-US" sz="1600" i="1" smtClean="0">
                              <a:latin typeface="Cambria Math" panose="02040503050406030204" pitchFamily="18" charset="0"/>
                            </a:rPr>
                            <m:t>的</m:t>
                          </m:r>
                          <m:r>
                            <a:rPr lang="zh-CN" altLang="en-US" sz="1600" i="1">
                              <a:latin typeface="Cambria Math" panose="02040503050406030204" pitchFamily="18" charset="0"/>
                            </a:rPr>
                            <m:t>数目</m:t>
                          </m:r>
                          <m:r>
                            <a:rPr lang="en-US" altLang="zh-CN" sz="1600" b="0" i="1" smtClean="0">
                              <a:latin typeface="Cambria Math" panose="02040503050406030204" pitchFamily="18" charset="0"/>
                            </a:rPr>
                            <m:t>)</m:t>
                          </m:r>
                        </m:num>
                        <m:den>
                          <m:r>
                            <a:rPr lang="zh-CN" altLang="en-US" sz="1600" i="1">
                              <a:latin typeface="Cambria Math" panose="02040503050406030204" pitchFamily="18" charset="0"/>
                            </a:rPr>
                            <m:t>网络中</m:t>
                          </m:r>
                          <m:r>
                            <a:rPr lang="zh-CN" altLang="en-US" sz="1600" i="1" smtClean="0">
                              <a:latin typeface="Cambria Math" panose="02040503050406030204" pitchFamily="18" charset="0"/>
                            </a:rPr>
                            <m:t>三元组</m:t>
                          </m:r>
                          <m:r>
                            <a:rPr lang="zh-CN" altLang="en-US" sz="1600" i="1">
                              <a:latin typeface="Cambria Math" panose="02040503050406030204" pitchFamily="18" charset="0"/>
                            </a:rPr>
                            <m:t>的</m:t>
                          </m:r>
                          <m:r>
                            <a:rPr lang="zh-CN" altLang="en-US" sz="1600" i="1" smtClean="0">
                              <a:latin typeface="Cambria Math" panose="02040503050406030204" pitchFamily="18" charset="0"/>
                            </a:rPr>
                            <m:t>数目</m:t>
                          </m:r>
                        </m:den>
                      </m:f>
                    </m:oMath>
                  </m:oMathPara>
                </a14:m>
                <a:endParaRPr lang="zh-CN" altLang="en-US" sz="1600" dirty="0"/>
              </a:p>
            </p:txBody>
          </p:sp>
        </mc:Choice>
        <mc:Fallback xmlns="">
          <p:sp>
            <p:nvSpPr>
              <p:cNvPr id="27" name="矩形 26">
                <a:extLst>
                  <a:ext uri="{FF2B5EF4-FFF2-40B4-BE49-F238E27FC236}">
                    <a16:creationId xmlns:a16="http://schemas.microsoft.com/office/drawing/2014/main" id="{0CACE8FD-EE8D-430F-B135-5C9FB5279866}"/>
                  </a:ext>
                </a:extLst>
              </p:cNvPr>
              <p:cNvSpPr>
                <a:spLocks noRot="1" noChangeAspect="1" noMove="1" noResize="1" noEditPoints="1" noAdjustHandles="1" noChangeArrowheads="1" noChangeShapeType="1" noTextEdit="1"/>
              </p:cNvSpPr>
              <p:nvPr/>
            </p:nvSpPr>
            <p:spPr>
              <a:xfrm>
                <a:off x="631005" y="6448941"/>
                <a:ext cx="5680895" cy="940194"/>
              </a:xfrm>
              <a:prstGeom prst="rect">
                <a:avLst/>
              </a:prstGeom>
              <a:blipFill>
                <a:blip r:embed="rId6"/>
                <a:stretch>
                  <a:fillRect l="-1182" t="-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C5FB8F08-7084-483A-AEA0-88B6D55D124F}"/>
                  </a:ext>
                </a:extLst>
              </p:cNvPr>
              <p:cNvSpPr/>
              <p:nvPr/>
            </p:nvSpPr>
            <p:spPr>
              <a:xfrm>
                <a:off x="7145034" y="5959611"/>
                <a:ext cx="3485249" cy="338554"/>
              </a:xfrm>
              <a:prstGeom prst="rect">
                <a:avLst/>
              </a:prstGeom>
            </p:spPr>
            <p:txBody>
              <a:bodyPr wrap="none">
                <a:spAutoFit/>
              </a:bodyPr>
              <a:lstStyle/>
              <a:p>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1600"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重连概率</a:t>
                </a:r>
                <a14:m>
                  <m:oMath xmlns:m="http://schemas.openxmlformats.org/officeDocument/2006/math">
                    <m:r>
                      <a:rPr lang="en-US" altLang="zh-CN" sz="1600" b="0" i="1" smtClean="0">
                        <a:latin typeface="Cambria Math" panose="02040503050406030204" pitchFamily="18" charset="0"/>
                      </a:rPr>
                      <m:t>𝑝</m:t>
                    </m:r>
                  </m:oMath>
                </a14:m>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构造小世界网络模型</a:t>
                </a:r>
                <a:endParaRPr lang="zh-CN" altLang="en-US" sz="1600" dirty="0"/>
              </a:p>
            </p:txBody>
          </p:sp>
        </mc:Choice>
        <mc:Fallback xmlns="">
          <p:sp>
            <p:nvSpPr>
              <p:cNvPr id="28" name="矩形 27">
                <a:extLst>
                  <a:ext uri="{FF2B5EF4-FFF2-40B4-BE49-F238E27FC236}">
                    <a16:creationId xmlns:a16="http://schemas.microsoft.com/office/drawing/2014/main" id="{C5FB8F08-7084-483A-AEA0-88B6D55D124F}"/>
                  </a:ext>
                </a:extLst>
              </p:cNvPr>
              <p:cNvSpPr>
                <a:spLocks noRot="1" noChangeAspect="1" noMove="1" noResize="1" noEditPoints="1" noAdjustHandles="1" noChangeArrowheads="1" noChangeShapeType="1" noTextEdit="1"/>
              </p:cNvSpPr>
              <p:nvPr/>
            </p:nvSpPr>
            <p:spPr>
              <a:xfrm>
                <a:off x="7145034" y="5959611"/>
                <a:ext cx="3485249" cy="338554"/>
              </a:xfrm>
              <a:prstGeom prst="rect">
                <a:avLst/>
              </a:prstGeom>
              <a:blipFill>
                <a:blip r:embed="rId7"/>
                <a:stretch>
                  <a:fillRect l="-874" t="-5455" b="-23636"/>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6B2A9DA1-65C5-412A-B212-F7D5C44277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2197" y="1858380"/>
            <a:ext cx="3396061" cy="3184389"/>
          </a:xfrm>
          <a:prstGeom prst="rect">
            <a:avLst/>
          </a:prstGeom>
        </p:spPr>
      </p:pic>
    </p:spTree>
    <p:extLst>
      <p:ext uri="{BB962C8B-B14F-4D97-AF65-F5344CB8AC3E}">
        <p14:creationId xmlns:p14="http://schemas.microsoft.com/office/powerpoint/2010/main" val="28485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22463"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模型：适合度 平均中性漂变</a:t>
            </a:r>
            <a:endParaRPr lang="zh-CN" altLang="en-US" sz="4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2CE263-8B9B-4288-9C37-914AE7564E9B}"/>
              </a:ext>
            </a:extLst>
          </p:cNvPr>
          <p:cNvSpPr/>
          <p:nvPr/>
        </p:nvSpPr>
        <p:spPr>
          <a:xfrm>
            <a:off x="429928" y="1689905"/>
            <a:ext cx="10754628" cy="1200329"/>
          </a:xfrm>
          <a:prstGeom prst="rect">
            <a:avLst/>
          </a:prstGeom>
        </p:spPr>
        <p:txBody>
          <a:bodyPr wrap="square">
            <a:spAutoFit/>
          </a:bodyPr>
          <a:lstStyle/>
          <a:p>
            <a:r>
              <a:rPr lang="zh-CN" altLang="en-US" sz="2400" b="1" dirty="0"/>
              <a:t>目的</a:t>
            </a:r>
            <a:endParaRPr lang="en-US" altLang="zh-CN" sz="2400" b="1" dirty="0"/>
          </a:p>
          <a:p>
            <a:r>
              <a:rPr lang="zh-CN" altLang="en-US" sz="2400" dirty="0"/>
              <a:t>在有限种群构成的</a:t>
            </a:r>
            <a:r>
              <a:rPr lang="zh-CN" altLang="en-US" sz="2400" b="1" dirty="0"/>
              <a:t>网络</a:t>
            </a:r>
            <a:r>
              <a:rPr lang="zh-CN" altLang="en-US" sz="2400" dirty="0"/>
              <a:t>中，假设</a:t>
            </a:r>
            <a:r>
              <a:rPr lang="zh-CN" altLang="en-US" sz="2400" b="1" dirty="0"/>
              <a:t>适合度</a:t>
            </a:r>
            <a:r>
              <a:rPr lang="zh-CN" altLang="en-US" sz="2400" dirty="0"/>
              <a:t>方差来自于每个个体不同数量的邻居，利用</a:t>
            </a:r>
            <a:r>
              <a:rPr lang="zh-CN" altLang="en-US" sz="2400" b="1" dirty="0"/>
              <a:t>平均中性漂变</a:t>
            </a:r>
            <a:r>
              <a:rPr lang="zh-CN" altLang="en-US" sz="2400" dirty="0"/>
              <a:t>的思想，探究邻居数变化对</a:t>
            </a:r>
            <a:r>
              <a:rPr lang="zh-CN" altLang="en-US" sz="2400" b="1" dirty="0"/>
              <a:t>固定概率</a:t>
            </a:r>
            <a:r>
              <a:rPr lang="zh-CN" altLang="en-US" sz="2400" dirty="0"/>
              <a:t>的影响。</a:t>
            </a:r>
          </a:p>
        </p:txBody>
      </p:sp>
      <p:sp>
        <p:nvSpPr>
          <p:cNvPr id="5" name="矩形 4">
            <a:extLst>
              <a:ext uri="{FF2B5EF4-FFF2-40B4-BE49-F238E27FC236}">
                <a16:creationId xmlns:a16="http://schemas.microsoft.com/office/drawing/2014/main" id="{CB3FFCBB-61EE-477C-8AE4-1BFD91336E53}"/>
              </a:ext>
            </a:extLst>
          </p:cNvPr>
          <p:cNvSpPr/>
          <p:nvPr/>
        </p:nvSpPr>
        <p:spPr>
          <a:xfrm>
            <a:off x="429928" y="3350983"/>
            <a:ext cx="10985633" cy="1569660"/>
          </a:xfrm>
          <a:prstGeom prst="rect">
            <a:avLst/>
          </a:prstGeom>
        </p:spPr>
        <p:txBody>
          <a:bodyPr wrap="square">
            <a:spAutoFit/>
          </a:bodyPr>
          <a:lstStyle/>
          <a:p>
            <a:r>
              <a:rPr lang="zh-CN" altLang="en-US" sz="2400" b="1" dirty="0"/>
              <a:t>适合度</a:t>
            </a:r>
            <a:endParaRPr lang="en-US" altLang="zh-CN" sz="2400" b="1" dirty="0"/>
          </a:p>
          <a:p>
            <a:r>
              <a:rPr lang="zh-CN" altLang="en-US" sz="2400" dirty="0"/>
              <a:t>对于种群中变异个体，如果它获得了使其更能繁殖和（或）抵抗死亡的性质，那么它将有机会在种群中固定。进化动力学中，用适合度(fitness)来包括这些所有的性质，因此，</a:t>
            </a:r>
            <a:r>
              <a:rPr lang="zh-CN" altLang="en-US" sz="2400" b="1" dirty="0"/>
              <a:t>适合度是个体出生率和（或）死亡率的函数</a:t>
            </a:r>
            <a:r>
              <a:rPr lang="zh-CN" altLang="en-US" sz="2400" dirty="0"/>
              <a:t>。</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AB8F837-014E-4932-8FEF-A9C0F6C0FBE6}"/>
                  </a:ext>
                </a:extLst>
              </p:cNvPr>
              <p:cNvSpPr/>
              <p:nvPr/>
            </p:nvSpPr>
            <p:spPr>
              <a:xfrm>
                <a:off x="429929" y="5381392"/>
                <a:ext cx="10985632" cy="2677656"/>
              </a:xfrm>
              <a:prstGeom prst="rect">
                <a:avLst/>
              </a:prstGeom>
            </p:spPr>
            <p:txBody>
              <a:bodyPr wrap="square">
                <a:spAutoFit/>
              </a:bodyPr>
              <a:lstStyle/>
              <a:p>
                <a:r>
                  <a:rPr lang="zh-CN" altLang="en-US" sz="2400" b="1" dirty="0"/>
                  <a:t>平均中性漂变</a:t>
                </a:r>
                <a:endParaRPr lang="en-US" altLang="zh-CN" sz="2400" b="1" dirty="0"/>
              </a:p>
              <a:p>
                <a:r>
                  <a:rPr lang="zh-CN" altLang="en-US" sz="2400" dirty="0"/>
                  <a:t>考虑种群大小为N的有限种群，由两类物种组成：A(野生型) B(突变体)，种群在BD过程下进化，</a:t>
                </a:r>
                <a:r>
                  <a:rPr lang="zh-CN" altLang="en-US" sz="2400" b="1" dirty="0"/>
                  <a:t>适合度取决于死亡率</a:t>
                </a:r>
                <a:r>
                  <a:rPr lang="zh-CN" altLang="en-US" sz="2400" dirty="0"/>
                  <a:t>。在中性漂变的条件下（A, B适合度相同）。</a:t>
                </a:r>
                <a:endParaRPr lang="en-US" altLang="zh-CN" sz="2400" dirty="0"/>
              </a:p>
              <a:p>
                <a:endParaRPr lang="en-US" altLang="zh-CN" sz="2400" dirty="0"/>
              </a:p>
              <a:p>
                <a:r>
                  <a:rPr lang="zh-CN" altLang="en-US" sz="2400" dirty="0"/>
                  <a:t>突变型的固定概率为</a:t>
                </a:r>
                <a14:m>
                  <m:oMath xmlns:m="http://schemas.openxmlformats.org/officeDocument/2006/math">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𝑁</m:t>
                    </m:r>
                    <m:r>
                      <a:rPr lang="zh-CN" altLang="en-US" sz="2400" i="1" dirty="0" smtClean="0">
                        <a:latin typeface="Cambria Math" panose="02040503050406030204" pitchFamily="18" charset="0"/>
                      </a:rPr>
                      <m:t>.</m:t>
                    </m:r>
                  </m:oMath>
                </a14:m>
                <a:r>
                  <a:rPr lang="zh-CN" altLang="en-US" sz="2400" dirty="0"/>
                  <a:t> 但考虑环境和时间会对物种的适应度有影响，因此假设一些突变体会比野生型具有更高的适合度，其他突变体则相反，但平均下来，两类物种的适合度是相同的。这种情况就叫做平均中性漂变(average neutral drift).</a:t>
                </a:r>
              </a:p>
            </p:txBody>
          </p:sp>
        </mc:Choice>
        <mc:Fallback xmlns="">
          <p:sp>
            <p:nvSpPr>
              <p:cNvPr id="13" name="矩形 12">
                <a:extLst>
                  <a:ext uri="{FF2B5EF4-FFF2-40B4-BE49-F238E27FC236}">
                    <a16:creationId xmlns:a16="http://schemas.microsoft.com/office/drawing/2014/main" id="{EAB8F837-014E-4932-8FEF-A9C0F6C0FBE6}"/>
                  </a:ext>
                </a:extLst>
              </p:cNvPr>
              <p:cNvSpPr>
                <a:spLocks noRot="1" noChangeAspect="1" noMove="1" noResize="1" noEditPoints="1" noAdjustHandles="1" noChangeArrowheads="1" noChangeShapeType="1" noTextEdit="1"/>
              </p:cNvSpPr>
              <p:nvPr/>
            </p:nvSpPr>
            <p:spPr>
              <a:xfrm>
                <a:off x="429929" y="5381392"/>
                <a:ext cx="10985632" cy="2677656"/>
              </a:xfrm>
              <a:prstGeom prst="rect">
                <a:avLst/>
              </a:prstGeom>
              <a:blipFill>
                <a:blip r:embed="rId2"/>
                <a:stretch>
                  <a:fillRect l="-888" t="-1822" r="-3219" b="-4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9458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3652</TotalTime>
  <Words>2157</Words>
  <Application>Microsoft Office PowerPoint</Application>
  <PresentationFormat>自定义</PresentationFormat>
  <Paragraphs>188</Paragraphs>
  <Slides>15</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Helvetica Neue</vt:lpstr>
      <vt:lpstr>Roboto</vt:lpstr>
      <vt:lpstr>等线</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Tiger</dc:creator>
  <cp:lastModifiedBy>DELL</cp:lastModifiedBy>
  <cp:revision>160</cp:revision>
  <dcterms:created xsi:type="dcterms:W3CDTF">2021-09-25T04:25:43Z</dcterms:created>
  <dcterms:modified xsi:type="dcterms:W3CDTF">2021-11-27T11:14:54Z</dcterms:modified>
</cp:coreProperties>
</file>