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8F4B-09E4-4EFA-9241-F66D4B585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5F952-A77E-4082-B0B4-02902775C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FB2EF-14E3-4DCF-93B7-35DA9A5D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6175-F9C1-4720-8AE8-0E74736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4B934-9F5E-4668-AC38-0DB4DD5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7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F11E0-03D5-40D0-876A-2483EBC1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68A5B-476C-40A9-9E15-A620C5A0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27AC7-129B-487A-9129-002BAB6C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356E1-9D6F-4F4A-BCA7-A12B4ED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875A5-B225-485A-8456-136BC042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11A99-061B-4415-AE1D-5A16B18CC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9196F-50AB-4516-8BB3-BB1D0BD0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D918E-4914-4280-93E3-11D2D226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B1A3C-D0B5-4A5B-98FC-7283FB8B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FACC8-4B67-44F1-968A-D9DB212A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4AF1-4B92-4BFA-AE0D-5A94B10A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67494-0FCF-496D-822D-11EA3CF5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829D-D636-41B6-82A9-547E9522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D8E00-5FD7-4AD1-9D18-CDAD7149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E4ECF-B956-40AB-82E1-50AFAE17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BD1D-CB97-46B0-BC22-E590366C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C0D66-C8EE-457A-A02A-610E9131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5C8D4-AB65-464D-88E6-ABF10BB1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18D27-CCA3-4F8B-8404-3C76651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9A9E6-44F2-4EA7-8E53-2F346C33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CE756-01FE-47BF-A7FF-C237033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5EA2E-7F64-4D72-B1A1-EFCA7AC7C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5B9D7-A868-4796-B386-F0C4805D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1B814-2F5D-4E61-A48E-55432C3C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EABFC-B159-4771-A4B1-1F70CB42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804E4-6A59-459E-90B1-127379FB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FBBC-CAA1-4EAF-AB87-F85B8DC2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88641-6F58-4ACD-B73B-5A489185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3DA36-AD4B-4619-A552-E14375AD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A6F05-74B7-4D4B-A54C-CD0E8F11E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D4AF5B-2ED5-44BE-82E0-D269A5266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1F8FC1-0CA6-4BD3-92DC-86E05FE9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2E989-BCA1-4076-B4CF-A3ED5745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5E8C20-35D7-470F-A1B1-AE9CB634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1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FBC06-86E6-4471-BAE6-C3AEFDF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334E9-AD1E-4A18-B12C-40DA13D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A0931-24D4-4378-9809-2CAD9329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7ECF70-0AFA-4202-A207-834D9066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8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A148F-A9BD-4E4C-9181-6C66F9B7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811AF-F555-4981-BC5C-B43101B8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5E3EC-692B-4520-BA57-6D07512E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5AE9F-C167-43DD-966A-5B2554C6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F0105-25A5-4833-99A3-5BC294E3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EBA60-D744-4F78-AA91-75C4458F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0D997-7FF3-4A5D-B43E-D29C62B9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66E16-5CC9-4E2C-BB9F-19A90B1C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E33DF-4D3F-47CB-9C52-7AA3E2B3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18D6B-04A7-438F-BD3D-F1D3FC7B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9D7C4-7E7B-4A70-A4E0-8C915FF1B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DEA48-EF36-4FDB-9909-62842E01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B4992-3576-4563-A6A4-6C4EDEBE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3E5AE-934F-4A89-AB61-8BCC03C5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3DA79-6643-459F-89C0-8042723C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4DB096-A49F-4F8B-BC79-7BAA842A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03AF5-3C6E-4EDC-9F3D-73A6B0FA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2D524-14C7-47E7-ACE1-43AE84D3F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D92A-CA90-4A93-A932-29D5954E80A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EF129-5F21-4A64-947B-0E6D63B80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3E558-76BD-4DAF-AEA3-BF35822A8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BE6C52-5C0F-4CB0-809F-082D2454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13012"/>
              </p:ext>
            </p:extLst>
          </p:nvPr>
        </p:nvGraphicFramePr>
        <p:xfrm>
          <a:off x="697358" y="3022692"/>
          <a:ext cx="45688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06">
                  <a:extLst>
                    <a:ext uri="{9D8B030D-6E8A-4147-A177-3AD203B41FA5}">
                      <a16:colId xmlns:a16="http://schemas.microsoft.com/office/drawing/2014/main" val="1929173105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74125278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593137887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222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20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5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707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E4CE69F-0010-4A07-81A5-71AA65355C46}"/>
              </a:ext>
            </a:extLst>
          </p:cNvPr>
          <p:cNvSpPr/>
          <p:nvPr/>
        </p:nvSpPr>
        <p:spPr>
          <a:xfrm>
            <a:off x="2062750" y="2557282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confusion matrix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FD82AA-C017-42CE-BF81-8B315DFA3EEE}"/>
              </a:ext>
            </a:extLst>
          </p:cNvPr>
          <p:cNvSpPr/>
          <p:nvPr/>
        </p:nvSpPr>
        <p:spPr>
          <a:xfrm>
            <a:off x="5974438" y="3022692"/>
            <a:ext cx="43401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 Positive(TP):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正样本预测为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 Negative(TN):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负样本预测为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 Positive(FP):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负样本预测为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 Negative(FN):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正样本预测为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EC0B4C-4B63-4471-BF0D-B1636D83AC3A}"/>
              </a:ext>
            </a:extLst>
          </p:cNvPr>
          <p:cNvSpPr/>
          <p:nvPr/>
        </p:nvSpPr>
        <p:spPr>
          <a:xfrm>
            <a:off x="813024" y="2051323"/>
            <a:ext cx="693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问题中，针对样本预测结果，我们可以得到以下的混淆矩阵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2A9EE4-44EB-4221-83BF-FD92FC5B56DB}"/>
              </a:ext>
            </a:extLst>
          </p:cNvPr>
          <p:cNvSpPr/>
          <p:nvPr/>
        </p:nvSpPr>
        <p:spPr>
          <a:xfrm>
            <a:off x="6726383" y="4352163"/>
            <a:ext cx="27045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缩写解释：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首字母：预测是否正确，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or F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末尾字母：预测的结果，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or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FB56C6-558D-46B5-A237-16D3C7D4DFB4}"/>
              </a:ext>
            </a:extLst>
          </p:cNvPr>
          <p:cNvSpPr/>
          <p:nvPr/>
        </p:nvSpPr>
        <p:spPr>
          <a:xfrm>
            <a:off x="813024" y="1449286"/>
            <a:ext cx="347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混淆矩阵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Confusion Matrix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600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ABF4D1-2BAB-4417-B222-2C97689E3A6E}"/>
              </a:ext>
            </a:extLst>
          </p:cNvPr>
          <p:cNvSpPr/>
          <p:nvPr/>
        </p:nvSpPr>
        <p:spPr>
          <a:xfrm>
            <a:off x="304438" y="410931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24DCB9-763E-4623-9226-57FA783BD4C0}"/>
              </a:ext>
            </a:extLst>
          </p:cNvPr>
          <p:cNvSpPr/>
          <p:nvPr/>
        </p:nvSpPr>
        <p:spPr>
          <a:xfrm>
            <a:off x="320736" y="86162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对给定的测试数据集，正确分类的样本与总样本个数之比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E941100-A173-4C97-8735-2DC95EBBCF7F}"/>
                  </a:ext>
                </a:extLst>
              </p:cNvPr>
              <p:cNvSpPr/>
              <p:nvPr/>
            </p:nvSpPr>
            <p:spPr>
              <a:xfrm>
                <a:off x="1242771" y="1450131"/>
                <a:ext cx="35967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Accuracy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E941100-A173-4C97-8735-2DC95EBBC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71" y="1450131"/>
                <a:ext cx="3596754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D8FA39F-91E6-4132-9D26-8B05C10B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29844"/>
              </p:ext>
            </p:extLst>
          </p:nvPr>
        </p:nvGraphicFramePr>
        <p:xfrm>
          <a:off x="7319832" y="506039"/>
          <a:ext cx="45688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06">
                  <a:extLst>
                    <a:ext uri="{9D8B030D-6E8A-4147-A177-3AD203B41FA5}">
                      <a16:colId xmlns:a16="http://schemas.microsoft.com/office/drawing/2014/main" val="1929173105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74125278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593137887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222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20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5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707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6A9150B-8861-45EB-AEC8-7C7FFBAF5D95}"/>
              </a:ext>
            </a:extLst>
          </p:cNvPr>
          <p:cNvSpPr/>
          <p:nvPr/>
        </p:nvSpPr>
        <p:spPr>
          <a:xfrm>
            <a:off x="8685224" y="40629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confusion matrix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E270F7-0175-4F18-BA0A-2F5236232723}"/>
              </a:ext>
            </a:extLst>
          </p:cNvPr>
          <p:cNvSpPr/>
          <p:nvPr/>
        </p:nvSpPr>
        <p:spPr>
          <a:xfrm>
            <a:off x="291165" y="2613472"/>
            <a:ext cx="227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Precision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43FFCF-8DFF-432D-801D-747FEF5A8D3A}"/>
              </a:ext>
            </a:extLst>
          </p:cNvPr>
          <p:cNvSpPr/>
          <p:nvPr/>
        </p:nvSpPr>
        <p:spPr>
          <a:xfrm>
            <a:off x="231032" y="3140434"/>
            <a:ext cx="708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针对预测结果而言，表示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预测为正的样本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中，实际为正的样本的比例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E735D7-C1CD-49D3-BD1E-2CBC055F6F96}"/>
                  </a:ext>
                </a:extLst>
              </p:cNvPr>
              <p:cNvSpPr/>
              <p:nvPr/>
            </p:nvSpPr>
            <p:spPr>
              <a:xfrm>
                <a:off x="1888396" y="3550947"/>
                <a:ext cx="2305503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ecsion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E735D7-C1CD-49D3-BD1E-2CBC055F6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96" y="3550947"/>
                <a:ext cx="2305503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D5C08B69-6644-4B22-B0DA-B71BB297CD66}"/>
              </a:ext>
            </a:extLst>
          </p:cNvPr>
          <p:cNvSpPr/>
          <p:nvPr/>
        </p:nvSpPr>
        <p:spPr>
          <a:xfrm>
            <a:off x="320736" y="4446681"/>
            <a:ext cx="19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召回率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Recall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1662DA-251D-4BE1-9466-E176852DDA92}"/>
              </a:ext>
            </a:extLst>
          </p:cNvPr>
          <p:cNvSpPr/>
          <p:nvPr/>
        </p:nvSpPr>
        <p:spPr>
          <a:xfrm>
            <a:off x="220612" y="4986900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针对测试样本而言，表示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实际为正的样本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中，预测为正的样本的比例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D27A61-6ACA-4890-AF25-9C505E9B9840}"/>
                  </a:ext>
                </a:extLst>
              </p:cNvPr>
              <p:cNvSpPr/>
              <p:nvPr/>
            </p:nvSpPr>
            <p:spPr>
              <a:xfrm>
                <a:off x="1862748" y="5557569"/>
                <a:ext cx="2069861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ecall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D27A61-6ACA-4890-AF25-9C505E9B9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48" y="5557569"/>
                <a:ext cx="2069861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CD8B0A9-F429-485A-9B69-C4FD9E4C1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0592"/>
              </p:ext>
            </p:extLst>
          </p:nvPr>
        </p:nvGraphicFramePr>
        <p:xfrm>
          <a:off x="7472232" y="2531031"/>
          <a:ext cx="45688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06">
                  <a:extLst>
                    <a:ext uri="{9D8B030D-6E8A-4147-A177-3AD203B41FA5}">
                      <a16:colId xmlns:a16="http://schemas.microsoft.com/office/drawing/2014/main" val="1929173105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74125278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593137887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222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20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5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70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F73366-41F6-416D-9C8F-213CA619C3B2}"/>
                  </a:ext>
                </a:extLst>
              </p:cNvPr>
              <p:cNvSpPr/>
              <p:nvPr/>
            </p:nvSpPr>
            <p:spPr>
              <a:xfrm>
                <a:off x="7801038" y="4446681"/>
                <a:ext cx="383149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Accuracy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50+3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+15+5+30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F73366-41F6-416D-9C8F-213CA619C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38" y="4446681"/>
                <a:ext cx="3831498" cy="622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9D0F24-50E1-43D3-A782-F1D9A52C28A9}"/>
                  </a:ext>
                </a:extLst>
              </p:cNvPr>
              <p:cNvSpPr/>
              <p:nvPr/>
            </p:nvSpPr>
            <p:spPr>
              <a:xfrm>
                <a:off x="7852702" y="5145001"/>
                <a:ext cx="3534942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ecsion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50+15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13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=0.77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9D0F24-50E1-43D3-A782-F1D9A52C2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702" y="5145001"/>
                <a:ext cx="3534942" cy="622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D837F55-B2C1-4C32-A427-A574BF9DBBD0}"/>
                  </a:ext>
                </a:extLst>
              </p:cNvPr>
              <p:cNvSpPr/>
              <p:nvPr/>
            </p:nvSpPr>
            <p:spPr>
              <a:xfrm>
                <a:off x="8143705" y="5861595"/>
                <a:ext cx="3145413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ecall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50+5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11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=0.91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D837F55-B2C1-4C32-A427-A574BF9DB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705" y="5861595"/>
                <a:ext cx="3145413" cy="622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4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0C5970-0D1D-4721-9BCF-0A484A7237E1}"/>
              </a:ext>
            </a:extLst>
          </p:cNvPr>
          <p:cNvSpPr/>
          <p:nvPr/>
        </p:nvSpPr>
        <p:spPr>
          <a:xfrm>
            <a:off x="383081" y="248753"/>
            <a:ext cx="141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F1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381C8F-C4AD-4BFE-9EA6-C819BAA61837}"/>
              </a:ext>
            </a:extLst>
          </p:cNvPr>
          <p:cNvSpPr/>
          <p:nvPr/>
        </p:nvSpPr>
        <p:spPr>
          <a:xfrm>
            <a:off x="383081" y="740481"/>
            <a:ext cx="5510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两个指标进行调和平均，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F83CD7-078B-45D8-9647-604B7AC1C8ED}"/>
                  </a:ext>
                </a:extLst>
              </p:cNvPr>
              <p:cNvSpPr/>
              <p:nvPr/>
            </p:nvSpPr>
            <p:spPr>
              <a:xfrm>
                <a:off x="1327520" y="2142734"/>
                <a:ext cx="1791452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=2×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F83CD7-078B-45D8-9647-604B7AC1C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20" y="2142734"/>
                <a:ext cx="1791452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AEA2F3-7947-459D-A0BA-982A3403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38325"/>
              </p:ext>
            </p:extLst>
          </p:nvPr>
        </p:nvGraphicFramePr>
        <p:xfrm>
          <a:off x="6890341" y="1290840"/>
          <a:ext cx="45688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06">
                  <a:extLst>
                    <a:ext uri="{9D8B030D-6E8A-4147-A177-3AD203B41FA5}">
                      <a16:colId xmlns:a16="http://schemas.microsoft.com/office/drawing/2014/main" val="1929173105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74125278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593137887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222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20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5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70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3F808B-F2D2-4668-AA81-C9B67589841C}"/>
                  </a:ext>
                </a:extLst>
              </p:cNvPr>
              <p:cNvSpPr/>
              <p:nvPr/>
            </p:nvSpPr>
            <p:spPr>
              <a:xfrm>
                <a:off x="7299050" y="3160188"/>
                <a:ext cx="2800767" cy="6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ecsion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50+15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3F808B-F2D2-4668-AA81-C9B675898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50" y="3160188"/>
                <a:ext cx="2800767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A8EA5DB-3549-4929-BA64-2B160317D3DC}"/>
                  </a:ext>
                </a:extLst>
              </p:cNvPr>
              <p:cNvSpPr/>
              <p:nvPr/>
            </p:nvSpPr>
            <p:spPr>
              <a:xfrm>
                <a:off x="7554829" y="3801389"/>
                <a:ext cx="241123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ecall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50+5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A8EA5DB-3549-4929-BA64-2B160317D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29" y="3801389"/>
                <a:ext cx="2411238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0C5EDA1-40BE-477F-B90D-B43273BADE8E}"/>
                  </a:ext>
                </a:extLst>
              </p:cNvPr>
              <p:cNvSpPr/>
              <p:nvPr/>
            </p:nvSpPr>
            <p:spPr>
              <a:xfrm>
                <a:off x="7915106" y="4500799"/>
                <a:ext cx="30378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0.77×0.91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0.77+0.91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=0.83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0C5EDA1-40BE-477F-B90D-B43273BAD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06" y="4500799"/>
                <a:ext cx="3037819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B65BDE41-1EDD-4123-B986-CA3206397EAB}"/>
              </a:ext>
            </a:extLst>
          </p:cNvPr>
          <p:cNvSpPr/>
          <p:nvPr/>
        </p:nvSpPr>
        <p:spPr>
          <a:xfrm>
            <a:off x="279172" y="5030322"/>
            <a:ext cx="77426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尽可能提高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的同时，也希望两者的差异尽可能小。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 score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适用于二分类问题，对于多分类，推广至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Micro-F1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Macro-F1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两种度量。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613F73-1B50-40C1-91E3-9FA389E8DBC0}"/>
              </a:ext>
            </a:extLst>
          </p:cNvPr>
          <p:cNvSpPr/>
          <p:nvPr/>
        </p:nvSpPr>
        <p:spPr>
          <a:xfrm>
            <a:off x="378896" y="96080"/>
            <a:ext cx="150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Micro-F1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A3E3BD-3FC8-4BB9-9278-998BFEB3F8E5}"/>
              </a:ext>
            </a:extLst>
          </p:cNvPr>
          <p:cNvSpPr/>
          <p:nvPr/>
        </p:nvSpPr>
        <p:spPr>
          <a:xfrm>
            <a:off x="378896" y="452330"/>
            <a:ext cx="10394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统计各个类别的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，加和构成新的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Micro-F1.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9A512-A225-45BC-B0AF-72EE9F904F35}"/>
              </a:ext>
            </a:extLst>
          </p:cNvPr>
          <p:cNvSpPr/>
          <p:nvPr/>
        </p:nvSpPr>
        <p:spPr>
          <a:xfrm>
            <a:off x="378896" y="1136672"/>
            <a:ext cx="1571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Macro-F1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1AE986-8F02-4327-B254-FEB4D6365653}"/>
              </a:ext>
            </a:extLst>
          </p:cNvPr>
          <p:cNvSpPr/>
          <p:nvPr/>
        </p:nvSpPr>
        <p:spPr>
          <a:xfrm>
            <a:off x="378896" y="1499462"/>
            <a:ext cx="10394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统计各个类别的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，计算各自的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，得到各自的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，然后取平均得到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Macro-F1.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A339B5-64AD-4171-984B-C903C3957CB8}"/>
              </a:ext>
            </a:extLst>
          </p:cNvPr>
          <p:cNvSpPr/>
          <p:nvPr/>
        </p:nvSpPr>
        <p:spPr>
          <a:xfrm>
            <a:off x="301531" y="6415762"/>
            <a:ext cx="10888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Macro-F1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平等地看待各个类别，它的值会受到稀有类别的影响；而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Micro-F1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则更容易受到常见类别的影响。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FBCEB50-2E80-4CF4-85EA-AE3965AE2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38632"/>
              </p:ext>
            </p:extLst>
          </p:nvPr>
        </p:nvGraphicFramePr>
        <p:xfrm>
          <a:off x="1565565" y="1925712"/>
          <a:ext cx="56789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795">
                  <a:extLst>
                    <a:ext uri="{9D8B030D-6E8A-4147-A177-3AD203B41FA5}">
                      <a16:colId xmlns:a16="http://schemas.microsoft.com/office/drawing/2014/main" val="1105251501"/>
                    </a:ext>
                  </a:extLst>
                </a:gridCol>
                <a:gridCol w="1135795">
                  <a:extLst>
                    <a:ext uri="{9D8B030D-6E8A-4147-A177-3AD203B41FA5}">
                      <a16:colId xmlns:a16="http://schemas.microsoft.com/office/drawing/2014/main" val="188354213"/>
                    </a:ext>
                  </a:extLst>
                </a:gridCol>
                <a:gridCol w="1135795">
                  <a:extLst>
                    <a:ext uri="{9D8B030D-6E8A-4147-A177-3AD203B41FA5}">
                      <a16:colId xmlns:a16="http://schemas.microsoft.com/office/drawing/2014/main" val="3433178906"/>
                    </a:ext>
                  </a:extLst>
                </a:gridCol>
                <a:gridCol w="1135795">
                  <a:extLst>
                    <a:ext uri="{9D8B030D-6E8A-4147-A177-3AD203B41FA5}">
                      <a16:colId xmlns:a16="http://schemas.microsoft.com/office/drawing/2014/main" val="567847336"/>
                    </a:ext>
                  </a:extLst>
                </a:gridCol>
                <a:gridCol w="1135795">
                  <a:extLst>
                    <a:ext uri="{9D8B030D-6E8A-4147-A177-3AD203B41FA5}">
                      <a16:colId xmlns:a16="http://schemas.microsoft.com/office/drawing/2014/main" val="3839368624"/>
                    </a:ext>
                  </a:extLst>
                </a:gridCol>
              </a:tblGrid>
              <a:tr h="347472">
                <a:tc rowSpan="2" gridSpan="2">
                  <a:txBody>
                    <a:bodyPr/>
                    <a:lstStyle/>
                    <a:p>
                      <a:r>
                        <a:rPr lang="en-US" altLang="zh-CN" dirty="0"/>
                        <a:t>  Confusion Matrix</a:t>
                      </a:r>
                      <a:endParaRPr lang="zh-CN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20232"/>
                  </a:ext>
                </a:extLst>
              </a:tr>
              <a:tr h="347472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41131"/>
                  </a:ext>
                </a:extLst>
              </a:tr>
              <a:tr h="347472">
                <a:tc rowSpan="3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Predict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15034"/>
                  </a:ext>
                </a:extLst>
              </a:tr>
              <a:tr h="347472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34096"/>
                  </a:ext>
                </a:extLst>
              </a:tr>
              <a:tr h="347472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5203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945796-9AFB-45FE-982A-95B9BB205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1311"/>
              </p:ext>
            </p:extLst>
          </p:nvPr>
        </p:nvGraphicFramePr>
        <p:xfrm>
          <a:off x="2088767" y="4089322"/>
          <a:ext cx="4142516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629">
                  <a:extLst>
                    <a:ext uri="{9D8B030D-6E8A-4147-A177-3AD203B41FA5}">
                      <a16:colId xmlns:a16="http://schemas.microsoft.com/office/drawing/2014/main" val="2403527371"/>
                    </a:ext>
                  </a:extLst>
                </a:gridCol>
                <a:gridCol w="1035629">
                  <a:extLst>
                    <a:ext uri="{9D8B030D-6E8A-4147-A177-3AD203B41FA5}">
                      <a16:colId xmlns:a16="http://schemas.microsoft.com/office/drawing/2014/main" val="1255287455"/>
                    </a:ext>
                  </a:extLst>
                </a:gridCol>
                <a:gridCol w="1035629">
                  <a:extLst>
                    <a:ext uri="{9D8B030D-6E8A-4147-A177-3AD203B41FA5}">
                      <a16:colId xmlns:a16="http://schemas.microsoft.com/office/drawing/2014/main" val="3849110581"/>
                    </a:ext>
                  </a:extLst>
                </a:gridCol>
                <a:gridCol w="1035629">
                  <a:extLst>
                    <a:ext uri="{9D8B030D-6E8A-4147-A177-3AD203B41FA5}">
                      <a16:colId xmlns:a16="http://schemas.microsoft.com/office/drawing/2014/main" val="2335182140"/>
                    </a:ext>
                  </a:extLst>
                </a:gridCol>
              </a:tblGrid>
              <a:tr h="3491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43213"/>
                  </a:ext>
                </a:extLst>
              </a:tr>
              <a:tr h="349116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7197"/>
                  </a:ext>
                </a:extLst>
              </a:tr>
              <a:tr h="34911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6+3=9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91926"/>
                  </a:ext>
                </a:extLst>
              </a:tr>
              <a:tr h="6109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1+1=2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2+0+2+6=10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33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2CBF268-3A78-42BD-B157-817BDF590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78265"/>
              </p:ext>
            </p:extLst>
          </p:nvPr>
        </p:nvGraphicFramePr>
        <p:xfrm>
          <a:off x="7723906" y="4065201"/>
          <a:ext cx="4287984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996">
                  <a:extLst>
                    <a:ext uri="{9D8B030D-6E8A-4147-A177-3AD203B41FA5}">
                      <a16:colId xmlns:a16="http://schemas.microsoft.com/office/drawing/2014/main" val="2403527371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1255287455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3849110581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2335182140"/>
                    </a:ext>
                  </a:extLst>
                </a:gridCol>
              </a:tblGrid>
              <a:tr h="3389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43213"/>
                  </a:ext>
                </a:extLst>
              </a:tr>
              <a:tr h="338944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7197"/>
                  </a:ext>
                </a:extLst>
              </a:tr>
              <a:tr h="3389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1+2=3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91926"/>
                  </a:ext>
                </a:extLst>
              </a:tr>
              <a:tr h="5931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3+0=3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4+6+1+2=13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3306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7B8FC29-BFF3-4FD6-B13C-687B1AD1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2728"/>
              </p:ext>
            </p:extLst>
          </p:nvPr>
        </p:nvGraphicFramePr>
        <p:xfrm>
          <a:off x="7723906" y="1971432"/>
          <a:ext cx="4287984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996">
                  <a:extLst>
                    <a:ext uri="{9D8B030D-6E8A-4147-A177-3AD203B41FA5}">
                      <a16:colId xmlns:a16="http://schemas.microsoft.com/office/drawing/2014/main" val="2403527371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1255287455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3849110581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2335182140"/>
                    </a:ext>
                  </a:extLst>
                </a:gridCol>
              </a:tblGrid>
              <a:tr h="3389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43213"/>
                  </a:ext>
                </a:extLst>
              </a:tr>
              <a:tr h="338944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7197"/>
                  </a:ext>
                </a:extLst>
              </a:tr>
              <a:tr h="3389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1+0=1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91926"/>
                  </a:ext>
                </a:extLst>
              </a:tr>
              <a:tr h="5931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6+2=8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4+3+1+6=14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3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15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457</Words>
  <Application>Microsoft Office PowerPoint</Application>
  <PresentationFormat>宽屏</PresentationFormat>
  <Paragraphs>134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15</cp:revision>
  <dcterms:created xsi:type="dcterms:W3CDTF">2021-09-19T10:59:47Z</dcterms:created>
  <dcterms:modified xsi:type="dcterms:W3CDTF">2021-09-22T03:13:57Z</dcterms:modified>
</cp:coreProperties>
</file>