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132" autoAdjust="0"/>
  </p:normalViewPr>
  <p:slideViewPr>
    <p:cSldViewPr snapToGrid="0">
      <p:cViewPr varScale="1">
        <p:scale>
          <a:sx n="88" d="100"/>
          <a:sy n="88" d="100"/>
        </p:scale>
        <p:origin x="1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DFF6-BE46-4659-9E0D-227762F2D8E1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3004-39B8-4B91-936D-5D0E7935E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si</a:t>
            </a:r>
            <a:r>
              <a:rPr lang="zh-CN" altLang="en-US" dirty="0"/>
              <a:t>能够刻画结点</a:t>
            </a:r>
            <a:r>
              <a:rPr lang="en-US" altLang="zh-CN" dirty="0"/>
              <a:t>vi</a:t>
            </a:r>
            <a:r>
              <a:rPr lang="zh-CN" altLang="en-US" dirty="0"/>
              <a:t>的邻居结构，实际上我们重构了结点的</a:t>
            </a:r>
            <a:r>
              <a:rPr lang="en-US" altLang="zh-CN" dirty="0"/>
              <a:t>2</a:t>
            </a:r>
            <a:r>
              <a:rPr lang="zh-CN" altLang="en-US" dirty="0"/>
              <a:t>阶相似性。</a:t>
            </a:r>
            <a:endParaRPr lang="en-US" altLang="zh-CN" dirty="0"/>
          </a:p>
          <a:p>
            <a:r>
              <a:rPr lang="zh-CN" altLang="en-US" dirty="0"/>
              <a:t>有边相连则意味着有相似性，没边相连并不意味着没有相似性，因为可能一些合理</a:t>
            </a:r>
            <a:r>
              <a:rPr lang="en-US" altLang="zh-CN" dirty="0"/>
              <a:t>(legitimate)</a:t>
            </a:r>
            <a:r>
              <a:rPr lang="zh-CN" altLang="en-US" dirty="0"/>
              <a:t>的边没有被观测</a:t>
            </a:r>
            <a:r>
              <a:rPr lang="en-US" altLang="zh-CN" dirty="0"/>
              <a:t>(observed)</a:t>
            </a:r>
            <a:r>
              <a:rPr lang="zh-CN" altLang="en-US" dirty="0"/>
              <a:t>到。</a:t>
            </a:r>
            <a:endParaRPr lang="en-US" altLang="zh-CN" dirty="0"/>
          </a:p>
          <a:p>
            <a:r>
              <a:rPr lang="zh-CN" altLang="en-US" dirty="0"/>
              <a:t>于是对</a:t>
            </a:r>
            <a:r>
              <a:rPr lang="en-US" altLang="zh-CN" dirty="0"/>
              <a:t>non-zero element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施加比</a:t>
            </a:r>
            <a:r>
              <a:rPr lang="en-US" altLang="zh-CN" dirty="0"/>
              <a:t>zero element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更多的惩罚，此时也可以允许重构</a:t>
            </a:r>
            <a:r>
              <a:rPr lang="en-US" altLang="zh-CN" dirty="0"/>
              <a:t>zero element.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7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一阶相似性采用了</a:t>
            </a:r>
            <a:r>
              <a:rPr lang="en-US" altLang="zh-CN" dirty="0"/>
              <a:t>Laplacian Eigenmap</a:t>
            </a:r>
            <a:r>
              <a:rPr lang="zh-CN" altLang="en-US" dirty="0"/>
              <a:t>的</a:t>
            </a:r>
            <a:r>
              <a:rPr lang="en-US" altLang="zh-CN" dirty="0"/>
              <a:t>idea</a:t>
            </a:r>
            <a:r>
              <a:rPr lang="zh-CN" altLang="en-US" dirty="0"/>
              <a:t>，在嵌入空间中两个向量应该尽量接近。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5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zh-CN" altLang="en-US" dirty="0"/>
              <a:t>连边的只有绿色的</a:t>
            </a:r>
            <a:r>
              <a:rPr lang="en-US" altLang="zh-CN" dirty="0"/>
              <a:t>4</a:t>
            </a:r>
            <a:r>
              <a:rPr lang="zh-CN" altLang="en-US" dirty="0"/>
              <a:t>个点，按照点积相似性对</a:t>
            </a:r>
            <a:r>
              <a:rPr lang="en-US" altLang="zh-CN" dirty="0"/>
              <a:t>rank(j)</a:t>
            </a:r>
            <a:r>
              <a:rPr lang="zh-CN" altLang="en-US" dirty="0"/>
              <a:t>进行排序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9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通过图嵌入学习到结点向量表示（特征）后，用</a:t>
            </a:r>
            <a:r>
              <a:rPr lang="en-US" altLang="zh-CN" dirty="0"/>
              <a:t>LIBLINEAR package </a:t>
            </a:r>
            <a:r>
              <a:rPr lang="zh-CN" altLang="en-US" dirty="0"/>
              <a:t>训练分类器。</a:t>
            </a:r>
            <a:endParaRPr lang="en-US" altLang="zh-CN" dirty="0"/>
          </a:p>
          <a:p>
            <a:r>
              <a:rPr lang="zh-CN" altLang="en-US" dirty="0"/>
              <a:t>训练时，随机选择一部分</a:t>
            </a:r>
            <a:r>
              <a:rPr lang="en-US" altLang="zh-CN" dirty="0"/>
              <a:t>label nodes</a:t>
            </a:r>
            <a:r>
              <a:rPr lang="zh-CN" altLang="en-US" dirty="0"/>
              <a:t>作为</a:t>
            </a:r>
            <a:r>
              <a:rPr lang="en-US" altLang="zh-CN" dirty="0"/>
              <a:t>training data</a:t>
            </a:r>
            <a:r>
              <a:rPr lang="zh-CN" altLang="en-US" dirty="0"/>
              <a:t>，其他作为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percentage</a:t>
            </a:r>
            <a:r>
              <a:rPr lang="zh-CN" altLang="en-US" dirty="0"/>
              <a:t>为选择训练结点的比例。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9723-213F-43ED-8D83-7069640D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F44B4-361A-43D6-83B3-4A69EDAD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CE03F-DB75-4AC5-BC61-660A7BF2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2047F-07DC-435C-9004-2A254062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77C59-18B9-4B6C-9678-93F85E7F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7669-B7D8-495D-8B65-46B8561C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4924A3-ABF0-44BC-954E-769DB653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BBF89-3C38-4887-BB1E-9A5EA27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EC00-54CF-4AF0-8F12-2A42B95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47096-222E-4931-AFB2-F5E86017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3FB65-520E-4D4C-9406-7802D3B2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7479B-C61C-4493-B955-05A27A35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D3D62-EC23-4189-8DA2-05556AAB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66034-9940-4039-A8C4-CAED2770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C0F1E-2D75-4284-BE04-9AF1C281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9A3D-3D38-4BE7-8AD8-1A306EEB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37AE2-DCDA-49AD-A9E6-EF319C8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81FCE-D062-46B5-942B-91250B8F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BD920-1696-42D7-A37F-BDC97D59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B036-C392-4ECD-A456-3B77062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FB7A-79DC-434E-977A-8CF76FAB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60DCB-4672-4F7C-B14B-3E36F0AC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B826E-FA18-471A-B3E4-224BB203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F4D6-58F0-4DDF-BDD6-B485FB46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3EDB-A6F7-40B8-8133-D5E49F58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4685-F1FB-4F84-9ECD-C00B122D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66879-E2EE-4CDA-B108-CB0DF81C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F185D-D5E7-43A2-9658-8FEFE2BF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089FA-504A-48B0-B178-11A8898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93D19-C389-4DDF-99E6-D0CB5B2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00F1C-74B3-466A-9AEB-12C46A3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0F68-1028-481D-8DDA-F7E7E2C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1B1A6-5D2F-40A5-B564-DAE5D234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B67EF-FDD2-4892-B3B1-8B69094E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708EC-1352-4A86-9343-AAC2B9A2B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C8A003-FC17-4DE6-8D20-B6242085E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41A87-9315-4C4B-861D-5FAEE86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93341-C53B-4BD9-BCD7-F552E216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B3D16B-94B5-459B-9C33-5AE47E21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44F5-2722-4466-A705-AC714E87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A7C05-3396-48FD-8C65-5CC0DCC5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DF328-40DF-41B3-B685-2143B45F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D9D40-1C65-4921-8FE6-28874835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F8C1F1-CE2B-4C26-9135-7EE98869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3EE92-6F1B-49A4-95E3-2503C569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50CE1-7B75-4172-9128-AC38B22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8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99C3-5C20-4554-A49E-8B8F7D99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1E5C4-CD32-493A-8BA3-B53CD5A5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E080A-DC22-4074-9B6C-C4890249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7FFB2-DE10-44EB-820C-7CA1A263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F61D7-4C2E-464A-8E99-71B3146F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6EC9-C39F-45A0-9E37-991014C5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D517-5FFD-48B1-8AF7-C507DE6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FBDA9-AFF2-4147-B688-BA1E68314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F53C7-6A71-4140-BBA7-8AC88E42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39AE-2800-4498-A82B-D5596C1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C8FE4-97B8-431C-B99E-27D212F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B938F-5B8A-4E12-830F-70B3F243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D2D3F-D37B-4415-BE01-C88274AD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86598-0DD9-4798-A239-31E5D714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4DBA4-C1F8-4B90-8634-14FE96A42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563-EE56-41B4-A809-60DA0DC08D0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53C53-48EB-44DB-A0B7-27CB549F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6336-AB69-48E7-BF0D-33C88E674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5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E9AF45-E5AA-4688-A11B-AD8B265D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4" y="1791425"/>
            <a:ext cx="11430587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9FF6C0-8EE3-4842-842E-C6F61086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90878"/>
            <a:ext cx="11224474" cy="38530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518F1D-8A7C-42BD-9FAC-2655A6E303BE}"/>
              </a:ext>
            </a:extLst>
          </p:cNvPr>
          <p:cNvSpPr/>
          <p:nvPr/>
        </p:nvSpPr>
        <p:spPr>
          <a:xfrm>
            <a:off x="323183" y="5453107"/>
            <a:ext cx="5873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Balance between first-order and second-order proximity.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Balance between reconstruct nonzero and zero elements.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3816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71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C0DE09-267F-45FB-B1B6-CC9C4222878E}"/>
              </a:ext>
            </a:extLst>
          </p:cNvPr>
          <p:cNvSpPr/>
          <p:nvPr/>
        </p:nvSpPr>
        <p:spPr>
          <a:xfrm>
            <a:off x="5080819" y="677822"/>
            <a:ext cx="71741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High non-linearity</a:t>
            </a:r>
          </a:p>
          <a:p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(2) Structure-preserving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Network embedding is required to preserve the network structure.</a:t>
            </a:r>
          </a:p>
          <a:p>
            <a:b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(3) Sparsity 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Real-networks are so sparse with limited observed links,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not enough to reach a good performance.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8F15D-E4D9-4385-B11D-F7531A2E162B}"/>
              </a:ext>
            </a:extLst>
          </p:cNvPr>
          <p:cNvSpPr/>
          <p:nvPr/>
        </p:nvSpPr>
        <p:spPr>
          <a:xfrm>
            <a:off x="-2" y="0"/>
            <a:ext cx="4126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great challenges:</a:t>
            </a:r>
            <a:endParaRPr lang="zh-CN" altLang="en-US" sz="16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FA92268-65E6-45AF-A4C1-EFFBEAA671DC}"/>
              </a:ext>
            </a:extLst>
          </p:cNvPr>
          <p:cNvSpPr/>
          <p:nvPr/>
        </p:nvSpPr>
        <p:spPr>
          <a:xfrm rot="10800000">
            <a:off x="4136573" y="872459"/>
            <a:ext cx="735807" cy="17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2F6B7-2DD2-4DD8-897D-FBD756FBBCC6}"/>
              </a:ext>
            </a:extLst>
          </p:cNvPr>
          <p:cNvSpPr/>
          <p:nvPr/>
        </p:nvSpPr>
        <p:spPr>
          <a:xfrm>
            <a:off x="524032" y="70014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  <a:endParaRPr lang="zh-CN" altLang="en-US" sz="16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3B5394A9-4FB2-48B7-BDCE-0CAF7683EEC1}"/>
              </a:ext>
            </a:extLst>
          </p:cNvPr>
          <p:cNvSpPr/>
          <p:nvPr/>
        </p:nvSpPr>
        <p:spPr>
          <a:xfrm rot="10800000">
            <a:off x="4448938" y="1755723"/>
            <a:ext cx="621508" cy="12965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6FF0BB-7C2C-4476-A0BB-9F54EC823B32}"/>
              </a:ext>
            </a:extLst>
          </p:cNvPr>
          <p:cNvSpPr/>
          <p:nvPr/>
        </p:nvSpPr>
        <p:spPr>
          <a:xfrm>
            <a:off x="349351" y="1623508"/>
            <a:ext cx="3705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and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jointly into learning process.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80A56A0-BE01-4C41-BFF1-9D01CF8A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3" y="3805686"/>
            <a:ext cx="5600702" cy="295639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2E242C3-A4E4-4F65-A251-3473240CBE76}"/>
              </a:ext>
            </a:extLst>
          </p:cNvPr>
          <p:cNvSpPr/>
          <p:nvPr/>
        </p:nvSpPr>
        <p:spPr>
          <a:xfrm>
            <a:off x="9049284" y="4637554"/>
            <a:ext cx="295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 could alleviate the sparsity problem.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AE04C1-85A7-4D61-80FB-6EE916D5085E}"/>
              </a:ext>
            </a:extLst>
          </p:cNvPr>
          <p:cNvSpPr/>
          <p:nvPr/>
        </p:nvSpPr>
        <p:spPr>
          <a:xfrm>
            <a:off x="293813" y="2823837"/>
            <a:ext cx="4155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between two linked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network structure.</a:t>
            </a:r>
          </a:p>
          <a:p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of neighborhood structure between two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network structure.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8C42B4-AAB2-41A9-BE80-EE0B24B5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1" y="5124395"/>
            <a:ext cx="2801043" cy="16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D13E29-20EE-4879-A599-F555D10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" y="558687"/>
            <a:ext cx="5861351" cy="43690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2CDF4F7-6B6D-461E-ADFD-24EEC864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830" y="558687"/>
            <a:ext cx="4809524" cy="933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393A89-A3BB-4228-A74C-E624C836A54D}"/>
              </a:ext>
            </a:extLst>
          </p:cNvPr>
          <p:cNvSpPr/>
          <p:nvPr/>
        </p:nvSpPr>
        <p:spPr>
          <a:xfrm>
            <a:off x="271824" y="5586330"/>
            <a:ext cx="6467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Unsupervised component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Encoder: Map the input data to the representation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Decoder: Map the representation space to reconstruction space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82206-2175-465C-A07A-D93558DA3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81" y="1803793"/>
            <a:ext cx="2423761" cy="652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8C56E5-D147-44D9-8965-6A5C8F143794}"/>
                  </a:ext>
                </a:extLst>
              </p:cNvPr>
              <p:cNvSpPr/>
              <p:nvPr/>
            </p:nvSpPr>
            <p:spPr>
              <a:xfrm>
                <a:off x="6744830" y="2908748"/>
                <a:ext cx="44355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adjacent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the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libri" panose="020F0502020204030204" pitchFamily="34" charset="0"/>
                  </a:rPr>
                  <a:t>,</a:t>
                </a:r>
              </a:p>
              <a:p>
                <a:r>
                  <a:rPr lang="en-US" altLang="zh-CN" b="0" dirty="0">
                    <a:latin typeface="Calibri" panose="020F0502020204030204" pitchFamily="34" charset="0"/>
                  </a:rPr>
                  <a:t>Reconstructing the second-order proximity.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8C56E5-D147-44D9-8965-6A5C8F143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830" y="2908748"/>
                <a:ext cx="4435573" cy="646331"/>
              </a:xfrm>
              <a:prstGeom prst="rect">
                <a:avLst/>
              </a:prstGeom>
              <a:blipFill>
                <a:blip r:embed="rId6"/>
                <a:stretch>
                  <a:fillRect l="-1099" t="-4717" r="-27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8608BE1-39D1-49FB-89B5-D76A94FDD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426" y="4909454"/>
            <a:ext cx="3136017" cy="9956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CCEE6C-A22B-4A8C-B9B6-8956F1239446}"/>
              </a:ext>
            </a:extLst>
          </p:cNvPr>
          <p:cNvSpPr/>
          <p:nvPr/>
        </p:nvSpPr>
        <p:spPr>
          <a:xfrm>
            <a:off x="6771081" y="4157234"/>
            <a:ext cx="4324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Due to the sparsity, neural networks are more prone to reconstruct zero elements.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0DABD-8549-4CD4-BB1F-40152A8FBA54}"/>
                  </a:ext>
                </a:extLst>
              </p:cNvPr>
              <p:cNvSpPr txBox="1"/>
              <p:nvPr/>
            </p:nvSpPr>
            <p:spPr>
              <a:xfrm>
                <a:off x="7135355" y="6136801"/>
                <a:ext cx="1222642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0DABD-8549-4CD4-BB1F-40152A8F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55" y="6136801"/>
                <a:ext cx="1222642" cy="372859"/>
              </a:xfrm>
              <a:prstGeom prst="rect">
                <a:avLst/>
              </a:prstGeom>
              <a:blipFill>
                <a:blip r:embed="rId8"/>
                <a:stretch>
                  <a:fillRect l="-2985" r="-49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A05E35-A765-4FCA-A7DF-CB88860EE750}"/>
                  </a:ext>
                </a:extLst>
              </p:cNvPr>
              <p:cNvSpPr/>
              <p:nvPr/>
            </p:nvSpPr>
            <p:spPr>
              <a:xfrm>
                <a:off x="9149592" y="6011029"/>
                <a:ext cx="1711622" cy="624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A05E35-A765-4FCA-A7DF-CB88860EE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592" y="6011029"/>
                <a:ext cx="1711622" cy="624402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A833AC-28D5-468B-BDA2-2BEFDF49DD61}"/>
                  </a:ext>
                </a:extLst>
              </p:cNvPr>
              <p:cNvSpPr/>
              <p:nvPr/>
            </p:nvSpPr>
            <p:spPr>
              <a:xfrm>
                <a:off x="271824" y="4927712"/>
                <a:ext cx="6257098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Network embedding: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 a mapping function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A833AC-28D5-468B-BDA2-2BEFDF49D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4" y="4927712"/>
                <a:ext cx="6257098" cy="381643"/>
              </a:xfrm>
              <a:prstGeom prst="rect">
                <a:avLst/>
              </a:prstGeom>
              <a:blipFill>
                <a:blip r:embed="rId10"/>
                <a:stretch>
                  <a:fillRect l="-877" t="-4762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D13E29-20EE-4879-A599-F555D10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" y="558687"/>
            <a:ext cx="5861351" cy="43690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393A89-A3BB-4228-A74C-E624C836A54D}"/>
              </a:ext>
            </a:extLst>
          </p:cNvPr>
          <p:cNvSpPr/>
          <p:nvPr/>
        </p:nvSpPr>
        <p:spPr>
          <a:xfrm>
            <a:off x="122373" y="5216883"/>
            <a:ext cx="6818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Supervised component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Constrain the similarity of the latent representation of paired vertices.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199513-3508-4BC5-822B-C854CED8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38" y="2598690"/>
            <a:ext cx="5904762" cy="11619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43EB85-F937-4AC0-867D-D30E0D7F3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33" y="4146760"/>
            <a:ext cx="3866667" cy="780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BD770F-3B91-4CEB-8BE5-95DA0968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238" y="679192"/>
            <a:ext cx="3695238" cy="15333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2201B7-E981-4ADE-BCFB-A8B885015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533" y="5891789"/>
            <a:ext cx="5419048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35757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Algorithms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0A543C-1C77-417D-9357-43858E05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05" y="1281257"/>
            <a:ext cx="5683594" cy="45431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74B4CC-8024-4ED7-9EBA-B64CDA923079}"/>
              </a:ext>
            </a:extLst>
          </p:cNvPr>
          <p:cNvSpPr/>
          <p:nvPr/>
        </p:nvSpPr>
        <p:spPr>
          <a:xfrm>
            <a:off x="463918" y="1209675"/>
            <a:ext cx="1447800" cy="4095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B8E872-81BF-4CCC-B4E7-F61C18E4DA6C}"/>
              </a:ext>
            </a:extLst>
          </p:cNvPr>
          <p:cNvSpPr/>
          <p:nvPr/>
        </p:nvSpPr>
        <p:spPr>
          <a:xfrm>
            <a:off x="463918" y="1876425"/>
            <a:ext cx="1028700" cy="4095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655CF025-5AFF-48B2-91C0-E466D3CB19C3}"/>
              </a:ext>
            </a:extLst>
          </p:cNvPr>
          <p:cNvSpPr/>
          <p:nvPr/>
        </p:nvSpPr>
        <p:spPr>
          <a:xfrm>
            <a:off x="8001530" y="4327383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2A38CAA-EAEB-4FEE-B8AA-3725FCD3FB86}"/>
              </a:ext>
            </a:extLst>
          </p:cNvPr>
          <p:cNvSpPr/>
          <p:nvPr/>
        </p:nvSpPr>
        <p:spPr>
          <a:xfrm>
            <a:off x="8549587" y="4327383"/>
            <a:ext cx="203200" cy="224972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6D91E76-9A20-4565-A8FE-80FEF454FC74}"/>
              </a:ext>
            </a:extLst>
          </p:cNvPr>
          <p:cNvSpPr/>
          <p:nvPr/>
        </p:nvSpPr>
        <p:spPr>
          <a:xfrm>
            <a:off x="9152217" y="4338269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87AF727-D762-4B97-B2C3-F02153F6C57A}"/>
              </a:ext>
            </a:extLst>
          </p:cNvPr>
          <p:cNvSpPr/>
          <p:nvPr/>
        </p:nvSpPr>
        <p:spPr>
          <a:xfrm>
            <a:off x="9856447" y="4327383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FB4E1DA2-7556-42FA-A553-433307844F2C}"/>
              </a:ext>
            </a:extLst>
          </p:cNvPr>
          <p:cNvSpPr/>
          <p:nvPr/>
        </p:nvSpPr>
        <p:spPr>
          <a:xfrm>
            <a:off x="7285696" y="4327383"/>
            <a:ext cx="203200" cy="2249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7B8167-85E8-45BF-8E5E-382EB39AF514}"/>
              </a:ext>
            </a:extLst>
          </p:cNvPr>
          <p:cNvSpPr/>
          <p:nvPr/>
        </p:nvSpPr>
        <p:spPr>
          <a:xfrm>
            <a:off x="7882215" y="4181900"/>
            <a:ext cx="3563257" cy="5377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4A3C3DE-1640-4426-B783-6D0F70E21776}"/>
              </a:ext>
            </a:extLst>
          </p:cNvPr>
          <p:cNvSpPr/>
          <p:nvPr/>
        </p:nvSpPr>
        <p:spPr>
          <a:xfrm rot="16200000">
            <a:off x="9004279" y="2937715"/>
            <a:ext cx="45719" cy="205121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02B1CC-68A5-483A-BFC8-AE42065EB5F2}"/>
                  </a:ext>
                </a:extLst>
              </p:cNvPr>
              <p:cNvSpPr/>
              <p:nvPr/>
            </p:nvSpPr>
            <p:spPr>
              <a:xfrm>
                <a:off x="8622059" y="3429000"/>
                <a:ext cx="81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02B1CC-68A5-483A-BFC8-AE42065EB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059" y="3429000"/>
                <a:ext cx="8101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0D4333-DD95-48D8-ABE4-BCF7C362BB97}"/>
                  </a:ext>
                </a:extLst>
              </p:cNvPr>
              <p:cNvSpPr/>
              <p:nvPr/>
            </p:nvSpPr>
            <p:spPr>
              <a:xfrm>
                <a:off x="6941127" y="4266088"/>
                <a:ext cx="328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0D4333-DD95-48D8-ABE4-BCF7C362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127" y="4266088"/>
                <a:ext cx="328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610BD9-237C-45CB-86A3-09A0A2B4D5C0}"/>
                  </a:ext>
                </a:extLst>
              </p:cNvPr>
              <p:cNvSpPr/>
              <p:nvPr/>
            </p:nvSpPr>
            <p:spPr>
              <a:xfrm>
                <a:off x="6410571" y="4836620"/>
                <a:ext cx="230588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𝑝𝑟𝑒𝑐𝑖𝑠𝑖𝑜𝑛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610BD9-237C-45CB-86A3-09A0A2B4D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571" y="4836620"/>
                <a:ext cx="2305888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6F61F6D9-FEA9-435B-BD72-138CE15F0631}"/>
              </a:ext>
            </a:extLst>
          </p:cNvPr>
          <p:cNvSpPr/>
          <p:nvPr/>
        </p:nvSpPr>
        <p:spPr>
          <a:xfrm>
            <a:off x="10402167" y="4338269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9BC620DF-417D-4CAD-928A-B88132079A34}"/>
              </a:ext>
            </a:extLst>
          </p:cNvPr>
          <p:cNvSpPr/>
          <p:nvPr/>
        </p:nvSpPr>
        <p:spPr>
          <a:xfrm>
            <a:off x="11014224" y="4327383"/>
            <a:ext cx="203200" cy="224972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23A41C-8A91-4A98-89A9-C63093B3E14E}"/>
                  </a:ext>
                </a:extLst>
              </p:cNvPr>
              <p:cNvSpPr/>
              <p:nvPr/>
            </p:nvSpPr>
            <p:spPr>
              <a:xfrm>
                <a:off x="6335775" y="5582710"/>
                <a:ext cx="2455480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23A41C-8A91-4A98-89A9-C63093B3E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75" y="5582710"/>
                <a:ext cx="2455480" cy="79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B32A2906-5760-4F8C-B213-76B52379D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829" y="271219"/>
            <a:ext cx="5270771" cy="5969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980F56F-8BF3-4188-9154-886160A5F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3481" y="1195363"/>
            <a:ext cx="496595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CF230E-138D-459C-ACCE-AD0A1E0D4162}"/>
              </a:ext>
            </a:extLst>
          </p:cNvPr>
          <p:cNvSpPr/>
          <p:nvPr/>
        </p:nvSpPr>
        <p:spPr>
          <a:xfrm>
            <a:off x="222533" y="1471657"/>
            <a:ext cx="4063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Network Reconstruction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72818E-56A4-4C68-85AB-1763EA56F7D2}"/>
              </a:ext>
            </a:extLst>
          </p:cNvPr>
          <p:cNvSpPr/>
          <p:nvPr/>
        </p:nvSpPr>
        <p:spPr>
          <a:xfrm>
            <a:off x="123825" y="401510"/>
            <a:ext cx="2146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F8D6BB-7BCF-4943-A351-E3F09F6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13" y="381523"/>
            <a:ext cx="7809524" cy="12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1804EB-2861-4C3B-B671-4C82B948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39" y="2771944"/>
            <a:ext cx="4723809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647500-6D40-4B27-92F1-E0DEAB82EF4F}"/>
              </a:ext>
            </a:extLst>
          </p:cNvPr>
          <p:cNvSpPr/>
          <p:nvPr/>
        </p:nvSpPr>
        <p:spPr>
          <a:xfrm>
            <a:off x="385309" y="491609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A7417-4D8F-4155-9A6F-2A11B039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49" y="1014829"/>
            <a:ext cx="4580952" cy="24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956A0A-4A86-40EA-B46B-A3175A9E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32" y="3757782"/>
            <a:ext cx="9514286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EBEBE7-FFD6-47C3-AFA6-7A0343D93122}"/>
              </a:ext>
            </a:extLst>
          </p:cNvPr>
          <p:cNvSpPr/>
          <p:nvPr/>
        </p:nvSpPr>
        <p:spPr>
          <a:xfrm>
            <a:off x="412108" y="150168"/>
            <a:ext cx="268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en-US" altLang="zh-CN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559976-A2CE-49A2-B0D5-F31B04B0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05" y="1725542"/>
            <a:ext cx="8476190" cy="1933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5E538C-3A40-4B93-B0E4-4A0DBBD2395C}"/>
                  </a:ext>
                </a:extLst>
              </p:cNvPr>
              <p:cNvSpPr/>
              <p:nvPr/>
            </p:nvSpPr>
            <p:spPr>
              <a:xfrm>
                <a:off x="1086858" y="907077"/>
                <a:ext cx="67045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Randomly hide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percentage of existing links and use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𝑝𝑟𝑒𝑐𝑖𝑠𝑖𝑜𝑛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@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the evaluation metric of predicting the hidden links.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5E538C-3A40-4B93-B0E4-4A0DBBD2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58" y="907077"/>
                <a:ext cx="6704592" cy="646331"/>
              </a:xfrm>
              <a:prstGeom prst="rect">
                <a:avLst/>
              </a:prstGeom>
              <a:blipFill>
                <a:blip r:embed="rId3"/>
                <a:stretch>
                  <a:fillRect l="-72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C8B517-68FB-43EF-ADCC-DFC20E9E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37" y="3831009"/>
            <a:ext cx="4590476" cy="28761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5F9646A-0D24-4561-8948-BAEF6BDA5EB9}"/>
              </a:ext>
            </a:extLst>
          </p:cNvPr>
          <p:cNvSpPr/>
          <p:nvPr/>
        </p:nvSpPr>
        <p:spPr>
          <a:xfrm>
            <a:off x="1155197" y="1540876"/>
            <a:ext cx="21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Overall performance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458492-14D9-4ADE-A501-5CA90143841A}"/>
              </a:ext>
            </a:extLst>
          </p:cNvPr>
          <p:cNvSpPr/>
          <p:nvPr/>
        </p:nvSpPr>
        <p:spPr>
          <a:xfrm>
            <a:off x="1086858" y="3969751"/>
            <a:ext cx="303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Different sparsity of networks</a:t>
            </a:r>
          </a:p>
        </p:txBody>
      </p:sp>
    </p:spTree>
    <p:extLst>
      <p:ext uri="{BB962C8B-B14F-4D97-AF65-F5344CB8AC3E}">
        <p14:creationId xmlns:p14="http://schemas.microsoft.com/office/powerpoint/2010/main" val="101122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235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89460-27A6-4A9A-9D56-3691B688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504"/>
            <a:ext cx="12192000" cy="3013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19FB44-586F-428C-A1F5-AFC6CA1C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53" y="4138165"/>
            <a:ext cx="6257143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435</Words>
  <Application>Microsoft Office PowerPoint</Application>
  <PresentationFormat>宽屏</PresentationFormat>
  <Paragraphs>64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36</cp:revision>
  <dcterms:created xsi:type="dcterms:W3CDTF">2021-10-27T02:47:34Z</dcterms:created>
  <dcterms:modified xsi:type="dcterms:W3CDTF">2021-11-02T03:12:20Z</dcterms:modified>
</cp:coreProperties>
</file>