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2" r:id="rId9"/>
    <p:sldId id="263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209" autoAdjust="0"/>
  </p:normalViewPr>
  <p:slideViewPr>
    <p:cSldViewPr snapToGrid="0">
      <p:cViewPr varScale="1">
        <p:scale>
          <a:sx n="88" d="100"/>
          <a:sy n="88" d="100"/>
        </p:scale>
        <p:origin x="10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6000" units="cm"/>
          <inkml:channel name="Y" type="integer" max="2160" units="cm"/>
          <inkml:channel name="T" type="integer" max="2.14748E9" units="dev"/>
        </inkml:traceFormat>
        <inkml:channelProperties>
          <inkml:channelProperty channel="X" name="resolution" value="202.7027" units="1/cm"/>
          <inkml:channelProperty channel="Y" name="resolution" value="109.64467" units="1/cm"/>
          <inkml:channelProperty channel="T" name="resolution" value="1" units="1/dev"/>
        </inkml:channelProperties>
      </inkml:inkSource>
      <inkml:timestamp xml:id="ts0" timeString="2021-10-04T10:54:06.15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7325 4654 0,'38'38'79,"-19"0"-79,18-19 0,-18 18 15,0 20 1,57 19-1,-19-19 1,-1 18 0,-37-56-1</inkml:trace>
  <inkml:trace contextRef="#ctx0" brushRef="#br0" timeOffset="595.169">7722 4768 0,'-38'18'16,"0"20"-1,20-19-15,-20 0 16,0 19 0,-19 0-1,38 0 1,-19-1 0,-18-18-1,18 0-15,19 19 31,-38 0-15,0 19 0,19-1-1,19-18 1,0-38 0</inkml:trace>
  <inkml:trace contextRef="#ctx0" brushRef="#br0" timeOffset="1846.379">8006 4484 0,'19'0'47,"0"19"-31,0 0-16,0-19 15,19 56 1,37 20 15,1 19-15,-38-58 0</inkml:trace>
  <inkml:trace contextRef="#ctx0" brushRef="#br0" timeOffset="2948.591">8574 4389 0,'-19'19'31,"0"0"-31,0 0 16,0 19-16,0-38 16,-19 57-1,38-20 1,-18-37 0,-1 19 15,0 0-16,0-19-15,-19 76 32,19-57-17,0 0 1,19 0 218,0 18-234,0 1 16,0 0-16,0-19 16,0 0-1,0 0-15,0 0 78,0 0-62,0 0 46,0 0-46,19-19 47,0 0-48</inkml:trace>
  <inkml:trace contextRef="#ctx0" brushRef="#br0" timeOffset="8781.174">14574 1400 0,'0'38'63,"0"57"-63,-19-20 15,19-37-15,0 95 32,-19-58-32,19 1 15,0 0 1,-19-1 0,19-18-1,0-38 1,0 0-1,0-38 17,0 0-17,0-57 1,0 38-16</inkml:trace>
  <inkml:trace contextRef="#ctx0" brushRef="#br0" timeOffset="9770.488">14668 1495 0,'19'0'93,"-19"19"-77,19-19-16,-19 19 16,19 37-16,19 20 31,-38 0-15,19-20-1,-19-37 1,0 19-1,0 0 1,0-19 0,-19-19-1,19 19 32,-19-19-47,0 0 16,0 19-1,0 0 48,19 0-47,-19-19 46,0 0-46</inkml:trace>
  <inkml:trace contextRef="#ctx0" brushRef="#br0" timeOffset="10462.838">15142 1779 0,'0'18'94,"0"1"-78,0 19-16,0-19 15,0 38 1,0 0-1,-19-1 1,19-37 0</inkml:trace>
  <inkml:trace contextRef="#ctx0" brushRef="#br0" timeOffset="11650.86">15615 1419 0,'0'57'172,"-38"-19"-172,38 0 16,0-1-16,0-18 15,0 0 1,0 19 47,0-19-63,0 0 15,0 19-15,0 0 31,0 18-15,38 58 0,-19-39-1,-19-56 1,19 0 0,0-19-1,-1 0 1,1 0 46</inkml:trace>
  <inkml:trace contextRef="#ctx0" brushRef="#br0" timeOffset="12614.632">15899 1514 0,'19'19'78,"0"0"-78,-1-19 16,1 18-1,0 20 1,0-19 0,-19 0-1,19 19 1,-19 38-1,-19 18 1,-19-18 0,19-38-16,1 37 15,-20-37 1,0 19 0,0-38-1</inkml:trace>
  <inkml:trace contextRef="#ctx0" brushRef="#br0" timeOffset="13506.615">16183 1533 0,'0'19'62,"0"-1"-62,-19 1 16,19 0-1,-19 0 1,19 0 0,-19 38-1,19-19 1,-19 18 0,0 20-1,0 0 1,19-38-1,0-19 1,0-1 0,19 1 15,38 76-15,-38-76 62,0 0-63,18 0-15,20-19 16</inkml:trace>
  <inkml:trace contextRef="#ctx0" brushRef="#br0" timeOffset="13894.472">16523 1797 0,'0'19'31,"0"19"-31,0 0 16,0 0 0,-19 56-1,0-56 1,19 19-1,0 0 17,0 18-17,19-56 1,38 0 0</inkml:trace>
  <inkml:trace contextRef="#ctx0" brushRef="#br0" timeOffset="15135.989">17110 1533 0,'0'19'62,"0"18"-46,0 1-16,19 0 15,0 38 1,38-1 0,-1 20-1,20-38 1,-57-38 0,0-19-1,0 0 16,19-19-15,0-38 0,-19 19-1,-19 19 1,0 57 109,-19 19-125,19 0 16,0-20-16,-19 1 15,19 19 1,-57-57 62,-57 0-62,76 0-16,1 0 15,18 0 1,75-38 62</inkml:trace>
  <inkml:trace contextRef="#ctx0" brushRef="#br0" timeOffset="15668.734">17867 1211 0,'19'0'16,"0"0"-1,0 19 1,57 94 0,-20-37-1,1 132 1,-38 0 0,-19-19-1,0-132-15,0 57 16,-38-39-1,-56-18 1,18 0 0,-19 0-1,38-19 1,-56 37 0</inkml:trace>
  <inkml:trace contextRef="#ctx0" brushRef="#br0" timeOffset="17342.316">13135 1533 0,'57'0'78,"0"0"-78,-19 0 16,0 0-1,56 19 1,-37-1-16,38-18 16,-20 19-1,-18-19 1,-38 0 31,0 0-32</inkml:trace>
  <inkml:trace contextRef="#ctx0" brushRef="#br0" timeOffset="18639.981">13173 1608 0,'19'0'78,"0"19"-78,19 19 15,0-19 1,0 19-16,-19-19 16,-1 19-1,39 37 1,-19-37-16,0 19 16,-38-19-1,0-19 32,0-1-47,-76 58 16,19-38-16,-37 38 15,-95 18 17,113-37-17,38-38 1,57-19 93,57 0-93,75 0-16,76-38 15,133-19 1,-247 19 0,-113 20-1,19 18 32,0 0-47,0 0 16,0 0-1,-19-19 32</inkml:trace>
  <inkml:trace contextRef="#ctx0" brushRef="#br0" timeOffset="19441.627">18435 1816 0,'19'-19'31,"19"19"-15,18-37-16,-18 18 16,0 19-1,0-19-15,-19 19 16,0 0 15,0 0-15,56 0-1,-18 0 1</inkml:trace>
  <inkml:trace contextRef="#ctx0" brushRef="#br0" timeOffset="20027.504">18302 1987 0,'38'0'31,"0"0"-15,-19 0-16,19 0 16,38 0-1,-1 37 1,-18-37 0,-38 0-1,0-18 48,0 18-48,19 0 1,-19 0-16,37 18 16</inkml:trace>
  <inkml:trace contextRef="#ctx0" brushRef="#br0" timeOffset="20841.459">19362 1230 0,'19'19'46,"-19"19"-30,19 0-16,-19 37 16,38 20 15,19 37-15,0 190-1,37 56 1,-56-56-1,-38-228 1,0-56 0</inkml:trace>
  <inkml:trace contextRef="#ctx0" brushRef="#br0" timeOffset="21216.252">20649 2251 0,'-19'19'93,"-56"133"-77,-96-39-16</inkml:trace>
  <inkml:trace contextRef="#ctx0" brushRef="#br0" timeOffset="21921.058">17867 3614 0,'0'75'47,"0"39"-47,-38 18 16,38-18-16,-19-20 16,19-37-16,-19 19 15,19-38 1,-19-1-1,19 20 1,19-189 31,38 37-31</inkml:trace>
  <inkml:trace contextRef="#ctx0" brushRef="#br0" timeOffset="22656.884">18000 3670 0,'0'-19'16,"18"19"0,1 0 31,0 0-47,0 0 15,19 0-15,0 0 16,0 19-16,-38 0 15,0 0 17,19 0-17,-19 76 1,-38 18 0,-38-37-1,-37-1 1,56-37-1,57-19 48,-38 0-47,0 0-16,0 38 15</inkml:trace>
  <inkml:trace contextRef="#ctx0" brushRef="#br0" timeOffset="23055.995">18719 4162 0,'0'19'31,"0"19"-31,0 0 15,-19-19-15,0 0 16,19 18 0,19-37 46,0-37-62,19-1 16</inkml:trace>
  <inkml:trace contextRef="#ctx0" brushRef="#br0" timeOffset="23579.049">19703 3632 0,'19'-18'63,"0"18"-63,0 0 16,38-19-16,-1 0 15,-18 0-15,-19 19 16,0-19-1</inkml:trace>
  <inkml:trace contextRef="#ctx0" brushRef="#br0" timeOffset="24036.647">19703 3178 0,'0'133'62,"38"18"-62,-19 19 16,-19-18-16,57 94 16,-57-152-1,0-18 1,0-38 0,0-19-1</inkml:trace>
  <inkml:trace contextRef="#ctx0" brushRef="#br0" timeOffset="24411.615">19779 4086 0,'0'0'0,"-19"0"0,-57 76 31,57-57-31,-38 57 16,57-38-1,-19-19 79,76-57-63</inkml:trace>
  <inkml:trace contextRef="#ctx0" brushRef="#br0" timeOffset="24873.722">19798 3878 0,'19'0'32,"-1"0"-1,1 19-16,0-19 1,19 38 0,-19-38-16,57 57 15,-76-38-15,38 0 16,-19-19 0,0 0-1,-1 0 16,1 0-15</inkml:trace>
  <inkml:trace contextRef="#ctx0" brushRef="#br0" timeOffset="25749.965">20119 3368 0,'0'0'16,"38"-19"-16,-19 19 0,0-19 15,19 19 1,0 0 0,0 0 30,-19 0 17,-1 38-47,1-38-16,-19 19 15,0-1 63,0 1-78,0 19 16,-19-38 187,1 0-187,-1-38-1</inkml:trace>
  <inkml:trace contextRef="#ctx0" brushRef="#br0" timeOffset="26171.837">20195 3330 0,'19'0'16,"19"0"-16,-19 0 16,0 0-1,0 0 1,0 0 0,18 0-1,1 0 1,0 19 15,-38 0 32,0 0-63,0-1 15</inkml:trace>
  <inkml:trace contextRef="#ctx0" brushRef="#br0" timeOffset="26924.813">20138 3424 0,'0'57'62,"0"94"-46,-38 1-16,-18 56 15,-1-38 1,-57 190 0,39-96-1,94-264 48,-1 0-48,1 0-15,19-18 16,38-77 0,0 38-1,-76 0 1,0 39 15,0-1-15,0 0-1,0-19 1,0-38 0,0 19-16</inkml:trace>
  <inkml:trace contextRef="#ctx0" brushRef="#br0" timeOffset="27299.788">20025 4143 0,'19'0'32,"19"-19"-32,-1-19 15,39-37 1,-38 18 0</inkml:trace>
  <inkml:trace contextRef="#ctx0" brushRef="#br0" timeOffset="27903.778">20706 3424 0,'19'0'16,"0"0"0,0 0-1,19-19 1,0 19-16,18-18 16,-37 18-1</inkml:trace>
  <inkml:trace contextRef="#ctx0" brushRef="#br0" timeOffset="28403.996">20744 3595 0,'0'0'15,"-57"56"1,19 1 0,38-38-1,0 0 63,19-19-78,0 0 16,19 0-16,0 0 16,0 0-16,37-76 31,1 20-15,-57 37-1,-76 19 79,19 0-78</inkml:trace>
  <inkml:trace contextRef="#ctx0" brushRef="#br0" timeOffset="28818.059">20782 3614 0,'0'0'0,"0"18"0,-19 39 16,19-38 0,-38 132-1,0-37 1,0-1 0,0-37-1,20-57 1,18 19-1,-19 0 1,19-19 0,0 0-1,19-19 32,-1 0-31,1 0-1</inkml:trace>
  <inkml:trace contextRef="#ctx0" brushRef="#br0" timeOffset="29364.967">20801 3897 0,'0'19'63,"0"0"-63,0 19 16,0 19-16,0 37 15,19-18 1,0-19-1,0-38 1,-1 0 31,-18 0-31,19-19-1,0 0 1,19 0-1,19-38 1,0-57 0,-38 76-1,-19-38 1,0 38 0,0 1-1,0-1 1,0-19-1,19-57 1,18 20 0</inkml:trace>
  <inkml:trace contextRef="#ctx0" brushRef="#br0" timeOffset="30312.092">21747 2800 0,'19'19'32,"0"0"-17,0-19-15,-19 19 16,19 0-1,0 0 17,0 19-17,-19-1 1,0 20 0,-38 19-1,-19-38-15</inkml:trace>
  <inkml:trace contextRef="#ctx0" brushRef="#br0" timeOffset="30813.333">21501 3235 0,'0'-19'47,"19"0"-47,113-18 15,-37 18 1,-19 0 0,18 19-1,-18-19 1,-19 19-1,-19-19 1,-19 0 0,-57 19 62</inkml:trace>
  <inkml:trace contextRef="#ctx0" brushRef="#br0" timeOffset="31157.089">21350 3387 0,'19'18'63,"-1"1"-48,1 0-15,19 0 16,0-19 0,-19 19-1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F8F0A9-59AF-4DAB-BB10-6D06D5432085}" type="datetimeFigureOut">
              <a:rPr lang="zh-CN" altLang="en-US" smtClean="0"/>
              <a:t>2021/10/4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00B45D-8B06-4660-B00D-B0890B5346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7786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信息网络：航线网络、出版网络、社会网络等，主要是在边上定义了权重。</a:t>
            </a:r>
            <a:endParaRPr lang="en-US" altLang="zh-CN" dirty="0"/>
          </a:p>
          <a:p>
            <a:r>
              <a:rPr lang="en-US" altLang="zh-CN" dirty="0"/>
              <a:t>Frist-order proximity observed links</a:t>
            </a:r>
          </a:p>
          <a:p>
            <a:r>
              <a:rPr lang="en-US" altLang="zh-CN" dirty="0"/>
              <a:t>Second-order proximity, legitimate links but actually not observed </a:t>
            </a:r>
            <a:r>
              <a:rPr lang="zh-CN" altLang="en-US" dirty="0"/>
              <a:t>可解释为具有共享邻居结构的结点是相似的。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00B45D-8B06-4660-B00D-B0890B53460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84352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Local</a:t>
            </a:r>
            <a:r>
              <a:rPr lang="zh-CN" altLang="en-US" dirty="0"/>
              <a:t>就是网络中可见的边，通过</a:t>
            </a:r>
            <a:r>
              <a:rPr lang="en-US" altLang="zh-CN" dirty="0"/>
              <a:t>Frist-order Proximity</a:t>
            </a:r>
            <a:r>
              <a:rPr lang="zh-CN" altLang="en-US" dirty="0"/>
              <a:t>表示：边权</a:t>
            </a:r>
            <a:endParaRPr lang="en-US" altLang="zh-CN" dirty="0"/>
          </a:p>
          <a:p>
            <a:r>
              <a:rPr lang="en-US" altLang="zh-CN" dirty="0"/>
              <a:t>Global</a:t>
            </a:r>
            <a:r>
              <a:rPr lang="zh-CN" altLang="en-US" dirty="0"/>
              <a:t>是看不见的边，但是能反映全局的玩咯结构，我们通过</a:t>
            </a:r>
            <a:r>
              <a:rPr lang="en-US" altLang="zh-CN" dirty="0"/>
              <a:t>Second-order Proximity</a:t>
            </a:r>
            <a:r>
              <a:rPr lang="zh-CN" altLang="en-US" dirty="0"/>
              <a:t>表示：结点之间共享</a:t>
            </a:r>
            <a:endParaRPr lang="en-US" altLang="zh-CN" dirty="0"/>
          </a:p>
          <a:p>
            <a:r>
              <a:rPr lang="zh-CN" altLang="en-US" dirty="0"/>
              <a:t>的邻居结构。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00B45D-8B06-4660-B00D-B0890B53460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48703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分别讨论保持</a:t>
            </a:r>
            <a:r>
              <a:rPr lang="en-US" altLang="zh-CN" dirty="0"/>
              <a:t>1</a:t>
            </a:r>
            <a:r>
              <a:rPr lang="zh-CN" altLang="en-US" dirty="0"/>
              <a:t>阶相似性和</a:t>
            </a:r>
            <a:r>
              <a:rPr lang="en-US" altLang="zh-CN" dirty="0"/>
              <a:t>2</a:t>
            </a:r>
            <a:r>
              <a:rPr lang="zh-CN" altLang="en-US" dirty="0"/>
              <a:t>阶相似性的</a:t>
            </a:r>
            <a:r>
              <a:rPr lang="en-US" altLang="zh-CN" dirty="0"/>
              <a:t>LINE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，再结合两种相似性。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阶相似性只适用于无向图、不适用于有向图。</a:t>
            </a:r>
            <a:endParaRPr lang="en-US" altLang="zh-CN" dirty="0"/>
          </a:p>
          <a:p>
            <a:r>
              <a:rPr lang="zh-CN" altLang="en-US" dirty="0"/>
              <a:t>这里</a:t>
            </a:r>
            <a:r>
              <a:rPr lang="en-US" altLang="zh-CN" dirty="0"/>
              <a:t>1</a:t>
            </a:r>
            <a:r>
              <a:rPr lang="zh-CN" altLang="en-US" dirty="0"/>
              <a:t>阶相似性使用</a:t>
            </a:r>
            <a:r>
              <a:rPr lang="en-US" altLang="zh-CN" dirty="0"/>
              <a:t>sigmoid</a:t>
            </a:r>
            <a:r>
              <a:rPr lang="zh-CN" altLang="en-US" dirty="0"/>
              <a:t>函数，应该使用</a:t>
            </a:r>
            <a:r>
              <a:rPr lang="en-US" altLang="zh-CN" dirty="0" err="1"/>
              <a:t>softmax</a:t>
            </a:r>
            <a:r>
              <a:rPr lang="zh-CN" altLang="en-US" dirty="0"/>
              <a:t>函数。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00B45D-8B06-4660-B00D-B0890B53460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65402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二阶相似性同时适用于有向图和无向图。</a:t>
            </a:r>
            <a:endParaRPr lang="en-US" altLang="zh-CN" dirty="0"/>
          </a:p>
          <a:p>
            <a:r>
              <a:rPr lang="en-US" altLang="zh-CN" dirty="0"/>
              <a:t>vi</a:t>
            </a:r>
            <a:r>
              <a:rPr lang="zh-CN" altLang="en-US" dirty="0"/>
              <a:t>作为自己顶点和上下文顶点分别由不同的向量表示，上下文就是作为邻居结点。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结点</a:t>
            </a:r>
            <a:r>
              <a:rPr lang="en-US" altLang="zh-CN" dirty="0" err="1"/>
              <a:t>i</a:t>
            </a:r>
            <a:r>
              <a:rPr lang="zh-CN" altLang="en-US" dirty="0"/>
              <a:t>和结点</a:t>
            </a:r>
            <a:r>
              <a:rPr lang="en-US" altLang="zh-CN" dirty="0"/>
              <a:t>vi</a:t>
            </a:r>
            <a:r>
              <a:rPr lang="zh-CN" altLang="en-US" dirty="0"/>
              <a:t>对应，结点</a:t>
            </a:r>
            <a:r>
              <a:rPr lang="en-US" altLang="zh-CN" dirty="0"/>
              <a:t>j</a:t>
            </a:r>
            <a:r>
              <a:rPr lang="zh-CN" altLang="en-US" dirty="0"/>
              <a:t>和结点</a:t>
            </a:r>
            <a:r>
              <a:rPr lang="en-US" altLang="zh-CN" dirty="0" err="1"/>
              <a:t>vj</a:t>
            </a:r>
            <a:r>
              <a:rPr lang="zh-CN" altLang="en-US" dirty="0"/>
              <a:t>对应。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00B45D-8B06-4660-B00D-B0890B53460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59764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Edge sampling</a:t>
            </a:r>
            <a:r>
              <a:rPr lang="zh-CN" altLang="en-US"/>
              <a:t>将边的所有权值进行排列，并从中采样，这样可以不用增加边数，从而使按权重比例采样。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00B45D-8B06-4660-B00D-B0890B53460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06346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Updating</a:t>
            </a:r>
            <a:r>
              <a:rPr lang="zh-CN" altLang="en-US" dirty="0"/>
              <a:t>新结点的</a:t>
            </a:r>
            <a:r>
              <a:rPr lang="en-US" altLang="zh-CN" dirty="0"/>
              <a:t>embedding</a:t>
            </a:r>
            <a:r>
              <a:rPr lang="zh-CN" altLang="en-US" dirty="0"/>
              <a:t>，保持存在结点的</a:t>
            </a:r>
            <a:r>
              <a:rPr lang="en-US" altLang="zh-CN" dirty="0"/>
              <a:t>embeddings.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00B45D-8B06-4660-B00D-B0890B53460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09141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语言网络是词共现网络（</a:t>
            </a:r>
            <a:r>
              <a:rPr lang="en-US" altLang="zh-CN" dirty="0"/>
              <a:t>co-occurrence network</a:t>
            </a:r>
            <a:r>
              <a:rPr lang="zh-CN" altLang="en-US" dirty="0"/>
              <a:t>），每个</a:t>
            </a:r>
            <a:r>
              <a:rPr lang="en-US" altLang="zh-CN" dirty="0"/>
              <a:t>5-word</a:t>
            </a:r>
            <a:r>
              <a:rPr lang="zh-CN" altLang="en-US" dirty="0"/>
              <a:t>滑动窗口内的单词被认为是相互共存的，忽略频率小于</a:t>
            </a:r>
            <a:r>
              <a:rPr lang="en-US" altLang="zh-CN" dirty="0"/>
              <a:t>5</a:t>
            </a:r>
            <a:r>
              <a:rPr lang="zh-CN" altLang="en-US" dirty="0"/>
              <a:t>的</a:t>
            </a:r>
            <a:r>
              <a:rPr lang="en-US" altLang="zh-CN" dirty="0"/>
              <a:t>word.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00B45D-8B06-4660-B00D-B0890B53460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15520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40616F-2A59-4E08-8DE1-0F87162775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E354A57-0E30-40A2-B18A-BB62BD633D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2501C6-9851-4F91-91D1-B3ACBE15E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75DED-2A68-42CF-8E4C-DE8D8E6EE447}" type="datetimeFigureOut">
              <a:rPr lang="zh-CN" altLang="en-US" smtClean="0"/>
              <a:t>2021/10/4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32F887-14C0-4BE7-ACD1-BD9B3D939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D11C24-ED10-45AA-84BE-32F513B20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ADE6C-0043-469A-A009-3AC43EEBEB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3922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7D34E5-30E5-4040-BA36-AF1FD9F80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1EC4B2C-7164-415C-95FA-D5891614AF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C3701E-A925-482F-B9AA-5543D0F19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75DED-2A68-42CF-8E4C-DE8D8E6EE447}" type="datetimeFigureOut">
              <a:rPr lang="zh-CN" altLang="en-US" smtClean="0"/>
              <a:t>2021/10/4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921086-A074-4526-B2F4-82C631EF4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CEB5FC-9F00-4E5A-BE0F-193D6A44C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ADE6C-0043-469A-A009-3AC43EEBEB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6135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B81F96F-B2E2-4E92-AC67-7CDF421467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105D549-CAFD-4933-B23A-AF3DE73C53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965E69-28F6-449E-BC4C-844B30238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75DED-2A68-42CF-8E4C-DE8D8E6EE447}" type="datetimeFigureOut">
              <a:rPr lang="zh-CN" altLang="en-US" smtClean="0"/>
              <a:t>2021/10/4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EEC8CC-3773-4054-8603-DC9D381EB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6DA549-FD76-4C3C-9A0D-EF55AA50C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ADE6C-0043-469A-A009-3AC43EEBEB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3019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E1D9BD-E52A-4A4A-8D9A-1C5FF6E17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BC9E94-B957-470A-B290-9695CCBAF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CDBFA9-FEDB-4378-AD4C-79275F80F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75DED-2A68-42CF-8E4C-DE8D8E6EE447}" type="datetimeFigureOut">
              <a:rPr lang="zh-CN" altLang="en-US" smtClean="0"/>
              <a:t>2021/10/4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83CE5E-BF2D-43C1-A80E-BFF73DAB9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317387-6476-45EC-8C37-12840FF77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ADE6C-0043-469A-A009-3AC43EEBEB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5373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E887D5-22A9-4E35-8610-0379ADE6A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77E1322-BBF5-4A3A-A1E6-76BBD57C67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02E056-679A-4829-A061-E5AEAE311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75DED-2A68-42CF-8E4C-DE8D8E6EE447}" type="datetimeFigureOut">
              <a:rPr lang="zh-CN" altLang="en-US" smtClean="0"/>
              <a:t>2021/10/4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8E3305-E724-4121-AD91-2EDC2EEF0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2DA7F8-1D0A-41D3-958A-4D8CCA75F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ADE6C-0043-469A-A009-3AC43EEBEB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8296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FC72BF-BDCE-4853-93AC-11F934793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86A01A-FF15-4572-9FD7-2278CA8165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279476D-88D2-47B0-A202-2531BB7A1E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DD8D343-DB3F-4E7D-B318-38343A929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75DED-2A68-42CF-8E4C-DE8D8E6EE447}" type="datetimeFigureOut">
              <a:rPr lang="zh-CN" altLang="en-US" smtClean="0"/>
              <a:t>2021/10/4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E5207DB-55A5-400D-98C8-AA8B912E2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74F7DB2-17A1-4B57-B3E8-219DA569A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ADE6C-0043-469A-A009-3AC43EEBEB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0442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27DDF5-5422-4DA4-94EB-67AF58701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31015F4-B817-4297-8189-2BED33FC2E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88D1CB9-D9C4-40ED-AB40-9AB66A5308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FD0F15A-B5B2-4BEB-BF9D-F18A9B6A67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BB531D4-19EC-41DD-84B4-4EBDC1CFAF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F257558-73BB-4AD5-8DCD-123F47C10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75DED-2A68-42CF-8E4C-DE8D8E6EE447}" type="datetimeFigureOut">
              <a:rPr lang="zh-CN" altLang="en-US" smtClean="0"/>
              <a:t>2021/10/4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22C6FAE-8EE3-42FA-950E-F181683C9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3C14F35-5EE9-45DE-A5C1-1C6CFC386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ADE6C-0043-469A-A009-3AC43EEBEB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4200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63192C-26DE-476D-9883-500359776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38B4930-9EE9-4F66-82E1-FDAB5DEAE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75DED-2A68-42CF-8E4C-DE8D8E6EE447}" type="datetimeFigureOut">
              <a:rPr lang="zh-CN" altLang="en-US" smtClean="0"/>
              <a:t>2021/10/4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449E515-6756-4A81-97E5-2DE202EDE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A0668DB-6987-4CC8-853D-57A59282E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ADE6C-0043-469A-A009-3AC43EEBEB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1069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F6043E6-3BA6-42A5-94EC-ED64783FB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75DED-2A68-42CF-8E4C-DE8D8E6EE447}" type="datetimeFigureOut">
              <a:rPr lang="zh-CN" altLang="en-US" smtClean="0"/>
              <a:t>2021/10/4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E312D0A-DDC1-4815-A10B-BDEECC4BC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1B7B41F-7B04-4921-9853-11AC049BF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ADE6C-0043-469A-A009-3AC43EEBEB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4695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2D68C0-6231-4A57-AEA3-C4506ACF3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407245-3A28-45F7-9E7B-F390248BA3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07AE5B7-FCDC-454A-9533-3A816D4BBD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0E540D7-8023-4BA7-AE78-DD8E65766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75DED-2A68-42CF-8E4C-DE8D8E6EE447}" type="datetimeFigureOut">
              <a:rPr lang="zh-CN" altLang="en-US" smtClean="0"/>
              <a:t>2021/10/4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F53A688-CC8D-4B9D-92FE-58EBA56E0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FF47473-6519-4287-8961-8E81CDE22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ADE6C-0043-469A-A009-3AC43EEBEB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3015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0F7883-9ACD-40AA-A7E4-3AAC2BE41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49B5FA8-F23C-4EA0-B6C8-CD035D4292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B6F2680-BFCA-40CE-B628-8D566FF09F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DF60850-BAFF-4A07-A26E-F4D9C8A25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75DED-2A68-42CF-8E4C-DE8D8E6EE447}" type="datetimeFigureOut">
              <a:rPr lang="zh-CN" altLang="en-US" smtClean="0"/>
              <a:t>2021/10/4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CEBB5F0-BBE4-4D84-98AA-B807BB79B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9163A07-F286-4D8B-B41B-1B0A409B4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ADE6C-0043-469A-A009-3AC43EEBEB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7544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013CFF2-1521-47A4-B966-C604BBFDA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F43B979-92A3-413C-ADD4-8967B93541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9F3F0B-4253-4761-9C5D-1F85953BC6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A75DED-2A68-42CF-8E4C-DE8D8E6EE447}" type="datetimeFigureOut">
              <a:rPr lang="zh-CN" altLang="en-US" smtClean="0"/>
              <a:t>2021/10/4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F2C141-E90C-4171-AF66-5F4685E865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F8C815-0814-4B4F-BB59-93D8754722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7ADE6C-0043-469A-A009-3AC43EEBEB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4482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5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customXml" Target="../ink/ink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4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0.png"/><Relationship Id="rId11" Type="http://schemas.openxmlformats.org/officeDocument/2006/relationships/image" Target="../media/image20.png"/><Relationship Id="rId5" Type="http://schemas.openxmlformats.org/officeDocument/2006/relationships/image" Target="../media/image140.png"/><Relationship Id="rId10" Type="http://schemas.openxmlformats.org/officeDocument/2006/relationships/image" Target="../media/image19.png"/><Relationship Id="rId4" Type="http://schemas.openxmlformats.org/officeDocument/2006/relationships/image" Target="../media/image130.png"/><Relationship Id="rId9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hyperlink" Target="https://zhuanlan.zhihu.com/p/394919770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zhuanlan.zhihu.com/p/54867139" TargetMode="Externa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9F21F83D-0C46-4A6C-BD08-B8B0897B68AC}"/>
                  </a:ext>
                </a:extLst>
              </p:cNvPr>
              <p:cNvSpPr/>
              <p:nvPr/>
            </p:nvSpPr>
            <p:spPr>
              <a:xfrm>
                <a:off x="419670" y="911536"/>
                <a:ext cx="8175690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Information Networks</a:t>
                </a:r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each edge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)∈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zh-CN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associated with a weight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𝑢𝑣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which indicates the strength of the relation. Directed or Undirected.</a:t>
                </a:r>
                <a:r>
                  <a:rPr lang="zh-CN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9F21F83D-0C46-4A6C-BD08-B8B0897B68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670" y="911536"/>
                <a:ext cx="8175690" cy="646331"/>
              </a:xfrm>
              <a:prstGeom prst="rect">
                <a:avLst/>
              </a:prstGeom>
              <a:blipFill>
                <a:blip r:embed="rId3"/>
                <a:stretch>
                  <a:fillRect l="-671" t="-5660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>
            <a:extLst>
              <a:ext uri="{FF2B5EF4-FFF2-40B4-BE49-F238E27FC236}">
                <a16:creationId xmlns:a16="http://schemas.microsoft.com/office/drawing/2014/main" id="{203CF37F-A972-4CC7-A905-B58766A1AE56}"/>
              </a:ext>
            </a:extLst>
          </p:cNvPr>
          <p:cNvSpPr/>
          <p:nvPr/>
        </p:nvSpPr>
        <p:spPr>
          <a:xfrm>
            <a:off x="419670" y="187405"/>
            <a:ext cx="215975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latin typeface="Calibri" panose="020F0502020204030204" pitchFamily="34" charset="0"/>
                <a:cs typeface="Calibri" panose="020F0502020204030204" pitchFamily="34" charset="0"/>
              </a:rPr>
              <a:t>Definitions:</a:t>
            </a:r>
            <a:endParaRPr lang="zh-CN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EB639735-760B-4CC7-BE39-26768A16ADEC}"/>
                  </a:ext>
                </a:extLst>
              </p:cNvPr>
              <p:cNvSpPr/>
              <p:nvPr/>
            </p:nvSpPr>
            <p:spPr>
              <a:xfrm>
                <a:off x="419670" y="2134625"/>
                <a:ext cx="716439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Frist-order Proximity: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𝑢𝑣</m:t>
                        </m:r>
                      </m:sub>
                    </m:sSub>
                  </m:oMath>
                </a14:m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local pairwise proximity between two vertices.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EB639735-760B-4CC7-BE39-26768A16AD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670" y="2134625"/>
                <a:ext cx="7164397" cy="369332"/>
              </a:xfrm>
              <a:prstGeom prst="rect">
                <a:avLst/>
              </a:prstGeom>
              <a:blipFill>
                <a:blip r:embed="rId4"/>
                <a:stretch>
                  <a:fillRect l="-766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3867AA8F-278D-4BCC-82B5-4F07AEDA4224}"/>
                  </a:ext>
                </a:extLst>
              </p:cNvPr>
              <p:cNvSpPr/>
              <p:nvPr/>
            </p:nvSpPr>
            <p:spPr>
              <a:xfrm>
                <a:off x="419670" y="2782669"/>
                <a:ext cx="8175690" cy="180408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Second-order Proximity: </a:t>
                </a:r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the similarity of neighborhood network structures between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  <a:b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</a:br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Frist-order proximity of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·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·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·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,|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Frist-order proximity of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,···,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,|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|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The second-order proximity between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CN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determined by the similarity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zh-CN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  <a:endParaRPr lang="zh-CN" alt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3867AA8F-278D-4BCC-82B5-4F07AEDA42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670" y="2782669"/>
                <a:ext cx="8175690" cy="1804084"/>
              </a:xfrm>
              <a:prstGeom prst="rect">
                <a:avLst/>
              </a:prstGeom>
              <a:blipFill>
                <a:blip r:embed="rId5"/>
                <a:stretch>
                  <a:fillRect l="-671" t="-1689" b="-43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图片 8">
            <a:extLst>
              <a:ext uri="{FF2B5EF4-FFF2-40B4-BE49-F238E27FC236}">
                <a16:creationId xmlns:a16="http://schemas.microsoft.com/office/drawing/2014/main" id="{1107E448-237C-4D0B-A305-97EE4C17D5F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10921" y="4362762"/>
            <a:ext cx="4026455" cy="2365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861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CC8A9FA-EE6D-453C-9030-00FE489044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476" y="403404"/>
            <a:ext cx="9009524" cy="1857143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B7F0DF63-70F2-4021-BBD9-1F5D5EA94903}"/>
              </a:ext>
            </a:extLst>
          </p:cNvPr>
          <p:cNvSpPr/>
          <p:nvPr/>
        </p:nvSpPr>
        <p:spPr>
          <a:xfrm>
            <a:off x="395287" y="2465563"/>
            <a:ext cx="752951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LINE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is able to scale to very large, arbitrary types of networks:</a:t>
            </a:r>
          </a:p>
          <a:p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Undirected, directed and/or weighted.</a:t>
            </a:r>
          </a:p>
          <a:p>
            <a:endParaRPr lang="en-US" altLang="zh-C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The model optimizes an objective which preserves both the 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local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 and  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global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 network structures.</a:t>
            </a:r>
            <a:endParaRPr lang="zh-CN" altLang="en-US" sz="20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C05CEC2-EB61-4E48-966F-704F14A59633}"/>
              </a:ext>
            </a:extLst>
          </p:cNvPr>
          <p:cNvSpPr/>
          <p:nvPr/>
        </p:nvSpPr>
        <p:spPr>
          <a:xfrm>
            <a:off x="5252563" y="3947852"/>
            <a:ext cx="349615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Local:</a:t>
            </a: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Frist-order proximity</a:t>
            </a:r>
          </a:p>
          <a:p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Global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: Second-order proximity </a:t>
            </a:r>
            <a:endParaRPr lang="zh-CN" altLang="en-US" sz="20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8107F9C-2BDE-42EC-9959-072FA36781F5}"/>
              </a:ext>
            </a:extLst>
          </p:cNvPr>
          <p:cNvSpPr/>
          <p:nvPr/>
        </p:nvSpPr>
        <p:spPr>
          <a:xfrm>
            <a:off x="395286" y="4945300"/>
            <a:ext cx="752951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An edge-sampling algorithms for optimizing the objective.</a:t>
            </a:r>
          </a:p>
          <a:p>
            <a:endParaRPr lang="en-US" altLang="zh-C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Experiments shows the effectiveness and efficiency of LINE.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868764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7640B93-B83D-40A6-B4DC-1590B62DFC5F}"/>
              </a:ext>
            </a:extLst>
          </p:cNvPr>
          <p:cNvSpPr/>
          <p:nvPr/>
        </p:nvSpPr>
        <p:spPr>
          <a:xfrm>
            <a:off x="538825" y="1171694"/>
            <a:ext cx="58912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Model the first-order proximity, define the joint probability: 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3C494332-94DF-4D3D-9B15-31D3152FBA93}"/>
                  </a:ext>
                </a:extLst>
              </p:cNvPr>
              <p:cNvSpPr/>
              <p:nvPr/>
            </p:nvSpPr>
            <p:spPr>
              <a:xfrm>
                <a:off x="538825" y="2549929"/>
                <a:ext cx="6440481" cy="3742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zh-CN" alt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zh-CN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is the low-dimensional vector representation of vertex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. </a:t>
                </a:r>
                <a:endParaRPr lang="zh-CN" alt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3C494332-94DF-4D3D-9B15-31D3152FBA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825" y="2549929"/>
                <a:ext cx="6440481" cy="374270"/>
              </a:xfrm>
              <a:prstGeom prst="rect">
                <a:avLst/>
              </a:prstGeom>
              <a:blipFill>
                <a:blip r:embed="rId3"/>
                <a:stretch>
                  <a:fillRect t="-6452" b="-241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E59E3337-4FD2-47D2-94D9-7DA6578ADE76}"/>
                  </a:ext>
                </a:extLst>
              </p:cNvPr>
              <p:cNvSpPr/>
              <p:nvPr/>
            </p:nvSpPr>
            <p:spPr>
              <a:xfrm>
                <a:off x="2733426" y="3173844"/>
                <a:ext cx="5166990" cy="47974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altLang="zh-CN" i="0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zh-CN" i="0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num>
                      <m:den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𝑊</m:t>
                        </m:r>
                      </m:den>
                    </m:f>
                  </m:oMath>
                </a14:m>
                <a:r>
                  <a:rPr lang="zh-CN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 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d>
                          <m:d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brk m:alnAt="7"/>
                              </m:r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nary>
                  </m:oMath>
                </a14:m>
                <a:endParaRPr lang="zh-CN" alt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E59E3337-4FD2-47D2-94D9-7DA6578ADE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3426" y="3173844"/>
                <a:ext cx="5166990" cy="479747"/>
              </a:xfrm>
              <a:prstGeom prst="rect">
                <a:avLst/>
              </a:prstGeom>
              <a:blipFill>
                <a:blip r:embed="rId4"/>
                <a:stretch>
                  <a:fillRect t="-82051" b="-1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 8">
            <a:extLst>
              <a:ext uri="{FF2B5EF4-FFF2-40B4-BE49-F238E27FC236}">
                <a16:creationId xmlns:a16="http://schemas.microsoft.com/office/drawing/2014/main" id="{19D7FAA8-2C33-4B38-A160-FF340FD4B0AB}"/>
              </a:ext>
            </a:extLst>
          </p:cNvPr>
          <p:cNvSpPr/>
          <p:nvPr/>
        </p:nvSpPr>
        <p:spPr>
          <a:xfrm>
            <a:off x="374177" y="3194718"/>
            <a:ext cx="21186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empirical probability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63A30698-80CC-44C0-8D23-4D34B9528103}"/>
                  </a:ext>
                </a:extLst>
              </p:cNvPr>
              <p:cNvSpPr txBox="1"/>
              <p:nvPr/>
            </p:nvSpPr>
            <p:spPr>
              <a:xfrm>
                <a:off x="2157916" y="1647236"/>
                <a:ext cx="3251980" cy="7158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zh-CN" alt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b="0" i="0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zh-CN" altLang="en-US" i="0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0" dirty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i="0" dirty="0">
                              <a:latin typeface="Cambria Math" panose="02040503050406030204" pitchFamily="18" charset="0"/>
                            </a:rPr>
                            <m:t>1+</m:t>
                          </m:r>
                          <m:func>
                            <m:funcPr>
                              <m:ctrlP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zh-CN" altLang="en-US" i="0" dirty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zh-CN" alt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i="0" dirty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zh-CN" alt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zh-CN" altLang="en-US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zh-CN" altLang="en-US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CN" altLang="en-US" i="1" dirty="0">
                                                  <a:latin typeface="Cambria Math" panose="02040503050406030204" pitchFamily="18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zh-CN" altLang="en-US" i="1" dirty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zh-CN" altLang="en-US" i="1" dirty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r>
                                    <a:rPr lang="zh-CN" altLang="en-US" i="0" dirty="0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zh-CN" alt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zh-CN" altLang="en-US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i="1" dirty="0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zh-CN" altLang="en-US" i="1" dirty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d>
                            </m:e>
                          </m:func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63A30698-80CC-44C0-8D23-4D34B95281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7916" y="1647236"/>
                <a:ext cx="3251980" cy="71583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矩形 10">
            <a:extLst>
              <a:ext uri="{FF2B5EF4-FFF2-40B4-BE49-F238E27FC236}">
                <a16:creationId xmlns:a16="http://schemas.microsoft.com/office/drawing/2014/main" id="{30A44BBD-AD45-49CC-A755-220BD9E19774}"/>
              </a:ext>
            </a:extLst>
          </p:cNvPr>
          <p:cNvSpPr/>
          <p:nvPr/>
        </p:nvSpPr>
        <p:spPr>
          <a:xfrm>
            <a:off x="391104" y="3823987"/>
            <a:ext cx="41436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Minimize the following objective function: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951D81BE-9F68-4403-9C9D-240FCDF0A150}"/>
                  </a:ext>
                </a:extLst>
              </p:cNvPr>
              <p:cNvSpPr/>
              <p:nvPr/>
            </p:nvSpPr>
            <p:spPr>
              <a:xfrm>
                <a:off x="1063979" y="4405794"/>
                <a:ext cx="240335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altLang="zh-CN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·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·</m:t>
                          </m:r>
                        </m:e>
                      </m:d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zh-CN" alt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·</m:t>
                          </m:r>
                          <m:r>
                            <a:rPr lang="en-US" altLang="zh-CN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·</m:t>
                          </m:r>
                        </m:e>
                      </m:d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951D81BE-9F68-4403-9C9D-240FCDF0A1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979" y="4405794"/>
                <a:ext cx="2403350" cy="369332"/>
              </a:xfrm>
              <a:prstGeom prst="rect">
                <a:avLst/>
              </a:prstGeom>
              <a:blipFill>
                <a:blip r:embed="rId6"/>
                <a:stretch>
                  <a:fillRect t="-6667"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133E5024-D77A-449B-A6D3-2C3FB07CC1F9}"/>
                  </a:ext>
                </a:extLst>
              </p:cNvPr>
              <p:cNvSpPr/>
              <p:nvPr/>
            </p:nvSpPr>
            <p:spPr>
              <a:xfrm>
                <a:off x="4244743" y="4368713"/>
                <a:ext cx="447519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zh-CN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is the distance between two distributions.</a:t>
                </a:r>
                <a:endParaRPr lang="zh-CN" alt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133E5024-D77A-449B-A6D3-2C3FB07CC1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4743" y="4368713"/>
                <a:ext cx="4475199" cy="369332"/>
              </a:xfrm>
              <a:prstGeom prst="rect">
                <a:avLst/>
              </a:prstGeom>
              <a:blipFill>
                <a:blip r:embed="rId7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DF7304ED-2B57-46DE-82C7-75B6D3D8046A}"/>
                  </a:ext>
                </a:extLst>
              </p:cNvPr>
              <p:cNvSpPr/>
              <p:nvPr/>
            </p:nvSpPr>
            <p:spPr>
              <a:xfrm>
                <a:off x="335295" y="5026098"/>
                <a:ext cx="636994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Replacing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·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·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 with KL-divergence and omitting some constants,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DF7304ED-2B57-46DE-82C7-75B6D3D804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95" y="5026098"/>
                <a:ext cx="6369949" cy="369332"/>
              </a:xfrm>
              <a:prstGeom prst="rect">
                <a:avLst/>
              </a:prstGeom>
              <a:blipFill>
                <a:blip r:embed="rId8"/>
                <a:stretch>
                  <a:fillRect l="-766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16E328CE-1116-4084-8E94-706101D673D1}"/>
                  </a:ext>
                </a:extLst>
              </p:cNvPr>
              <p:cNvSpPr/>
              <p:nvPr/>
            </p:nvSpPr>
            <p:spPr>
              <a:xfrm>
                <a:off x="2265654" y="5532239"/>
                <a:ext cx="3368936" cy="4255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=−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d>
                          <m:d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brk m:alnAt="7"/>
                              </m:r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nary>
                    <m:r>
                      <m:rPr>
                        <m:sty m:val="p"/>
                      </m:rPr>
                      <a:rPr lang="en-US" altLang="zh-CN" b="0" i="0" dirty="0" smtClean="0">
                        <a:latin typeface="Cambria Math" panose="02040503050406030204" pitchFamily="18" charset="0"/>
                      </a:rPr>
                      <m:t>log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zh-CN" alt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16E328CE-1116-4084-8E94-706101D673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5654" y="5532239"/>
                <a:ext cx="3368936" cy="425501"/>
              </a:xfrm>
              <a:prstGeom prst="rect">
                <a:avLst/>
              </a:prstGeom>
              <a:blipFill>
                <a:blip r:embed="rId9"/>
                <a:stretch>
                  <a:fillRect t="-100000" b="-15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矩形 15">
            <a:extLst>
              <a:ext uri="{FF2B5EF4-FFF2-40B4-BE49-F238E27FC236}">
                <a16:creationId xmlns:a16="http://schemas.microsoft.com/office/drawing/2014/main" id="{E0DC34C4-5BC3-4F19-A8CA-86480FFD0925}"/>
              </a:ext>
            </a:extLst>
          </p:cNvPr>
          <p:cNvSpPr/>
          <p:nvPr/>
        </p:nvSpPr>
        <p:spPr>
          <a:xfrm>
            <a:off x="419670" y="143643"/>
            <a:ext cx="333456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latin typeface="Calibri" panose="020F0502020204030204" pitchFamily="34" charset="0"/>
                <a:cs typeface="Calibri" panose="020F0502020204030204" pitchFamily="34" charset="0"/>
              </a:rPr>
              <a:t>Model Description</a:t>
            </a:r>
            <a:endParaRPr lang="zh-CN" altLang="en-US" sz="3200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C16C55D-3007-4B8C-8F07-B3870CED7B03}"/>
              </a:ext>
            </a:extLst>
          </p:cNvPr>
          <p:cNvSpPr/>
          <p:nvPr/>
        </p:nvSpPr>
        <p:spPr>
          <a:xfrm>
            <a:off x="419670" y="735653"/>
            <a:ext cx="43483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1. </a:t>
            </a:r>
            <a:r>
              <a:rPr lang="en-US" altLang="zh-CN" sz="2400" i="1" dirty="0">
                <a:latin typeface="Calibri" panose="020F0502020204030204" pitchFamily="34" charset="0"/>
                <a:cs typeface="Calibri" panose="020F0502020204030204" pitchFamily="34" charset="0"/>
              </a:rPr>
              <a:t>LINE with Frist-order proximity </a:t>
            </a:r>
            <a:endParaRPr lang="zh-CN" altLang="en-US" sz="2400" i="1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B7AD921F-9BB4-467A-8874-B3C6B5582805}"/>
              </a:ext>
            </a:extLst>
          </p:cNvPr>
          <p:cNvSpPr/>
          <p:nvPr/>
        </p:nvSpPr>
        <p:spPr>
          <a:xfrm>
            <a:off x="391104" y="6244500"/>
            <a:ext cx="84734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The first-order proximity is only applicable for undirected graphs, not for directed graphs.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C1D2372A-A471-4138-BBC4-D2C315BFE6F6}"/>
                  </a:ext>
                </a:extLst>
              </p:cNvPr>
              <p:cNvSpPr/>
              <p:nvPr/>
            </p:nvSpPr>
            <p:spPr>
              <a:xfrm>
                <a:off x="5816018" y="1935213"/>
                <a:ext cx="2573782" cy="66864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For each undirected edge</a:t>
                </a: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brk m:alnAt="7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C1D2372A-A471-4138-BBC4-D2C315BFE6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6018" y="1935213"/>
                <a:ext cx="2573782" cy="668645"/>
              </a:xfrm>
              <a:prstGeom prst="rect">
                <a:avLst/>
              </a:prstGeom>
              <a:blipFill>
                <a:blip r:embed="rId10"/>
                <a:stretch>
                  <a:fillRect l="-1896" t="-4545" r="-1422" b="-45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008738D3-B103-4450-BFBD-3D189F491ADE}"/>
                  </a:ext>
                </a:extLst>
              </p:cNvPr>
              <p:cNvSpPr/>
              <p:nvPr/>
            </p:nvSpPr>
            <p:spPr>
              <a:xfrm>
                <a:off x="5950535" y="5532239"/>
                <a:ext cx="256108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altLang="zh-CN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008738D3-B103-4450-BFBD-3D189F491A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0535" y="5532239"/>
                <a:ext cx="2561086" cy="369332"/>
              </a:xfrm>
              <a:prstGeom prst="rect">
                <a:avLst/>
              </a:prstGeom>
              <a:blipFill>
                <a:blip r:embed="rId11"/>
                <a:stretch>
                  <a:fillRect t="-6667" r="-1190"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982054AC-1336-41E8-A921-283DD1233AC8}"/>
                  </a:ext>
                </a:extLst>
              </p14:cNvPr>
              <p14:cNvContentPartPr/>
              <p14:nvPr/>
            </p14:nvContentPartPr>
            <p14:xfrm>
              <a:off x="2568600" y="435960"/>
              <a:ext cx="5390280" cy="1464480"/>
            </p14:xfrm>
          </p:contentPart>
        </mc:Choice>
        <mc:Fallback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982054AC-1336-41E8-A921-283DD1233AC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559240" y="426600"/>
                <a:ext cx="5409000" cy="1483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92544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0BEC05A-95EA-4AB0-AB35-9761A397626C}"/>
              </a:ext>
            </a:extLst>
          </p:cNvPr>
          <p:cNvSpPr/>
          <p:nvPr/>
        </p:nvSpPr>
        <p:spPr>
          <a:xfrm>
            <a:off x="223693" y="105198"/>
            <a:ext cx="47043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2. </a:t>
            </a:r>
            <a:r>
              <a:rPr lang="en-US" altLang="zh-CN" sz="2400" i="1" dirty="0">
                <a:latin typeface="Calibri" panose="020F0502020204030204" pitchFamily="34" charset="0"/>
                <a:cs typeface="Calibri" panose="020F0502020204030204" pitchFamily="34" charset="0"/>
              </a:rPr>
              <a:t>LINE with Second-order proximity </a:t>
            </a:r>
            <a:endParaRPr lang="zh-CN" altLang="en-US" sz="2400" i="1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F724A25-91A7-40C0-AD36-4432110AC478}"/>
              </a:ext>
            </a:extLst>
          </p:cNvPr>
          <p:cNvSpPr/>
          <p:nvPr/>
        </p:nvSpPr>
        <p:spPr>
          <a:xfrm>
            <a:off x="342821" y="580314"/>
            <a:ext cx="79308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The second-order proximity is applicable for both directed and undirected graphs.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E9192D8-03E9-4CE7-8208-4D8E2E4B54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9614" y="940168"/>
            <a:ext cx="3270551" cy="192126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C457DA95-E46B-4D71-86B3-E36117C51A8B}"/>
                  </a:ext>
                </a:extLst>
              </p:cNvPr>
              <p:cNvSpPr/>
              <p:nvPr/>
            </p:nvSpPr>
            <p:spPr>
              <a:xfrm>
                <a:off x="292558" y="1107298"/>
                <a:ext cx="5520549" cy="147758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Each vertex plays two roles: the vertex itself and a specific “context” of other vertices.</a:t>
                </a:r>
              </a:p>
              <a:p>
                <a:endParaRPr lang="en-US" altLang="zh-CN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zh-CN" alt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zh-CN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is the representation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as a vertex.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en-US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zh-CN" altLang="en-US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  <m:sub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zh-CN" altLang="en-US" i="0" dirty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zh-CN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is the representation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as a specific “context”.</a:t>
                </a:r>
                <a:endParaRPr lang="zh-CN" alt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C457DA95-E46B-4D71-86B3-E36117C51A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558" y="1107298"/>
                <a:ext cx="5520549" cy="1477584"/>
              </a:xfrm>
              <a:prstGeom prst="rect">
                <a:avLst/>
              </a:prstGeom>
              <a:blipFill>
                <a:blip r:embed="rId4"/>
                <a:stretch>
                  <a:fillRect l="-993" t="-2479" b="-57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7F2FC87D-DA83-41AA-8008-ED97D4EA83FF}"/>
                  </a:ext>
                </a:extLst>
              </p:cNvPr>
              <p:cNvSpPr/>
              <p:nvPr/>
            </p:nvSpPr>
            <p:spPr>
              <a:xfrm>
                <a:off x="223693" y="2897783"/>
                <a:ext cx="8050024" cy="3916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For each directed edge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define the probability of “context”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 generated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. 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7F2FC87D-DA83-41AA-8008-ED97D4EA83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693" y="2897783"/>
                <a:ext cx="8050024" cy="391646"/>
              </a:xfrm>
              <a:prstGeom prst="rect">
                <a:avLst/>
              </a:prstGeom>
              <a:blipFill>
                <a:blip r:embed="rId5"/>
                <a:stretch>
                  <a:fillRect l="-682" t="-6154" r="-455" b="-184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62E96CEE-D58B-4C64-915E-FCA7D9E7969B}"/>
                  </a:ext>
                </a:extLst>
              </p:cNvPr>
              <p:cNvSpPr txBox="1"/>
              <p:nvPr/>
            </p:nvSpPr>
            <p:spPr>
              <a:xfrm>
                <a:off x="2121236" y="3353503"/>
                <a:ext cx="3004220" cy="6957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sSup>
                            <m:sSupPr>
                              <m:ctrlP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⃗"/>
                                  <m:ctrlPr>
                                    <a:rPr lang="zh-CN" alt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zh-CN" alt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 dirty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altLang="zh-CN" b="0" i="1" dirty="0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sup>
                              <m: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·</m:t>
                          </m:r>
                          <m:acc>
                            <m:accPr>
                              <m:chr m:val="⃗"/>
                              <m:ctrlP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zh-CN" alt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 dirty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zh-CN" altLang="en-US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chr m:val="∑"/>
                              <m:limLoc m:val="undOvr"/>
                              <m:grow m:val="on"/>
                              <m:ctrlP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</m:d>
                            </m:sup>
                            <m:e>
                              <m:func>
                                <m:func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sSup>
                                    <m:sSupPr>
                                      <m:ctrlPr>
                                        <a:rPr lang="zh-CN" alt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zh-CN" altLang="en-US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zh-CN" altLang="en-US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CN" altLang="en-US" i="1" dirty="0">
                                                  <a:latin typeface="Cambria Math" panose="02040503050406030204" pitchFamily="18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  <m:r>
                                        <a:rPr lang="en-US" altLang="zh-CN" i="1" dirty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e>
                                    <m:sup>
                                      <m:r>
                                        <a:rPr lang="zh-CN" altLang="en-US" i="1" dirty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·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zh-CN" alt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zh-CN" altLang="en-US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i="1" dirty="0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zh-CN" altLang="en-US" i="1" dirty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func>
                            </m:e>
                          </m:nary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62E96CEE-D58B-4C64-915E-FCA7D9E796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1236" y="3353503"/>
                <a:ext cx="3004220" cy="69570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矩形 10">
            <a:extLst>
              <a:ext uri="{FF2B5EF4-FFF2-40B4-BE49-F238E27FC236}">
                <a16:creationId xmlns:a16="http://schemas.microsoft.com/office/drawing/2014/main" id="{18BD5453-F619-42BD-9839-268C22F5BC98}"/>
              </a:ext>
            </a:extLst>
          </p:cNvPr>
          <p:cNvSpPr/>
          <p:nvPr/>
        </p:nvSpPr>
        <p:spPr>
          <a:xfrm>
            <a:off x="292558" y="4171213"/>
            <a:ext cx="41436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Minimize the following objective function: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63B118D1-33D4-4407-976C-D92BE71628F2}"/>
                  </a:ext>
                </a:extLst>
              </p:cNvPr>
              <p:cNvSpPr/>
              <p:nvPr/>
            </p:nvSpPr>
            <p:spPr>
              <a:xfrm>
                <a:off x="4572000" y="4049206"/>
                <a:ext cx="3410229" cy="76463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ⅈ∈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·|</m:t>
                              </m:r>
                              <m:sSub>
                                <m:sSub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·</m:t>
                              </m:r>
                              <m:r>
                                <a:rPr lang="en-US" altLang="zh-CN" dirty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63B118D1-33D4-4407-976C-D92BE71628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4049206"/>
                <a:ext cx="3410229" cy="76463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CCD14A12-6D11-4B26-86CE-C16124A3AA8D}"/>
                  </a:ext>
                </a:extLst>
              </p:cNvPr>
              <p:cNvSpPr/>
              <p:nvPr/>
            </p:nvSpPr>
            <p:spPr>
              <a:xfrm>
                <a:off x="6114966" y="4708962"/>
                <a:ext cx="3029034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the importance of vertices.</a:t>
                </a:r>
              </a:p>
              <a:p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For simplicity, </a:t>
                </a:r>
                <a14:m>
                  <m:oMath xmlns:m="http://schemas.openxmlformats.org/officeDocument/2006/math"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zh-CN" alt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CCD14A12-6D11-4B26-86CE-C16124A3AA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4966" y="4708962"/>
                <a:ext cx="3029034" cy="646331"/>
              </a:xfrm>
              <a:prstGeom prst="rect">
                <a:avLst/>
              </a:prstGeom>
              <a:blipFill>
                <a:blip r:embed="rId8"/>
                <a:stretch>
                  <a:fillRect l="-1610" t="-4717" r="-1408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A5BCEF8E-F933-425D-A303-A379AE5D2F20}"/>
                  </a:ext>
                </a:extLst>
              </p:cNvPr>
              <p:cNvSpPr/>
              <p:nvPr/>
            </p:nvSpPr>
            <p:spPr>
              <a:xfrm>
                <a:off x="223693" y="4722330"/>
                <a:ext cx="1766894" cy="6195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0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  <m:t>ⅆ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A5BCEF8E-F933-425D-A303-A379AE5D2F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693" y="4722330"/>
                <a:ext cx="1766894" cy="61959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E7A3D86C-5492-484F-93E2-9304295409CA}"/>
                  </a:ext>
                </a:extLst>
              </p:cNvPr>
              <p:cNvSpPr/>
              <p:nvPr/>
            </p:nvSpPr>
            <p:spPr>
              <a:xfrm>
                <a:off x="0" y="5750702"/>
                <a:ext cx="3233770" cy="66864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the weight of edge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endParaRPr lang="en-US" altLang="zh-CN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ⅆ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the out-degree of vertex of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zh-CN" alt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E7A3D86C-5492-484F-93E2-9304295409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750702"/>
                <a:ext cx="3233770" cy="668645"/>
              </a:xfrm>
              <a:prstGeom prst="rect">
                <a:avLst/>
              </a:prstGeom>
              <a:blipFill>
                <a:blip r:embed="rId10"/>
                <a:stretch>
                  <a:fillRect t="-3636" b="-13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EB85CA07-A322-4C09-BACD-8A90F62F892E}"/>
                  </a:ext>
                </a:extLst>
              </p:cNvPr>
              <p:cNvSpPr/>
              <p:nvPr/>
            </p:nvSpPr>
            <p:spPr>
              <a:xfrm>
                <a:off x="4083456" y="6020621"/>
                <a:ext cx="3361433" cy="4255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=−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d>
                          <m:d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brk m:alnAt="7"/>
                              </m:r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nary>
                    <m:r>
                      <m:rPr>
                        <m:sty m:val="p"/>
                      </m:rPr>
                      <a:rPr lang="en-US" altLang="zh-CN" b="0" i="0" dirty="0" smtClean="0">
                        <a:latin typeface="Cambria Math" panose="02040503050406030204" pitchFamily="18" charset="0"/>
                      </a:rPr>
                      <m:t>log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zh-CN" alt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b="0" i="0" dirty="0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zh-CN" alt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EB85CA07-A322-4C09-BACD-8A90F62F89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3456" y="6020621"/>
                <a:ext cx="3361433" cy="425501"/>
              </a:xfrm>
              <a:prstGeom prst="rect">
                <a:avLst/>
              </a:prstGeom>
              <a:blipFill>
                <a:blip r:embed="rId11"/>
                <a:stretch>
                  <a:fillRect t="-100000" b="-15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10671E9B-2040-4CDB-95BA-13FBB7430B70}"/>
                  </a:ext>
                </a:extLst>
              </p:cNvPr>
              <p:cNvSpPr/>
              <p:nvPr/>
            </p:nvSpPr>
            <p:spPr>
              <a:xfrm>
                <a:off x="2929991" y="5579406"/>
                <a:ext cx="636994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Replacing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·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·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 with KL-divergence and omitting some constants,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10671E9B-2040-4CDB-95BA-13FBB7430B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9991" y="5579406"/>
                <a:ext cx="6369949" cy="369332"/>
              </a:xfrm>
              <a:prstGeom prst="rect">
                <a:avLst/>
              </a:prstGeom>
              <a:blipFill>
                <a:blip r:embed="rId12"/>
                <a:stretch>
                  <a:fillRect l="-861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矩形 17">
            <a:extLst>
              <a:ext uri="{FF2B5EF4-FFF2-40B4-BE49-F238E27FC236}">
                <a16:creationId xmlns:a16="http://schemas.microsoft.com/office/drawing/2014/main" id="{16553767-1953-40E9-AB9A-88F88D61C1D5}"/>
              </a:ext>
            </a:extLst>
          </p:cNvPr>
          <p:cNvSpPr/>
          <p:nvPr/>
        </p:nvSpPr>
        <p:spPr>
          <a:xfrm>
            <a:off x="342821" y="570836"/>
            <a:ext cx="79308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The second-order proximity is applicable for both directed and undirected graphs.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5688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D470B25-B414-4252-9EB8-A81F25086029}"/>
              </a:ext>
            </a:extLst>
          </p:cNvPr>
          <p:cNvSpPr/>
          <p:nvPr/>
        </p:nvSpPr>
        <p:spPr>
          <a:xfrm>
            <a:off x="223693" y="105198"/>
            <a:ext cx="423866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latin typeface="Calibri" panose="020F0502020204030204" pitchFamily="34" charset="0"/>
                <a:cs typeface="Calibri" panose="020F0502020204030204" pitchFamily="34" charset="0"/>
              </a:rPr>
              <a:t>Two objective functions</a:t>
            </a:r>
            <a:endParaRPr lang="zh-CN" altLang="en-US" sz="3200" b="1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90D5A36C-8A27-4522-85ED-D196DE55C19B}"/>
                  </a:ext>
                </a:extLst>
              </p:cNvPr>
              <p:cNvSpPr/>
              <p:nvPr/>
            </p:nvSpPr>
            <p:spPr>
              <a:xfrm>
                <a:off x="391345" y="1112778"/>
                <a:ext cx="3368936" cy="4255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=−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d>
                          <m:d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brk m:alnAt="7"/>
                              </m:r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nary>
                    <m:r>
                      <m:rPr>
                        <m:sty m:val="p"/>
                      </m:rPr>
                      <a:rPr lang="en-US" altLang="zh-CN" b="0" i="0" dirty="0" smtClean="0">
                        <a:latin typeface="Cambria Math" panose="02040503050406030204" pitchFamily="18" charset="0"/>
                      </a:rPr>
                      <m:t>log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zh-CN" alt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90D5A36C-8A27-4522-85ED-D196DE55C1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345" y="1112778"/>
                <a:ext cx="3368936" cy="425501"/>
              </a:xfrm>
              <a:prstGeom prst="rect">
                <a:avLst/>
              </a:prstGeom>
              <a:blipFill>
                <a:blip r:embed="rId2"/>
                <a:stretch>
                  <a:fillRect t="-100000" b="-15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25292EB8-524E-4C2E-B0B7-219140D30CA4}"/>
                  </a:ext>
                </a:extLst>
              </p:cNvPr>
              <p:cNvSpPr/>
              <p:nvPr/>
            </p:nvSpPr>
            <p:spPr>
              <a:xfrm>
                <a:off x="535407" y="3941731"/>
                <a:ext cx="3361433" cy="42550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=−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d>
                          <m:d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brk m:alnAt="7"/>
                              </m:r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nary>
                    <m:r>
                      <m:rPr>
                        <m:sty m:val="p"/>
                      </m:rPr>
                      <a:rPr lang="en-US" altLang="zh-CN" b="0" i="0" dirty="0" smtClean="0">
                        <a:latin typeface="Cambria Math" panose="02040503050406030204" pitchFamily="18" charset="0"/>
                      </a:rPr>
                      <m:t>log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zh-CN" alt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b="0" i="0" dirty="0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zh-CN" alt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25292EB8-524E-4C2E-B0B7-219140D30C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407" y="3941731"/>
                <a:ext cx="3361433" cy="425501"/>
              </a:xfrm>
              <a:prstGeom prst="rect">
                <a:avLst/>
              </a:prstGeom>
              <a:blipFill>
                <a:blip r:embed="rId3"/>
                <a:stretch>
                  <a:fillRect t="-100000" b="-15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7B342FC8-E6D2-4647-B52F-37D17A6E41A3}"/>
                  </a:ext>
                </a:extLst>
              </p:cNvPr>
              <p:cNvSpPr txBox="1"/>
              <p:nvPr/>
            </p:nvSpPr>
            <p:spPr>
              <a:xfrm>
                <a:off x="4476250" y="967609"/>
                <a:ext cx="3251980" cy="7158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zh-CN" alt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b="0" i="0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zh-CN" altLang="en-US" i="0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0" dirty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i="0" dirty="0">
                              <a:latin typeface="Cambria Math" panose="02040503050406030204" pitchFamily="18" charset="0"/>
                            </a:rPr>
                            <m:t>1+</m:t>
                          </m:r>
                          <m:func>
                            <m:funcPr>
                              <m:ctrlP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zh-CN" altLang="en-US" i="0" dirty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zh-CN" alt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i="0" dirty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zh-CN" alt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zh-CN" altLang="en-US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zh-CN" altLang="en-US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CN" altLang="en-US" i="1" dirty="0">
                                                  <a:latin typeface="Cambria Math" panose="02040503050406030204" pitchFamily="18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zh-CN" altLang="en-US" i="1" dirty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zh-CN" altLang="en-US" i="1" dirty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r>
                                    <a:rPr lang="zh-CN" altLang="en-US" i="0" dirty="0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zh-CN" alt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zh-CN" altLang="en-US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i="1" dirty="0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zh-CN" altLang="en-US" i="1" dirty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d>
                            </m:e>
                          </m:func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7B342FC8-E6D2-4647-B52F-37D17A6E41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6250" y="967609"/>
                <a:ext cx="3251980" cy="71583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5BFFD7F1-C4EF-49C7-B55E-CD18FD72460F}"/>
                  </a:ext>
                </a:extLst>
              </p:cNvPr>
              <p:cNvSpPr txBox="1"/>
              <p:nvPr/>
            </p:nvSpPr>
            <p:spPr>
              <a:xfrm>
                <a:off x="4724010" y="3671529"/>
                <a:ext cx="3004220" cy="6957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sSup>
                            <m:sSupPr>
                              <m:ctrlP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⃗"/>
                                  <m:ctrlPr>
                                    <a:rPr lang="zh-CN" alt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zh-CN" alt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 dirty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altLang="zh-CN" b="0" i="1" dirty="0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sup>
                              <m: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·</m:t>
                          </m:r>
                          <m:acc>
                            <m:accPr>
                              <m:chr m:val="⃗"/>
                              <m:ctrlP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zh-CN" alt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 dirty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zh-CN" altLang="en-US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chr m:val="∑"/>
                              <m:limLoc m:val="undOvr"/>
                              <m:grow m:val="on"/>
                              <m:ctrlP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</m:d>
                            </m:sup>
                            <m:e>
                              <m:func>
                                <m:func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sSup>
                                    <m:sSupPr>
                                      <m:ctrlPr>
                                        <a:rPr lang="zh-CN" alt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zh-CN" altLang="en-US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zh-CN" altLang="en-US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CN" altLang="en-US" i="1" dirty="0">
                                                  <a:latin typeface="Cambria Math" panose="02040503050406030204" pitchFamily="18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  <m:r>
                                        <a:rPr lang="en-US" altLang="zh-CN" i="1" dirty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e>
                                    <m:sup>
                                      <m:r>
                                        <a:rPr lang="zh-CN" altLang="en-US" i="1" dirty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·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zh-CN" alt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zh-CN" altLang="en-US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i="1" dirty="0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zh-CN" altLang="en-US" i="1" dirty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func>
                            </m:e>
                          </m:nary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5BFFD7F1-C4EF-49C7-B55E-CD18FD7246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010" y="3671529"/>
                <a:ext cx="3004220" cy="69570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E1E76F07-6C4F-4F70-A470-4289C37871B1}"/>
                  </a:ext>
                </a:extLst>
              </p:cNvPr>
              <p:cNvSpPr/>
              <p:nvPr/>
            </p:nvSpPr>
            <p:spPr>
              <a:xfrm>
                <a:off x="1534084" y="4925511"/>
                <a:ext cx="5385613" cy="3942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By learning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zh-CN" alt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zh-CN" alt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 dirty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zh-CN" altLang="en-US" i="1" dirty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acc>
                          </m:e>
                        </m:d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=1…|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|</m:t>
                        </m:r>
                      </m:sub>
                    </m:sSub>
                  </m:oMath>
                </a14:m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zh-CN" altLang="en-US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zh-CN" alt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 dirty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zh-CN" altLang="en-US" i="1" dirty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acc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=1…|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|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to minimize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E1E76F07-6C4F-4F70-A470-4289C37871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4084" y="4925511"/>
                <a:ext cx="5385613" cy="394210"/>
              </a:xfrm>
              <a:prstGeom prst="rect">
                <a:avLst/>
              </a:prstGeom>
              <a:blipFill>
                <a:blip r:embed="rId6"/>
                <a:stretch>
                  <a:fillRect l="-1019" t="-7692" b="-184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5E688E80-2FAE-4D16-8A61-321A63911323}"/>
                  </a:ext>
                </a:extLst>
              </p:cNvPr>
              <p:cNvSpPr/>
              <p:nvPr/>
            </p:nvSpPr>
            <p:spPr>
              <a:xfrm>
                <a:off x="2168556" y="1765441"/>
                <a:ext cx="4441372" cy="3942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By learning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zh-CN" alt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zh-CN" alt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 dirty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zh-CN" altLang="en-US" i="1" dirty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acc>
                          </m:e>
                        </m:d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=1…|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|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to minimize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5E688E80-2FAE-4D16-8A61-321A639113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8556" y="1765441"/>
                <a:ext cx="4441372" cy="394210"/>
              </a:xfrm>
              <a:prstGeom prst="rect">
                <a:avLst/>
              </a:prstGeom>
              <a:blipFill>
                <a:blip r:embed="rId7"/>
                <a:stretch>
                  <a:fillRect l="-1236" t="-7813" b="-203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矩形 10">
            <a:extLst>
              <a:ext uri="{FF2B5EF4-FFF2-40B4-BE49-F238E27FC236}">
                <a16:creationId xmlns:a16="http://schemas.microsoft.com/office/drawing/2014/main" id="{7F692D85-E848-40C3-88F7-733838C7F270}"/>
              </a:ext>
            </a:extLst>
          </p:cNvPr>
          <p:cNvSpPr/>
          <p:nvPr/>
        </p:nvSpPr>
        <p:spPr>
          <a:xfrm>
            <a:off x="248291" y="635508"/>
            <a:ext cx="30578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i="1" dirty="0">
                <a:latin typeface="Calibri" panose="020F0502020204030204" pitchFamily="34" charset="0"/>
                <a:cs typeface="Calibri" panose="020F0502020204030204" pitchFamily="34" charset="0"/>
              </a:rPr>
              <a:t>1. Frist-order proximity</a:t>
            </a:r>
            <a:endParaRPr lang="zh-CN" altLang="en-US" sz="2400" i="1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22DDAB0-D7ED-4FA7-A22C-4B49936A6D85}"/>
              </a:ext>
            </a:extLst>
          </p:cNvPr>
          <p:cNvSpPr/>
          <p:nvPr/>
        </p:nvSpPr>
        <p:spPr>
          <a:xfrm>
            <a:off x="223693" y="3220794"/>
            <a:ext cx="34274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i="1" dirty="0">
                <a:latin typeface="Calibri" panose="020F0502020204030204" pitchFamily="34" charset="0"/>
                <a:cs typeface="Calibri" panose="020F0502020204030204" pitchFamily="34" charset="0"/>
              </a:rPr>
              <a:t>2. Second-order proximity</a:t>
            </a:r>
            <a:endParaRPr lang="zh-CN" altLang="en-US" sz="24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96A4598B-BE97-4BFC-9E89-276B8188DE71}"/>
                  </a:ext>
                </a:extLst>
              </p:cNvPr>
              <p:cNvSpPr/>
              <p:nvPr/>
            </p:nvSpPr>
            <p:spPr>
              <a:xfrm>
                <a:off x="391345" y="5577778"/>
                <a:ext cx="7930896" cy="4113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Using </a:t>
                </a:r>
                <a:r>
                  <a:rPr lang="en-US" altLang="zh-CN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negative sampling</a:t>
                </a:r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For each edge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brk m:alnAt="7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dirty="0">
                        <a:latin typeface="Cambria Math" panose="02040503050406030204" pitchFamily="18" charset="0"/>
                      </a:rPr>
                      <m:t>log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zh-CN" alt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dirty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zh-CN" alt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 represented by: </a:t>
                </a:r>
                <a:endParaRPr lang="zh-CN" alt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96A4598B-BE97-4BFC-9E89-276B8188DE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345" y="5577778"/>
                <a:ext cx="7930896" cy="411395"/>
              </a:xfrm>
              <a:prstGeom prst="rect">
                <a:avLst/>
              </a:prstGeom>
              <a:blipFill>
                <a:blip r:embed="rId8"/>
                <a:stretch>
                  <a:fillRect l="-615" t="-2985" b="-194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图片 13">
            <a:extLst>
              <a:ext uri="{FF2B5EF4-FFF2-40B4-BE49-F238E27FC236}">
                <a16:creationId xmlns:a16="http://schemas.microsoft.com/office/drawing/2014/main" id="{068712A2-0EF5-452E-A4ED-DF131BDE4FE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12282" y="6092279"/>
            <a:ext cx="5346975" cy="71123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D36C699A-1FB3-4FE4-9A98-455E371230EF}"/>
                  </a:ext>
                </a:extLst>
              </p:cNvPr>
              <p:cNvSpPr/>
              <p:nvPr/>
            </p:nvSpPr>
            <p:spPr>
              <a:xfrm>
                <a:off x="391345" y="2391638"/>
                <a:ext cx="7896634" cy="7439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𝑢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𝑖𝑘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=∞</m:t>
                    </m:r>
                  </m:oMath>
                </a14:m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for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=1,…,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𝑉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=1,…,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𝑑</m:t>
                    </m:r>
                  </m:oMath>
                </a14:m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a trivial solution. To avoid this, using </a:t>
                </a:r>
                <a:r>
                  <a:rPr lang="en-US" altLang="zh-CN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negative sampling, </a:t>
                </a:r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changing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zh-CN" altLang="en-US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zh-CN" alt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 dirty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acc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p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to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zh-CN" altLang="en-US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zh-CN" alt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 dirty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acc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zh-CN" dirty="0"/>
                  <a:t>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D36C699A-1FB3-4FE4-9A98-455E371230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345" y="2391638"/>
                <a:ext cx="7896634" cy="743986"/>
              </a:xfrm>
              <a:prstGeom prst="rect">
                <a:avLst/>
              </a:prstGeom>
              <a:blipFill>
                <a:blip r:embed="rId10"/>
                <a:stretch>
                  <a:fillRect l="-617" t="-4098" b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6598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126058D-2989-4BFC-ABA0-B6B723DE632E}"/>
              </a:ext>
            </a:extLst>
          </p:cNvPr>
          <p:cNvSpPr/>
          <p:nvPr/>
        </p:nvSpPr>
        <p:spPr>
          <a:xfrm>
            <a:off x="223693" y="18112"/>
            <a:ext cx="354359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latin typeface="Calibri" panose="020F0502020204030204" pitchFamily="34" charset="0"/>
                <a:cs typeface="Calibri" panose="020F0502020204030204" pitchFamily="34" charset="0"/>
              </a:rPr>
              <a:t>Model optimization</a:t>
            </a:r>
            <a:endParaRPr lang="zh-CN" altLang="en-US" sz="3200" b="1" i="1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51800B5-A176-4F8A-B19D-53FB0C9513F0}"/>
              </a:ext>
            </a:extLst>
          </p:cNvPr>
          <p:cNvSpPr/>
          <p:nvPr/>
        </p:nvSpPr>
        <p:spPr>
          <a:xfrm>
            <a:off x="223693" y="859239"/>
            <a:ext cx="68084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i="1" dirty="0">
                <a:latin typeface="Calibri" panose="020F0502020204030204" pitchFamily="34" charset="0"/>
                <a:cs typeface="Calibri" panose="020F0502020204030204" pitchFamily="34" charset="0"/>
              </a:rPr>
              <a:t>1. Asynchronous stochastic gradient descent (ASGD)</a:t>
            </a:r>
            <a:endParaRPr lang="zh-CN" altLang="en-US" sz="24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CF4BE908-3546-4D9C-ACB3-121E4C6F4222}"/>
                  </a:ext>
                </a:extLst>
              </p:cNvPr>
              <p:cNvSpPr/>
              <p:nvPr/>
            </p:nvSpPr>
            <p:spPr>
              <a:xfrm>
                <a:off x="223693" y="1508962"/>
                <a:ext cx="8343764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Each step, samples a mini-batch of edges randomly and then updates the model parameters. If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brk m:alnAt="7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sampled,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CF4BE908-3546-4D9C-ACB3-121E4C6F42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693" y="1508962"/>
                <a:ext cx="8343764" cy="646331"/>
              </a:xfrm>
              <a:prstGeom prst="rect">
                <a:avLst/>
              </a:prstGeom>
              <a:blipFill>
                <a:blip r:embed="rId3"/>
                <a:stretch>
                  <a:fillRect l="-658" t="-5660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图片 11">
            <a:extLst>
              <a:ext uri="{FF2B5EF4-FFF2-40B4-BE49-F238E27FC236}">
                <a16:creationId xmlns:a16="http://schemas.microsoft.com/office/drawing/2014/main" id="{6E5B50D3-AE45-4DC2-8E70-B77F2B6E50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4815" y="2435685"/>
            <a:ext cx="4007056" cy="584230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3EA2229A-AB9D-486C-9B9A-9FA45FC2F8F4}"/>
              </a:ext>
            </a:extLst>
          </p:cNvPr>
          <p:cNvSpPr/>
          <p:nvPr/>
        </p:nvSpPr>
        <p:spPr>
          <a:xfrm>
            <a:off x="223694" y="3653420"/>
            <a:ext cx="83437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The weights of edges have a high variance. So it’s very hard to find a good </a:t>
            </a:r>
            <a:r>
              <a:rPr lang="en-US" altLang="zh-CN" u="sng" dirty="0">
                <a:latin typeface="Calibri" panose="020F0502020204030204" pitchFamily="34" charset="0"/>
                <a:cs typeface="Calibri" panose="020F0502020204030204" pitchFamily="34" charset="0"/>
              </a:rPr>
              <a:t>learning rate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.	</a:t>
            </a:r>
            <a:endParaRPr lang="zh-CN" altLang="en-US" dirty="0"/>
          </a:p>
        </p:txBody>
      </p:sp>
      <p:cxnSp>
        <p:nvCxnSpPr>
          <p:cNvPr id="17" name="连接符: 肘形 16">
            <a:extLst>
              <a:ext uri="{FF2B5EF4-FFF2-40B4-BE49-F238E27FC236}">
                <a16:creationId xmlns:a16="http://schemas.microsoft.com/office/drawing/2014/main" id="{FD087BE5-89B7-499B-B6E8-6C1F677920D2}"/>
              </a:ext>
            </a:extLst>
          </p:cNvPr>
          <p:cNvCxnSpPr>
            <a:cxnSpLocks/>
          </p:cNvCxnSpPr>
          <p:nvPr/>
        </p:nvCxnSpPr>
        <p:spPr>
          <a:xfrm rot="5400000">
            <a:off x="2659626" y="3125262"/>
            <a:ext cx="557858" cy="347167"/>
          </a:xfrm>
          <a:prstGeom prst="bentConnector3">
            <a:avLst>
              <a:gd name="adj1" fmla="val 50000"/>
            </a:avLst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F5695894-C93F-4FEB-AEAD-058F798EC033}"/>
              </a:ext>
            </a:extLst>
          </p:cNvPr>
          <p:cNvSpPr/>
          <p:nvPr/>
        </p:nvSpPr>
        <p:spPr>
          <a:xfrm>
            <a:off x="223693" y="4433213"/>
            <a:ext cx="24396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i="1" dirty="0">
                <a:latin typeface="Calibri" panose="020F0502020204030204" pitchFamily="34" charset="0"/>
                <a:cs typeface="Calibri" panose="020F0502020204030204" pitchFamily="34" charset="0"/>
              </a:rPr>
              <a:t>2. Edge Sampling</a:t>
            </a:r>
            <a:endParaRPr lang="zh-CN" altLang="en-US" sz="24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0C59AD1B-2A52-47C9-AEC7-B40F1754B52A}"/>
                  </a:ext>
                </a:extLst>
              </p:cNvPr>
              <p:cNvSpPr/>
              <p:nvPr/>
            </p:nvSpPr>
            <p:spPr>
              <a:xfrm>
                <a:off x="701902" y="4985154"/>
                <a:ext cx="7740196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Unfolding an edge with weight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into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 binary edges. Increase the memory…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Each edge is sampled with probability proportional to their weights. </a:t>
                </a:r>
              </a:p>
              <a:p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Using alia method,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zh-CN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time.</a:t>
                </a:r>
                <a:endParaRPr lang="zh-CN" alt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0C59AD1B-2A52-47C9-AEC7-B40F1754B5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902" y="4985154"/>
                <a:ext cx="7740196" cy="923330"/>
              </a:xfrm>
              <a:prstGeom prst="rect">
                <a:avLst/>
              </a:prstGeom>
              <a:blipFill>
                <a:blip r:embed="rId5"/>
                <a:stretch>
                  <a:fillRect l="-630" t="-3974" b="-99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矩形 21">
            <a:extLst>
              <a:ext uri="{FF2B5EF4-FFF2-40B4-BE49-F238E27FC236}">
                <a16:creationId xmlns:a16="http://schemas.microsoft.com/office/drawing/2014/main" id="{CEBC1E70-766E-40B1-90EE-8AE5D4177FA8}"/>
              </a:ext>
            </a:extLst>
          </p:cNvPr>
          <p:cNvSpPr/>
          <p:nvPr/>
        </p:nvSpPr>
        <p:spPr>
          <a:xfrm>
            <a:off x="590869" y="5998761"/>
            <a:ext cx="713494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hlinkClick r:id="rId6"/>
              </a:rPr>
              <a:t>Alias Method:</a:t>
            </a:r>
            <a:r>
              <a:rPr lang="zh-CN" altLang="en-US" sz="1600" dirty="0">
                <a:hlinkClick r:id="rId6"/>
              </a:rPr>
              <a:t>时间复杂度</a:t>
            </a:r>
            <a:r>
              <a:rPr lang="en-US" altLang="zh-CN" sz="1600" dirty="0">
                <a:hlinkClick r:id="rId6"/>
              </a:rPr>
              <a:t>O(1)</a:t>
            </a:r>
            <a:r>
              <a:rPr lang="zh-CN" altLang="en-US" sz="1600" dirty="0">
                <a:hlinkClick r:id="rId6"/>
              </a:rPr>
              <a:t>的离散采样方法 </a:t>
            </a:r>
            <a:r>
              <a:rPr lang="en-US" altLang="zh-CN" sz="1600" dirty="0">
                <a:hlinkClick r:id="rId6"/>
              </a:rPr>
              <a:t>- </a:t>
            </a:r>
            <a:r>
              <a:rPr lang="zh-CN" altLang="en-US" sz="1600" dirty="0">
                <a:hlinkClick r:id="rId6"/>
              </a:rPr>
              <a:t>知乎 </a:t>
            </a:r>
            <a:r>
              <a:rPr lang="en-US" altLang="zh-CN" sz="1600" dirty="0">
                <a:hlinkClick r:id="rId6"/>
              </a:rPr>
              <a:t>(zhihu.com)</a:t>
            </a:r>
            <a:endParaRPr lang="zh-CN" altLang="en-US" sz="1600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475C0F4C-5CFE-442F-853E-BEC67672FD4C}"/>
              </a:ext>
            </a:extLst>
          </p:cNvPr>
          <p:cNvSpPr/>
          <p:nvPr/>
        </p:nvSpPr>
        <p:spPr>
          <a:xfrm>
            <a:off x="590869" y="6420006"/>
            <a:ext cx="653868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hlinkClick r:id="rId7"/>
              </a:rPr>
              <a:t>图嵌入中必备的采样方法</a:t>
            </a:r>
            <a:r>
              <a:rPr lang="en-US" altLang="zh-CN" sz="1600" dirty="0">
                <a:hlinkClick r:id="rId7"/>
              </a:rPr>
              <a:t>|Alias</a:t>
            </a:r>
            <a:r>
              <a:rPr lang="zh-CN" altLang="en-US" sz="1600" dirty="0">
                <a:hlinkClick r:id="rId7"/>
              </a:rPr>
              <a:t>算法介绍 </a:t>
            </a:r>
            <a:r>
              <a:rPr lang="en-US" altLang="zh-CN" sz="1600" dirty="0">
                <a:hlinkClick r:id="rId7"/>
              </a:rPr>
              <a:t>- </a:t>
            </a:r>
            <a:r>
              <a:rPr lang="zh-CN" altLang="en-US" sz="1600" dirty="0">
                <a:hlinkClick r:id="rId7"/>
              </a:rPr>
              <a:t>知乎 </a:t>
            </a:r>
            <a:r>
              <a:rPr lang="en-US" altLang="zh-CN" sz="1600" dirty="0">
                <a:hlinkClick r:id="rId7"/>
              </a:rPr>
              <a:t>(zhihu.com)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901455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5F67C7B-072B-47FF-89C9-825CC5D1E900}"/>
              </a:ext>
            </a:extLst>
          </p:cNvPr>
          <p:cNvSpPr/>
          <p:nvPr/>
        </p:nvSpPr>
        <p:spPr>
          <a:xfrm>
            <a:off x="223693" y="243084"/>
            <a:ext cx="213071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latin typeface="Calibri" panose="020F0502020204030204" pitchFamily="34" charset="0"/>
                <a:cs typeface="Calibri" panose="020F0502020204030204" pitchFamily="34" charset="0"/>
              </a:rPr>
              <a:t>Discussions</a:t>
            </a:r>
            <a:endParaRPr lang="zh-CN" altLang="en-US" sz="3200" b="1" i="1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A5991F1-07F7-4F65-ACE9-0D2CD07DEB84}"/>
              </a:ext>
            </a:extLst>
          </p:cNvPr>
          <p:cNvSpPr/>
          <p:nvPr/>
        </p:nvSpPr>
        <p:spPr>
          <a:xfrm>
            <a:off x="223693" y="859239"/>
            <a:ext cx="32016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i="1" dirty="0">
                <a:latin typeface="Calibri" panose="020F0502020204030204" pitchFamily="34" charset="0"/>
                <a:cs typeface="Calibri" panose="020F0502020204030204" pitchFamily="34" charset="0"/>
              </a:rPr>
              <a:t>1. Low degree vertices</a:t>
            </a:r>
            <a:endParaRPr lang="zh-CN" altLang="en-US" sz="24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DC0251A-0772-4824-8603-2DE7570353A4}"/>
              </a:ext>
            </a:extLst>
          </p:cNvPr>
          <p:cNvSpPr/>
          <p:nvPr/>
        </p:nvSpPr>
        <p:spPr>
          <a:xfrm>
            <a:off x="223693" y="1508962"/>
            <a:ext cx="83437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Expanding the neighbors of those vertices by adding higher order neighbors, such as second-order neighbors.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4EB23B0-DA11-473E-9334-2A95934798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5489" y="2237564"/>
            <a:ext cx="2609984" cy="654084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CE097F24-F405-4971-9E88-524190FAEDA3}"/>
              </a:ext>
            </a:extLst>
          </p:cNvPr>
          <p:cNvSpPr/>
          <p:nvPr/>
        </p:nvSpPr>
        <p:spPr>
          <a:xfrm>
            <a:off x="223693" y="3451936"/>
            <a:ext cx="32016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i="1" dirty="0">
                <a:latin typeface="Calibri" panose="020F0502020204030204" pitchFamily="34" charset="0"/>
                <a:cs typeface="Calibri" panose="020F0502020204030204" pitchFamily="34" charset="0"/>
              </a:rPr>
              <a:t>2. New vertices</a:t>
            </a:r>
            <a:endParaRPr lang="zh-CN" altLang="en-US" sz="24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C743F01A-4477-40E2-81FC-4513FDABD9B1}"/>
                  </a:ext>
                </a:extLst>
              </p:cNvPr>
              <p:cNvSpPr/>
              <p:nvPr/>
            </p:nvSpPr>
            <p:spPr>
              <a:xfrm>
                <a:off x="867977" y="3913601"/>
                <a:ext cx="666996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For new vertex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obtain empirical distribution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altLang="zh-CN" b="0" i="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·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and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altLang="zh-CN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·|</m:t>
                        </m:r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zh-CN" alt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C743F01A-4477-40E2-81FC-4513FDABD9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977" y="3913601"/>
                <a:ext cx="6669967" cy="369332"/>
              </a:xfrm>
              <a:prstGeom prst="rect">
                <a:avLst/>
              </a:prstGeom>
              <a:blipFill>
                <a:blip r:embed="rId4"/>
                <a:stretch>
                  <a:fillRect l="-731" t="-9836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图片 9">
            <a:extLst>
              <a:ext uri="{FF2B5EF4-FFF2-40B4-BE49-F238E27FC236}">
                <a16:creationId xmlns:a16="http://schemas.microsoft.com/office/drawing/2014/main" id="{5372E05E-E8DD-4147-8D25-0193C7A25E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72271" y="4783859"/>
            <a:ext cx="5270771" cy="565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07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FDE0ABA-5B06-4261-81B5-2D6C5F5326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445" y="1225676"/>
            <a:ext cx="9144000" cy="1644769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F83F5DE7-DD54-4395-B001-AB1F6D34D861}"/>
              </a:ext>
            </a:extLst>
          </p:cNvPr>
          <p:cNvSpPr/>
          <p:nvPr/>
        </p:nvSpPr>
        <p:spPr>
          <a:xfrm>
            <a:off x="238207" y="185026"/>
            <a:ext cx="240264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latin typeface="Calibri" panose="020F0502020204030204" pitchFamily="34" charset="0"/>
                <a:cs typeface="Calibri" panose="020F0502020204030204" pitchFamily="34" charset="0"/>
              </a:rPr>
              <a:t>Experiments </a:t>
            </a:r>
            <a:endParaRPr lang="zh-CN" altLang="en-US" sz="3200" b="1" i="1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B6F4858-D2F2-478D-85DB-0419732C2288}"/>
              </a:ext>
            </a:extLst>
          </p:cNvPr>
          <p:cNvSpPr/>
          <p:nvPr/>
        </p:nvSpPr>
        <p:spPr>
          <a:xfrm>
            <a:off x="238207" y="693323"/>
            <a:ext cx="17063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i="1" dirty="0">
                <a:latin typeface="Calibri" panose="020F0502020204030204" pitchFamily="34" charset="0"/>
                <a:cs typeface="Calibri" panose="020F0502020204030204" pitchFamily="34" charset="0"/>
              </a:rPr>
              <a:t>Datasets</a:t>
            </a:r>
            <a:endParaRPr lang="zh-CN" altLang="en-US" sz="24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4CE0A6F-6D06-4ED5-9F41-61816D989429}"/>
              </a:ext>
            </a:extLst>
          </p:cNvPr>
          <p:cNvSpPr/>
          <p:nvPr/>
        </p:nvSpPr>
        <p:spPr>
          <a:xfrm>
            <a:off x="383880" y="4114930"/>
            <a:ext cx="17134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Calibri" panose="020F0502020204030204" pitchFamily="34" charset="0"/>
                <a:cs typeface="Calibri" panose="020F0502020204030204" pitchFamily="34" charset="0"/>
              </a:rPr>
              <a:t>Word Analogy.</a:t>
            </a:r>
            <a:endParaRPr lang="zh-CN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0B051A2F-EDCE-43ED-A8E4-EEE6E20B68F4}"/>
                  </a:ext>
                </a:extLst>
              </p:cNvPr>
              <p:cNvSpPr/>
              <p:nvPr/>
            </p:nvSpPr>
            <p:spPr>
              <a:xfrm>
                <a:off x="1944539" y="4114930"/>
                <a:ext cx="6836604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Given a word pair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zh-CN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and a word</a:t>
                </a:r>
                <a:r>
                  <a:rPr lang="en-US" altLang="zh-CN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find a word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the relation between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zh-CN" altLang="en-US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zh-CN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is similar to the relation between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  <a:endParaRPr lang="zh-CN" alt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0B051A2F-EDCE-43ED-A8E4-EEE6E20B68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4539" y="4114930"/>
                <a:ext cx="6836604" cy="646331"/>
              </a:xfrm>
              <a:prstGeom prst="rect">
                <a:avLst/>
              </a:prstGeom>
              <a:blipFill>
                <a:blip r:embed="rId4"/>
                <a:stretch>
                  <a:fillRect l="-803" t="-4717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48EA5C57-04F3-4ECA-9B3B-EBDB7D81298C}"/>
                  </a:ext>
                </a:extLst>
              </p:cNvPr>
              <p:cNvSpPr/>
              <p:nvPr/>
            </p:nvSpPr>
            <p:spPr>
              <a:xfrm>
                <a:off x="500367" y="4811909"/>
                <a:ext cx="503894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(“China”, “Beijing”) and a word “France”,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 = “Paris”</a:t>
                </a:r>
                <a:endParaRPr lang="zh-CN" alt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48EA5C57-04F3-4ECA-9B3B-EBDB7D8129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367" y="4811909"/>
                <a:ext cx="5038944" cy="369332"/>
              </a:xfrm>
              <a:prstGeom prst="rect">
                <a:avLst/>
              </a:prstGeom>
              <a:blipFill>
                <a:blip r:embed="rId5"/>
                <a:stretch>
                  <a:fillRect l="-967" t="-8197" r="-363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65484D9C-F47E-4FA4-B9A1-8E409F951152}"/>
                  </a:ext>
                </a:extLst>
              </p:cNvPr>
              <p:cNvSpPr/>
              <p:nvPr/>
            </p:nvSpPr>
            <p:spPr>
              <a:xfrm>
                <a:off x="4405086" y="5247184"/>
                <a:ext cx="387394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𝑎𝑟𝑔𝑚𝑎</m:t>
                      </m:r>
                      <m:sSub>
                        <m:sSub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b="0" i="0" dirty="0" smtClean="0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en-US" altLang="zh-CN" b="0" i="0" dirty="0" smtClean="0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⃗"/>
                          <m:ctrlPr>
                            <a:rPr lang="zh-CN" altLang="en-US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e>
                      </m:acc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⃗"/>
                          <m:ctrlPr>
                            <a:rPr lang="zh-CN" altLang="en-US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e>
                      </m:acc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zh-CN" altLang="en-US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acc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⃗"/>
                          <m:ctrlPr>
                            <a:rPr lang="zh-CN" altLang="en-US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e>
                      </m:acc>
                      <m:r>
                        <a:rPr lang="en-US" altLang="zh-CN" b="0" i="0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65484D9C-F47E-4FA4-B9A1-8E409F9511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5086" y="5247184"/>
                <a:ext cx="3873946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矩形 12">
            <a:extLst>
              <a:ext uri="{FF2B5EF4-FFF2-40B4-BE49-F238E27FC236}">
                <a16:creationId xmlns:a16="http://schemas.microsoft.com/office/drawing/2014/main" id="{C1035A8B-1FFA-4794-9811-A040A6EF9E0A}"/>
              </a:ext>
            </a:extLst>
          </p:cNvPr>
          <p:cNvSpPr/>
          <p:nvPr/>
        </p:nvSpPr>
        <p:spPr>
          <a:xfrm>
            <a:off x="383880" y="5791329"/>
            <a:ext cx="27512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Calibri" panose="020F0502020204030204" pitchFamily="34" charset="0"/>
                <a:cs typeface="Calibri" panose="020F0502020204030204" pitchFamily="34" charset="0"/>
              </a:rPr>
              <a:t>Document Classification.</a:t>
            </a:r>
            <a:endParaRPr lang="zh-CN" altLang="en-US" b="1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135CA51-BEEF-4403-AA8F-1A123ED50003}"/>
              </a:ext>
            </a:extLst>
          </p:cNvPr>
          <p:cNvSpPr/>
          <p:nvPr/>
        </p:nvSpPr>
        <p:spPr>
          <a:xfrm>
            <a:off x="500367" y="6303642"/>
            <a:ext cx="79564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To obtain document vectors, taking the average of the word vector representations.</a:t>
            </a:r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FA4B8D5-F0DB-4B25-AE6E-282E74D05915}"/>
              </a:ext>
            </a:extLst>
          </p:cNvPr>
          <p:cNvSpPr/>
          <p:nvPr/>
        </p:nvSpPr>
        <p:spPr>
          <a:xfrm>
            <a:off x="318036" y="3307043"/>
            <a:ext cx="31000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i="1" dirty="0">
                <a:latin typeface="Calibri" panose="020F0502020204030204" pitchFamily="34" charset="0"/>
                <a:cs typeface="Calibri" panose="020F0502020204030204" pitchFamily="34" charset="0"/>
              </a:rPr>
              <a:t>1. Language Network</a:t>
            </a:r>
            <a:endParaRPr lang="zh-CN" altLang="en-US" sz="24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20150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D66576C8-EE57-49C7-9F80-9C7CF8F8C2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5574" y="79829"/>
            <a:ext cx="5239019" cy="182889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559D656-3C0B-42CF-807D-BF0A19B902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944" y="2337370"/>
            <a:ext cx="7328277" cy="2800494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CD4609AD-4678-4BA8-87F2-AA10C246FAB0}"/>
              </a:ext>
            </a:extLst>
          </p:cNvPr>
          <p:cNvSpPr/>
          <p:nvPr/>
        </p:nvSpPr>
        <p:spPr>
          <a:xfrm>
            <a:off x="639346" y="1908723"/>
            <a:ext cx="76782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Most similar words to a given word using </a:t>
            </a:r>
            <a:r>
              <a:rPr lang="en-US" altLang="zh-CN" i="1" dirty="0">
                <a:latin typeface="Calibri" panose="020F0502020204030204" pitchFamily="34" charset="0"/>
                <a:cs typeface="Calibri" panose="020F0502020204030204" pitchFamily="34" charset="0"/>
              </a:rPr>
              <a:t>first-order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altLang="zh-CN" i="1" dirty="0">
                <a:latin typeface="Calibri" panose="020F0502020204030204" pitchFamily="34" charset="0"/>
                <a:cs typeface="Calibri" panose="020F0502020204030204" pitchFamily="34" charset="0"/>
              </a:rPr>
              <a:t>second-order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 proximity.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04705DE-9F24-4EC4-912F-4C9FC81C46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2320" y="5197179"/>
            <a:ext cx="6080310" cy="1344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5289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1450</TotalTime>
  <Words>1067</Words>
  <Application>Microsoft Office PowerPoint</Application>
  <PresentationFormat>全屏显示(4:3)</PresentationFormat>
  <Paragraphs>107</Paragraphs>
  <Slides>9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等线</vt:lpstr>
      <vt:lpstr>等线 Light</vt:lpstr>
      <vt:lpstr>Arial</vt:lpstr>
      <vt:lpstr>Calibri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DELL</dc:creator>
  <cp:lastModifiedBy>Tiger</cp:lastModifiedBy>
  <cp:revision>52</cp:revision>
  <dcterms:created xsi:type="dcterms:W3CDTF">2021-09-30T04:22:22Z</dcterms:created>
  <dcterms:modified xsi:type="dcterms:W3CDTF">2021-10-04T12:00:12Z</dcterms:modified>
</cp:coreProperties>
</file>