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09" autoAdjust="0"/>
  </p:normalViewPr>
  <p:slideViewPr>
    <p:cSldViewPr snapToGrid="0">
      <p:cViewPr varScale="1">
        <p:scale>
          <a:sx n="100" d="100"/>
          <a:sy n="100" d="100"/>
        </p:scale>
        <p:origin x="19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F0A9-59AF-4DAB-BB10-6D06D543208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45D-8B06-4660-B00D-B0890B534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信息网络：航线网络、出版网络、社会网络等，主要是在边上定义了权重。</a:t>
            </a:r>
            <a:endParaRPr lang="en-US" altLang="zh-CN" dirty="0"/>
          </a:p>
          <a:p>
            <a:r>
              <a:rPr lang="en-US" altLang="zh-CN" dirty="0"/>
              <a:t>Frist-order proximity observed links</a:t>
            </a:r>
          </a:p>
          <a:p>
            <a:r>
              <a:rPr lang="en-US" altLang="zh-CN" dirty="0"/>
              <a:t>Second-order proximity, legitimate links but actually not observed </a:t>
            </a:r>
            <a:r>
              <a:rPr lang="zh-CN" altLang="en-US" dirty="0"/>
              <a:t>可解释为具有共享邻居结构的结点是相似的。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3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就是网络中可见的边，通过</a:t>
            </a:r>
            <a:r>
              <a:rPr lang="en-US" altLang="zh-CN" dirty="0"/>
              <a:t>Frist-order Proximity</a:t>
            </a:r>
            <a:r>
              <a:rPr lang="zh-CN" altLang="en-US" dirty="0"/>
              <a:t>表示：边权</a:t>
            </a:r>
            <a:endParaRPr lang="en-US" altLang="zh-CN" dirty="0"/>
          </a:p>
          <a:p>
            <a:r>
              <a:rPr lang="en-US" altLang="zh-CN" dirty="0"/>
              <a:t>Global</a:t>
            </a:r>
            <a:r>
              <a:rPr lang="zh-CN" altLang="en-US" dirty="0"/>
              <a:t>是看不见的边，但是能反映全局的玩咯结构，我们通过</a:t>
            </a:r>
            <a:r>
              <a:rPr lang="en-US" altLang="zh-CN" dirty="0"/>
              <a:t>Second-order Proximity</a:t>
            </a:r>
            <a:r>
              <a:rPr lang="zh-CN" altLang="en-US" dirty="0"/>
              <a:t>表示：结点之间共享</a:t>
            </a:r>
            <a:endParaRPr lang="en-US" altLang="zh-CN" dirty="0"/>
          </a:p>
          <a:p>
            <a:r>
              <a:rPr lang="zh-CN" altLang="en-US" dirty="0"/>
              <a:t>的邻居结构。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分别讨论保持</a:t>
            </a:r>
            <a:r>
              <a:rPr lang="en-US" altLang="zh-CN" dirty="0"/>
              <a:t>1</a:t>
            </a:r>
            <a:r>
              <a:rPr lang="zh-CN" altLang="en-US" dirty="0"/>
              <a:t>阶相似性和</a:t>
            </a:r>
            <a:r>
              <a:rPr lang="en-US" altLang="zh-CN" dirty="0"/>
              <a:t>2</a:t>
            </a:r>
            <a:r>
              <a:rPr lang="zh-CN" altLang="en-US" dirty="0"/>
              <a:t>阶相似性的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，再结合两种相似性。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阶相似性只适用于无向图、不适用于有向图。</a:t>
            </a:r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1</a:t>
            </a:r>
            <a:r>
              <a:rPr lang="zh-CN" altLang="en-US" dirty="0"/>
              <a:t>阶相似性使用</a:t>
            </a:r>
            <a:r>
              <a:rPr lang="en-US" altLang="zh-CN" dirty="0"/>
              <a:t>sigmoid</a:t>
            </a:r>
            <a:r>
              <a:rPr lang="zh-CN" altLang="en-US" dirty="0"/>
              <a:t>函数，应该使用</a:t>
            </a:r>
            <a:r>
              <a:rPr lang="en-US" altLang="zh-CN" dirty="0" err="1"/>
              <a:t>softmax</a:t>
            </a:r>
            <a:r>
              <a:rPr lang="zh-CN" altLang="en-US" dirty="0"/>
              <a:t>函数。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二阶相似性同时适用于有向图和无向图。</a:t>
            </a:r>
            <a:endParaRPr lang="en-US" altLang="zh-CN" dirty="0"/>
          </a:p>
          <a:p>
            <a:r>
              <a:rPr lang="en-US" altLang="zh-CN" dirty="0"/>
              <a:t>vi</a:t>
            </a:r>
            <a:r>
              <a:rPr lang="zh-CN" altLang="en-US" dirty="0"/>
              <a:t>作为自己顶点和上下文顶点分别由不同的向量表示，上下文就是作为邻居结点。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结点</a:t>
            </a:r>
            <a:r>
              <a:rPr lang="en-US" altLang="zh-CN" dirty="0" err="1"/>
              <a:t>i</a:t>
            </a:r>
            <a:r>
              <a:rPr lang="zh-CN" altLang="en-US" dirty="0"/>
              <a:t>和结点</a:t>
            </a:r>
            <a:r>
              <a:rPr lang="en-US" altLang="zh-CN" dirty="0"/>
              <a:t>vi</a:t>
            </a:r>
            <a:r>
              <a:rPr lang="zh-CN" altLang="en-US" dirty="0"/>
              <a:t>对应，结点</a:t>
            </a:r>
            <a:r>
              <a:rPr lang="en-US" altLang="zh-CN" dirty="0"/>
              <a:t>j</a:t>
            </a:r>
            <a:r>
              <a:rPr lang="zh-CN" altLang="en-US" dirty="0"/>
              <a:t>和结点</a:t>
            </a:r>
            <a:r>
              <a:rPr lang="en-US" altLang="zh-CN" dirty="0" err="1"/>
              <a:t>vj</a:t>
            </a:r>
            <a:r>
              <a:rPr lang="zh-CN" altLang="en-US" dirty="0"/>
              <a:t>对应。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7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Edge sampling</a:t>
            </a:r>
            <a:r>
              <a:rPr lang="zh-CN" altLang="en-US"/>
              <a:t>将边的所有权值进行排列，并从中采样，这样可以不用增加边数，从而使按权重比例采样。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3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Updating</a:t>
            </a:r>
            <a:r>
              <a:rPr lang="zh-CN" altLang="en-US" dirty="0"/>
              <a:t>新结点的</a:t>
            </a:r>
            <a:r>
              <a:rPr lang="en-US" altLang="zh-CN" dirty="0"/>
              <a:t>embedding</a:t>
            </a:r>
            <a:r>
              <a:rPr lang="zh-CN" altLang="en-US" dirty="0"/>
              <a:t>，保持存在结点的</a:t>
            </a:r>
            <a:r>
              <a:rPr lang="en-US" altLang="zh-CN" dirty="0"/>
              <a:t>embeddings.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1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语言网络是词共现网络（</a:t>
            </a:r>
            <a:r>
              <a:rPr lang="en-US" altLang="zh-CN" dirty="0"/>
              <a:t>co-occurrence network</a:t>
            </a:r>
            <a:r>
              <a:rPr lang="zh-CN" altLang="en-US" dirty="0"/>
              <a:t>），每个</a:t>
            </a:r>
            <a:r>
              <a:rPr lang="en-US" altLang="zh-CN" dirty="0"/>
              <a:t>5-word</a:t>
            </a:r>
            <a:r>
              <a:rPr lang="zh-CN" altLang="en-US" dirty="0"/>
              <a:t>滑动窗口内的单词被认为是相互共存的，忽略频率小于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word.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0616F-2A59-4E08-8DE1-0F871627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54A57-0E30-40A2-B18A-BB62BD63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501C6-9851-4F91-91D1-B3ACBE1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2F887-14C0-4BE7-ACD1-BD9B3D9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11C24-ED10-45AA-84BE-32F513B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34E5-30E5-4040-BA36-AF1FD9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C4B2C-7164-415C-95FA-D5891614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3701E-A925-482F-B9AA-5543D0F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21086-A074-4526-B2F4-82C631E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EB5FC-9F00-4E5A-BE0F-193D6A4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3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81F96F-B2E2-4E92-AC67-7CDF42146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5D549-CAFD-4933-B23A-AF3DE73C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5E69-28F6-449E-BC4C-844B302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EC8CC-3773-4054-8603-DC9D381E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DA549-FD76-4C3C-9A0D-EF55AA50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1D9BD-E52A-4A4A-8D9A-1C5FF6E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C9E94-B957-470A-B290-9695CCBA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BFA9-FEDB-4378-AD4C-79275F8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3CE5E-BF2D-43C1-A80E-BFF73DAB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17387-6476-45EC-8C37-12840FF7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7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87D5-22A9-4E35-8610-0379ADE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E1322-BBF5-4A3A-A1E6-76BBD57C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2E056-679A-4829-A061-E5AEAE31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3305-E724-4121-AD91-2EDC2EEF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DA7F8-1D0A-41D3-958A-4D8CCA7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72BF-BDCE-4853-93AC-11F93479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6A01A-FF15-4572-9FD7-2278CA81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9476D-88D2-47B0-A202-2531BB7A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8D343-DB3F-4E7D-B318-38343A92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207DB-55A5-400D-98C8-AA8B912E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F7DB2-17A1-4B57-B3E8-219DA56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DDF5-5422-4DA4-94EB-67AF587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015F4-B817-4297-8189-2BED33FC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D1CB9-D9C4-40ED-AB40-9AB66A53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0F15A-B5B2-4BEB-BF9D-F18A9B6A6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B531D4-19EC-41DD-84B4-4EBDC1CF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57558-73BB-4AD5-8DCD-123F47C1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C6FAE-8EE3-42FA-950E-F181683C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14F35-5EE9-45DE-A5C1-1C6CFC3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192C-26DE-476D-9883-50035977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B4930-9EE9-4F66-82E1-FDAB5DEA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9E515-6756-4A81-97E5-2DE202E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668DB-6987-4CC8-853D-57A5928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043E6-3BA6-42A5-94EC-ED64783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12D0A-DDC1-4815-A10B-BDEECC4B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7B41F-7B04-4921-9853-11AC049B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9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68C0-6231-4A57-AEA3-C4506ACF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07245-3A28-45F7-9E7B-F390248B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AE5B7-FCDC-454A-9533-3A816D4B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540D7-8023-4BA7-AE78-DD8E657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3A688-CC8D-4B9D-92FE-58EBA56E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47473-6519-4287-8961-8E81CDE2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7883-9ACD-40AA-A7E4-3AAC2BE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B5FA8-F23C-4EA0-B6C8-CD035D42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F2680-BFCA-40CE-B628-8D566FF0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60850-BAFF-4A07-A26E-F4D9C8A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BB5F0-BBE4-4D84-98AA-B807BB79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63A07-F286-4D8B-B41B-1B0A409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13CFF2-1521-47A4-B966-C604BBFD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3B979-92A3-413C-ADD4-8967B935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F3F0B-4253-4761-9C5D-1F85953BC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5DED-2A68-42CF-8E4C-DE8D8E6EE447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2C141-E90C-4171-AF66-5F4685E8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C815-0814-4B4F-BB59-93D875472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zhuanlan.zhihu.com/p/39491977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54867139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/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Information Networks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indicates the strength of the relation. Directed or Undirected.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  <a:blipFill>
                <a:blip r:embed="rId3"/>
                <a:stretch>
                  <a:fillRect l="-67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03CF37F-A972-4CC7-A905-B58766A1AE56}"/>
              </a:ext>
            </a:extLst>
          </p:cNvPr>
          <p:cNvSpPr/>
          <p:nvPr/>
        </p:nvSpPr>
        <p:spPr>
          <a:xfrm>
            <a:off x="419670" y="187405"/>
            <a:ext cx="2159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/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local pairwise proximity between two vertices.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  <a:blipFill>
                <a:blip r:embed="rId4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/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Second-order Proximity: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similarity of neighborhood network structures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second-order proximity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determined by the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  <a:blipFill>
                <a:blip r:embed="rId5"/>
                <a:stretch>
                  <a:fillRect l="-671" t="-1689" b="-4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107E448-237C-4D0B-A305-97EE4C17D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921" y="4362762"/>
            <a:ext cx="4026455" cy="23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C8A9FA-EE6D-453C-9030-00FE4890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6" y="403404"/>
            <a:ext cx="9009524" cy="1857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F0DF63-70F2-4021-BBD9-1F5D5EA94903}"/>
              </a:ext>
            </a:extLst>
          </p:cNvPr>
          <p:cNvSpPr/>
          <p:nvPr/>
        </p:nvSpPr>
        <p:spPr>
          <a:xfrm>
            <a:off x="395287" y="2465563"/>
            <a:ext cx="7529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 able to scale to very large, arbitrary types of networks: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Undirected, directed and/or weighted.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 optimizes an objective which preserves both the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network structures.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05CEC2-EB61-4E48-966F-704F14A59633}"/>
              </a:ext>
            </a:extLst>
          </p:cNvPr>
          <p:cNvSpPr/>
          <p:nvPr/>
        </p:nvSpPr>
        <p:spPr>
          <a:xfrm>
            <a:off x="5252563" y="3947852"/>
            <a:ext cx="3496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Local: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Frist-order proximity</a:t>
            </a: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Second-order proximity 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107F9C-2BDE-42EC-9959-072FA36781F5}"/>
              </a:ext>
            </a:extLst>
          </p:cNvPr>
          <p:cNvSpPr/>
          <p:nvPr/>
        </p:nvSpPr>
        <p:spPr>
          <a:xfrm>
            <a:off x="395286" y="4945300"/>
            <a:ext cx="752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 edge-sampling algorithms for optimizing the objective.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Experiments shows the effectiveness and efficiency of LINE.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40B93-B83D-40A6-B4DC-1590B62DFC5F}"/>
              </a:ext>
            </a:extLst>
          </p:cNvPr>
          <p:cNvSpPr/>
          <p:nvPr/>
        </p:nvSpPr>
        <p:spPr>
          <a:xfrm>
            <a:off x="538825" y="1171694"/>
            <a:ext cx="589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 the first-order proximity, define the joint probability: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/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low-dimensional vector representation of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/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  <a:blipFill>
                <a:blip r:embed="rId4"/>
                <a:stretch>
                  <a:fillRect t="-82051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9D7FAA8-2C33-4B38-A160-FF340FD4B0AB}"/>
              </a:ext>
            </a:extLst>
          </p:cNvPr>
          <p:cNvSpPr/>
          <p:nvPr/>
        </p:nvSpPr>
        <p:spPr>
          <a:xfrm>
            <a:off x="374177" y="3194718"/>
            <a:ext cx="211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empirical probability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/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0A44BBD-AD45-49CC-A755-220BD9E19774}"/>
              </a:ext>
            </a:extLst>
          </p:cNvPr>
          <p:cNvSpPr/>
          <p:nvPr/>
        </p:nvSpPr>
        <p:spPr>
          <a:xfrm>
            <a:off x="391104" y="3823987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/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/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distance between two distributions.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/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  <a:blipFill>
                <a:blip r:embed="rId8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/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  <a:blipFill>
                <a:blip r:embed="rId9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E0DC34C4-5BC3-4F19-A8CA-86480FFD0925}"/>
              </a:ext>
            </a:extLst>
          </p:cNvPr>
          <p:cNvSpPr/>
          <p:nvPr/>
        </p:nvSpPr>
        <p:spPr>
          <a:xfrm>
            <a:off x="419670" y="143643"/>
            <a:ext cx="3334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Description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6C55D-3007-4B8C-8F07-B3870CED7B03}"/>
              </a:ext>
            </a:extLst>
          </p:cNvPr>
          <p:cNvSpPr/>
          <p:nvPr/>
        </p:nvSpPr>
        <p:spPr>
          <a:xfrm>
            <a:off x="419670" y="735653"/>
            <a:ext cx="4348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Frist-order proximity </a:t>
            </a:r>
            <a:endParaRPr lang="zh-CN" altLang="en-US" sz="2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AD921F-9BB4-467A-8874-B3C6B5582805}"/>
              </a:ext>
            </a:extLst>
          </p:cNvPr>
          <p:cNvSpPr/>
          <p:nvPr/>
        </p:nvSpPr>
        <p:spPr>
          <a:xfrm>
            <a:off x="391104" y="6244500"/>
            <a:ext cx="847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first-order proximity is only applicable for undirected graphs, not for directed graphs.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/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each undirected edge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  <a:blipFill>
                <a:blip r:embed="rId10"/>
                <a:stretch>
                  <a:fillRect l="-1896" t="-4545" r="-142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/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  <a:blipFill>
                <a:blip r:embed="rId11"/>
                <a:stretch>
                  <a:fillRect t="-6667" r="-119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BEC05A-95EA-4AB0-AB35-9761A397626C}"/>
              </a:ext>
            </a:extLst>
          </p:cNvPr>
          <p:cNvSpPr/>
          <p:nvPr/>
        </p:nvSpPr>
        <p:spPr>
          <a:xfrm>
            <a:off x="223693" y="105198"/>
            <a:ext cx="4704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Second-order proximity </a:t>
            </a:r>
            <a:endParaRPr lang="zh-CN" altLang="en-US" sz="2400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24A25-91A7-40C0-AD36-4432110AC478}"/>
              </a:ext>
            </a:extLst>
          </p:cNvPr>
          <p:cNvSpPr/>
          <p:nvPr/>
        </p:nvSpPr>
        <p:spPr>
          <a:xfrm>
            <a:off x="342821" y="580314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192D8-03E9-4CE7-8208-4D8E2E4B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14" y="940168"/>
            <a:ext cx="3270551" cy="1921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/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vertex plays two roles: the vertex itself and a specific “context” of other vertices.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vertex.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specific “context”.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  <a:blipFill>
                <a:blip r:embed="rId4"/>
                <a:stretch>
                  <a:fillRect l="-993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/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directed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define the probability of “context”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  <a:blipFill>
                <a:blip r:embed="rId5"/>
                <a:stretch>
                  <a:fillRect l="-682" t="-6154" r="-45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/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8BD5453-F619-42BD-9839-268C22F5BC98}"/>
              </a:ext>
            </a:extLst>
          </p:cNvPr>
          <p:cNvSpPr/>
          <p:nvPr/>
        </p:nvSpPr>
        <p:spPr>
          <a:xfrm>
            <a:off x="292558" y="4171213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/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ⅈ∈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·|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/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importance of vertices.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simplicity,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  <a:blipFill>
                <a:blip r:embed="rId8"/>
                <a:stretch>
                  <a:fillRect l="-1610" t="-4717" r="-140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/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/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weight of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out-degree of vertex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  <a:blipFill>
                <a:blip r:embed="rId10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/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  <a:blipFill>
                <a:blip r:embed="rId11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/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  <a:blipFill>
                <a:blip r:embed="rId12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16553767-1953-40E9-AB9A-88F88D61C1D5}"/>
              </a:ext>
            </a:extLst>
          </p:cNvPr>
          <p:cNvSpPr/>
          <p:nvPr/>
        </p:nvSpPr>
        <p:spPr>
          <a:xfrm>
            <a:off x="342821" y="570836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470B25-B414-4252-9EB8-A81F25086029}"/>
              </a:ext>
            </a:extLst>
          </p:cNvPr>
          <p:cNvSpPr/>
          <p:nvPr/>
        </p:nvSpPr>
        <p:spPr>
          <a:xfrm>
            <a:off x="223693" y="105198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Two objective functions</a:t>
            </a:r>
            <a:endParaRPr lang="zh-CN" alt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/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  <a:blipFill>
                <a:blip r:embed="rId2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/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  <a:blipFill>
                <a:blip r:embed="rId3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/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/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/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  <a:blipFill>
                <a:blip r:embed="rId6"/>
                <a:stretch>
                  <a:fillRect l="-1019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/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  <a:blipFill>
                <a:blip r:embed="rId7"/>
                <a:stretch>
                  <a:fillRect l="-1236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F692D85-E848-40C3-88F7-733838C7F270}"/>
              </a:ext>
            </a:extLst>
          </p:cNvPr>
          <p:cNvSpPr/>
          <p:nvPr/>
        </p:nvSpPr>
        <p:spPr>
          <a:xfrm>
            <a:off x="248291" y="635508"/>
            <a:ext cx="3057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Frist-order proximity</a:t>
            </a:r>
            <a:endParaRPr lang="zh-CN" altLang="en-US" sz="2400" i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2DDAB0-D7ED-4FA7-A22C-4B49936A6D85}"/>
              </a:ext>
            </a:extLst>
          </p:cNvPr>
          <p:cNvSpPr/>
          <p:nvPr/>
        </p:nvSpPr>
        <p:spPr>
          <a:xfrm>
            <a:off x="223693" y="3220794"/>
            <a:ext cx="3427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Second-order proximity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/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represented by: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  <a:blipFill>
                <a:blip r:embed="rId8"/>
                <a:stretch>
                  <a:fillRect l="-615" t="-2985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068712A2-0EF5-452E-A4ED-DF131BDE4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2282" y="6092279"/>
            <a:ext cx="5346975" cy="711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/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trivial solution. To avoid this, 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sampling,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  <a:blipFill>
                <a:blip r:embed="rId10"/>
                <a:stretch>
                  <a:fillRect l="-617" t="-409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59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26058D-2989-4BFC-ABA0-B6B723DE632E}"/>
              </a:ext>
            </a:extLst>
          </p:cNvPr>
          <p:cNvSpPr/>
          <p:nvPr/>
        </p:nvSpPr>
        <p:spPr>
          <a:xfrm>
            <a:off x="223693" y="18112"/>
            <a:ext cx="3543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optimization</a:t>
            </a:r>
            <a:endParaRPr lang="zh-CN" altLang="en-US" sz="3200" b="1" i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1800B5-A176-4F8A-B19D-53FB0C9513F0}"/>
              </a:ext>
            </a:extLst>
          </p:cNvPr>
          <p:cNvSpPr/>
          <p:nvPr/>
        </p:nvSpPr>
        <p:spPr>
          <a:xfrm>
            <a:off x="223693" y="859239"/>
            <a:ext cx="6808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Asynchronous stochastic gradient descent (ASGD)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/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step, samples a mini-batch of edges randomly and then updates the model parameters.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sampled,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  <a:blipFill>
                <a:blip r:embed="rId3"/>
                <a:stretch>
                  <a:fillRect l="-6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E5B50D3-AE45-4DC2-8E70-B77F2B6E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815" y="2435685"/>
            <a:ext cx="4007056" cy="58423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EA2229A-AB9D-486C-9B9A-9FA45FC2F8F4}"/>
              </a:ext>
            </a:extLst>
          </p:cNvPr>
          <p:cNvSpPr/>
          <p:nvPr/>
        </p:nvSpPr>
        <p:spPr>
          <a:xfrm>
            <a:off x="223694" y="3653420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weights of edges have a high variance. So it’s very hard to find a good </a:t>
            </a:r>
            <a:r>
              <a:rPr lang="en-US" altLang="zh-CN" u="sng" dirty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D087BE5-89B7-499B-B6E8-6C1F677920D2}"/>
              </a:ext>
            </a:extLst>
          </p:cNvPr>
          <p:cNvCxnSpPr>
            <a:cxnSpLocks/>
          </p:cNvCxnSpPr>
          <p:nvPr/>
        </p:nvCxnSpPr>
        <p:spPr>
          <a:xfrm rot="5400000">
            <a:off x="2659626" y="3125262"/>
            <a:ext cx="557858" cy="347167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5695894-C93F-4FEB-AEAD-058F798EC033}"/>
              </a:ext>
            </a:extLst>
          </p:cNvPr>
          <p:cNvSpPr/>
          <p:nvPr/>
        </p:nvSpPr>
        <p:spPr>
          <a:xfrm>
            <a:off x="223693" y="4433213"/>
            <a:ext cx="243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Edge Sampling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/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Unfolding an edge with weight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binary edges. Increase the memory…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edge is sampled with probability proportional to their weights. 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alia method,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  <a:blipFill>
                <a:blip r:embed="rId5"/>
                <a:stretch>
                  <a:fillRect l="-630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CEBC1E70-766E-40B1-90EE-8AE5D4177FA8}"/>
              </a:ext>
            </a:extLst>
          </p:cNvPr>
          <p:cNvSpPr/>
          <p:nvPr/>
        </p:nvSpPr>
        <p:spPr>
          <a:xfrm>
            <a:off x="590869" y="5998761"/>
            <a:ext cx="7134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6"/>
              </a:rPr>
              <a:t>Alias Method:</a:t>
            </a:r>
            <a:r>
              <a:rPr lang="zh-CN" altLang="en-US" sz="1600" dirty="0">
                <a:hlinkClick r:id="rId6"/>
              </a:rPr>
              <a:t>时间复杂度</a:t>
            </a:r>
            <a:r>
              <a:rPr lang="en-US" altLang="zh-CN" sz="1600" dirty="0">
                <a:hlinkClick r:id="rId6"/>
              </a:rPr>
              <a:t>O(1)</a:t>
            </a:r>
            <a:r>
              <a:rPr lang="zh-CN" altLang="en-US" sz="1600" dirty="0">
                <a:hlinkClick r:id="rId6"/>
              </a:rPr>
              <a:t>的离散采样方法 </a:t>
            </a:r>
            <a:r>
              <a:rPr lang="en-US" altLang="zh-CN" sz="1600" dirty="0">
                <a:hlinkClick r:id="rId6"/>
              </a:rPr>
              <a:t>- </a:t>
            </a:r>
            <a:r>
              <a:rPr lang="zh-CN" altLang="en-US" sz="1600" dirty="0">
                <a:hlinkClick r:id="rId6"/>
              </a:rPr>
              <a:t>知乎 </a:t>
            </a:r>
            <a:r>
              <a:rPr lang="en-US" altLang="zh-CN" sz="1600" dirty="0">
                <a:hlinkClick r:id="rId6"/>
              </a:rPr>
              <a:t>(zhihu.com)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5C0F4C-5CFE-442F-853E-BEC67672FD4C}"/>
              </a:ext>
            </a:extLst>
          </p:cNvPr>
          <p:cNvSpPr/>
          <p:nvPr/>
        </p:nvSpPr>
        <p:spPr>
          <a:xfrm>
            <a:off x="590869" y="6420006"/>
            <a:ext cx="6538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7"/>
              </a:rPr>
              <a:t>图嵌入中必备的采样方法</a:t>
            </a:r>
            <a:r>
              <a:rPr lang="en-US" altLang="zh-CN" sz="1600" dirty="0">
                <a:hlinkClick r:id="rId7"/>
              </a:rPr>
              <a:t>|Alias</a:t>
            </a:r>
            <a:r>
              <a:rPr lang="zh-CN" altLang="en-US" sz="1600" dirty="0">
                <a:hlinkClick r:id="rId7"/>
              </a:rPr>
              <a:t>算法介绍 </a:t>
            </a:r>
            <a:r>
              <a:rPr lang="en-US" altLang="zh-CN" sz="1600" dirty="0">
                <a:hlinkClick r:id="rId7"/>
              </a:rPr>
              <a:t>- </a:t>
            </a:r>
            <a:r>
              <a:rPr lang="zh-CN" altLang="en-US" sz="1600" dirty="0">
                <a:hlinkClick r:id="rId7"/>
              </a:rPr>
              <a:t>知乎 </a:t>
            </a:r>
            <a:r>
              <a:rPr lang="en-US" altLang="zh-CN" sz="1600" dirty="0">
                <a:hlinkClick r:id="rId7"/>
              </a:rPr>
              <a:t>(zhihu.com)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145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67C7B-072B-47FF-89C9-825CC5D1E900}"/>
              </a:ext>
            </a:extLst>
          </p:cNvPr>
          <p:cNvSpPr/>
          <p:nvPr/>
        </p:nvSpPr>
        <p:spPr>
          <a:xfrm>
            <a:off x="223693" y="243084"/>
            <a:ext cx="213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Discussions</a:t>
            </a:r>
            <a:endParaRPr lang="zh-CN" altLang="en-US" sz="3200" b="1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991F1-07F7-4F65-ACE9-0D2CD07DEB84}"/>
              </a:ext>
            </a:extLst>
          </p:cNvPr>
          <p:cNvSpPr/>
          <p:nvPr/>
        </p:nvSpPr>
        <p:spPr>
          <a:xfrm>
            <a:off x="223693" y="859239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Low degree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C0251A-0772-4824-8603-2DE7570353A4}"/>
              </a:ext>
            </a:extLst>
          </p:cNvPr>
          <p:cNvSpPr/>
          <p:nvPr/>
        </p:nvSpPr>
        <p:spPr>
          <a:xfrm>
            <a:off x="223693" y="1508962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Expanding the neighbors of those vertices by adding higher order neighbors, such as second-order neighbors.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B23B0-DA11-473E-9334-2A959347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89" y="2237564"/>
            <a:ext cx="2609984" cy="6540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097F24-F405-4971-9E88-524190FAEDA3}"/>
              </a:ext>
            </a:extLst>
          </p:cNvPr>
          <p:cNvSpPr/>
          <p:nvPr/>
        </p:nvSpPr>
        <p:spPr>
          <a:xfrm>
            <a:off x="223693" y="3451936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New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/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new vertex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obtain empirical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  <a:blipFill>
                <a:blip r:embed="rId4"/>
                <a:stretch>
                  <a:fillRect l="-73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372E05E-E8DD-4147-8D25-0193C7A25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271" y="4783859"/>
            <a:ext cx="5270771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DE0ABA-5B06-4261-81B5-2D6C5F53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5" y="1225676"/>
            <a:ext cx="9144000" cy="1644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3F5DE7-DD54-4395-B001-AB1F6D34D861}"/>
              </a:ext>
            </a:extLst>
          </p:cNvPr>
          <p:cNvSpPr/>
          <p:nvPr/>
        </p:nvSpPr>
        <p:spPr>
          <a:xfrm>
            <a:off x="238207" y="185026"/>
            <a:ext cx="2402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Experiments </a:t>
            </a:r>
            <a:endParaRPr lang="zh-CN" altLang="en-US" sz="3200" b="1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6F4858-D2F2-478D-85DB-0419732C2288}"/>
              </a:ext>
            </a:extLst>
          </p:cNvPr>
          <p:cNvSpPr/>
          <p:nvPr/>
        </p:nvSpPr>
        <p:spPr>
          <a:xfrm>
            <a:off x="238207" y="693323"/>
            <a:ext cx="170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E0A6F-6D06-4ED5-9F41-61816D989429}"/>
              </a:ext>
            </a:extLst>
          </p:cNvPr>
          <p:cNvSpPr/>
          <p:nvPr/>
        </p:nvSpPr>
        <p:spPr>
          <a:xfrm>
            <a:off x="383880" y="4114930"/>
            <a:ext cx="17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Word Analogy.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/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word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a word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a word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relation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similar to the relation between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  <a:blipFill>
                <a:blip r:embed="rId4"/>
                <a:stretch>
                  <a:fillRect l="-803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/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(“China”, “Beijing”) and a word “France”,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“Paris”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  <a:blipFill>
                <a:blip r:embed="rId5"/>
                <a:stretch>
                  <a:fillRect l="-967" t="-8197" r="-3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/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C1035A8B-1FFA-4794-9811-A040A6EF9E0A}"/>
              </a:ext>
            </a:extLst>
          </p:cNvPr>
          <p:cNvSpPr/>
          <p:nvPr/>
        </p:nvSpPr>
        <p:spPr>
          <a:xfrm>
            <a:off x="383880" y="5791329"/>
            <a:ext cx="275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Document Classification.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35CA51-BEEF-4403-AA8F-1A123ED50003}"/>
              </a:ext>
            </a:extLst>
          </p:cNvPr>
          <p:cNvSpPr/>
          <p:nvPr/>
        </p:nvSpPr>
        <p:spPr>
          <a:xfrm>
            <a:off x="500367" y="6303642"/>
            <a:ext cx="795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obtain document vectors, taking the average of the word vector representations.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A4B8D5-F0DB-4B25-AE6E-282E74D05915}"/>
              </a:ext>
            </a:extLst>
          </p:cNvPr>
          <p:cNvSpPr/>
          <p:nvPr/>
        </p:nvSpPr>
        <p:spPr>
          <a:xfrm>
            <a:off x="318036" y="3307043"/>
            <a:ext cx="3100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Language Network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6576C8-EE57-49C7-9F80-9C7CF8F8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74" y="79829"/>
            <a:ext cx="5239019" cy="1828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9D656-3C0B-42CF-807D-BF0A19B9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4" y="2337370"/>
            <a:ext cx="7328277" cy="28004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4609AD-4678-4BA8-87F2-AA10C246FAB0}"/>
              </a:ext>
            </a:extLst>
          </p:cNvPr>
          <p:cNvSpPr/>
          <p:nvPr/>
        </p:nvSpPr>
        <p:spPr>
          <a:xfrm>
            <a:off x="639346" y="1908723"/>
            <a:ext cx="767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Most similar words to a given word using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second-order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proximity.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705DE-9F24-4EC4-912F-4C9FC81C4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20" y="5197179"/>
            <a:ext cx="6080310" cy="1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1067</Words>
  <Application>Microsoft Office PowerPoint</Application>
  <PresentationFormat>全屏显示(4:3)</PresentationFormat>
  <Paragraphs>107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53</cp:revision>
  <dcterms:created xsi:type="dcterms:W3CDTF">2021-09-30T04:22:22Z</dcterms:created>
  <dcterms:modified xsi:type="dcterms:W3CDTF">2021-11-18T10:36:08Z</dcterms:modified>
</cp:coreProperties>
</file>