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68" r:id="rId2"/>
    <p:sldId id="282" r:id="rId3"/>
    <p:sldId id="275" r:id="rId4"/>
    <p:sldId id="281" r:id="rId5"/>
    <p:sldId id="280" r:id="rId6"/>
    <p:sldId id="279" r:id="rId7"/>
    <p:sldId id="278" r:id="rId8"/>
    <p:sldId id="277" r:id="rId9"/>
    <p:sldId id="270" r:id="rId10"/>
    <p:sldId id="266" r:id="rId11"/>
    <p:sldId id="273" r:id="rId12"/>
    <p:sldId id="271" r:id="rId13"/>
    <p:sldId id="274" r:id="rId14"/>
    <p:sldId id="261" r:id="rId15"/>
    <p:sldId id="262" r:id="rId16"/>
    <p:sldId id="263" r:id="rId17"/>
    <p:sldId id="264" r:id="rId18"/>
    <p:sldId id="265" r:id="rId19"/>
    <p:sldId id="272" r:id="rId20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7CE"/>
    <a:srgbClr val="0000FF"/>
    <a:srgbClr val="FF0000"/>
    <a:srgbClr val="708661"/>
    <a:srgbClr val="FED300"/>
    <a:srgbClr val="D50090"/>
    <a:srgbClr val="FCFCFF"/>
    <a:srgbClr val="9B0D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479" autoAdjust="0"/>
  </p:normalViewPr>
  <p:slideViewPr>
    <p:cSldViewPr snapToGrid="0">
      <p:cViewPr varScale="1">
        <p:scale>
          <a:sx n="58" d="100"/>
          <a:sy n="58" d="100"/>
        </p:scale>
        <p:origin x="12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就是学习一个矩阵，每行是结点的向量表示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就是学习一个矩阵，每行是结点的向量表示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就是学习一个矩阵，每行是结点的向量表示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9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就是学习一个矩阵，每行是结点的向量表示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7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8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蓝色可能是一些桥梁结点作为</a:t>
            </a:r>
            <a:r>
              <a:rPr lang="en-US" altLang="zh-CN" dirty="0"/>
              <a:t>novel</a:t>
            </a:r>
            <a:r>
              <a:rPr lang="zh-CN" altLang="en-US" dirty="0"/>
              <a:t>中的不同</a:t>
            </a:r>
            <a:r>
              <a:rPr lang="en-US" altLang="zh-CN" dirty="0"/>
              <a:t>sub-plot</a:t>
            </a:r>
          </a:p>
          <a:p>
            <a:r>
              <a:rPr lang="zh-CN" altLang="en-US" dirty="0"/>
              <a:t>黄色代表很小有联系的结点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03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分类器是</a:t>
            </a:r>
            <a:r>
              <a:rPr lang="en-US" altLang="zh-CN" dirty="0"/>
              <a:t>one-vs-rest</a:t>
            </a:r>
            <a:r>
              <a:rPr lang="zh-CN" altLang="en-US" dirty="0"/>
              <a:t> </a:t>
            </a:r>
            <a:r>
              <a:rPr lang="en-US" altLang="zh-CN" dirty="0"/>
              <a:t>logistic regression with L2 regularization.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0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50%</a:t>
            </a:r>
            <a:r>
              <a:rPr lang="zh-CN" altLang="en-US" dirty="0"/>
              <a:t>的边保持连通性，因为</a:t>
            </a:r>
            <a:r>
              <a:rPr lang="en-US" altLang="zh-CN" dirty="0"/>
              <a:t>random walk</a:t>
            </a:r>
            <a:r>
              <a:rPr lang="zh-CN" altLang="en-US" dirty="0"/>
              <a:t>天然基于连通性来采样。</a:t>
            </a:r>
            <a:endParaRPr lang="en-US" altLang="zh-CN" dirty="0"/>
          </a:p>
          <a:p>
            <a:r>
              <a:rPr lang="zh-CN" altLang="en-US" dirty="0"/>
              <a:t>正样本就是移除的那些边，剩下的边用来</a:t>
            </a:r>
            <a:r>
              <a:rPr lang="en-US" altLang="zh-CN" dirty="0"/>
              <a:t>node2vec</a:t>
            </a:r>
            <a:r>
              <a:rPr lang="zh-CN" altLang="en-US" dirty="0"/>
              <a:t>训练得到嵌入。</a:t>
            </a:r>
            <a:endParaRPr lang="en-US" altLang="zh-CN" dirty="0"/>
          </a:p>
          <a:p>
            <a:r>
              <a:rPr lang="zh-CN" altLang="en-US" dirty="0"/>
              <a:t>负样本就是在原网络中没有边的那些</a:t>
            </a:r>
            <a:r>
              <a:rPr lang="en-US" altLang="zh-CN" dirty="0"/>
              <a:t>node pair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正负样本个数相等，然后用来做</a:t>
            </a:r>
            <a:r>
              <a:rPr lang="en-US" altLang="zh-CN" dirty="0"/>
              <a:t>link prediction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选好的节点对利用</a:t>
            </a:r>
            <a:r>
              <a:rPr lang="en-US" altLang="zh-CN" dirty="0"/>
              <a:t>operator</a:t>
            </a:r>
            <a:r>
              <a:rPr lang="zh-CN" altLang="en-US" dirty="0"/>
              <a:t>生成边的</a:t>
            </a:r>
            <a:r>
              <a:rPr lang="en-US" altLang="zh-CN" dirty="0"/>
              <a:t>features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50.png"/><Relationship Id="rId7" Type="http://schemas.openxmlformats.org/officeDocument/2006/relationships/image" Target="../media/image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6542707" TargetMode="External"/><Relationship Id="rId2" Type="http://schemas.openxmlformats.org/officeDocument/2006/relationships/hyperlink" Target="http://web.stanford.edu/class/cs224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结点嵌入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ABBF1B-C1AE-45C6-A6C5-1841F5F2613D}"/>
              </a:ext>
            </a:extLst>
          </p:cNvPr>
          <p:cNvSpPr/>
          <p:nvPr/>
        </p:nvSpPr>
        <p:spPr>
          <a:xfrm>
            <a:off x="742382" y="1873907"/>
            <a:ext cx="104631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将原始网络的结点编码为</a:t>
            </a:r>
            <a:r>
              <a:rPr lang="zh-CN" altLang="en-US" sz="2800" dirty="0">
                <a:solidFill>
                  <a:prstClr val="black"/>
                </a:solidFill>
                <a:highlight>
                  <a:srgbClr val="65B7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低维稠密向量</a:t>
            </a:r>
            <a:endParaRPr lang="en-US" altLang="zh-CN" sz="2800" dirty="0">
              <a:solidFill>
                <a:prstClr val="black"/>
              </a:solidFill>
              <a:highlight>
                <a:srgbClr val="65B7CE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原始网络中相似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的结点在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嵌入空间中也相似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eg.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做内积）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EBB375-6B15-4C93-90A6-360E360430C2}"/>
              </a:ext>
            </a:extLst>
          </p:cNvPr>
          <p:cNvSpPr/>
          <p:nvPr/>
        </p:nvSpPr>
        <p:spPr>
          <a:xfrm>
            <a:off x="1303154" y="8427304"/>
            <a:ext cx="7467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ED7D31"/>
              </a:buClr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Focus: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仅利用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图结构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本身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，不使用结点特征。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67E006-3866-4232-913A-A03CE943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65" y="3481199"/>
            <a:ext cx="8042173" cy="45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45720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LINE &amp; SDNE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E14C2-F461-4F7F-BA6F-536DCF0E3234}"/>
              </a:ext>
            </a:extLst>
          </p:cNvPr>
          <p:cNvSpPr/>
          <p:nvPr/>
        </p:nvSpPr>
        <p:spPr>
          <a:xfrm>
            <a:off x="247192" y="1779593"/>
            <a:ext cx="3271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一阶相似性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BF40D3-827A-4100-98C1-73F8A47277D1}"/>
              </a:ext>
            </a:extLst>
          </p:cNvPr>
          <p:cNvSpPr/>
          <p:nvPr/>
        </p:nvSpPr>
        <p:spPr>
          <a:xfrm>
            <a:off x="106638" y="4724759"/>
            <a:ext cx="3070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Clr>
                <a:srgbClr val="ED7D31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二阶相似性</a:t>
            </a:r>
            <a:endParaRPr lang="en-US" altLang="zh-CN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78D27E-E561-4B4B-9AA1-919DB256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553" y="3869324"/>
            <a:ext cx="4520255" cy="31132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9DAC92-9D3E-4F49-B4C3-17CA5FEE317D}"/>
                  </a:ext>
                </a:extLst>
              </p:cNvPr>
              <p:cNvSpPr/>
              <p:nvPr/>
            </p:nvSpPr>
            <p:spPr>
              <a:xfrm>
                <a:off x="247192" y="2647821"/>
                <a:ext cx="79443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对于任意结点对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，通过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边连接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的相似性，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有边相连，其一阶相似性可用边上的权重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没有边相连，则一阶相似性为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9DAC92-9D3E-4F49-B4C3-17CA5FEE3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92" y="2647821"/>
                <a:ext cx="7944315" cy="1569660"/>
              </a:xfrm>
              <a:prstGeom prst="rect">
                <a:avLst/>
              </a:prstGeom>
              <a:blipFill>
                <a:blip r:embed="rId4"/>
                <a:stretch>
                  <a:fillRect l="-1228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3D68E0C-C21A-4AF4-8167-850E0C7C1B6F}"/>
                  </a:ext>
                </a:extLst>
              </p:cNvPr>
              <p:cNvSpPr/>
              <p:nvPr/>
            </p:nvSpPr>
            <p:spPr>
              <a:xfrm>
                <a:off x="173510" y="5711349"/>
                <a:ext cx="9618189" cy="3113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对于任意结点对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邻居结构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之间的相似性，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与其他结点的一阶相似性如下：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,···,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之间的二阶相似性可以通过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之间的相似性来决定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如果没有边连接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之间的二阶相似性为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3D68E0C-C21A-4AF4-8167-850E0C7C1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10" y="5711349"/>
                <a:ext cx="9618189" cy="3113288"/>
              </a:xfrm>
              <a:prstGeom prst="rect">
                <a:avLst/>
              </a:prstGeom>
              <a:blipFill>
                <a:blip r:embed="rId5"/>
                <a:stretch>
                  <a:fillRect l="-951" t="-1566" b="-3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0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8136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Classic search strategies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E0CF8-8AB2-459B-886F-DFC78AC3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1" y="4310931"/>
            <a:ext cx="9572474" cy="4705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/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Homophily : DFS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36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Structural equivalence : BFS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  <a:blipFill>
                <a:blip r:embed="rId3"/>
                <a:stretch>
                  <a:fillRect l="-1684" t="-8122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FE913AB-5529-47BF-A7D4-51ED16DA9B06}"/>
              </a:ext>
            </a:extLst>
          </p:cNvPr>
          <p:cNvSpPr/>
          <p:nvPr/>
        </p:nvSpPr>
        <p:spPr>
          <a:xfrm>
            <a:off x="106638" y="1669700"/>
            <a:ext cx="4598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kind of similarities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F812BC-4932-4A20-8D3E-CD54DB1CC5C0}"/>
              </a:ext>
            </a:extLst>
          </p:cNvPr>
          <p:cNvSpPr/>
          <p:nvPr/>
        </p:nvSpPr>
        <p:spPr>
          <a:xfrm>
            <a:off x="8243348" y="2185943"/>
            <a:ext cx="4127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Real networks exhibits both similarities!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8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/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cs typeface="Times New Roman" panose="02020603050405020304" pitchFamily="18" charset="0"/>
                  </a:rPr>
                  <a:t>A random walk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3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3600" dirty="0"/>
                  <a:t> 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  <a:blipFill>
                <a:blip r:embed="rId3"/>
                <a:stretch>
                  <a:fillRect l="-251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/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/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: unnormalized transition probability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is the normalizing constant.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  <a:blipFill>
                <a:blip r:embed="rId5"/>
                <a:stretch>
                  <a:fillRect l="-1777" t="-6818" r="-889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/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0CB489E7-B37F-4517-9B5F-BAAF94595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32" y="6163018"/>
            <a:ext cx="3532237" cy="25199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CF2241A-58AC-472A-B371-0053D31C9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1022" y="6478996"/>
            <a:ext cx="3793915" cy="1561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/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the shortest path distance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  <a:blipFill>
                <a:blip r:embed="rId9"/>
                <a:stretch>
                  <a:fillRect l="-206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9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B650376-751B-40AA-9348-D2719F8B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89" y="5467161"/>
            <a:ext cx="8941260" cy="3676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/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Return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Control the likelihood of immediately revisiting a node in the walk.</a:t>
                </a:r>
              </a:p>
              <a:p>
                <a:r>
                  <a:rPr lang="en-US" altLang="zh-CN" sz="2800" dirty="0"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less likely sample visited node.</a:t>
                </a:r>
              </a:p>
              <a:p>
                <a:r>
                  <a:rPr lang="en-US" altLang="zh-CN" sz="28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lead the walk to backtrack a step.</a:t>
                </a:r>
                <a:endParaRPr lang="en-US" altLang="zh-CN" sz="28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In-out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Allows the search to differentiate between “inward” and “outward” nodes.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/>
                  <a:t>, bias towards nodes close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BFS behavior.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bias towards nodes far away from node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DFS behavior.</a:t>
                </a:r>
              </a:p>
              <a:p>
                <a:pPr>
                  <a:buClr>
                    <a:schemeClr val="accent2"/>
                  </a:buClr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  <a:blipFill>
                <a:blip r:embed="rId4"/>
                <a:stretch>
                  <a:fillRect l="-991" t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99C6B7-A1A7-4DD1-9FB7-87760D92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5" y="1549292"/>
            <a:ext cx="5698265" cy="6414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/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/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63B01BC-449A-480D-AC4A-220D8BF4EC5C}"/>
              </a:ext>
            </a:extLst>
          </p:cNvPr>
          <p:cNvSpPr/>
          <p:nvPr/>
        </p:nvSpPr>
        <p:spPr>
          <a:xfrm>
            <a:off x="0" y="16189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prstClr val="white"/>
                </a:solidFill>
                <a:cs typeface="Times New Roman" panose="02020603050405020304" pitchFamily="18" charset="0"/>
              </a:rPr>
              <a:t> 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2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25F29D-0303-49DF-9F43-8BEC56C4A117}"/>
              </a:ext>
            </a:extLst>
          </p:cNvPr>
          <p:cNvSpPr/>
          <p:nvPr/>
        </p:nvSpPr>
        <p:spPr>
          <a:xfrm>
            <a:off x="299584" y="520184"/>
            <a:ext cx="386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CE9810-D8D5-4B05-BB48-186DB307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38" y="-35510"/>
            <a:ext cx="5902199" cy="31764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DA11F2-8265-4A6C-9C2C-92FF8EE2E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3" y="3091234"/>
            <a:ext cx="10133333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7AC5E5-EE33-41C6-B18A-11DFAC0F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8" y="3266327"/>
            <a:ext cx="10409524" cy="578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925D76-947D-4EF9-B5AE-DF88B51C9647}"/>
              </a:ext>
            </a:extLst>
          </p:cNvPr>
          <p:cNvSpPr/>
          <p:nvPr/>
        </p:nvSpPr>
        <p:spPr>
          <a:xfrm>
            <a:off x="299584" y="520184"/>
            <a:ext cx="33888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 Sensitivity</a:t>
            </a: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Perturbation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44521-5150-4CEE-BEFB-801EA041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242" y="1404590"/>
            <a:ext cx="2563597" cy="1828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/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prstClr val="black"/>
                    </a:solidFill>
                  </a:rPr>
                  <a:t>Default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59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12B004-3041-475D-AD41-01D46E71E2AD}"/>
              </a:ext>
            </a:extLst>
          </p:cNvPr>
          <p:cNvSpPr/>
          <p:nvPr/>
        </p:nvSpPr>
        <p:spPr>
          <a:xfrm>
            <a:off x="299584" y="520184"/>
            <a:ext cx="16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23653-81CE-45CE-9421-197DB9D9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4" y="1514715"/>
            <a:ext cx="5996030" cy="46431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20903C-F8CC-48A1-ABFC-EEC7A918D01E}"/>
              </a:ext>
            </a:extLst>
          </p:cNvPr>
          <p:cNvSpPr/>
          <p:nvPr/>
        </p:nvSpPr>
        <p:spPr>
          <a:xfrm>
            <a:off x="6295614" y="1669406"/>
            <a:ext cx="397467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Sampling: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transition probabilities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	alias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simulation of random walks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reuse sampled nodes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Optimization: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Asynchronous SGD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248C6F-2901-4623-BC53-420F0BE7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78" y="6157913"/>
            <a:ext cx="611297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089061-785B-431E-81B9-3D9B33CC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6996"/>
            <a:ext cx="6280890" cy="2181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91B810-A390-40FB-B7C0-AC4C2BE6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427" y="1195943"/>
            <a:ext cx="5194634" cy="60621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20893D-039C-49F0-BC72-140EEA513E55}"/>
              </a:ext>
            </a:extLst>
          </p:cNvPr>
          <p:cNvSpPr/>
          <p:nvPr/>
        </p:nvSpPr>
        <p:spPr>
          <a:xfrm>
            <a:off x="329517" y="313965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Link Prediction	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325F53-4513-41E6-B2EA-7C604FE0DB27}"/>
              </a:ext>
            </a:extLst>
          </p:cNvPr>
          <p:cNvSpPr/>
          <p:nvPr/>
        </p:nvSpPr>
        <p:spPr>
          <a:xfrm>
            <a:off x="329517" y="847265"/>
            <a:ext cx="56218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Labeled dataset of edges: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Positive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removed 50% of edges in the original 	network,  and ensure the residual 	network is connected.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A equal number of node pairs from the 	original network which have no edge.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447CFA-FF53-4700-B860-439712E8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39" y="6929545"/>
            <a:ext cx="5405837" cy="19004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940A5C-A299-4A82-8DBD-A18DB8D78CFE}"/>
              </a:ext>
            </a:extLst>
          </p:cNvPr>
          <p:cNvSpPr/>
          <p:nvPr/>
        </p:nvSpPr>
        <p:spPr>
          <a:xfrm>
            <a:off x="5951372" y="7948057"/>
            <a:ext cx="3593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Hadamard operator is best.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2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3776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EB2E0-8700-4268-A14A-394B2D309FB1}"/>
              </a:ext>
            </a:extLst>
          </p:cNvPr>
          <p:cNvSpPr/>
          <p:nvPr/>
        </p:nvSpPr>
        <p:spPr>
          <a:xfrm>
            <a:off x="843229" y="2256693"/>
            <a:ext cx="884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2"/>
              </a:rPr>
              <a:t>CS224W | Home (stanford.edu)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3"/>
              </a:rPr>
              <a:t>【Graph Embedding】node2vec</a:t>
            </a:r>
            <a:r>
              <a:rPr lang="zh-CN" altLang="en-US" sz="3600" dirty="0">
                <a:hlinkClick r:id="rId3"/>
              </a:rPr>
              <a:t>：算法原理，实现和应用 </a:t>
            </a:r>
            <a:r>
              <a:rPr lang="en-US" altLang="zh-CN" sz="3600" dirty="0">
                <a:hlinkClick r:id="rId3"/>
              </a:rPr>
              <a:t>- </a:t>
            </a:r>
            <a:r>
              <a:rPr lang="zh-CN" altLang="en-US" sz="3600" dirty="0">
                <a:hlinkClick r:id="rId3"/>
              </a:rPr>
              <a:t>知乎 </a:t>
            </a:r>
            <a:r>
              <a:rPr lang="en-US" altLang="zh-CN" sz="3600" dirty="0">
                <a:hlinkClick r:id="rId3"/>
              </a:rPr>
              <a:t>(zhihu.com)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18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EED6DCBD-669A-4A30-AAB5-916A2A9B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88" y="4986102"/>
            <a:ext cx="6117087" cy="21452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学习结点嵌入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04D1639-1F48-425B-A806-E1247E4105F4}"/>
                  </a:ext>
                </a:extLst>
              </p:cNvPr>
              <p:cNvSpPr/>
              <p:nvPr/>
            </p:nvSpPr>
            <p:spPr>
              <a:xfrm>
                <a:off x="106639" y="1817664"/>
                <a:ext cx="8239182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编码器（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Encoder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</a:pP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Encoder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将结点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映射到一个低维向量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04D1639-1F48-425B-A806-E1247E410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9" y="1817664"/>
                <a:ext cx="8239182" cy="1823576"/>
              </a:xfrm>
              <a:prstGeom prst="rect">
                <a:avLst/>
              </a:prstGeom>
              <a:blipFill>
                <a:blip r:embed="rId4"/>
                <a:stretch>
                  <a:fillRect l="-1479" t="-334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2CFA7A-BED8-4464-A15C-80AA3392B0FD}"/>
                  </a:ext>
                </a:extLst>
              </p:cNvPr>
              <p:cNvSpPr/>
              <p:nvPr/>
            </p:nvSpPr>
            <p:spPr>
              <a:xfrm>
                <a:off x="3808535" y="2382986"/>
                <a:ext cx="2347694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2CFA7A-BED8-4464-A15C-80AA3392B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35" y="2382986"/>
                <a:ext cx="2347694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D87FFE9-FD83-444A-A0FA-8B6E317F0876}"/>
                  </a:ext>
                </a:extLst>
              </p:cNvPr>
              <p:cNvSpPr/>
              <p:nvPr/>
            </p:nvSpPr>
            <p:spPr>
              <a:xfrm>
                <a:off x="8885897" y="2328374"/>
                <a:ext cx="2264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D87FFE9-FD83-444A-A0FA-8B6E317F0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897" y="2328374"/>
                <a:ext cx="22641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47CD3DF6-71D6-4D22-B47D-7EC510EC4211}"/>
              </a:ext>
            </a:extLst>
          </p:cNvPr>
          <p:cNvSpPr/>
          <p:nvPr/>
        </p:nvSpPr>
        <p:spPr>
          <a:xfrm>
            <a:off x="76955" y="3782621"/>
            <a:ext cx="74037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相似性函数（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Similarity function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72B4469-0744-4861-B098-280E80DFD727}"/>
                  </a:ext>
                </a:extLst>
              </p:cNvPr>
              <p:cNvSpPr/>
              <p:nvPr/>
            </p:nvSpPr>
            <p:spPr>
              <a:xfrm>
                <a:off x="3413032" y="7242052"/>
                <a:ext cx="3453959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72B4469-0744-4861-B098-280E80DFD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32" y="7242052"/>
                <a:ext cx="3453959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520106F-3518-477A-B362-1F09E0D8454A}"/>
                  </a:ext>
                </a:extLst>
              </p:cNvPr>
              <p:cNvSpPr/>
              <p:nvPr/>
            </p:nvSpPr>
            <p:spPr>
              <a:xfrm>
                <a:off x="33314" y="4418150"/>
                <a:ext cx="8049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是基于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原始图结构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的结点间相似性的度量。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520106F-3518-477A-B362-1F09E0D84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4" y="4418150"/>
                <a:ext cx="8049896" cy="523220"/>
              </a:xfrm>
              <a:prstGeom prst="rect">
                <a:avLst/>
              </a:prstGeom>
              <a:blipFill>
                <a:blip r:embed="rId8"/>
                <a:stretch>
                  <a:fillRect t="-12791" r="-15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689493-FDE3-47E7-BFEA-A24E6D05BBA6}"/>
                  </a:ext>
                </a:extLst>
              </p:cNvPr>
              <p:cNvSpPr/>
              <p:nvPr/>
            </p:nvSpPr>
            <p:spPr>
              <a:xfrm>
                <a:off x="934800" y="5257469"/>
                <a:ext cx="28737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689493-FDE3-47E7-BFEA-A24E6D05B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00" y="5257469"/>
                <a:ext cx="28737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8CD5EA7-AF55-46C8-90E8-F96634FA0C79}"/>
                  </a:ext>
                </a:extLst>
              </p:cNvPr>
              <p:cNvSpPr/>
              <p:nvPr/>
            </p:nvSpPr>
            <p:spPr>
              <a:xfrm>
                <a:off x="930243" y="5892279"/>
                <a:ext cx="39703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8CD5EA7-AF55-46C8-90E8-F96634FA0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3" y="5892279"/>
                <a:ext cx="39703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7F3302A5-51F4-4A46-819B-55014EDBB8DF}"/>
              </a:ext>
            </a:extLst>
          </p:cNvPr>
          <p:cNvSpPr/>
          <p:nvPr/>
        </p:nvSpPr>
        <p:spPr>
          <a:xfrm>
            <a:off x="106637" y="6583076"/>
            <a:ext cx="73741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解码器（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Decoder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将结点嵌入映射为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相似性值，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图的一些性质，预测结点对的关系或相似性。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9BCF551-242B-4B73-93B5-C7152CC36D71}"/>
                  </a:ext>
                </a:extLst>
              </p:cNvPr>
              <p:cNvSpPr/>
              <p:nvPr/>
            </p:nvSpPr>
            <p:spPr>
              <a:xfrm>
                <a:off x="8083210" y="7131392"/>
                <a:ext cx="3287438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9BCF551-242B-4B73-93B5-C7152CC36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10" y="7131392"/>
                <a:ext cx="3287438" cy="5309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F4EF97-32B1-4F17-A1A9-E7E3E74657FA}"/>
              </a:ext>
            </a:extLst>
          </p:cNvPr>
          <p:cNvCxnSpPr>
            <a:cxnSpLocks/>
          </p:cNvCxnSpPr>
          <p:nvPr/>
        </p:nvCxnSpPr>
        <p:spPr>
          <a:xfrm flipV="1">
            <a:off x="9785501" y="7662307"/>
            <a:ext cx="830080" cy="62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C6B1557-CE7D-4E36-8FEE-2CFE548E2915}"/>
              </a:ext>
            </a:extLst>
          </p:cNvPr>
          <p:cNvSpPr/>
          <p:nvPr/>
        </p:nvSpPr>
        <p:spPr>
          <a:xfrm>
            <a:off x="8488392" y="8422298"/>
            <a:ext cx="26119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Inner-product between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embeddings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A5C21BF-F25D-4942-B435-A3B6F1458CA4}"/>
              </a:ext>
            </a:extLst>
          </p:cNvPr>
          <p:cNvCxnSpPr>
            <a:cxnSpLocks/>
          </p:cNvCxnSpPr>
          <p:nvPr/>
        </p:nvCxnSpPr>
        <p:spPr>
          <a:xfrm flipV="1">
            <a:off x="9435038" y="2834463"/>
            <a:ext cx="478206" cy="5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B88D764-669D-4D94-B010-3A3E800EE9A6}"/>
              </a:ext>
            </a:extLst>
          </p:cNvPr>
          <p:cNvSpPr/>
          <p:nvPr/>
        </p:nvSpPr>
        <p:spPr>
          <a:xfrm>
            <a:off x="7940142" y="3310201"/>
            <a:ext cx="2104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in the origin network 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DD86811-F948-4A7E-8561-469F4E4446F9}"/>
              </a:ext>
            </a:extLst>
          </p:cNvPr>
          <p:cNvCxnSpPr>
            <a:cxnSpLocks/>
          </p:cNvCxnSpPr>
          <p:nvPr/>
        </p:nvCxnSpPr>
        <p:spPr>
          <a:xfrm flipH="1" flipV="1">
            <a:off x="10814123" y="2863349"/>
            <a:ext cx="294923" cy="38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9163FB6-F00D-432D-9618-F4750E4CF97F}"/>
              </a:ext>
            </a:extLst>
          </p:cNvPr>
          <p:cNvSpPr/>
          <p:nvPr/>
        </p:nvSpPr>
        <p:spPr>
          <a:xfrm>
            <a:off x="10329940" y="3317342"/>
            <a:ext cx="17554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d-dimensional embedding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0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学习结点嵌入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4D1639-1F48-425B-A806-E1247E4105F4}"/>
              </a:ext>
            </a:extLst>
          </p:cNvPr>
          <p:cNvSpPr/>
          <p:nvPr/>
        </p:nvSpPr>
        <p:spPr>
          <a:xfrm>
            <a:off x="106638" y="1688439"/>
            <a:ext cx="6695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目标函数（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Objective function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DF74613-BFD6-437C-BA1E-A8669B3328DD}"/>
                  </a:ext>
                </a:extLst>
              </p:cNvPr>
              <p:cNvSpPr/>
              <p:nvPr/>
            </p:nvSpPr>
            <p:spPr>
              <a:xfrm>
                <a:off x="1611798" y="3078418"/>
                <a:ext cx="7473456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DF74613-BFD6-437C-BA1E-A8669B332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98" y="3078418"/>
                <a:ext cx="7473456" cy="57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5AE7E43-F7AD-491F-9646-540CE81E965B}"/>
                  </a:ext>
                </a:extLst>
              </p:cNvPr>
              <p:cNvSpPr txBox="1"/>
              <p:nvPr/>
            </p:nvSpPr>
            <p:spPr>
              <a:xfrm>
                <a:off x="2736202" y="3706373"/>
                <a:ext cx="5195525" cy="1091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DEC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dirty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0" dirty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5AE7E43-F7AD-491F-9646-540CE81E9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202" y="3706373"/>
                <a:ext cx="5195525" cy="1091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9D25D99D-FA95-498B-94B6-C28F98867F16}"/>
              </a:ext>
            </a:extLst>
          </p:cNvPr>
          <p:cNvSpPr/>
          <p:nvPr/>
        </p:nvSpPr>
        <p:spPr>
          <a:xfrm>
            <a:off x="256267" y="2297962"/>
            <a:ext cx="10184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原始网络中相似的结点在嵌入空间中也相似，最小化重构的损失使得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326858A-DE3D-46CB-8DA1-FFFBC8869206}"/>
                  </a:ext>
                </a:extLst>
              </p:cNvPr>
              <p:cNvSpPr/>
              <p:nvPr/>
            </p:nvSpPr>
            <p:spPr>
              <a:xfrm>
                <a:off x="337243" y="5140533"/>
                <a:ext cx="1087603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是损失函数，衡量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解码（估计）相似值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真实值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的差异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常见的有：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均方根误差（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mean-squared error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交叉熵（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cross entropy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326858A-DE3D-46CB-8DA1-FFFBC8869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3" y="5140533"/>
                <a:ext cx="10876038" cy="1815882"/>
              </a:xfrm>
              <a:prstGeom prst="rect">
                <a:avLst/>
              </a:prstGeom>
              <a:blipFill>
                <a:blip r:embed="rId5"/>
                <a:stretch>
                  <a:fillRect l="-1121" t="-3356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1C819DE-6C43-4105-8380-D8E137869DBD}"/>
              </a:ext>
            </a:extLst>
          </p:cNvPr>
          <p:cNvCxnSpPr>
            <a:cxnSpLocks/>
          </p:cNvCxnSpPr>
          <p:nvPr/>
        </p:nvCxnSpPr>
        <p:spPr>
          <a:xfrm flipV="1">
            <a:off x="5602778" y="4437561"/>
            <a:ext cx="430767" cy="58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50D914-6856-4A58-8CFF-E78AC69A681A}"/>
              </a:ext>
            </a:extLst>
          </p:cNvPr>
          <p:cNvCxnSpPr>
            <a:cxnSpLocks/>
          </p:cNvCxnSpPr>
          <p:nvPr/>
        </p:nvCxnSpPr>
        <p:spPr>
          <a:xfrm flipH="1" flipV="1">
            <a:off x="7334597" y="4367373"/>
            <a:ext cx="1750657" cy="7731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95DF7E1-E627-4B52-86E0-61786B97B438}"/>
                  </a:ext>
                </a:extLst>
              </p:cNvPr>
              <p:cNvSpPr/>
              <p:nvPr/>
            </p:nvSpPr>
            <p:spPr>
              <a:xfrm>
                <a:off x="247118" y="7096692"/>
                <a:ext cx="35085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训练结点对的集合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95DF7E1-E627-4B52-86E0-61786B97B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18" y="7096692"/>
                <a:ext cx="3508589" cy="523220"/>
              </a:xfrm>
              <a:prstGeom prst="rect">
                <a:avLst/>
              </a:prstGeom>
              <a:blipFill>
                <a:blip r:embed="rId6"/>
                <a:stretch>
                  <a:fillRect t="-11628" r="-208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7901CEEA-D9F5-4385-B688-043E198C5A5D}"/>
              </a:ext>
            </a:extLst>
          </p:cNvPr>
          <p:cNvSpPr/>
          <p:nvPr/>
        </p:nvSpPr>
        <p:spPr>
          <a:xfrm>
            <a:off x="256267" y="7760189"/>
            <a:ext cx="10466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优化方法：随机梯度下降（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SGD, stochastic gradient descent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24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56509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Shallow Encoder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90C00C2-56D7-4A94-ADBB-C87EE3DBE93A}"/>
                  </a:ext>
                </a:extLst>
              </p:cNvPr>
              <p:cNvSpPr/>
              <p:nvPr/>
            </p:nvSpPr>
            <p:spPr>
              <a:xfrm>
                <a:off x="3142928" y="2483980"/>
                <a:ext cx="34343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28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altLang="zh-CN" sz="2800" b="1" i="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90C00C2-56D7-4A94-ADBB-C87EE3DBE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28" y="2483980"/>
                <a:ext cx="34343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BE62CD5D-7D70-4020-A246-5B497D5AE67B}"/>
              </a:ext>
            </a:extLst>
          </p:cNvPr>
          <p:cNvSpPr/>
          <p:nvPr/>
        </p:nvSpPr>
        <p:spPr>
          <a:xfrm>
            <a:off x="394760" y="1765814"/>
            <a:ext cx="11617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Shallow embedding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基于结点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嵌入查找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embedding-lookup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F393E1-9058-4AB5-8C84-496CDD14DD7B}"/>
                  </a:ext>
                </a:extLst>
              </p:cNvPr>
              <p:cNvSpPr/>
              <p:nvPr/>
            </p:nvSpPr>
            <p:spPr>
              <a:xfrm>
                <a:off x="663220" y="3246725"/>
                <a:ext cx="10563580" cy="980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包含所有结点嵌入向量的矩阵，每个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列向量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 embedding [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parameters,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what we learn / optimize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F393E1-9058-4AB5-8C84-496CDD14D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0" y="3246725"/>
                <a:ext cx="10563580" cy="980846"/>
              </a:xfrm>
              <a:prstGeom prst="rect">
                <a:avLst/>
              </a:prstGeom>
              <a:blipFill>
                <a:blip r:embed="rId4"/>
                <a:stretch>
                  <a:fillRect l="-1212" t="-3750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E469B67-5516-4562-9380-07B4EBC60D9C}"/>
                  </a:ext>
                </a:extLst>
              </p:cNvPr>
              <p:cNvSpPr/>
              <p:nvPr/>
            </p:nvSpPr>
            <p:spPr>
              <a:xfrm>
                <a:off x="629542" y="4353556"/>
                <a:ext cx="9755649" cy="970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zh-CN" sz="2800" b="1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1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指示向量（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indicator vector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），除了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指示结点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，其余列全部为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E469B67-5516-4562-9380-07B4EBC60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2" y="4353556"/>
                <a:ext cx="9755649" cy="970202"/>
              </a:xfrm>
              <a:prstGeom prst="rect">
                <a:avLst/>
              </a:prstGeom>
              <a:blipFill>
                <a:blip r:embed="rId5"/>
                <a:stretch>
                  <a:fillRect l="-1249" t="-4403" r="-999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3894E375-CC30-4B90-AEEB-D53E40811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096" y="5323758"/>
            <a:ext cx="8838095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66784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编码器</a:t>
            </a:r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解码器 视角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04D1639-1F48-425B-A806-E1247E4105F4}"/>
                  </a:ext>
                </a:extLst>
              </p:cNvPr>
              <p:cNvSpPr/>
              <p:nvPr/>
            </p:nvSpPr>
            <p:spPr>
              <a:xfrm>
                <a:off x="460045" y="1636775"/>
                <a:ext cx="10712908" cy="1206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Encoder</a:t>
                </a:r>
              </a:p>
              <a:p>
                <a:pPr>
                  <a:buClr>
                    <a:schemeClr val="accent2"/>
                  </a:buClr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Encoder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是一个函数，将结点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映射到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04D1639-1F48-425B-A806-E1247E410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5" y="1636775"/>
                <a:ext cx="10712908" cy="1206869"/>
              </a:xfrm>
              <a:prstGeom prst="rect">
                <a:avLst/>
              </a:prstGeom>
              <a:blipFill>
                <a:blip r:embed="rId3"/>
                <a:stretch>
                  <a:fillRect l="-853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2CFA7A-BED8-4464-A15C-80AA3392B0FD}"/>
                  </a:ext>
                </a:extLst>
              </p:cNvPr>
              <p:cNvSpPr/>
              <p:nvPr/>
            </p:nvSpPr>
            <p:spPr>
              <a:xfrm>
                <a:off x="4218243" y="1878245"/>
                <a:ext cx="203792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zh-CN" alt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2CFA7A-BED8-4464-A15C-80AA3392B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243" y="1878245"/>
                <a:ext cx="2037929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D87FFE9-FD83-444A-A0FA-8B6E317F0876}"/>
                  </a:ext>
                </a:extLst>
              </p:cNvPr>
              <p:cNvSpPr/>
              <p:nvPr/>
            </p:nvSpPr>
            <p:spPr>
              <a:xfrm>
                <a:off x="460045" y="3057441"/>
                <a:ext cx="8222572" cy="484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是包含所有结点嵌入向量的矩阵，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1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1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D87FFE9-FD83-444A-A0FA-8B6E317F0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5" y="3057441"/>
                <a:ext cx="8222572" cy="484684"/>
              </a:xfrm>
              <a:prstGeom prst="rect">
                <a:avLst/>
              </a:prstGeom>
              <a:blipFill>
                <a:blip r:embed="rId5"/>
                <a:stretch>
                  <a:fillRect t="-6329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F0093D92-1055-4690-9FA1-705FCA939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31" y="6683453"/>
            <a:ext cx="6761905" cy="237142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7CD3DF6-71D6-4D22-B47D-7EC510EC4211}"/>
              </a:ext>
            </a:extLst>
          </p:cNvPr>
          <p:cNvSpPr/>
          <p:nvPr/>
        </p:nvSpPr>
        <p:spPr>
          <a:xfrm>
            <a:off x="460045" y="3674594"/>
            <a:ext cx="10385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Decoder </a:t>
            </a:r>
          </a:p>
          <a:p>
            <a:pPr>
              <a:buClr>
                <a:schemeClr val="accent2"/>
              </a:buClr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Pairwise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decoder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通常用来根据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encoder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得到的向量来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图的一些性质，预测结点对的关系或相似性。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72B4469-0744-4861-B098-280E80DFD727}"/>
                  </a:ext>
                </a:extLst>
              </p:cNvPr>
              <p:cNvSpPr/>
              <p:nvPr/>
            </p:nvSpPr>
            <p:spPr>
              <a:xfrm>
                <a:off x="4129343" y="3862535"/>
                <a:ext cx="29847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zh-CN" alt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zh-CN" alt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72B4469-0744-4861-B098-280E80DFD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343" y="3862535"/>
                <a:ext cx="2984727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66B32F2-2E09-4564-AD9B-32F55BC169EF}"/>
                  </a:ext>
                </a:extLst>
              </p:cNvPr>
              <p:cNvSpPr/>
              <p:nvPr/>
            </p:nvSpPr>
            <p:spPr>
              <a:xfrm>
                <a:off x="2406306" y="5220498"/>
                <a:ext cx="64307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zh-CN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zh-CN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DEC</m:t>
                      </m:r>
                      <m:d>
                        <m:dPr>
                          <m:ctrlPr>
                            <a:rPr lang="en-US" altLang="zh-CN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400" b="0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66B32F2-2E09-4564-AD9B-32F55BC16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06" y="5220498"/>
                <a:ext cx="6430799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520106F-3518-477A-B362-1F09E0D8454A}"/>
                  </a:ext>
                </a:extLst>
              </p:cNvPr>
              <p:cNvSpPr/>
              <p:nvPr/>
            </p:nvSpPr>
            <p:spPr>
              <a:xfrm>
                <a:off x="805099" y="5903179"/>
                <a:ext cx="6308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是基于</a:t>
                </a:r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图结构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的结点间相似性的度量。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520106F-3518-477A-B362-1F09E0D84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99" y="5903179"/>
                <a:ext cx="6308971" cy="461665"/>
              </a:xfrm>
              <a:prstGeom prst="rect">
                <a:avLst/>
              </a:prstGeom>
              <a:blipFill>
                <a:blip r:embed="rId9"/>
                <a:stretch>
                  <a:fillRect l="-193" t="-10526" r="-58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689493-FDE3-47E7-BFEA-A24E6D05BBA6}"/>
                  </a:ext>
                </a:extLst>
              </p:cNvPr>
              <p:cNvSpPr/>
              <p:nvPr/>
            </p:nvSpPr>
            <p:spPr>
              <a:xfrm>
                <a:off x="8837105" y="5685928"/>
                <a:ext cx="25018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689493-FDE3-47E7-BFEA-A24E6D05B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105" y="5685928"/>
                <a:ext cx="2501839" cy="461665"/>
              </a:xfrm>
              <a:prstGeom prst="rect">
                <a:avLst/>
              </a:prstGeom>
              <a:blipFill>
                <a:blip r:embed="rId1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8CD5EA7-AF55-46C8-90E8-F96634FA0C79}"/>
                  </a:ext>
                </a:extLst>
              </p:cNvPr>
              <p:cNvSpPr/>
              <p:nvPr/>
            </p:nvSpPr>
            <p:spPr>
              <a:xfrm>
                <a:off x="8837105" y="6329997"/>
                <a:ext cx="34261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8CD5EA7-AF55-46C8-90E8-F96634FA0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105" y="6329997"/>
                <a:ext cx="3426131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03E3EE5-E389-47CB-8F8B-805F8B1DC047}"/>
                  </a:ext>
                </a:extLst>
              </p:cNvPr>
              <p:cNvSpPr/>
              <p:nvPr/>
            </p:nvSpPr>
            <p:spPr>
              <a:xfrm>
                <a:off x="8837105" y="6838968"/>
                <a:ext cx="26500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03E3EE5-E389-47CB-8F8B-805F8B1DC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105" y="6838968"/>
                <a:ext cx="2650084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C1A5690-68B4-4274-B639-FA8E7A57DB12}"/>
                  </a:ext>
                </a:extLst>
              </p:cNvPr>
              <p:cNvSpPr/>
              <p:nvPr/>
            </p:nvSpPr>
            <p:spPr>
              <a:xfrm>
                <a:off x="8095878" y="7585639"/>
                <a:ext cx="3804021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相似性函数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，对应于从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开始的固定长度随机游走中访问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如果两个结点倾向于在随机游走中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同时出现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(co-occur)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，那么认为两个结点相似的，具有相似的嵌入。</a:t>
                </a: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C1A5690-68B4-4274-B639-FA8E7A57D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878" y="7585639"/>
                <a:ext cx="3804021" cy="1477328"/>
              </a:xfrm>
              <a:prstGeom prst="rect">
                <a:avLst/>
              </a:prstGeom>
              <a:blipFill>
                <a:blip r:embed="rId13"/>
                <a:stretch>
                  <a:fillRect l="-1282" t="-2058" r="-481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84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33534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Summary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C69FD6DE-9838-460D-9616-692E016BD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303270"/>
                  </p:ext>
                </p:extLst>
              </p:nvPr>
            </p:nvGraphicFramePr>
            <p:xfrm>
              <a:off x="533400" y="2180166"/>
              <a:ext cx="10623551" cy="5736527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199561">
                      <a:extLst>
                        <a:ext uri="{9D8B030D-6E8A-4147-A177-3AD203B41FA5}">
                          <a16:colId xmlns:a16="http://schemas.microsoft.com/office/drawing/2014/main" val="152172446"/>
                        </a:ext>
                      </a:extLst>
                    </a:gridCol>
                    <a:gridCol w="3112214">
                      <a:extLst>
                        <a:ext uri="{9D8B030D-6E8A-4147-A177-3AD203B41FA5}">
                          <a16:colId xmlns:a16="http://schemas.microsoft.com/office/drawing/2014/main" val="1506414170"/>
                        </a:ext>
                      </a:extLst>
                    </a:gridCol>
                    <a:gridCol w="2655888">
                      <a:extLst>
                        <a:ext uri="{9D8B030D-6E8A-4147-A177-3AD203B41FA5}">
                          <a16:colId xmlns:a16="http://schemas.microsoft.com/office/drawing/2014/main" val="3244041763"/>
                        </a:ext>
                      </a:extLst>
                    </a:gridCol>
                    <a:gridCol w="2655888">
                      <a:extLst>
                        <a:ext uri="{9D8B030D-6E8A-4147-A177-3AD203B41FA5}">
                          <a16:colId xmlns:a16="http://schemas.microsoft.com/office/drawing/2014/main" val="3069096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Method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Decoder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Similarity Measure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Loss function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107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 err="1"/>
                            <a:t>DeepWalk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0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supHide m:val="on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sz="240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 err="1"/>
                            <a:t>CrossEntropy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75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Node2vec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supHide m:val="on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sz="240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err="1"/>
                            <a:t>CrossEntropy</a:t>
                          </a:r>
                          <a:endParaRPr lang="zh-CN" altLang="en-US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770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LINE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1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supHide m:val="on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sz="240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  <m:d>
                                  <m:dPr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24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0" dirty="0" smtClean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  <m:d>
                                  <m:dPr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0" dirty="0" smtClean="0"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KL-divergence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2278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SDNE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dirty="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4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Deep autoencoder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相似邻居结构</a:t>
                          </a:r>
                          <a:endParaRPr lang="en-US" altLang="zh-CN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L2-distance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2830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C69FD6DE-9838-460D-9616-692E016BD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303270"/>
                  </p:ext>
                </p:extLst>
              </p:nvPr>
            </p:nvGraphicFramePr>
            <p:xfrm>
              <a:off x="533400" y="2180166"/>
              <a:ext cx="10623551" cy="5736527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199561">
                      <a:extLst>
                        <a:ext uri="{9D8B030D-6E8A-4147-A177-3AD203B41FA5}">
                          <a16:colId xmlns:a16="http://schemas.microsoft.com/office/drawing/2014/main" val="152172446"/>
                        </a:ext>
                      </a:extLst>
                    </a:gridCol>
                    <a:gridCol w="3112214">
                      <a:extLst>
                        <a:ext uri="{9D8B030D-6E8A-4147-A177-3AD203B41FA5}">
                          <a16:colId xmlns:a16="http://schemas.microsoft.com/office/drawing/2014/main" val="1506414170"/>
                        </a:ext>
                      </a:extLst>
                    </a:gridCol>
                    <a:gridCol w="2655888">
                      <a:extLst>
                        <a:ext uri="{9D8B030D-6E8A-4147-A177-3AD203B41FA5}">
                          <a16:colId xmlns:a16="http://schemas.microsoft.com/office/drawing/2014/main" val="3244041763"/>
                        </a:ext>
                      </a:extLst>
                    </a:gridCol>
                    <a:gridCol w="2655888">
                      <a:extLst>
                        <a:ext uri="{9D8B030D-6E8A-4147-A177-3AD203B41FA5}">
                          <a16:colId xmlns:a16="http://schemas.microsoft.com/office/drawing/2014/main" val="306909670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Method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Decoder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Similarity Measure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Loss function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107102"/>
                      </a:ext>
                    </a:extLst>
                  </a:tr>
                  <a:tr h="984949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 err="1"/>
                            <a:t>DeepWalk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646" t="-50617" r="-171037" b="-449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17" r="-100459" b="-449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 err="1"/>
                            <a:t>CrossEntropy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7528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Node2vec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646" t="-125128" r="-171037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5128" r="-100459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err="1"/>
                            <a:t>CrossEntropy</a:t>
                          </a:r>
                          <a:endParaRPr lang="zh-CN" altLang="en-US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770240"/>
                      </a:ext>
                    </a:extLst>
                  </a:tr>
                  <a:tr h="1911985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LINE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646" t="-139809" r="-171037" b="-69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9809" r="-100459" b="-69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KL-divergence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2278378"/>
                      </a:ext>
                    </a:extLst>
                  </a:tr>
                  <a:tr h="1193673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SDNE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646" t="-384184" r="-171037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84184" r="-100459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L2-distance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2830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97310E8-B787-468F-B8FF-97D140DC125B}"/>
                  </a:ext>
                </a:extLst>
              </p:cNvPr>
              <p:cNvSpPr/>
              <p:nvPr/>
            </p:nvSpPr>
            <p:spPr>
              <a:xfrm>
                <a:off x="2026910" y="8202592"/>
                <a:ext cx="37218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121917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·|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97310E8-B787-468F-B8FF-97D140DC1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10" y="8202592"/>
                <a:ext cx="3721853" cy="461665"/>
              </a:xfrm>
              <a:prstGeom prst="rect">
                <a:avLst/>
              </a:prstGeom>
              <a:blipFill>
                <a:blip r:embed="rId3"/>
                <a:stretch>
                  <a:fillRect t="-10667" r="-818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79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定义结点相似性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4D1639-1F48-425B-A806-E1247E4105F4}"/>
              </a:ext>
            </a:extLst>
          </p:cNvPr>
          <p:cNvSpPr/>
          <p:nvPr/>
        </p:nvSpPr>
        <p:spPr>
          <a:xfrm>
            <a:off x="739546" y="2493634"/>
            <a:ext cx="10712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有边相连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共享的邻居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相似的结构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Skip-Gram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框架下的不同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采样策略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下的结点邻居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35AFBA-15F9-49BF-AA73-D98254EE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5" y="5665759"/>
            <a:ext cx="6642100" cy="22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60404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Skip-Gram Model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AE14C2-F461-4F7F-BA6F-536DCF0E3234}"/>
                  </a:ext>
                </a:extLst>
              </p:cNvPr>
              <p:cNvSpPr/>
              <p:nvPr/>
            </p:nvSpPr>
            <p:spPr>
              <a:xfrm>
                <a:off x="0" y="1979300"/>
                <a:ext cx="12192000" cy="2318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36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Goal: Learn a mapping function</a:t>
                </a:r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zh-CN" altLang="en-US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 </a:t>
                </a: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zh-CN" sz="3600" dirty="0">
                    <a:cs typeface="Times New Roman" panose="02020603050405020304" pitchFamily="18" charset="0"/>
                  </a:rPr>
                  <a:t>Neighborhood of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3600" dirty="0">
                    <a:cs typeface="Times New Roman" panose="02020603050405020304" pitchFamily="18" charset="0"/>
                  </a:rPr>
                  <a:t> through a </a:t>
                </a:r>
                <a:r>
                  <a:rPr lang="en-US" altLang="zh-CN" sz="3600" dirty="0">
                    <a:solidFill>
                      <a:srgbClr val="D50090"/>
                    </a:solidFill>
                    <a:cs typeface="Times New Roman" panose="02020603050405020304" pitchFamily="18" charset="0"/>
                  </a:rPr>
                  <a:t>random walk strategy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36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Maximize the log-likelihood objective: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AE14C2-F461-4F7F-BA6F-536DCF0E3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79300"/>
                <a:ext cx="12192000" cy="2318263"/>
              </a:xfrm>
              <a:prstGeom prst="rect">
                <a:avLst/>
              </a:prstGeom>
              <a:blipFill>
                <a:blip r:embed="rId2"/>
                <a:stretch>
                  <a:fillRect l="-1350" t="-4211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A2183C-49D0-422D-806C-1F2DDBED330F}"/>
                  </a:ext>
                </a:extLst>
              </p:cNvPr>
              <p:cNvSpPr/>
              <p:nvPr/>
            </p:nvSpPr>
            <p:spPr>
              <a:xfrm>
                <a:off x="3054595" y="4837529"/>
                <a:ext cx="5272918" cy="1287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A2183C-49D0-422D-806C-1F2DDBED3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95" y="4837529"/>
                <a:ext cx="5272918" cy="1287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1CF02C-765E-4EC4-B912-3D9EA7A5B2FC}"/>
                  </a:ext>
                </a:extLst>
              </p:cNvPr>
              <p:cNvSpPr/>
              <p:nvPr/>
            </p:nvSpPr>
            <p:spPr>
              <a:xfrm>
                <a:off x="641146" y="6854238"/>
                <a:ext cx="1009981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is the number of dimensions of feature representation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is a matrix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parameters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1CF02C-765E-4EC4-B912-3D9EA7A5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6" y="6854238"/>
                <a:ext cx="10099816" cy="1077218"/>
              </a:xfrm>
              <a:prstGeom prst="rect">
                <a:avLst/>
              </a:prstGeom>
              <a:blipFill>
                <a:blip r:embed="rId4"/>
                <a:stretch>
                  <a:fillRect l="-1328" t="-6780" r="-724" b="-18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92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E7FBFFD-EFDC-440A-8FBB-B2F70ED0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4420"/>
            <a:ext cx="5873132" cy="39338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7980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err="1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DeepWalk</a:t>
            </a:r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Node2Vec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3F1E83-1190-43A2-A33F-7E07D005C0F7}"/>
              </a:ext>
            </a:extLst>
          </p:cNvPr>
          <p:cNvSpPr/>
          <p:nvPr/>
        </p:nvSpPr>
        <p:spPr>
          <a:xfrm>
            <a:off x="247192" y="1763666"/>
            <a:ext cx="89095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Skip-Gram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DeepWalk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无偏随机游走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得到结点的邻居。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Node2Vec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有偏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阶随机游走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得到结点的邻居。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90168B-79B7-439D-9EA4-B5004BAC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32" y="5323191"/>
            <a:ext cx="5352381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7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2233</TotalTime>
  <Words>1328</Words>
  <Application>Microsoft Office PowerPoint</Application>
  <PresentationFormat>自定义</PresentationFormat>
  <Paragraphs>200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DELL</cp:lastModifiedBy>
  <cp:revision>135</cp:revision>
  <dcterms:created xsi:type="dcterms:W3CDTF">2021-09-25T04:25:43Z</dcterms:created>
  <dcterms:modified xsi:type="dcterms:W3CDTF">2021-11-18T13:12:34Z</dcterms:modified>
</cp:coreProperties>
</file>