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841ee0cdb74ce3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EA02-8822-4D13-9DAA-0D1CF00E99E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B6B56-D07F-4BA1-B905-6FE823426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1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特定的句子在语料库</a:t>
            </a:r>
            <a:r>
              <a:rPr lang="en-US" altLang="zh-CN" dirty="0"/>
              <a:t>(corpus)</a:t>
            </a:r>
            <a:r>
              <a:rPr lang="zh-CN" altLang="en-US" dirty="0"/>
              <a:t>中出现的可能性。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3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幂律分布</a:t>
            </a:r>
            <a:r>
              <a:rPr lang="en-US" altLang="zh-CN" dirty="0"/>
              <a:t>: </a:t>
            </a:r>
            <a:r>
              <a:rPr lang="zh-CN" altLang="en-US" dirty="0"/>
              <a:t>某个随机变量分布密度函数是幂函数，表现在图上一条斜率为幂指数负数的直线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5" y="164338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571275" y="5439913"/>
            <a:ext cx="11416587" cy="126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introduce deep learning techniques into network analysis (or network embedding).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Significantly performance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571275" y="66271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538727" y="1096947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10102413" y="4905289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397550" y="1517379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52096" y="661716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7969139" y="223003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88725" y="186259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238718" y="3010826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294932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542118" y="3133992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400027" y="26687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CD52C1-83C1-44DB-A942-62E3D91DED18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5400000">
            <a:off x="2703058" y="3268813"/>
            <a:ext cx="587552" cy="8102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2D4593-B03B-4AF9-B0B0-260AA782AB1D}"/>
              </a:ext>
            </a:extLst>
          </p:cNvPr>
          <p:cNvSpPr/>
          <p:nvPr/>
        </p:nvSpPr>
        <p:spPr>
          <a:xfrm>
            <a:off x="1861384" y="396771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classification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6F84185-E2BC-4FA8-B71C-4108DA4E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07" y="2825641"/>
            <a:ext cx="5019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B506619-00F1-492B-A703-6755DFE1679B}"/>
              </a:ext>
            </a:extLst>
          </p:cNvPr>
          <p:cNvSpPr/>
          <p:nvPr/>
        </p:nvSpPr>
        <p:spPr>
          <a:xfrm>
            <a:off x="6325299" y="1510018"/>
            <a:ext cx="1519610" cy="48656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030EC3-E7E5-49B1-ACA2-9E9E934F51F7}"/>
              </a:ext>
            </a:extLst>
          </p:cNvPr>
          <p:cNvSpPr/>
          <p:nvPr/>
        </p:nvSpPr>
        <p:spPr>
          <a:xfrm>
            <a:off x="380345" y="496961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PROBLEM DEFINITION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8F226-AC4F-4BB2-AA34-D8F5BF574F6F}"/>
              </a:ext>
            </a:extLst>
          </p:cNvPr>
          <p:cNvSpPr/>
          <p:nvPr/>
        </p:nvSpPr>
        <p:spPr>
          <a:xfrm>
            <a:off x="787572" y="1012863"/>
            <a:ext cx="880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Consider the problem of 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classifying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members of a social network into one or more categories.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/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u="sng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partially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labeled social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blipFill>
                <a:blip r:embed="rId2"/>
                <a:stretch>
                  <a:fillRect l="-1869" t="-15385" r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A43E472-A7AE-4C57-A4CD-24C11DDA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464"/>
          <a:stretch/>
        </p:blipFill>
        <p:spPr>
          <a:xfrm>
            <a:off x="6530983" y="1641749"/>
            <a:ext cx="1228725" cy="28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A792-CFA7-44FE-8145-1F17B9AB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09" y="2140084"/>
            <a:ext cx="13335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/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attribute vector.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|y| 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  <a:blipFill>
                <a:blip r:embed="rId5"/>
                <a:stretch>
                  <a:fillRect l="-1338" t="-5660" r="-502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DEF55F0-0CF8-4A8F-ADCA-98B34B12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9784"/>
              </p:ext>
            </p:extLst>
          </p:nvPr>
        </p:nvGraphicFramePr>
        <p:xfrm>
          <a:off x="1727976" y="2829699"/>
          <a:ext cx="153518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18037896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702553955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40118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/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4A8C9DF7-88F7-479E-9F9E-7BDBAEB155B4}"/>
              </a:ext>
            </a:extLst>
          </p:cNvPr>
          <p:cNvSpPr/>
          <p:nvPr/>
        </p:nvSpPr>
        <p:spPr>
          <a:xfrm>
            <a:off x="1367248" y="2829699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4617077-A0DB-41C3-8CAD-508114298F38}"/>
              </a:ext>
            </a:extLst>
          </p:cNvPr>
          <p:cNvSpPr/>
          <p:nvPr/>
        </p:nvSpPr>
        <p:spPr>
          <a:xfrm rot="5400000">
            <a:off x="2394900" y="1868863"/>
            <a:ext cx="201336" cy="153518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/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/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/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AFC7EF9-2454-4F8D-B748-E82ED2E9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4863"/>
              </p:ext>
            </p:extLst>
          </p:nvPr>
        </p:nvGraphicFramePr>
        <p:xfrm>
          <a:off x="2188530" y="5219511"/>
          <a:ext cx="61407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0EDA20AD-12E7-46E4-B6D8-29343C37C478}"/>
              </a:ext>
            </a:extLst>
          </p:cNvPr>
          <p:cNvSpPr/>
          <p:nvPr/>
        </p:nvSpPr>
        <p:spPr>
          <a:xfrm>
            <a:off x="1728243" y="5210046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/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2FD5984-FFEB-43AE-AEFF-39F8390508E8}"/>
              </a:ext>
            </a:extLst>
          </p:cNvPr>
          <p:cNvSpPr/>
          <p:nvPr/>
        </p:nvSpPr>
        <p:spPr>
          <a:xfrm>
            <a:off x="2306103" y="448126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|y| 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91AD285-2973-4F30-AA92-35751FD2C16A}"/>
              </a:ext>
            </a:extLst>
          </p:cNvPr>
          <p:cNvSpPr/>
          <p:nvPr/>
        </p:nvSpPr>
        <p:spPr>
          <a:xfrm rot="5400000">
            <a:off x="2407410" y="4737684"/>
            <a:ext cx="176314" cy="6140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DFCD2789-B2AE-47B1-9B53-AB7F3BEDAF83}"/>
              </a:ext>
            </a:extLst>
          </p:cNvPr>
          <p:cNvSpPr/>
          <p:nvPr/>
        </p:nvSpPr>
        <p:spPr>
          <a:xfrm>
            <a:off x="3484228" y="3252685"/>
            <a:ext cx="2357043" cy="28130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7B8336-1339-454D-B05D-99BA622856F1}"/>
              </a:ext>
            </a:extLst>
          </p:cNvPr>
          <p:cNvSpPr/>
          <p:nvPr/>
        </p:nvSpPr>
        <p:spPr>
          <a:xfrm>
            <a:off x="4926638" y="415201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046475-A2EE-4E42-961E-8BBE8A1F05C6}"/>
              </a:ext>
            </a:extLst>
          </p:cNvPr>
          <p:cNvSpPr/>
          <p:nvPr/>
        </p:nvSpPr>
        <p:spPr>
          <a:xfrm>
            <a:off x="6138110" y="4429219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vertices into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70D868-EB27-417D-A20D-2CCF8713D5DA}"/>
              </a:ext>
            </a:extLst>
          </p:cNvPr>
          <p:cNvSpPr/>
          <p:nvPr/>
        </p:nvSpPr>
        <p:spPr>
          <a:xfrm>
            <a:off x="3317642" y="281257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AF68E-F9E4-48AE-AF64-D456DE243F9C}"/>
              </a:ext>
            </a:extLst>
          </p:cNvPr>
          <p:cNvSpPr/>
          <p:nvPr/>
        </p:nvSpPr>
        <p:spPr>
          <a:xfrm>
            <a:off x="5546829" y="3419139"/>
            <a:ext cx="6637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helps us to get the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representation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 each vertex.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Unsupervised feature learning,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 of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labels’ distribution.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0D65FB8-E127-451C-BD44-46FA3AE425A6}"/>
              </a:ext>
            </a:extLst>
          </p:cNvPr>
          <p:cNvCxnSpPr>
            <a:cxnSpLocks/>
          </p:cNvCxnSpPr>
          <p:nvPr/>
        </p:nvCxnSpPr>
        <p:spPr>
          <a:xfrm>
            <a:off x="4901769" y="2997244"/>
            <a:ext cx="645060" cy="479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4A8A4C3-8987-4184-A93E-F231E01F9547}"/>
              </a:ext>
            </a:extLst>
          </p:cNvPr>
          <p:cNvCxnSpPr>
            <a:stCxn id="43" idx="0"/>
            <a:endCxn id="12" idx="1"/>
          </p:cNvCxnSpPr>
          <p:nvPr/>
        </p:nvCxnSpPr>
        <p:spPr>
          <a:xfrm rot="16200000" flipV="1">
            <a:off x="6762461" y="1316137"/>
            <a:ext cx="1665840" cy="2540163"/>
          </a:xfrm>
          <a:prstGeom prst="curvedConnector4">
            <a:avLst>
              <a:gd name="adj1" fmla="val 42698"/>
              <a:gd name="adj2" fmla="val 113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E8993CA-38DD-458B-A678-2F66C0989B73}"/>
              </a:ext>
            </a:extLst>
          </p:cNvPr>
          <p:cNvSpPr/>
          <p:nvPr/>
        </p:nvSpPr>
        <p:spPr>
          <a:xfrm>
            <a:off x="7013170" y="273286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830657-34FC-4327-A4F7-1B5A43317C5A}"/>
              </a:ext>
            </a:extLst>
          </p:cNvPr>
          <p:cNvSpPr/>
          <p:nvPr/>
        </p:nvSpPr>
        <p:spPr>
          <a:xfrm>
            <a:off x="397123" y="362738"/>
            <a:ext cx="5414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LEARNING SOCIAL REPRESENTATIONS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E340BC-3219-4B8B-913C-1437915B8EC5}"/>
              </a:ext>
            </a:extLst>
          </p:cNvPr>
          <p:cNvSpPr/>
          <p:nvPr/>
        </p:nvSpPr>
        <p:spPr>
          <a:xfrm>
            <a:off x="828298" y="845083"/>
            <a:ext cx="2185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Some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Community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Continuous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07041-91C7-4B79-AD0A-9466B034E525}"/>
              </a:ext>
            </a:extLst>
          </p:cNvPr>
          <p:cNvSpPr/>
          <p:nvPr/>
        </p:nvSpPr>
        <p:spPr>
          <a:xfrm>
            <a:off x="126350" y="2492909"/>
            <a:ext cx="204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Random Walks</a:t>
            </a:r>
            <a:endParaRPr lang="zh-CN" altLang="en-US" b="1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648FC95-4987-4A84-8000-58CB3A5354CE}"/>
              </a:ext>
            </a:extLst>
          </p:cNvPr>
          <p:cNvSpPr/>
          <p:nvPr/>
        </p:nvSpPr>
        <p:spPr>
          <a:xfrm>
            <a:off x="434829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421EA48A-3120-43F7-8BD5-0D0EF2FBB5D9}"/>
              </a:ext>
            </a:extLst>
          </p:cNvPr>
          <p:cNvSpPr/>
          <p:nvPr/>
        </p:nvSpPr>
        <p:spPr>
          <a:xfrm>
            <a:off x="104015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0829ED8-6AF6-4FD4-B704-AF07F8903439}"/>
              </a:ext>
            </a:extLst>
          </p:cNvPr>
          <p:cNvSpPr/>
          <p:nvPr/>
        </p:nvSpPr>
        <p:spPr>
          <a:xfrm>
            <a:off x="1638362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BE4386A-6BA8-42F2-A9EA-2168C87BD310}"/>
              </a:ext>
            </a:extLst>
          </p:cNvPr>
          <p:cNvSpPr/>
          <p:nvPr/>
        </p:nvSpPr>
        <p:spPr>
          <a:xfrm>
            <a:off x="233911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01AAB6E-4EC5-4985-BE49-AC4C94DB7E88}"/>
              </a:ext>
            </a:extLst>
          </p:cNvPr>
          <p:cNvSpPr/>
          <p:nvPr/>
        </p:nvSpPr>
        <p:spPr>
          <a:xfrm>
            <a:off x="2756313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A66E347-3E54-45B4-8C6A-474F51ADDA7D}"/>
              </a:ext>
            </a:extLst>
          </p:cNvPr>
          <p:cNvSpPr/>
          <p:nvPr/>
        </p:nvSpPr>
        <p:spPr>
          <a:xfrm>
            <a:off x="1997285" y="4736507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240428-2094-45F2-A9DF-ADEB31C63195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580927" y="3489428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8E4418-8D0F-447E-B812-5B3EF9298928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186254" y="3489428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8A1D4C-2653-47DB-9331-50EEB8F8F5D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1211320" y="3429000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CDC3C5-AC08-4105-8C40-401EBE93C67D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2485214" y="3489428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2A4651-D8D8-4951-BE8E-A0C8747A3F2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84460" y="3489428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C7E1CD8-0964-490E-A0A1-7C3E77A89AE0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>
          <a:xfrm flipH="1" flipV="1">
            <a:off x="1723944" y="4182454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8AD37A-86A5-48A2-AD0C-C718BA3C136E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1809526" y="4096996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/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5FA6D3C-DF70-423E-9176-4DC330E290C6}"/>
              </a:ext>
            </a:extLst>
          </p:cNvPr>
          <p:cNvSpPr/>
          <p:nvPr/>
        </p:nvSpPr>
        <p:spPr>
          <a:xfrm>
            <a:off x="251349" y="418934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/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/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/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/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  <a:blipFill>
                <a:blip r:embed="rId6"/>
                <a:stretch>
                  <a:fillRect l="-2640"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92E87C0-C5D8-4E42-AE1E-A8D63CAE229D}"/>
              </a:ext>
            </a:extLst>
          </p:cNvPr>
          <p:cNvSpPr/>
          <p:nvPr/>
        </p:nvSpPr>
        <p:spPr>
          <a:xfrm>
            <a:off x="-32866" y="5796873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C05BA0-4BAC-4B31-9863-CA3A8602EF2B}"/>
              </a:ext>
            </a:extLst>
          </p:cNvPr>
          <p:cNvSpPr/>
          <p:nvPr/>
        </p:nvSpPr>
        <p:spPr>
          <a:xfrm>
            <a:off x="6211997" y="362738"/>
            <a:ext cx="29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Connection: Power laws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3186B5-60D7-44AC-9465-3D22504DF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749" y="711483"/>
            <a:ext cx="5741832" cy="3270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/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  <a:blipFill>
                <a:blip r:embed="rId8"/>
                <a:stretch>
                  <a:fillRect t="-3311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F41EC33-9A55-4D69-B3C0-8D7C3F37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26554"/>
              </p:ext>
            </p:extLst>
          </p:nvPr>
        </p:nvGraphicFramePr>
        <p:xfrm>
          <a:off x="8252571" y="3962084"/>
          <a:ext cx="2970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325">
                  <a:extLst>
                    <a:ext uri="{9D8B030D-6E8A-4147-A177-3AD203B41FA5}">
                      <a16:colId xmlns:a16="http://schemas.microsoft.com/office/drawing/2014/main" val="3874138745"/>
                    </a:ext>
                  </a:extLst>
                </a:gridCol>
                <a:gridCol w="1485325">
                  <a:extLst>
                    <a:ext uri="{9D8B030D-6E8A-4147-A177-3AD203B41FA5}">
                      <a16:colId xmlns:a16="http://schemas.microsoft.com/office/drawing/2014/main" val="146918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Visitation 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Of vertices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a b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0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c 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66128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523C19CB-0C9F-45EF-814D-D83434BA71C2}"/>
              </a:ext>
            </a:extLst>
          </p:cNvPr>
          <p:cNvSpPr/>
          <p:nvPr/>
        </p:nvSpPr>
        <p:spPr>
          <a:xfrm>
            <a:off x="7678738" y="6073872"/>
            <a:ext cx="3833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words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walk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22762C-E0F6-4B57-BA2F-A773939FF9A8}"/>
              </a:ext>
            </a:extLst>
          </p:cNvPr>
          <p:cNvSpPr/>
          <p:nvPr/>
        </p:nvSpPr>
        <p:spPr>
          <a:xfrm>
            <a:off x="659908" y="247226"/>
            <a:ext cx="254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Language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/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a sequence of words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the training corpus, where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vocabulary).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  <a:blipFill>
                <a:blip r:embed="rId3"/>
                <a:stretch>
                  <a:fillRect l="-514" t="-471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495A060-85DC-4AB5-B584-408E917C1AA6}"/>
              </a:ext>
            </a:extLst>
          </p:cNvPr>
          <p:cNvSpPr/>
          <p:nvPr/>
        </p:nvSpPr>
        <p:spPr>
          <a:xfrm>
            <a:off x="1282504" y="1742255"/>
            <a:ext cx="3149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The cat is sitting on the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/>
              <p:nvPr/>
            </p:nvSpPr>
            <p:spPr>
              <a:xfrm>
                <a:off x="976152" y="3059668"/>
                <a:ext cx="2228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52" y="3059668"/>
                <a:ext cx="222868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50119504-0BC8-4839-8E52-90E065E583A4}"/>
              </a:ext>
            </a:extLst>
          </p:cNvPr>
          <p:cNvSpPr/>
          <p:nvPr/>
        </p:nvSpPr>
        <p:spPr>
          <a:xfrm>
            <a:off x="5468566" y="245131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FDDC53-959D-4008-8D22-E5C8A29940E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5614664" y="1987349"/>
            <a:ext cx="506402" cy="488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4DBB93E-AC52-4B63-AF6F-6D779F53E7C5}"/>
              </a:ext>
            </a:extLst>
          </p:cNvPr>
          <p:cNvSpPr/>
          <p:nvPr/>
        </p:nvSpPr>
        <p:spPr>
          <a:xfrm>
            <a:off x="6096000" y="1841463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1E4790-3D34-4F50-8E39-0E2A7995A7E8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42098" y="1987349"/>
            <a:ext cx="502240" cy="539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90EEEFB-1CE6-4C7C-80D7-E0A8A46C826C}"/>
              </a:ext>
            </a:extLst>
          </p:cNvPr>
          <p:cNvSpPr/>
          <p:nvPr/>
        </p:nvSpPr>
        <p:spPr>
          <a:xfrm>
            <a:off x="6694206" y="250143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B7E5C6-893A-41C7-8BFB-0B7BE1F1D8F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6840304" y="1999363"/>
            <a:ext cx="509750" cy="5271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A6DDC88F-BE7F-4E77-9D5F-3A73B14BB00B}"/>
              </a:ext>
            </a:extLst>
          </p:cNvPr>
          <p:cNvSpPr/>
          <p:nvPr/>
        </p:nvSpPr>
        <p:spPr>
          <a:xfrm>
            <a:off x="7320824" y="186347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7E0C46-2830-4A59-A410-FDC5570CECC6}"/>
              </a:ext>
            </a:extLst>
          </p:cNvPr>
          <p:cNvSpPr/>
          <p:nvPr/>
        </p:nvSpPr>
        <p:spPr>
          <a:xfrm>
            <a:off x="7622825" y="174225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/>
              <p:nvPr/>
            </p:nvSpPr>
            <p:spPr>
              <a:xfrm>
                <a:off x="4264531" y="3105880"/>
                <a:ext cx="3349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531" y="3105880"/>
                <a:ext cx="33491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/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AB96A78-4533-4262-BEE1-E255FF1F2797}"/>
              </a:ext>
            </a:extLst>
          </p:cNvPr>
          <p:cNvSpPr/>
          <p:nvPr/>
        </p:nvSpPr>
        <p:spPr>
          <a:xfrm>
            <a:off x="397123" y="362738"/>
            <a:ext cx="5414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LEARNING SOCIAL REPRESENTATIONS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856B01-100C-4B87-9B55-A6A8351979CE}"/>
              </a:ext>
            </a:extLst>
          </p:cNvPr>
          <p:cNvSpPr/>
          <p:nvPr/>
        </p:nvSpPr>
        <p:spPr>
          <a:xfrm>
            <a:off x="828298" y="845083"/>
            <a:ext cx="21852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Some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Community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Continuous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698171E-4F7C-4304-819A-4F81B8E24709}"/>
              </a:ext>
            </a:extLst>
          </p:cNvPr>
          <p:cNvSpPr/>
          <p:nvPr/>
        </p:nvSpPr>
        <p:spPr>
          <a:xfrm>
            <a:off x="397123" y="2546942"/>
            <a:ext cx="29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Connection: Power laws</a:t>
            </a:r>
          </a:p>
        </p:txBody>
      </p:sp>
    </p:spTree>
    <p:extLst>
      <p:ext uri="{BB962C8B-B14F-4D97-AF65-F5344CB8AC3E}">
        <p14:creationId xmlns:p14="http://schemas.microsoft.com/office/powerpoint/2010/main" val="341964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=[1, 0,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=[0, 1,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=[0, 0, 1,…,0]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197" r="-75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197" r="-75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8197" r="-75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/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Represent vertex using one-hot vectors.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unique vertices.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Then one-hot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dimensional.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  <a:blipFill>
                <a:blip r:embed="rId3"/>
                <a:stretch>
                  <a:fillRect l="-676" t="-3205" r="-483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89BF2A13-6CA5-4939-908E-E00187CAEC8C}"/>
              </a:ext>
            </a:extLst>
          </p:cNvPr>
          <p:cNvSpPr/>
          <p:nvPr/>
        </p:nvSpPr>
        <p:spPr>
          <a:xfrm>
            <a:off x="1332330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CFA89DC2-105C-4380-9E6D-A64CD713EEC1}"/>
              </a:ext>
            </a:extLst>
          </p:cNvPr>
          <p:cNvSpPr/>
          <p:nvPr/>
        </p:nvSpPr>
        <p:spPr>
          <a:xfrm>
            <a:off x="193765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DDFA411-E06C-4D99-8711-EE25B9AF7EFC}"/>
              </a:ext>
            </a:extLst>
          </p:cNvPr>
          <p:cNvSpPr/>
          <p:nvPr/>
        </p:nvSpPr>
        <p:spPr>
          <a:xfrm>
            <a:off x="2535863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2CEC31C-D884-4D00-8E35-D3E3C21551BA}"/>
              </a:ext>
            </a:extLst>
          </p:cNvPr>
          <p:cNvSpPr/>
          <p:nvPr/>
        </p:nvSpPr>
        <p:spPr>
          <a:xfrm>
            <a:off x="323661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A5B5612-86DC-458E-BD61-915B9E93FA33}"/>
              </a:ext>
            </a:extLst>
          </p:cNvPr>
          <p:cNvSpPr/>
          <p:nvPr/>
        </p:nvSpPr>
        <p:spPr>
          <a:xfrm>
            <a:off x="3653814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B18166F4-75C2-4B1B-812A-131E17706C87}"/>
              </a:ext>
            </a:extLst>
          </p:cNvPr>
          <p:cNvSpPr/>
          <p:nvPr/>
        </p:nvSpPr>
        <p:spPr>
          <a:xfrm>
            <a:off x="2894786" y="606609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AAE1FE-97FE-4E41-907D-A1B6BB0D7EA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478428" y="4819011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807704-0B68-49DA-A0E5-76CD8185A67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2083755" y="4819011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59B025-984E-4619-B23B-3545B0DAE156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2108821" y="4758583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2B0F06-5256-4AE5-BB6E-975D0BEC50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3382715" y="4819011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507094B-F471-41E6-8BD2-C37082026ED4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681961" y="4819011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F3BA8D4-8B12-49E0-A2EC-92868D9E3ABD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621445" y="5512037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9FD148D-3552-453B-A12E-91C068327B6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707027" y="5426579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/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E77E8F13-7201-4977-9C10-58E16D7A9C9E}"/>
              </a:ext>
            </a:extLst>
          </p:cNvPr>
          <p:cNvSpPr/>
          <p:nvPr/>
        </p:nvSpPr>
        <p:spPr>
          <a:xfrm>
            <a:off x="1148850" y="5518929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/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/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/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/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  <a:blipFill>
                <a:blip r:embed="rId8"/>
                <a:stretch>
                  <a:fillRect l="-2980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EE2A11EB-1045-4BB1-B667-C6F1AA901A2F}"/>
              </a:ext>
            </a:extLst>
          </p:cNvPr>
          <p:cNvSpPr/>
          <p:nvPr/>
        </p:nvSpPr>
        <p:spPr>
          <a:xfrm>
            <a:off x="5198858" y="4803879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514</Words>
  <Application>Microsoft Office PowerPoint</Application>
  <PresentationFormat>宽屏</PresentationFormat>
  <Paragraphs>105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Office 主题​​</vt:lpstr>
      <vt:lpstr>DeepWalk: Online Learning of Social Representations (2014)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DELL</cp:lastModifiedBy>
  <cp:revision>40</cp:revision>
  <dcterms:created xsi:type="dcterms:W3CDTF">2021-09-12T08:03:09Z</dcterms:created>
  <dcterms:modified xsi:type="dcterms:W3CDTF">2021-09-16T12:33:26Z</dcterms:modified>
</cp:coreProperties>
</file>