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09" autoAdjust="0"/>
  </p:normalViewPr>
  <p:slideViewPr>
    <p:cSldViewPr snapToGrid="0">
      <p:cViewPr varScale="1">
        <p:scale>
          <a:sx n="100" d="100"/>
          <a:sy n="100" d="100"/>
        </p:scale>
        <p:origin x="19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8F0A9-59AF-4DAB-BB10-6D06D543208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0B45D-8B06-4660-B00D-B0890B534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8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信息网络：航线网络、出版网络、社会网络等，主要是在边上定义了权重。</a:t>
            </a:r>
            <a:endParaRPr lang="en-US" altLang="zh-CN" dirty="0"/>
          </a:p>
          <a:p>
            <a:r>
              <a:rPr lang="en-US" altLang="zh-CN" dirty="0"/>
              <a:t>Second-order proximity</a:t>
            </a:r>
            <a:r>
              <a:rPr lang="zh-CN" altLang="en-US" dirty="0"/>
              <a:t>可解释为具有共享邻居结构的结点是相似的。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435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Local</a:t>
            </a:r>
            <a:r>
              <a:rPr lang="zh-CN" altLang="en-US" dirty="0"/>
              <a:t>就是网络中可见的边，通过</a:t>
            </a:r>
            <a:r>
              <a:rPr lang="en-US" altLang="zh-CN" dirty="0"/>
              <a:t>Frist-order Proximity</a:t>
            </a:r>
            <a:r>
              <a:rPr lang="zh-CN" altLang="en-US" dirty="0"/>
              <a:t>表示：边权</a:t>
            </a:r>
            <a:endParaRPr lang="en-US" altLang="zh-CN" dirty="0"/>
          </a:p>
          <a:p>
            <a:r>
              <a:rPr lang="en-US" altLang="zh-CN" dirty="0"/>
              <a:t>Global</a:t>
            </a:r>
            <a:r>
              <a:rPr lang="zh-CN" altLang="en-US" dirty="0"/>
              <a:t>是看不见的边，但是能反映全局的玩咯结构，我们通过</a:t>
            </a:r>
            <a:r>
              <a:rPr lang="en-US" altLang="zh-CN" dirty="0"/>
              <a:t>Second-order Proximity</a:t>
            </a:r>
            <a:r>
              <a:rPr lang="zh-CN" altLang="en-US" dirty="0"/>
              <a:t>表示：结点之间共享</a:t>
            </a:r>
            <a:endParaRPr lang="en-US" altLang="zh-CN" dirty="0"/>
          </a:p>
          <a:p>
            <a:r>
              <a:rPr lang="zh-CN" altLang="en-US" dirty="0"/>
              <a:t>的邻居结构。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87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分别讨论保持</a:t>
            </a:r>
            <a:r>
              <a:rPr lang="en-US" altLang="zh-CN" dirty="0"/>
              <a:t>1</a:t>
            </a:r>
            <a:r>
              <a:rPr lang="zh-CN" altLang="en-US" dirty="0"/>
              <a:t>阶相似性和</a:t>
            </a:r>
            <a:r>
              <a:rPr lang="en-US" altLang="zh-CN" dirty="0"/>
              <a:t>2</a:t>
            </a:r>
            <a:r>
              <a:rPr lang="zh-CN" altLang="en-US" dirty="0"/>
              <a:t>阶相似性的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，再结合两种相似性。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阶相似性只适用于无向图、不适用于有向图。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4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二阶相似性同时适用于有向图和无向图。</a:t>
            </a:r>
            <a:endParaRPr lang="en-US" altLang="zh-CN" dirty="0"/>
          </a:p>
          <a:p>
            <a:r>
              <a:rPr lang="en-US" altLang="zh-CN" dirty="0"/>
              <a:t>vi</a:t>
            </a:r>
            <a:r>
              <a:rPr lang="zh-CN" altLang="en-US" dirty="0"/>
              <a:t>作为自己顶点和上下文顶点分别由不同的向量表示，上下文就是作为邻居结点。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结点</a:t>
            </a:r>
            <a:r>
              <a:rPr lang="en-US" altLang="zh-CN" dirty="0" err="1"/>
              <a:t>i</a:t>
            </a:r>
            <a:r>
              <a:rPr lang="zh-CN" altLang="en-US" dirty="0"/>
              <a:t>和结点</a:t>
            </a:r>
            <a:r>
              <a:rPr lang="en-US" altLang="zh-CN" dirty="0"/>
              <a:t>vi</a:t>
            </a:r>
            <a:r>
              <a:rPr lang="zh-CN" altLang="en-US" dirty="0"/>
              <a:t>对应，结点</a:t>
            </a:r>
            <a:r>
              <a:rPr lang="en-US" altLang="zh-CN" dirty="0"/>
              <a:t>j</a:t>
            </a:r>
            <a:r>
              <a:rPr lang="zh-CN" altLang="en-US" dirty="0"/>
              <a:t>和结点</a:t>
            </a:r>
            <a:r>
              <a:rPr lang="en-US" altLang="zh-CN" dirty="0" err="1"/>
              <a:t>vj</a:t>
            </a:r>
            <a:r>
              <a:rPr lang="zh-CN" altLang="en-US" dirty="0"/>
              <a:t>对应。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976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Edge sampling</a:t>
            </a:r>
            <a:r>
              <a:rPr lang="zh-CN" altLang="en-US"/>
              <a:t>将边的所有权值进行排列，并从中采样，这样可以不用增加边数，从而使按权重比例采样。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634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Updating</a:t>
            </a:r>
            <a:r>
              <a:rPr lang="zh-CN" altLang="en-US" dirty="0"/>
              <a:t>新结点的</a:t>
            </a:r>
            <a:r>
              <a:rPr lang="en-US" altLang="zh-CN" dirty="0"/>
              <a:t>embedding</a:t>
            </a:r>
            <a:r>
              <a:rPr lang="zh-CN" altLang="en-US" dirty="0"/>
              <a:t>，保持存在结点的</a:t>
            </a:r>
            <a:r>
              <a:rPr lang="en-US" altLang="zh-CN" dirty="0"/>
              <a:t>embeddings.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914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语言网络是词共现网络（</a:t>
            </a:r>
            <a:r>
              <a:rPr lang="en-US" altLang="zh-CN" dirty="0"/>
              <a:t>co-occurrence network</a:t>
            </a:r>
            <a:r>
              <a:rPr lang="zh-CN" altLang="en-US" dirty="0"/>
              <a:t>），每个</a:t>
            </a:r>
            <a:r>
              <a:rPr lang="en-US" altLang="zh-CN" dirty="0"/>
              <a:t>5-word</a:t>
            </a:r>
            <a:r>
              <a:rPr lang="zh-CN" altLang="en-US" dirty="0"/>
              <a:t>滑动窗口内的单词被认为是相互共存的，忽略频率小于</a:t>
            </a:r>
            <a:r>
              <a:rPr lang="en-US" altLang="zh-CN" dirty="0"/>
              <a:t>5</a:t>
            </a:r>
            <a:r>
              <a:rPr lang="zh-CN" altLang="en-US" dirty="0"/>
              <a:t>的</a:t>
            </a:r>
            <a:r>
              <a:rPr lang="en-US" altLang="zh-CN" dirty="0"/>
              <a:t>word.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55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0616F-2A59-4E08-8DE1-0F871627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354A57-0E30-40A2-B18A-BB62BD633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501C6-9851-4F91-91D1-B3ACBE15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2F887-14C0-4BE7-ACD1-BD9B3D93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11C24-ED10-45AA-84BE-32F513B2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2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D34E5-30E5-4040-BA36-AF1FD9F8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EC4B2C-7164-415C-95FA-D5891614A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3701E-A925-482F-B9AA-5543D0F1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21086-A074-4526-B2F4-82C631E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EB5FC-9F00-4E5A-BE0F-193D6A44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13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81F96F-B2E2-4E92-AC67-7CDF42146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05D549-CAFD-4933-B23A-AF3DE73C5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65E69-28F6-449E-BC4C-844B3023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EC8CC-3773-4054-8603-DC9D381E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DA549-FD76-4C3C-9A0D-EF55AA50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1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1D9BD-E52A-4A4A-8D9A-1C5FF6E1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C9E94-B957-470A-B290-9695CCBA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DBFA9-FEDB-4378-AD4C-79275F80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3CE5E-BF2D-43C1-A80E-BFF73DAB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17387-6476-45EC-8C37-12840FF7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37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887D5-22A9-4E35-8610-0379ADE6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7E1322-BBF5-4A3A-A1E6-76BBD57C6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2E056-679A-4829-A061-E5AEAE31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E3305-E724-4121-AD91-2EDC2EEF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DA7F8-1D0A-41D3-958A-4D8CCA75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29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C72BF-BDCE-4853-93AC-11F93479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6A01A-FF15-4572-9FD7-2278CA816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79476D-88D2-47B0-A202-2531BB7A1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8D343-DB3F-4E7D-B318-38343A92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207DB-55A5-400D-98C8-AA8B912E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4F7DB2-17A1-4B57-B3E8-219DA569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4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7DDF5-5422-4DA4-94EB-67AF58701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1015F4-B817-4297-8189-2BED33FC2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8D1CB9-D9C4-40ED-AB40-9AB66A530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D0F15A-B5B2-4BEB-BF9D-F18A9B6A6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B531D4-19EC-41DD-84B4-4EBDC1CFA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257558-73BB-4AD5-8DCD-123F47C1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2C6FAE-8EE3-42FA-950E-F181683C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C14F35-5EE9-45DE-A5C1-1C6CFC38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2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3192C-26DE-476D-9883-50035977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8B4930-9EE9-4F66-82E1-FDAB5DEA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49E515-6756-4A81-97E5-2DE202ED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0668DB-6987-4CC8-853D-57A59282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0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6043E6-3BA6-42A5-94EC-ED64783F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312D0A-DDC1-4815-A10B-BDEECC4B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B7B41F-7B04-4921-9853-11AC049B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69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D68C0-6231-4A57-AEA3-C4506ACF3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07245-3A28-45F7-9E7B-F390248BA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7AE5B7-FCDC-454A-9533-3A816D4B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E540D7-8023-4BA7-AE78-DD8E6576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53A688-CC8D-4B9D-92FE-58EBA56E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F47473-6519-4287-8961-8E81CDE2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01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F7883-9ACD-40AA-A7E4-3AAC2BE4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9B5FA8-F23C-4EA0-B6C8-CD035D429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6F2680-BFCA-40CE-B628-8D566FF09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F60850-BAFF-4A07-A26E-F4D9C8A2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BB5F0-BBE4-4D84-98AA-B807BB79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163A07-F286-4D8B-B41B-1B0A409B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54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13CFF2-1521-47A4-B966-C604BBFD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43B979-92A3-413C-ADD4-8967B9354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F3F0B-4253-4761-9C5D-1F85953BC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2C141-E90C-4171-AF66-5F4685E86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8C815-0814-4B4F-BB59-93D875472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48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0.png"/><Relationship Id="rId10" Type="http://schemas.openxmlformats.org/officeDocument/2006/relationships/image" Target="../media/image19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hyperlink" Target="https://zhuanlan.zhihu.com/p/39491977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54867139" TargetMode="Externa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F21F83D-0C46-4A6C-BD08-B8B0897B68AC}"/>
                  </a:ext>
                </a:extLst>
              </p:cNvPr>
              <p:cNvSpPr/>
              <p:nvPr/>
            </p:nvSpPr>
            <p:spPr>
              <a:xfrm>
                <a:off x="419670" y="911536"/>
                <a:ext cx="817569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Information Networks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edge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associated with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indicates the strength of the relation. Directed or Undirected.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F21F83D-0C46-4A6C-BD08-B8B0897B6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70" y="911536"/>
                <a:ext cx="8175690" cy="646331"/>
              </a:xfrm>
              <a:prstGeom prst="rect">
                <a:avLst/>
              </a:prstGeom>
              <a:blipFill>
                <a:blip r:embed="rId3"/>
                <a:stretch>
                  <a:fillRect l="-671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203CF37F-A972-4CC7-A905-B58766A1AE56}"/>
              </a:ext>
            </a:extLst>
          </p:cNvPr>
          <p:cNvSpPr/>
          <p:nvPr/>
        </p:nvSpPr>
        <p:spPr>
          <a:xfrm>
            <a:off x="419670" y="187405"/>
            <a:ext cx="21597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Definitions: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B639735-760B-4CC7-BE39-26768A16ADEC}"/>
                  </a:ext>
                </a:extLst>
              </p:cNvPr>
              <p:cNvSpPr/>
              <p:nvPr/>
            </p:nvSpPr>
            <p:spPr>
              <a:xfrm>
                <a:off x="419670" y="2134625"/>
                <a:ext cx="7164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Frist-order Proximity: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local pairwise proximity between two vertices.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B639735-760B-4CC7-BE39-26768A16A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70" y="2134625"/>
                <a:ext cx="7164397" cy="369332"/>
              </a:xfrm>
              <a:prstGeom prst="rect">
                <a:avLst/>
              </a:prstGeom>
              <a:blipFill>
                <a:blip r:embed="rId4"/>
                <a:stretch>
                  <a:fillRect l="-76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867AA8F-278D-4BCC-82B5-4F07AEDA4224}"/>
                  </a:ext>
                </a:extLst>
              </p:cNvPr>
              <p:cNvSpPr/>
              <p:nvPr/>
            </p:nvSpPr>
            <p:spPr>
              <a:xfrm>
                <a:off x="419670" y="2782669"/>
                <a:ext cx="8175690" cy="18040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Second-order Proximity: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similarity of neighborhood network structures between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b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Frist-order proximity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Frist-order proximity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,···,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second-order proximity between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determined by the similarity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867AA8F-278D-4BCC-82B5-4F07AEDA4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70" y="2782669"/>
                <a:ext cx="8175690" cy="1804084"/>
              </a:xfrm>
              <a:prstGeom prst="rect">
                <a:avLst/>
              </a:prstGeom>
              <a:blipFill>
                <a:blip r:embed="rId5"/>
                <a:stretch>
                  <a:fillRect l="-671" t="-1689" b="-4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1107E448-237C-4D0B-A305-97EE4C17D5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0921" y="4362762"/>
            <a:ext cx="4026455" cy="236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6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CC8A9FA-EE6D-453C-9030-00FE48904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6" y="403404"/>
            <a:ext cx="9009524" cy="185714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7F0DF63-70F2-4021-BBD9-1F5D5EA94903}"/>
              </a:ext>
            </a:extLst>
          </p:cNvPr>
          <p:cNvSpPr/>
          <p:nvPr/>
        </p:nvSpPr>
        <p:spPr>
          <a:xfrm>
            <a:off x="395287" y="2465563"/>
            <a:ext cx="75295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is able to scale to very large, arbitrary types of networks: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Undirected, directed and/or weighted.</a:t>
            </a:r>
          </a:p>
          <a:p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The model optimizes an objective which preserves both the 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and  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network structures.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05CEC2-EB61-4E48-966F-704F14A59633}"/>
              </a:ext>
            </a:extLst>
          </p:cNvPr>
          <p:cNvSpPr/>
          <p:nvPr/>
        </p:nvSpPr>
        <p:spPr>
          <a:xfrm>
            <a:off x="5252563" y="3947852"/>
            <a:ext cx="34961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Local: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Frist-order proximity</a:t>
            </a:r>
          </a:p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: Second-order proximity </a:t>
            </a:r>
            <a:endParaRPr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107F9C-2BDE-42EC-9959-072FA36781F5}"/>
              </a:ext>
            </a:extLst>
          </p:cNvPr>
          <p:cNvSpPr/>
          <p:nvPr/>
        </p:nvSpPr>
        <p:spPr>
          <a:xfrm>
            <a:off x="395286" y="4945300"/>
            <a:ext cx="75295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An edge-sampling algorithms for optimizing the objective.</a:t>
            </a:r>
          </a:p>
          <a:p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Experiments shows the effectiveness and efficiency of LINE.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6876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7640B93-B83D-40A6-B4DC-1590B62DFC5F}"/>
              </a:ext>
            </a:extLst>
          </p:cNvPr>
          <p:cNvSpPr/>
          <p:nvPr/>
        </p:nvSpPr>
        <p:spPr>
          <a:xfrm>
            <a:off x="538825" y="1171694"/>
            <a:ext cx="589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Model the first-order proximity, define the joint probability: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494332-94DF-4D3D-9B15-31D3152FBA93}"/>
                  </a:ext>
                </a:extLst>
              </p:cNvPr>
              <p:cNvSpPr/>
              <p:nvPr/>
            </p:nvSpPr>
            <p:spPr>
              <a:xfrm>
                <a:off x="538825" y="2549929"/>
                <a:ext cx="644048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low-dimensional vector representation of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494332-94DF-4D3D-9B15-31D3152FB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25" y="2549929"/>
                <a:ext cx="6440481" cy="374270"/>
              </a:xfrm>
              <a:prstGeom prst="rect">
                <a:avLst/>
              </a:prstGeom>
              <a:blipFill>
                <a:blip r:embed="rId3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59E3337-4FD2-47D2-94D9-7DA6578ADE76}"/>
                  </a:ext>
                </a:extLst>
              </p:cNvPr>
              <p:cNvSpPr/>
              <p:nvPr/>
            </p:nvSpPr>
            <p:spPr>
              <a:xfrm>
                <a:off x="2733426" y="3173844"/>
                <a:ext cx="5166990" cy="479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59E3337-4FD2-47D2-94D9-7DA6578AD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426" y="3173844"/>
                <a:ext cx="5166990" cy="479747"/>
              </a:xfrm>
              <a:prstGeom prst="rect">
                <a:avLst/>
              </a:prstGeom>
              <a:blipFill>
                <a:blip r:embed="rId4"/>
                <a:stretch>
                  <a:fillRect t="-82051" b="-1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19D7FAA8-2C33-4B38-A160-FF340FD4B0AB}"/>
              </a:ext>
            </a:extLst>
          </p:cNvPr>
          <p:cNvSpPr/>
          <p:nvPr/>
        </p:nvSpPr>
        <p:spPr>
          <a:xfrm>
            <a:off x="374177" y="3194718"/>
            <a:ext cx="2118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empirical probability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3A30698-80CC-44C0-8D23-4D34B9528103}"/>
                  </a:ext>
                </a:extLst>
              </p:cNvPr>
              <p:cNvSpPr txBox="1"/>
              <p:nvPr/>
            </p:nvSpPr>
            <p:spPr>
              <a:xfrm>
                <a:off x="2157916" y="1647236"/>
                <a:ext cx="3251980" cy="715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3A30698-80CC-44C0-8D23-4D34B9528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16" y="1647236"/>
                <a:ext cx="3251980" cy="7158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30A44BBD-AD45-49CC-A755-220BD9E19774}"/>
              </a:ext>
            </a:extLst>
          </p:cNvPr>
          <p:cNvSpPr/>
          <p:nvPr/>
        </p:nvSpPr>
        <p:spPr>
          <a:xfrm>
            <a:off x="391104" y="3823987"/>
            <a:ext cx="4143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Minimize the following objective function: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51D81BE-9F68-4403-9C9D-240FCDF0A150}"/>
                  </a:ext>
                </a:extLst>
              </p:cNvPr>
              <p:cNvSpPr/>
              <p:nvPr/>
            </p:nvSpPr>
            <p:spPr>
              <a:xfrm>
                <a:off x="1063979" y="4405794"/>
                <a:ext cx="2403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·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·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51D81BE-9F68-4403-9C9D-240FCDF0A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979" y="4405794"/>
                <a:ext cx="2403350" cy="369332"/>
              </a:xfrm>
              <a:prstGeom prst="rect">
                <a:avLst/>
              </a:prstGeom>
              <a:blipFill>
                <a:blip r:embed="rId6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33E5024-D77A-449B-A6D3-2C3FB07CC1F9}"/>
                  </a:ext>
                </a:extLst>
              </p:cNvPr>
              <p:cNvSpPr/>
              <p:nvPr/>
            </p:nvSpPr>
            <p:spPr>
              <a:xfrm>
                <a:off x="4244743" y="4368713"/>
                <a:ext cx="44751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distance between two distributions.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33E5024-D77A-449B-A6D3-2C3FB07CC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743" y="4368713"/>
                <a:ext cx="4475199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F7304ED-2B57-46DE-82C7-75B6D3D8046A}"/>
                  </a:ext>
                </a:extLst>
              </p:cNvPr>
              <p:cNvSpPr/>
              <p:nvPr/>
            </p:nvSpPr>
            <p:spPr>
              <a:xfrm>
                <a:off x="335295" y="5026098"/>
                <a:ext cx="6369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Replacing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KL-divergence and omitting some constants,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F7304ED-2B57-46DE-82C7-75B6D3D80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95" y="5026098"/>
                <a:ext cx="6369949" cy="369332"/>
              </a:xfrm>
              <a:prstGeom prst="rect">
                <a:avLst/>
              </a:prstGeom>
              <a:blipFill>
                <a:blip r:embed="rId8"/>
                <a:stretch>
                  <a:fillRect l="-76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6E328CE-1116-4084-8E94-706101D673D1}"/>
                  </a:ext>
                </a:extLst>
              </p:cNvPr>
              <p:cNvSpPr/>
              <p:nvPr/>
            </p:nvSpPr>
            <p:spPr>
              <a:xfrm>
                <a:off x="2265654" y="5532239"/>
                <a:ext cx="3368936" cy="425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6E328CE-1116-4084-8E94-706101D67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654" y="5532239"/>
                <a:ext cx="3368936" cy="425501"/>
              </a:xfrm>
              <a:prstGeom prst="rect">
                <a:avLst/>
              </a:prstGeom>
              <a:blipFill>
                <a:blip r:embed="rId9"/>
                <a:stretch>
                  <a:fillRect t="-100000" b="-15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E0DC34C4-5BC3-4F19-A8CA-86480FFD0925}"/>
              </a:ext>
            </a:extLst>
          </p:cNvPr>
          <p:cNvSpPr/>
          <p:nvPr/>
        </p:nvSpPr>
        <p:spPr>
          <a:xfrm>
            <a:off x="419670" y="143643"/>
            <a:ext cx="3334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Model Description</a:t>
            </a:r>
            <a:endParaRPr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16C55D-3007-4B8C-8F07-B3870CED7B03}"/>
              </a:ext>
            </a:extLst>
          </p:cNvPr>
          <p:cNvSpPr/>
          <p:nvPr/>
        </p:nvSpPr>
        <p:spPr>
          <a:xfrm>
            <a:off x="419670" y="735653"/>
            <a:ext cx="4348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LINE with Frist-order proximity </a:t>
            </a:r>
            <a:endParaRPr lang="zh-CN" altLang="en-US" sz="2400" i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AD921F-9BB4-467A-8874-B3C6B5582805}"/>
              </a:ext>
            </a:extLst>
          </p:cNvPr>
          <p:cNvSpPr/>
          <p:nvPr/>
        </p:nvSpPr>
        <p:spPr>
          <a:xfrm>
            <a:off x="391104" y="6244500"/>
            <a:ext cx="8473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first-order proximity is only applicable for undirected graphs, not for directed graphs.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D2372A-A471-4138-BBC4-D2C315BFE6F6}"/>
                  </a:ext>
                </a:extLst>
              </p:cNvPr>
              <p:cNvSpPr/>
              <p:nvPr/>
            </p:nvSpPr>
            <p:spPr>
              <a:xfrm>
                <a:off x="5816018" y="1935213"/>
                <a:ext cx="2573782" cy="668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each undirected edge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D2372A-A471-4138-BBC4-D2C315BFE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018" y="1935213"/>
                <a:ext cx="2573782" cy="668645"/>
              </a:xfrm>
              <a:prstGeom prst="rect">
                <a:avLst/>
              </a:prstGeom>
              <a:blipFill>
                <a:blip r:embed="rId10"/>
                <a:stretch>
                  <a:fillRect l="-1896" t="-4545" r="-1422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08738D3-B103-4450-BFBD-3D189F491ADE}"/>
                  </a:ext>
                </a:extLst>
              </p:cNvPr>
              <p:cNvSpPr/>
              <p:nvPr/>
            </p:nvSpPr>
            <p:spPr>
              <a:xfrm>
                <a:off x="5950535" y="5532239"/>
                <a:ext cx="2561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08738D3-B103-4450-BFBD-3D189F491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535" y="5532239"/>
                <a:ext cx="2561086" cy="369332"/>
              </a:xfrm>
              <a:prstGeom prst="rect">
                <a:avLst/>
              </a:prstGeom>
              <a:blipFill>
                <a:blip r:embed="rId11"/>
                <a:stretch>
                  <a:fillRect t="-6667" r="-1190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54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BEC05A-95EA-4AB0-AB35-9761A397626C}"/>
              </a:ext>
            </a:extLst>
          </p:cNvPr>
          <p:cNvSpPr/>
          <p:nvPr/>
        </p:nvSpPr>
        <p:spPr>
          <a:xfrm>
            <a:off x="223693" y="105198"/>
            <a:ext cx="4704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LINE with Second-order proximity </a:t>
            </a:r>
            <a:endParaRPr lang="zh-CN" altLang="en-US" sz="2400" i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724A25-91A7-40C0-AD36-4432110AC478}"/>
              </a:ext>
            </a:extLst>
          </p:cNvPr>
          <p:cNvSpPr/>
          <p:nvPr/>
        </p:nvSpPr>
        <p:spPr>
          <a:xfrm>
            <a:off x="342821" y="580314"/>
            <a:ext cx="7930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second-order proximity is applicable for both directed and undirected graphs.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9192D8-03E9-4CE7-8208-4D8E2E4B5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614" y="940168"/>
            <a:ext cx="3270551" cy="19212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457DA95-E46B-4D71-86B3-E36117C51A8B}"/>
                  </a:ext>
                </a:extLst>
              </p:cNvPr>
              <p:cNvSpPr/>
              <p:nvPr/>
            </p:nvSpPr>
            <p:spPr>
              <a:xfrm>
                <a:off x="292558" y="1107298"/>
                <a:ext cx="5520549" cy="14775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vertex plays two roles: the vertex itself and a specific “context” of other vertices.</a:t>
                </a:r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 a vertex.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 a specific “context”.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457DA95-E46B-4D71-86B3-E36117C51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58" y="1107298"/>
                <a:ext cx="5520549" cy="1477584"/>
              </a:xfrm>
              <a:prstGeom prst="rect">
                <a:avLst/>
              </a:prstGeom>
              <a:blipFill>
                <a:blip r:embed="rId4"/>
                <a:stretch>
                  <a:fillRect l="-993"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F2FC87D-DA83-41AA-8008-ED97D4EA83FF}"/>
                  </a:ext>
                </a:extLst>
              </p:cNvPr>
              <p:cNvSpPr/>
              <p:nvPr/>
            </p:nvSpPr>
            <p:spPr>
              <a:xfrm>
                <a:off x="223693" y="2897783"/>
                <a:ext cx="8050024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each directed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define the probability of “context”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generated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F2FC87D-DA83-41AA-8008-ED97D4EA8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" y="2897783"/>
                <a:ext cx="8050024" cy="391646"/>
              </a:xfrm>
              <a:prstGeom prst="rect">
                <a:avLst/>
              </a:prstGeom>
              <a:blipFill>
                <a:blip r:embed="rId5"/>
                <a:stretch>
                  <a:fillRect l="-682" t="-6154" r="-455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E96CEE-D58B-4C64-915E-FCA7D9E7969B}"/>
                  </a:ext>
                </a:extLst>
              </p:cNvPr>
              <p:cNvSpPr txBox="1"/>
              <p:nvPr/>
            </p:nvSpPr>
            <p:spPr>
              <a:xfrm>
                <a:off x="2121236" y="3353503"/>
                <a:ext cx="3004220" cy="695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sup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p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E96CEE-D58B-4C64-915E-FCA7D9E79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236" y="3353503"/>
                <a:ext cx="3004220" cy="6957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18BD5453-F619-42BD-9839-268C22F5BC98}"/>
              </a:ext>
            </a:extLst>
          </p:cNvPr>
          <p:cNvSpPr/>
          <p:nvPr/>
        </p:nvSpPr>
        <p:spPr>
          <a:xfrm>
            <a:off x="292558" y="4171213"/>
            <a:ext cx="4143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Minimize the following objective function: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3B118D1-33D4-4407-976C-D92BE71628F2}"/>
                  </a:ext>
                </a:extLst>
              </p:cNvPr>
              <p:cNvSpPr/>
              <p:nvPr/>
            </p:nvSpPr>
            <p:spPr>
              <a:xfrm>
                <a:off x="4572000" y="4049206"/>
                <a:ext cx="3410229" cy="764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ⅈ∈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·|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3B118D1-33D4-4407-976C-D92BE71628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049206"/>
                <a:ext cx="3410229" cy="7646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CD14A12-6D11-4B26-86CE-C16124A3AA8D}"/>
                  </a:ext>
                </a:extLst>
              </p:cNvPr>
              <p:cNvSpPr/>
              <p:nvPr/>
            </p:nvSpPr>
            <p:spPr>
              <a:xfrm>
                <a:off x="6114966" y="4708962"/>
                <a:ext cx="302903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the importance of vertices.</a:t>
                </a: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simplicity,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CD14A12-6D11-4B26-86CE-C16124A3A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966" y="4708962"/>
                <a:ext cx="3029034" cy="646331"/>
              </a:xfrm>
              <a:prstGeom prst="rect">
                <a:avLst/>
              </a:prstGeom>
              <a:blipFill>
                <a:blip r:embed="rId8"/>
                <a:stretch>
                  <a:fillRect l="-1610" t="-4717" r="-1408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5BCEF8E-F933-425D-A303-A379AE5D2F20}"/>
                  </a:ext>
                </a:extLst>
              </p:cNvPr>
              <p:cNvSpPr/>
              <p:nvPr/>
            </p:nvSpPr>
            <p:spPr>
              <a:xfrm>
                <a:off x="223693" y="4722330"/>
                <a:ext cx="1766894" cy="6195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5BCEF8E-F933-425D-A303-A379AE5D2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" y="4722330"/>
                <a:ext cx="1766894" cy="6195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7A3D86C-5492-484F-93E2-9304295409CA}"/>
                  </a:ext>
                </a:extLst>
              </p:cNvPr>
              <p:cNvSpPr/>
              <p:nvPr/>
            </p:nvSpPr>
            <p:spPr>
              <a:xfrm>
                <a:off x="0" y="5750702"/>
                <a:ext cx="3233770" cy="668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the weight of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the out-degree of vertex 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7A3D86C-5492-484F-93E2-930429540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50702"/>
                <a:ext cx="3233770" cy="668645"/>
              </a:xfrm>
              <a:prstGeom prst="rect">
                <a:avLst/>
              </a:prstGeom>
              <a:blipFill>
                <a:blip r:embed="rId10"/>
                <a:stretch>
                  <a:fillRect t="-3636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B85CA07-A322-4C09-BACD-8A90F62F892E}"/>
                  </a:ext>
                </a:extLst>
              </p:cNvPr>
              <p:cNvSpPr/>
              <p:nvPr/>
            </p:nvSpPr>
            <p:spPr>
              <a:xfrm>
                <a:off x="4083456" y="6020621"/>
                <a:ext cx="3361433" cy="425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B85CA07-A322-4C09-BACD-8A90F62F8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456" y="6020621"/>
                <a:ext cx="3361433" cy="425501"/>
              </a:xfrm>
              <a:prstGeom prst="rect">
                <a:avLst/>
              </a:prstGeom>
              <a:blipFill>
                <a:blip r:embed="rId11"/>
                <a:stretch>
                  <a:fillRect t="-100000" b="-15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0671E9B-2040-4CDB-95BA-13FBB7430B70}"/>
                  </a:ext>
                </a:extLst>
              </p:cNvPr>
              <p:cNvSpPr/>
              <p:nvPr/>
            </p:nvSpPr>
            <p:spPr>
              <a:xfrm>
                <a:off x="2929991" y="5579406"/>
                <a:ext cx="6369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Replacing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KL-divergence and omitting some constants,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0671E9B-2040-4CDB-95BA-13FBB7430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991" y="5579406"/>
                <a:ext cx="6369949" cy="369332"/>
              </a:xfrm>
              <a:prstGeom prst="rect">
                <a:avLst/>
              </a:prstGeom>
              <a:blipFill>
                <a:blip r:embed="rId12"/>
                <a:stretch>
                  <a:fillRect l="-86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16553767-1953-40E9-AB9A-88F88D61C1D5}"/>
              </a:ext>
            </a:extLst>
          </p:cNvPr>
          <p:cNvSpPr/>
          <p:nvPr/>
        </p:nvSpPr>
        <p:spPr>
          <a:xfrm>
            <a:off x="342821" y="570836"/>
            <a:ext cx="7930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second-order proximity is applicable for both directed and undirected graphs.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68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D470B25-B414-4252-9EB8-A81F25086029}"/>
              </a:ext>
            </a:extLst>
          </p:cNvPr>
          <p:cNvSpPr/>
          <p:nvPr/>
        </p:nvSpPr>
        <p:spPr>
          <a:xfrm>
            <a:off x="223693" y="105198"/>
            <a:ext cx="423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Two objective functions</a:t>
            </a:r>
            <a:endParaRPr lang="zh-CN" altLang="en-US" sz="32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0D5A36C-8A27-4522-85ED-D196DE55C19B}"/>
                  </a:ext>
                </a:extLst>
              </p:cNvPr>
              <p:cNvSpPr/>
              <p:nvPr/>
            </p:nvSpPr>
            <p:spPr>
              <a:xfrm>
                <a:off x="391345" y="1112778"/>
                <a:ext cx="3368936" cy="425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0D5A36C-8A27-4522-85ED-D196DE55C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45" y="1112778"/>
                <a:ext cx="3368936" cy="425501"/>
              </a:xfrm>
              <a:prstGeom prst="rect">
                <a:avLst/>
              </a:prstGeom>
              <a:blipFill>
                <a:blip r:embed="rId2"/>
                <a:stretch>
                  <a:fillRect t="-100000" b="-15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292EB8-524E-4C2E-B0B7-219140D30CA4}"/>
                  </a:ext>
                </a:extLst>
              </p:cNvPr>
              <p:cNvSpPr/>
              <p:nvPr/>
            </p:nvSpPr>
            <p:spPr>
              <a:xfrm>
                <a:off x="535407" y="3941731"/>
                <a:ext cx="3361433" cy="425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292EB8-524E-4C2E-B0B7-219140D30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07" y="3941731"/>
                <a:ext cx="3361433" cy="425501"/>
              </a:xfrm>
              <a:prstGeom prst="rect">
                <a:avLst/>
              </a:prstGeom>
              <a:blipFill>
                <a:blip r:embed="rId3"/>
                <a:stretch>
                  <a:fillRect t="-100000" b="-15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B342FC8-E6D2-4647-B52F-37D17A6E41A3}"/>
                  </a:ext>
                </a:extLst>
              </p:cNvPr>
              <p:cNvSpPr txBox="1"/>
              <p:nvPr/>
            </p:nvSpPr>
            <p:spPr>
              <a:xfrm>
                <a:off x="4476250" y="967609"/>
                <a:ext cx="3251980" cy="715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B342FC8-E6D2-4647-B52F-37D17A6E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250" y="967609"/>
                <a:ext cx="3251980" cy="7158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BFFD7F1-C4EF-49C7-B55E-CD18FD72460F}"/>
                  </a:ext>
                </a:extLst>
              </p:cNvPr>
              <p:cNvSpPr txBox="1"/>
              <p:nvPr/>
            </p:nvSpPr>
            <p:spPr>
              <a:xfrm>
                <a:off x="4724010" y="3671529"/>
                <a:ext cx="3004220" cy="695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sup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p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BFFD7F1-C4EF-49C7-B55E-CD18FD724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010" y="3671529"/>
                <a:ext cx="3004220" cy="6957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1E76F07-6C4F-4F70-A470-4289C37871B1}"/>
                  </a:ext>
                </a:extLst>
              </p:cNvPr>
              <p:cNvSpPr/>
              <p:nvPr/>
            </p:nvSpPr>
            <p:spPr>
              <a:xfrm>
                <a:off x="1534084" y="4925511"/>
                <a:ext cx="5385613" cy="394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=1…|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=1…|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1E76F07-6C4F-4F70-A470-4289C3787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084" y="4925511"/>
                <a:ext cx="5385613" cy="394210"/>
              </a:xfrm>
              <a:prstGeom prst="rect">
                <a:avLst/>
              </a:prstGeom>
              <a:blipFill>
                <a:blip r:embed="rId6"/>
                <a:stretch>
                  <a:fillRect l="-1019" t="-7692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E688E80-2FAE-4D16-8A61-321A63911323}"/>
                  </a:ext>
                </a:extLst>
              </p:cNvPr>
              <p:cNvSpPr/>
              <p:nvPr/>
            </p:nvSpPr>
            <p:spPr>
              <a:xfrm>
                <a:off x="2168556" y="1765441"/>
                <a:ext cx="4441372" cy="394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=1…|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E688E80-2FAE-4D16-8A61-321A63911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556" y="1765441"/>
                <a:ext cx="4441372" cy="394210"/>
              </a:xfrm>
              <a:prstGeom prst="rect">
                <a:avLst/>
              </a:prstGeom>
              <a:blipFill>
                <a:blip r:embed="rId7"/>
                <a:stretch>
                  <a:fillRect l="-1236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7F692D85-E848-40C3-88F7-733838C7F270}"/>
              </a:ext>
            </a:extLst>
          </p:cNvPr>
          <p:cNvSpPr/>
          <p:nvPr/>
        </p:nvSpPr>
        <p:spPr>
          <a:xfrm>
            <a:off x="248291" y="635508"/>
            <a:ext cx="3057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1. Frist-order proximity</a:t>
            </a:r>
            <a:endParaRPr lang="zh-CN" altLang="en-US" sz="2400" i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2DDAB0-D7ED-4FA7-A22C-4B49936A6D85}"/>
              </a:ext>
            </a:extLst>
          </p:cNvPr>
          <p:cNvSpPr/>
          <p:nvPr/>
        </p:nvSpPr>
        <p:spPr>
          <a:xfrm>
            <a:off x="223693" y="3220794"/>
            <a:ext cx="3427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2. Second-order proximity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6A4598B-BE97-4BFC-9E89-276B8188DE71}"/>
                  </a:ext>
                </a:extLst>
              </p:cNvPr>
              <p:cNvSpPr/>
              <p:nvPr/>
            </p:nvSpPr>
            <p:spPr>
              <a:xfrm>
                <a:off x="391345" y="5577778"/>
                <a:ext cx="7930896" cy="411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</a:t>
                </a:r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negative sampling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represented by: 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6A4598B-BE97-4BFC-9E89-276B8188D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45" y="5577778"/>
                <a:ext cx="7930896" cy="411395"/>
              </a:xfrm>
              <a:prstGeom prst="rect">
                <a:avLst/>
              </a:prstGeom>
              <a:blipFill>
                <a:blip r:embed="rId8"/>
                <a:stretch>
                  <a:fillRect l="-615" t="-2985" b="-19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068712A2-0EF5-452E-A4ED-DF131BDE4F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2282" y="6092279"/>
            <a:ext cx="5346975" cy="7112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36C699A-1FB3-4FE4-9A98-455E371230EF}"/>
                  </a:ext>
                </a:extLst>
              </p:cNvPr>
              <p:cNvSpPr/>
              <p:nvPr/>
            </p:nvSpPr>
            <p:spPr>
              <a:xfrm>
                <a:off x="391345" y="2391638"/>
                <a:ext cx="7896634" cy="743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=∞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trivial solution. To avoid this, using </a:t>
                </a:r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negative sampling,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changing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36C699A-1FB3-4FE4-9A98-455E371230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45" y="2391638"/>
                <a:ext cx="7896634" cy="743986"/>
              </a:xfrm>
              <a:prstGeom prst="rect">
                <a:avLst/>
              </a:prstGeom>
              <a:blipFill>
                <a:blip r:embed="rId10"/>
                <a:stretch>
                  <a:fillRect l="-617" t="-4098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59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126058D-2989-4BFC-ABA0-B6B723DE632E}"/>
              </a:ext>
            </a:extLst>
          </p:cNvPr>
          <p:cNvSpPr/>
          <p:nvPr/>
        </p:nvSpPr>
        <p:spPr>
          <a:xfrm>
            <a:off x="223693" y="18112"/>
            <a:ext cx="35435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Model optimization</a:t>
            </a:r>
            <a:endParaRPr lang="zh-CN" altLang="en-US" sz="3200" b="1" i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1800B5-A176-4F8A-B19D-53FB0C9513F0}"/>
              </a:ext>
            </a:extLst>
          </p:cNvPr>
          <p:cNvSpPr/>
          <p:nvPr/>
        </p:nvSpPr>
        <p:spPr>
          <a:xfrm>
            <a:off x="223693" y="859239"/>
            <a:ext cx="6808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1. Asynchronous stochastic gradient descent (ASGD)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F4BE908-3546-4D9C-ACB3-121E4C6F4222}"/>
                  </a:ext>
                </a:extLst>
              </p:cNvPr>
              <p:cNvSpPr/>
              <p:nvPr/>
            </p:nvSpPr>
            <p:spPr>
              <a:xfrm>
                <a:off x="223693" y="1508962"/>
                <a:ext cx="834376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step, samples a mini-batch of edges randomly and then updates the model parameters.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sampled,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F4BE908-3546-4D9C-ACB3-121E4C6F4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" y="1508962"/>
                <a:ext cx="8343764" cy="646331"/>
              </a:xfrm>
              <a:prstGeom prst="rect">
                <a:avLst/>
              </a:prstGeom>
              <a:blipFill>
                <a:blip r:embed="rId3"/>
                <a:stretch>
                  <a:fillRect l="-658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6E5B50D3-AE45-4DC2-8E70-B77F2B6E5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815" y="2435685"/>
            <a:ext cx="4007056" cy="58423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EA2229A-AB9D-486C-9B9A-9FA45FC2F8F4}"/>
              </a:ext>
            </a:extLst>
          </p:cNvPr>
          <p:cNvSpPr/>
          <p:nvPr/>
        </p:nvSpPr>
        <p:spPr>
          <a:xfrm>
            <a:off x="223694" y="3653420"/>
            <a:ext cx="8343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weights of edges have a high variance. So it’s very hard to find a good </a:t>
            </a:r>
            <a:r>
              <a:rPr lang="en-US" altLang="zh-CN" u="sng" dirty="0">
                <a:latin typeface="Calibri" panose="020F0502020204030204" pitchFamily="34" charset="0"/>
                <a:cs typeface="Calibri" panose="020F0502020204030204" pitchFamily="34" charset="0"/>
              </a:rPr>
              <a:t>learning rate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.	</a:t>
            </a:r>
            <a:endParaRPr lang="zh-CN" altLang="en-US" dirty="0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FD087BE5-89B7-499B-B6E8-6C1F677920D2}"/>
              </a:ext>
            </a:extLst>
          </p:cNvPr>
          <p:cNvCxnSpPr>
            <a:cxnSpLocks/>
          </p:cNvCxnSpPr>
          <p:nvPr/>
        </p:nvCxnSpPr>
        <p:spPr>
          <a:xfrm rot="5400000">
            <a:off x="2659626" y="3125262"/>
            <a:ext cx="557858" cy="347167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5695894-C93F-4FEB-AEAD-058F798EC033}"/>
              </a:ext>
            </a:extLst>
          </p:cNvPr>
          <p:cNvSpPr/>
          <p:nvPr/>
        </p:nvSpPr>
        <p:spPr>
          <a:xfrm>
            <a:off x="223693" y="4433213"/>
            <a:ext cx="243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2. Edge Sampling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C59AD1B-2A52-47C9-AEC7-B40F1754B52A}"/>
                  </a:ext>
                </a:extLst>
              </p:cNvPr>
              <p:cNvSpPr/>
              <p:nvPr/>
            </p:nvSpPr>
            <p:spPr>
              <a:xfrm>
                <a:off x="701902" y="4985154"/>
                <a:ext cx="774019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Unfolding an edge with weight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binary edges. Increase the memory…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edge is sampled with probability proportional to their weights. </a:t>
                </a: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alia method,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time.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C59AD1B-2A52-47C9-AEC7-B40F1754B5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02" y="4985154"/>
                <a:ext cx="7740196" cy="923330"/>
              </a:xfrm>
              <a:prstGeom prst="rect">
                <a:avLst/>
              </a:prstGeom>
              <a:blipFill>
                <a:blip r:embed="rId5"/>
                <a:stretch>
                  <a:fillRect l="-630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CEBC1E70-766E-40B1-90EE-8AE5D4177FA8}"/>
              </a:ext>
            </a:extLst>
          </p:cNvPr>
          <p:cNvSpPr/>
          <p:nvPr/>
        </p:nvSpPr>
        <p:spPr>
          <a:xfrm>
            <a:off x="590869" y="5998761"/>
            <a:ext cx="71349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hlinkClick r:id="rId6"/>
              </a:rPr>
              <a:t>Alias Method:</a:t>
            </a:r>
            <a:r>
              <a:rPr lang="zh-CN" altLang="en-US" sz="1600" dirty="0">
                <a:hlinkClick r:id="rId6"/>
              </a:rPr>
              <a:t>时间复杂度</a:t>
            </a:r>
            <a:r>
              <a:rPr lang="en-US" altLang="zh-CN" sz="1600" dirty="0">
                <a:hlinkClick r:id="rId6"/>
              </a:rPr>
              <a:t>O(1)</a:t>
            </a:r>
            <a:r>
              <a:rPr lang="zh-CN" altLang="en-US" sz="1600" dirty="0">
                <a:hlinkClick r:id="rId6"/>
              </a:rPr>
              <a:t>的离散采样方法 </a:t>
            </a:r>
            <a:r>
              <a:rPr lang="en-US" altLang="zh-CN" sz="1600" dirty="0">
                <a:hlinkClick r:id="rId6"/>
              </a:rPr>
              <a:t>- </a:t>
            </a:r>
            <a:r>
              <a:rPr lang="zh-CN" altLang="en-US" sz="1600" dirty="0">
                <a:hlinkClick r:id="rId6"/>
              </a:rPr>
              <a:t>知乎 </a:t>
            </a:r>
            <a:r>
              <a:rPr lang="en-US" altLang="zh-CN" sz="1600" dirty="0">
                <a:hlinkClick r:id="rId6"/>
              </a:rPr>
              <a:t>(zhihu.com)</a:t>
            </a:r>
            <a:endParaRPr lang="zh-CN" alt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75C0F4C-5CFE-442F-853E-BEC67672FD4C}"/>
              </a:ext>
            </a:extLst>
          </p:cNvPr>
          <p:cNvSpPr/>
          <p:nvPr/>
        </p:nvSpPr>
        <p:spPr>
          <a:xfrm>
            <a:off x="590869" y="6420006"/>
            <a:ext cx="65386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hlinkClick r:id="rId7"/>
              </a:rPr>
              <a:t>图嵌入中必备的采样方法</a:t>
            </a:r>
            <a:r>
              <a:rPr lang="en-US" altLang="zh-CN" sz="1600" dirty="0">
                <a:hlinkClick r:id="rId7"/>
              </a:rPr>
              <a:t>|Alias</a:t>
            </a:r>
            <a:r>
              <a:rPr lang="zh-CN" altLang="en-US" sz="1600" dirty="0">
                <a:hlinkClick r:id="rId7"/>
              </a:rPr>
              <a:t>算法介绍 </a:t>
            </a:r>
            <a:r>
              <a:rPr lang="en-US" altLang="zh-CN" sz="1600" dirty="0">
                <a:hlinkClick r:id="rId7"/>
              </a:rPr>
              <a:t>- </a:t>
            </a:r>
            <a:r>
              <a:rPr lang="zh-CN" altLang="en-US" sz="1600" dirty="0">
                <a:hlinkClick r:id="rId7"/>
              </a:rPr>
              <a:t>知乎 </a:t>
            </a:r>
            <a:r>
              <a:rPr lang="en-US" altLang="zh-CN" sz="1600" dirty="0">
                <a:hlinkClick r:id="rId7"/>
              </a:rPr>
              <a:t>(zhihu.com)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145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F67C7B-072B-47FF-89C9-825CC5D1E900}"/>
              </a:ext>
            </a:extLst>
          </p:cNvPr>
          <p:cNvSpPr/>
          <p:nvPr/>
        </p:nvSpPr>
        <p:spPr>
          <a:xfrm>
            <a:off x="223693" y="243084"/>
            <a:ext cx="2130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Discussions</a:t>
            </a:r>
            <a:endParaRPr lang="zh-CN" altLang="en-US" sz="3200" b="1" i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5991F1-07F7-4F65-ACE9-0D2CD07DEB84}"/>
              </a:ext>
            </a:extLst>
          </p:cNvPr>
          <p:cNvSpPr/>
          <p:nvPr/>
        </p:nvSpPr>
        <p:spPr>
          <a:xfrm>
            <a:off x="223693" y="859239"/>
            <a:ext cx="3201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1. Low degree vertices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C0251A-0772-4824-8603-2DE7570353A4}"/>
              </a:ext>
            </a:extLst>
          </p:cNvPr>
          <p:cNvSpPr/>
          <p:nvPr/>
        </p:nvSpPr>
        <p:spPr>
          <a:xfrm>
            <a:off x="223693" y="1508962"/>
            <a:ext cx="8343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Expanding the neighbors of those vertices by adding higher order neighbors, such as second-order neighbors.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EB23B0-DA11-473E-9334-2A9593479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489" y="2237564"/>
            <a:ext cx="2609984" cy="65408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E097F24-F405-4971-9E88-524190FAEDA3}"/>
              </a:ext>
            </a:extLst>
          </p:cNvPr>
          <p:cNvSpPr/>
          <p:nvPr/>
        </p:nvSpPr>
        <p:spPr>
          <a:xfrm>
            <a:off x="223693" y="3451936"/>
            <a:ext cx="3201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2. New vertices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743F01A-4477-40E2-81FC-4513FDABD9B1}"/>
                  </a:ext>
                </a:extLst>
              </p:cNvPr>
              <p:cNvSpPr/>
              <p:nvPr/>
            </p:nvSpPr>
            <p:spPr>
              <a:xfrm>
                <a:off x="867977" y="3913601"/>
                <a:ext cx="6669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new vertex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obtain empirical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·|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743F01A-4477-40E2-81FC-4513FDABD9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77" y="3913601"/>
                <a:ext cx="6669967" cy="369332"/>
              </a:xfrm>
              <a:prstGeom prst="rect">
                <a:avLst/>
              </a:prstGeom>
              <a:blipFill>
                <a:blip r:embed="rId4"/>
                <a:stretch>
                  <a:fillRect l="-731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5372E05E-E8DD-4147-8D25-0193C7A25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271" y="4783859"/>
            <a:ext cx="5270771" cy="56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FDE0ABA-5B06-4261-81B5-2D6C5F532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45" y="1225676"/>
            <a:ext cx="9144000" cy="164476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83F5DE7-DD54-4395-B001-AB1F6D34D861}"/>
              </a:ext>
            </a:extLst>
          </p:cNvPr>
          <p:cNvSpPr/>
          <p:nvPr/>
        </p:nvSpPr>
        <p:spPr>
          <a:xfrm>
            <a:off x="238207" y="185026"/>
            <a:ext cx="24026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Experiments </a:t>
            </a:r>
            <a:endParaRPr lang="zh-CN" altLang="en-US" sz="3200" b="1" i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6F4858-D2F2-478D-85DB-0419732C2288}"/>
              </a:ext>
            </a:extLst>
          </p:cNvPr>
          <p:cNvSpPr/>
          <p:nvPr/>
        </p:nvSpPr>
        <p:spPr>
          <a:xfrm>
            <a:off x="238207" y="693323"/>
            <a:ext cx="1706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CE0A6F-6D06-4ED5-9F41-61816D989429}"/>
              </a:ext>
            </a:extLst>
          </p:cNvPr>
          <p:cNvSpPr/>
          <p:nvPr/>
        </p:nvSpPr>
        <p:spPr>
          <a:xfrm>
            <a:off x="383880" y="4114930"/>
            <a:ext cx="1713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Word Analogy.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B051A2F-EDCE-43ED-A8E4-EEE6E20B68F4}"/>
                  </a:ext>
                </a:extLst>
              </p:cNvPr>
              <p:cNvSpPr/>
              <p:nvPr/>
            </p:nvSpPr>
            <p:spPr>
              <a:xfrm>
                <a:off x="1944539" y="4114930"/>
                <a:ext cx="683660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 word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a word</a:t>
                </a:r>
                <a:r>
                  <a:rPr lang="en-US" altLang="zh-CN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find a word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relation between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similar to the relation between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B051A2F-EDCE-43ED-A8E4-EEE6E20B68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539" y="4114930"/>
                <a:ext cx="6836604" cy="646331"/>
              </a:xfrm>
              <a:prstGeom prst="rect">
                <a:avLst/>
              </a:prstGeom>
              <a:blipFill>
                <a:blip r:embed="rId4"/>
                <a:stretch>
                  <a:fillRect l="-803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8EA5C57-04F3-4ECA-9B3B-EBDB7D81298C}"/>
                  </a:ext>
                </a:extLst>
              </p:cNvPr>
              <p:cNvSpPr/>
              <p:nvPr/>
            </p:nvSpPr>
            <p:spPr>
              <a:xfrm>
                <a:off x="500367" y="4811909"/>
                <a:ext cx="50389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(“China”, “Beijing”) and a word “France”,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“Paris”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8EA5C57-04F3-4ECA-9B3B-EBDB7D8129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67" y="4811909"/>
                <a:ext cx="5038944" cy="369332"/>
              </a:xfrm>
              <a:prstGeom prst="rect">
                <a:avLst/>
              </a:prstGeom>
              <a:blipFill>
                <a:blip r:embed="rId5"/>
                <a:stretch>
                  <a:fillRect l="-967" t="-8197" r="-36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5484D9C-F47E-4FA4-B9A1-8E409F951152}"/>
                  </a:ext>
                </a:extLst>
              </p:cNvPr>
              <p:cNvSpPr/>
              <p:nvPr/>
            </p:nvSpPr>
            <p:spPr>
              <a:xfrm>
                <a:off x="4405086" y="5247184"/>
                <a:ext cx="38739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5484D9C-F47E-4FA4-B9A1-8E409F951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086" y="5247184"/>
                <a:ext cx="387394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C1035A8B-1FFA-4794-9811-A040A6EF9E0A}"/>
              </a:ext>
            </a:extLst>
          </p:cNvPr>
          <p:cNvSpPr/>
          <p:nvPr/>
        </p:nvSpPr>
        <p:spPr>
          <a:xfrm>
            <a:off x="383880" y="5791329"/>
            <a:ext cx="275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Document Classification.</a:t>
            </a:r>
            <a:endParaRPr lang="zh-CN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35CA51-BEEF-4403-AA8F-1A123ED50003}"/>
              </a:ext>
            </a:extLst>
          </p:cNvPr>
          <p:cNvSpPr/>
          <p:nvPr/>
        </p:nvSpPr>
        <p:spPr>
          <a:xfrm>
            <a:off x="500367" y="6303642"/>
            <a:ext cx="795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To obtain document vectors, taking the average of the word vector representations.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FA4B8D5-F0DB-4B25-AE6E-282E74D05915}"/>
              </a:ext>
            </a:extLst>
          </p:cNvPr>
          <p:cNvSpPr/>
          <p:nvPr/>
        </p:nvSpPr>
        <p:spPr>
          <a:xfrm>
            <a:off x="318036" y="3307043"/>
            <a:ext cx="3100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1. Language Network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01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6576C8-EE57-49C7-9F80-9C7CF8F8C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74" y="79829"/>
            <a:ext cx="5239019" cy="18288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59D656-3C0B-42CF-807D-BF0A19B90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44" y="2337370"/>
            <a:ext cx="7328277" cy="28004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D4609AD-4678-4BA8-87F2-AA10C246FAB0}"/>
              </a:ext>
            </a:extLst>
          </p:cNvPr>
          <p:cNvSpPr/>
          <p:nvPr/>
        </p:nvSpPr>
        <p:spPr>
          <a:xfrm>
            <a:off x="639346" y="1908723"/>
            <a:ext cx="767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Most similar words to a given word using 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first-order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second-order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proximity.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4705DE-9F24-4EC4-912F-4C9FC81C4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320" y="5197179"/>
            <a:ext cx="6080310" cy="13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2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1043</Words>
  <Application>Microsoft Office PowerPoint</Application>
  <PresentationFormat>全屏显示(4:3)</PresentationFormat>
  <Paragraphs>105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48</cp:revision>
  <dcterms:created xsi:type="dcterms:W3CDTF">2021-09-30T04:22:22Z</dcterms:created>
  <dcterms:modified xsi:type="dcterms:W3CDTF">2021-10-04T09:08:18Z</dcterms:modified>
</cp:coreProperties>
</file>