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对称是指一个</a:t>
            </a:r>
            <a:r>
              <a:rPr lang="en-US" altLang="zh-CN" dirty="0"/>
              <a:t>node</a:t>
            </a:r>
            <a:r>
              <a:rPr lang="zh-CN" altLang="en-US" dirty="0"/>
              <a:t>作为</a:t>
            </a:r>
            <a:r>
              <a:rPr lang="en-US" altLang="zh-CN" dirty="0"/>
              <a:t>source node</a:t>
            </a:r>
            <a:r>
              <a:rPr lang="zh-CN" altLang="en-US" dirty="0"/>
              <a:t>和</a:t>
            </a:r>
            <a:r>
              <a:rPr lang="en-US" altLang="zh-CN" dirty="0"/>
              <a:t>neighbor node</a:t>
            </a:r>
            <a:r>
              <a:rPr lang="zh-CN" altLang="en-US" dirty="0"/>
              <a:t>共享一个</a:t>
            </a:r>
            <a:r>
              <a:rPr lang="en-US" altLang="zh-CN" dirty="0"/>
              <a:t>embedding vector.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表示同质性</a:t>
            </a:r>
            <a:r>
              <a:rPr lang="en-US" altLang="zh-CN" dirty="0"/>
              <a:t>(homophily)</a:t>
            </a:r>
            <a:r>
              <a:rPr lang="zh-CN" altLang="en-US" dirty="0"/>
              <a:t>，</a:t>
            </a:r>
            <a:r>
              <a:rPr lang="en-US" altLang="zh-CN" dirty="0"/>
              <a:t>BFS</a:t>
            </a:r>
            <a:r>
              <a:rPr lang="zh-CN" altLang="en-US" dirty="0"/>
              <a:t>表示结构等价性</a:t>
            </a:r>
            <a:r>
              <a:rPr lang="en-US" altLang="zh-CN" dirty="0"/>
              <a:t>(structural equivalence)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2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有偏的随机游走。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/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as a </a:t>
                </a:r>
                <a:r>
                  <a:rPr lang="en-US" altLang="zh-CN" sz="2000" b="1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 neighborhood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generated through a neighborhood sampling strategy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blipFill>
                <a:blip r:embed="rId3"/>
                <a:stretch>
                  <a:fillRect l="-840" t="-26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D846455-874A-4307-92C7-6F134B6B5DF9}"/>
              </a:ext>
            </a:extLst>
          </p:cNvPr>
          <p:cNvSpPr/>
          <p:nvPr/>
        </p:nvSpPr>
        <p:spPr>
          <a:xfrm>
            <a:off x="292905" y="1357945"/>
            <a:ext cx="430919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ea typeface="微软雅黑" panose="020B0503020204020204" pitchFamily="34" charset="-122"/>
                <a:cs typeface="Times New Roman" panose="02020603050405020304" pitchFamily="18" charset="0"/>
              </a:rPr>
              <a:t>Maximize the log-probability:</a:t>
            </a:r>
            <a:endParaRPr lang="zh-CN" altLang="en-US" sz="26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/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/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the mapping function from nodes to feature representations.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  <a:blipFill>
                <a:blip r:embed="rId5"/>
                <a:stretch>
                  <a:fillRect l="-522" t="-7692" r="-65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53D145E-ADA2-4F38-BCC0-F1340FE2F858}"/>
              </a:ext>
            </a:extLst>
          </p:cNvPr>
          <p:cNvSpPr/>
          <p:nvPr/>
        </p:nvSpPr>
        <p:spPr>
          <a:xfrm>
            <a:off x="292905" y="3082328"/>
            <a:ext cx="39312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cs typeface="Times New Roman" panose="02020603050405020304" pitchFamily="18" charset="0"/>
              </a:rPr>
              <a:t>two standard assumptions:</a:t>
            </a:r>
            <a:endParaRPr lang="zh-CN" altLang="en-US" sz="2667" dirty="0"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0CEF4-E52B-49A2-A881-495B9E473889}"/>
              </a:ext>
            </a:extLst>
          </p:cNvPr>
          <p:cNvSpPr/>
          <p:nvPr/>
        </p:nvSpPr>
        <p:spPr>
          <a:xfrm>
            <a:off x="508714" y="4890297"/>
            <a:ext cx="3968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Symmetry in feature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/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38B5AAB-67D4-4DA2-9792-C0B9F1C0D811}"/>
              </a:ext>
            </a:extLst>
          </p:cNvPr>
          <p:cNvSpPr/>
          <p:nvPr/>
        </p:nvSpPr>
        <p:spPr>
          <a:xfrm>
            <a:off x="508714" y="3755743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/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460BF89-50C1-413A-85B0-351531B8A89A}"/>
              </a:ext>
            </a:extLst>
          </p:cNvPr>
          <p:cNvSpPr/>
          <p:nvPr/>
        </p:nvSpPr>
        <p:spPr>
          <a:xfrm>
            <a:off x="9708539" y="6300839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/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−|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41A8308-2A0B-4778-AECE-830716C2E5D2}"/>
              </a:ext>
            </a:extLst>
          </p:cNvPr>
          <p:cNvSpPr/>
          <p:nvPr/>
        </p:nvSpPr>
        <p:spPr>
          <a:xfrm>
            <a:off x="9708539" y="2171222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/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F0B8AC4-4602-4536-8B95-A596A726D06B}"/>
              </a:ext>
            </a:extLst>
          </p:cNvPr>
          <p:cNvSpPr/>
          <p:nvPr/>
        </p:nvSpPr>
        <p:spPr>
          <a:xfrm>
            <a:off x="7957694" y="8104807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negative sampling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5A1B13C6-93D8-4C80-B8D8-9292A5C3D341}"/>
              </a:ext>
            </a:extLst>
          </p:cNvPr>
          <p:cNvSpPr/>
          <p:nvPr/>
        </p:nvSpPr>
        <p:spPr>
          <a:xfrm>
            <a:off x="6325393" y="8238226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C7C92-F3A8-4B7D-9BC7-D216BEE48B3C}"/>
              </a:ext>
            </a:extLst>
          </p:cNvPr>
          <p:cNvSpPr/>
          <p:nvPr/>
        </p:nvSpPr>
        <p:spPr>
          <a:xfrm>
            <a:off x="132675" y="6550839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SGD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A8399796-9D51-4AA4-BF64-AA56524151AA}"/>
              </a:ext>
            </a:extLst>
          </p:cNvPr>
          <p:cNvSpPr/>
          <p:nvPr/>
        </p:nvSpPr>
        <p:spPr>
          <a:xfrm rot="10800000">
            <a:off x="1112211" y="6673840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46A1F9-5708-48D8-AE67-04FBA1F57439}"/>
              </a:ext>
            </a:extLst>
          </p:cNvPr>
          <p:cNvSpPr/>
          <p:nvPr/>
        </p:nvSpPr>
        <p:spPr>
          <a:xfrm>
            <a:off x="5829483" y="1366807"/>
            <a:ext cx="3128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u="sng" dirty="0">
                <a:ea typeface="微软雅黑" panose="020B0503020204020204" pitchFamily="34" charset="-122"/>
                <a:cs typeface="Times New Roman" panose="02020603050405020304" pitchFamily="18" charset="0"/>
              </a:rPr>
              <a:t>Skip-Gram architecture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2889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extreme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sampling strategies for generating neighborhood set(s)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nodes: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  <a:blipFill>
                <a:blip r:embed="rId3"/>
                <a:stretch>
                  <a:fillRect l="-85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C760732-1023-4E71-A91E-5079E26AB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853164"/>
            <a:ext cx="5081909" cy="22536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91DAD6-536B-44BC-B5E0-D17BB0F4EB64}"/>
              </a:ext>
            </a:extLst>
          </p:cNvPr>
          <p:cNvSpPr/>
          <p:nvPr/>
        </p:nvSpPr>
        <p:spPr>
          <a:xfrm>
            <a:off x="962868" y="1656532"/>
            <a:ext cx="381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Bread-Frist Sampling(BFS)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Depth-Frist Sampling(DFS)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CD81BF-D1D9-4426-AE38-39178FD0B328}"/>
              </a:ext>
            </a:extLst>
          </p:cNvPr>
          <p:cNvSpPr/>
          <p:nvPr/>
        </p:nvSpPr>
        <p:spPr>
          <a:xfrm>
            <a:off x="177820" y="3290897"/>
            <a:ext cx="99991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Two kind of similarities: </a:t>
            </a:r>
          </a:p>
          <a:p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Homophily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Nodes that highly interconnected and belong to similar network clustering or communities, embedded closely together.</a:t>
            </a:r>
          </a:p>
          <a:p>
            <a:pPr lvl="1"/>
            <a:r>
              <a:rPr lang="en-US" altLang="zh-CN" sz="2400" b="1" dirty="0">
                <a:cs typeface="Times New Roman" panose="02020603050405020304" pitchFamily="18" charset="0"/>
              </a:rPr>
              <a:t>DFS</a:t>
            </a:r>
            <a:r>
              <a:rPr lang="en-US" altLang="zh-CN" sz="2400" dirty="0">
                <a:cs typeface="Times New Roman" panose="02020603050405020304" pitchFamily="18" charset="0"/>
              </a:rPr>
              <a:t> does, a </a:t>
            </a:r>
            <a:r>
              <a:rPr lang="en-US" altLang="zh-CN" sz="2400" b="1" dirty="0">
                <a:cs typeface="Times New Roman" panose="02020603050405020304" pitchFamily="18" charset="0"/>
              </a:rPr>
              <a:t>macroscopic</a:t>
            </a:r>
            <a:r>
              <a:rPr lang="en-US" altLang="zh-CN" sz="2400" dirty="0">
                <a:cs typeface="Times New Roman" panose="02020603050405020304" pitchFamily="18" charset="0"/>
              </a:rPr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Constrained sample size and a large neighborhood to explore,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Resulting in high variance.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greater depth  </a:t>
            </a:r>
            <a:r>
              <a:rPr lang="en-US" altLang="zh-CN" sz="2400" dirty="0">
                <a:cs typeface="Times New Roman" panose="02020603050405020304" pitchFamily="18" charset="0"/>
                <a:sym typeface="Wingdings" panose="05000000000000000000" pitchFamily="2" charset="2"/>
              </a:rPr>
              <a:t> sample nodes far from source  complex dependencies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Structural equivalence </a:t>
            </a:r>
          </a:p>
          <a:p>
            <a:pPr lvl="1"/>
            <a:r>
              <a:rPr lang="en-US" altLang="zh-CN" sz="2400" dirty="0"/>
              <a:t>Nodes that have similar structural roles, embedded closely together.</a:t>
            </a:r>
          </a:p>
          <a:p>
            <a:pPr lvl="1"/>
            <a:r>
              <a:rPr lang="en-US" altLang="zh-CN" sz="2400" b="1" dirty="0"/>
              <a:t>BFS</a:t>
            </a:r>
            <a:r>
              <a:rPr lang="en-US" altLang="zh-CN" sz="2400" dirty="0"/>
              <a:t> does, a </a:t>
            </a:r>
            <a:r>
              <a:rPr lang="en-US" altLang="zh-CN" sz="2400" b="1" dirty="0"/>
              <a:t>microscopic</a:t>
            </a:r>
            <a:r>
              <a:rPr lang="en-US" altLang="zh-CN" sz="2400" dirty="0"/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A very small portion of the graph is explored for any given k.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/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/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4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order random walk: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  <a:blipFill>
                <a:blip r:embed="rId3"/>
                <a:stretch>
                  <a:fillRect l="-387" t="-7595" r="-1934" b="-26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C4FCF95-B88E-46A2-80E6-39F569EBB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139" y="3742214"/>
            <a:ext cx="3532237" cy="251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/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/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unnormalized transition probability</a:t>
                </a:r>
                <a:r>
                  <a:rPr lang="en-US" altLang="zh-CN" sz="2400" dirty="0"/>
                  <a:t>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normalizing constant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  <a:blipFill>
                <a:blip r:embed="rId6"/>
                <a:stretch>
                  <a:fillRect l="-201" t="-5882" r="-13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/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: a random walk of fixed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0" dirty="0"/>
                  <a:t> from source n</a:t>
                </a:r>
                <a:r>
                  <a:rPr lang="en-US" altLang="zh-CN" sz="2400" dirty="0"/>
                  <a:t>ode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</m:t>
                    </m:r>
                  </m:oMath>
                </a14:m>
                <a:r>
                  <a:rPr lang="en-US" altLang="zh-CN" sz="2400" dirty="0"/>
                  <a:t> node in the walk,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  <a:blipFill>
                <a:blip r:embed="rId7"/>
                <a:stretch>
                  <a:fillRect l="-926" t="-5882" r="-11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/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Consider a random walk traversed edge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 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And now resides at node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  <a:blipFill>
                <a:blip r:embed="rId8"/>
                <a:stretch>
                  <a:fillRect l="-1611" t="-5882" r="-90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/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EC371C2-3E9F-437A-A544-52838EFE0C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287" y="6597622"/>
            <a:ext cx="3288113" cy="1353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/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sz="1600" dirty="0"/>
                  <a:t>: </a:t>
                </a:r>
                <a:r>
                  <a:rPr lang="en-US" altLang="zh-CN" sz="2000" dirty="0"/>
                  <a:t>the shortest path distance between</a:t>
                </a:r>
              </a:p>
              <a:p>
                <a:r>
                  <a:rPr lang="en-US" altLang="zh-CN" sz="2000" dirty="0"/>
                  <a:t>nodes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.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  <a:blipFill>
                <a:blip r:embed="rId11"/>
                <a:stretch>
                  <a:fillRect l="-1246" t="-4310" r="-34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4224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429" r="-100472" b="-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429" r="-472" b="-5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60684" r="-100472" b="-2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60684" r="-472" b="-203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59322" r="-100472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59322" r="-472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259322" r="-10047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259322" r="-472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987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373</Words>
  <Application>Microsoft Office PowerPoint</Application>
  <PresentationFormat>自定义</PresentationFormat>
  <Paragraphs>58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27</cp:revision>
  <dcterms:created xsi:type="dcterms:W3CDTF">2021-09-25T04:25:43Z</dcterms:created>
  <dcterms:modified xsi:type="dcterms:W3CDTF">2021-09-26T15:03:52Z</dcterms:modified>
</cp:coreProperties>
</file>