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77556" autoAdjust="0"/>
  </p:normalViewPr>
  <p:slideViewPr>
    <p:cSldViewPr snapToGrid="0">
      <p:cViewPr varScale="1">
        <p:scale>
          <a:sx n="67" d="100"/>
          <a:sy n="67" d="100"/>
        </p:scale>
        <p:origin x="21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517B9-F9DA-4CE7-8A0F-16C8C2F77E8F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EF969-9955-4A7A-886D-0A6DC0CB3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33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对称是指一个</a:t>
            </a:r>
            <a:r>
              <a:rPr lang="en-US" altLang="zh-CN" dirty="0"/>
              <a:t>node</a:t>
            </a:r>
            <a:r>
              <a:rPr lang="zh-CN" altLang="en-US" dirty="0"/>
              <a:t>作为</a:t>
            </a:r>
            <a:r>
              <a:rPr lang="en-US" altLang="zh-CN" dirty="0"/>
              <a:t>source node</a:t>
            </a:r>
            <a:r>
              <a:rPr lang="zh-CN" altLang="en-US" dirty="0"/>
              <a:t>和</a:t>
            </a:r>
            <a:r>
              <a:rPr lang="en-US" altLang="zh-CN" dirty="0"/>
              <a:t>neighbor node</a:t>
            </a:r>
            <a:r>
              <a:rPr lang="zh-CN" altLang="en-US" dirty="0"/>
              <a:t>共享一个</a:t>
            </a:r>
            <a:r>
              <a:rPr lang="en-US" altLang="zh-CN" dirty="0"/>
              <a:t>embedding vector.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4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DFS</a:t>
            </a:r>
            <a:r>
              <a:rPr lang="zh-CN" altLang="en-US" dirty="0"/>
              <a:t>表示同质性</a:t>
            </a:r>
            <a:r>
              <a:rPr lang="en-US" altLang="zh-CN" dirty="0"/>
              <a:t>(homophily)</a:t>
            </a:r>
            <a:r>
              <a:rPr lang="zh-CN" altLang="en-US" dirty="0"/>
              <a:t>，</a:t>
            </a:r>
            <a:r>
              <a:rPr lang="en-US" altLang="zh-CN" dirty="0"/>
              <a:t>BFS</a:t>
            </a:r>
            <a:r>
              <a:rPr lang="zh-CN" altLang="en-US" dirty="0"/>
              <a:t>表示结构等价性</a:t>
            </a:r>
            <a:r>
              <a:rPr lang="en-US" altLang="zh-CN" dirty="0"/>
              <a:t>(structural equivalence)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126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有偏的随机游走。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768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zh-CN" altLang="en-US" dirty="0"/>
              <a:t>比较大，在下面两步取样到已经访问结点的可能性变低，这将会有一个适中的探索以及避免取样中的</a:t>
            </a:r>
            <a:r>
              <a:rPr lang="en-US" altLang="zh-CN" dirty="0"/>
              <a:t>2-hop</a:t>
            </a:r>
            <a:r>
              <a:rPr lang="zh-CN" altLang="en-US" dirty="0"/>
              <a:t>多余性。</a:t>
            </a:r>
            <a:endParaRPr lang="en-US" altLang="zh-CN" dirty="0"/>
          </a:p>
          <a:p>
            <a:r>
              <a:rPr lang="en-US" altLang="zh-CN" dirty="0"/>
              <a:t>P</a:t>
            </a:r>
            <a:r>
              <a:rPr lang="zh-CN" altLang="en-US" dirty="0"/>
              <a:t>比较小，随机游走可能会返回一步，这将会保持随机游走在源点</a:t>
            </a:r>
            <a:r>
              <a:rPr lang="en-US" altLang="zh-CN" dirty="0"/>
              <a:t>u</a:t>
            </a:r>
            <a:r>
              <a:rPr lang="zh-CN" altLang="en-US" dirty="0"/>
              <a:t>的附近。</a:t>
            </a:r>
            <a:endParaRPr lang="en-US" altLang="zh-CN" dirty="0"/>
          </a:p>
          <a:p>
            <a:r>
              <a:rPr lang="en-US" altLang="zh-CN" dirty="0"/>
              <a:t>q&gt;1</a:t>
            </a:r>
            <a:r>
              <a:rPr lang="zh-CN" altLang="en-US" dirty="0"/>
              <a:t>，随机游走偏向访问距离</a:t>
            </a:r>
            <a:r>
              <a:rPr lang="en-US" altLang="zh-CN" dirty="0"/>
              <a:t>t</a:t>
            </a:r>
            <a:r>
              <a:rPr lang="zh-CN" altLang="en-US" dirty="0"/>
              <a:t>近的点，更偏向</a:t>
            </a:r>
            <a:r>
              <a:rPr lang="en-US" altLang="zh-CN" dirty="0"/>
              <a:t>BFS</a:t>
            </a:r>
          </a:p>
          <a:p>
            <a:r>
              <a:rPr lang="en-US" altLang="zh-CN" dirty="0"/>
              <a:t>q&lt;1</a:t>
            </a:r>
            <a:r>
              <a:rPr lang="zh-CN" altLang="en-US" dirty="0"/>
              <a:t>，随机游走偏向访问距离</a:t>
            </a:r>
            <a:r>
              <a:rPr lang="en-US" altLang="zh-CN" dirty="0"/>
              <a:t>t</a:t>
            </a:r>
            <a:r>
              <a:rPr lang="zh-CN" altLang="en-US" dirty="0"/>
              <a:t>远的点，更偏向</a:t>
            </a:r>
            <a:r>
              <a:rPr lang="en-US" altLang="zh-CN" dirty="0"/>
              <a:t>DFS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057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11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24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38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03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38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46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61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97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4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5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5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5E4EC-F5B6-4692-B35B-92C4C1A65EF4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41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5654270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F6B65B4-21D5-45CD-9BFC-06472DE036D7}"/>
                  </a:ext>
                </a:extLst>
              </p:cNvPr>
              <p:cNvSpPr txBox="1"/>
              <p:nvPr/>
            </p:nvSpPr>
            <p:spPr>
              <a:xfrm>
                <a:off x="406478" y="808360"/>
                <a:ext cx="1088838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0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as a </a:t>
                </a:r>
                <a:r>
                  <a:rPr lang="en-US" altLang="zh-CN" sz="2000" b="1" i="1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network neighborhood </a:t>
                </a:r>
                <a:r>
                  <a:rPr lang="en-US" altLang="zh-CN" sz="20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𝑢</m:t>
                    </m:r>
                  </m:oMath>
                </a14:m>
                <a:r>
                  <a:rPr lang="en-US" altLang="zh-CN" sz="20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generated through a neighborhood sampling strategy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𝑆</m:t>
                    </m:r>
                  </m:oMath>
                </a14:m>
                <a:r>
                  <a:rPr lang="en-US" altLang="zh-CN" sz="20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en-US" sz="2000" dirty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F6B65B4-21D5-45CD-9BFC-06472DE03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78" y="808360"/>
                <a:ext cx="10888382" cy="307777"/>
              </a:xfrm>
              <a:prstGeom prst="rect">
                <a:avLst/>
              </a:prstGeom>
              <a:blipFill>
                <a:blip r:embed="rId3"/>
                <a:stretch>
                  <a:fillRect l="-840" t="-26000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BD846455-874A-4307-92C7-6F134B6B5DF9}"/>
              </a:ext>
            </a:extLst>
          </p:cNvPr>
          <p:cNvSpPr/>
          <p:nvPr/>
        </p:nvSpPr>
        <p:spPr>
          <a:xfrm>
            <a:off x="292905" y="1357945"/>
            <a:ext cx="4309193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67" dirty="0">
                <a:ea typeface="微软雅黑" panose="020B0503020204020204" pitchFamily="34" charset="-122"/>
                <a:cs typeface="Times New Roman" panose="02020603050405020304" pitchFamily="18" charset="0"/>
              </a:rPr>
              <a:t>Maximize the log-probability:</a:t>
            </a:r>
            <a:endParaRPr lang="zh-CN" altLang="en-US" sz="2667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A74CCA9-F81A-40EC-926F-A4B028F6F3C9}"/>
                  </a:ext>
                </a:extLst>
              </p:cNvPr>
              <p:cNvSpPr/>
              <p:nvPr/>
            </p:nvSpPr>
            <p:spPr>
              <a:xfrm>
                <a:off x="3489866" y="1999752"/>
                <a:ext cx="3852850" cy="9886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)|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A74CCA9-F81A-40EC-926F-A4B028F6F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866" y="1999752"/>
                <a:ext cx="3852850" cy="9886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F95ED66-3DE9-4ABC-ABE7-38F374B1F862}"/>
                  </a:ext>
                </a:extLst>
              </p:cNvPr>
              <p:cNvSpPr/>
              <p:nvPr/>
            </p:nvSpPr>
            <p:spPr>
              <a:xfrm>
                <a:off x="403595" y="174690"/>
                <a:ext cx="9338903" cy="475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 </m:t>
                    </m:r>
                    <m:sSup>
                      <m:sSupPr>
                        <m:ctrlPr>
                          <a:rPr lang="zh-CN" alt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, the mapping function from nodes to feature representations.</a:t>
                </a:r>
                <a:endParaRPr lang="zh-CN" alt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F95ED66-3DE9-4ABC-ABE7-38F374B1F8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95" y="174690"/>
                <a:ext cx="9338903" cy="475387"/>
              </a:xfrm>
              <a:prstGeom prst="rect">
                <a:avLst/>
              </a:prstGeom>
              <a:blipFill>
                <a:blip r:embed="rId5"/>
                <a:stretch>
                  <a:fillRect l="-522" t="-7692" r="-65" b="-28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853D145E-ADA2-4F38-BCC0-F1340FE2F858}"/>
              </a:ext>
            </a:extLst>
          </p:cNvPr>
          <p:cNvSpPr/>
          <p:nvPr/>
        </p:nvSpPr>
        <p:spPr>
          <a:xfrm>
            <a:off x="292905" y="3082328"/>
            <a:ext cx="3931204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67" dirty="0">
                <a:cs typeface="Times New Roman" panose="02020603050405020304" pitchFamily="18" charset="0"/>
              </a:rPr>
              <a:t>two standard assumptions:</a:t>
            </a:r>
            <a:endParaRPr lang="zh-CN" altLang="en-US" sz="2667" dirty="0"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20CEF4-E52B-49A2-A881-495B9E473889}"/>
              </a:ext>
            </a:extLst>
          </p:cNvPr>
          <p:cNvSpPr/>
          <p:nvPr/>
        </p:nvSpPr>
        <p:spPr>
          <a:xfrm>
            <a:off x="508714" y="4890297"/>
            <a:ext cx="3968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6" indent="-381006">
              <a:buFont typeface="Arial" panose="020B0604020202020204" pitchFamily="34" charset="0"/>
              <a:buChar char="•"/>
            </a:pPr>
            <a:r>
              <a:rPr lang="en-US" altLang="zh-CN" sz="2400" dirty="0"/>
              <a:t>Symmetry in feature space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DF6B4A6-64A8-4846-9E56-9A9AD8F7195A}"/>
                  </a:ext>
                </a:extLst>
              </p:cNvPr>
              <p:cNvSpPr/>
              <p:nvPr/>
            </p:nvSpPr>
            <p:spPr>
              <a:xfrm>
                <a:off x="5161479" y="3565996"/>
                <a:ext cx="5293051" cy="1038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 dirty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DF6B4A6-64A8-4846-9E56-9A9AD8F71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479" y="3565996"/>
                <a:ext cx="5293051" cy="10384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338B5AAB-67D4-4DA2-9792-C0B9F1C0D811}"/>
              </a:ext>
            </a:extLst>
          </p:cNvPr>
          <p:cNvSpPr/>
          <p:nvPr/>
        </p:nvSpPr>
        <p:spPr>
          <a:xfrm>
            <a:off x="508714" y="3755743"/>
            <a:ext cx="4079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6" indent="-381006">
              <a:buFont typeface="Arial" panose="020B0604020202020204" pitchFamily="34" charset="0"/>
              <a:buChar char="•"/>
            </a:pPr>
            <a:r>
              <a:rPr lang="en-US" altLang="zh-CN" sz="2400" dirty="0"/>
              <a:t>Conditional independence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0152211-AC5F-4388-B9E7-427339FE9D48}"/>
                  </a:ext>
                </a:extLst>
              </p:cNvPr>
              <p:cNvSpPr/>
              <p:nvPr/>
            </p:nvSpPr>
            <p:spPr>
              <a:xfrm>
                <a:off x="5161479" y="4787496"/>
                <a:ext cx="5225085" cy="9461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/>
                                  <m:aln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0152211-AC5F-4388-B9E7-427339FE9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479" y="4787496"/>
                <a:ext cx="5225085" cy="9461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F460BF89-50C1-413A-85B0-351531B8A89A}"/>
              </a:ext>
            </a:extLst>
          </p:cNvPr>
          <p:cNvSpPr/>
          <p:nvPr/>
        </p:nvSpPr>
        <p:spPr>
          <a:xfrm>
            <a:off x="9708539" y="6300839"/>
            <a:ext cx="4796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96FE6E6-25A5-4566-8684-280ADD19B5C8}"/>
                  </a:ext>
                </a:extLst>
              </p:cNvPr>
              <p:cNvSpPr/>
              <p:nvPr/>
            </p:nvSpPr>
            <p:spPr>
              <a:xfrm>
                <a:off x="2447501" y="5951459"/>
                <a:ext cx="6842642" cy="1691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400" dirty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400" i="0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0" dirty="0" smtClean="0">
                                  <a:latin typeface="Cambria Math" panose="02040503050406030204" pitchFamily="18" charset="0"/>
                                </a:rPr>
                                <m:t>−|</m:t>
                              </m:r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zh-CN" sz="24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zh-CN" altLang="en-US" sz="2400" i="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supHide m:val="on"/>
                                  <m:ctrlPr>
                                    <a:rPr lang="zh-CN" alt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dirty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zh-CN" altLang="en-US" sz="2400" i="0" dirty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r>
                                    <a:rPr lang="zh-CN" altLang="en-US" sz="2400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nary>
                              <m:d>
                                <m:dPr>
                                  <m:ctrlPr>
                                    <a:rPr lang="zh-CN" alt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96FE6E6-25A5-4566-8684-280ADD19B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501" y="5951459"/>
                <a:ext cx="6842642" cy="16916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D41A8308-2A0B-4778-AECE-830716C2E5D2}"/>
              </a:ext>
            </a:extLst>
          </p:cNvPr>
          <p:cNvSpPr/>
          <p:nvPr/>
        </p:nvSpPr>
        <p:spPr>
          <a:xfrm>
            <a:off x="9708539" y="2171222"/>
            <a:ext cx="4796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625DEC8-1037-4557-BF99-46427E8682C3}"/>
                  </a:ext>
                </a:extLst>
              </p:cNvPr>
              <p:cNvSpPr/>
              <p:nvPr/>
            </p:nvSpPr>
            <p:spPr>
              <a:xfrm>
                <a:off x="1922478" y="7931854"/>
                <a:ext cx="3928191" cy="9886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  <m:aln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)·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625DEC8-1037-4557-BF99-46427E8682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478" y="7931854"/>
                <a:ext cx="3928191" cy="9886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4F0B8AC4-4602-4536-8B95-A596A726D06B}"/>
              </a:ext>
            </a:extLst>
          </p:cNvPr>
          <p:cNvSpPr/>
          <p:nvPr/>
        </p:nvSpPr>
        <p:spPr>
          <a:xfrm>
            <a:off x="7957694" y="8104807"/>
            <a:ext cx="2428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cs typeface="Times New Roman" panose="02020603050405020304" pitchFamily="18" charset="0"/>
              </a:rPr>
              <a:t>negative sampling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18" name="箭头: 左 17">
            <a:extLst>
              <a:ext uri="{FF2B5EF4-FFF2-40B4-BE49-F238E27FC236}">
                <a16:creationId xmlns:a16="http://schemas.microsoft.com/office/drawing/2014/main" id="{5A1B13C6-93D8-4C80-B8D8-9292A5C3D341}"/>
              </a:ext>
            </a:extLst>
          </p:cNvPr>
          <p:cNvSpPr/>
          <p:nvPr/>
        </p:nvSpPr>
        <p:spPr>
          <a:xfrm>
            <a:off x="6325393" y="8238226"/>
            <a:ext cx="1157576" cy="2156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E7C7C92-F3A8-4B7D-9BC7-D216BEE48B3C}"/>
              </a:ext>
            </a:extLst>
          </p:cNvPr>
          <p:cNvSpPr/>
          <p:nvPr/>
        </p:nvSpPr>
        <p:spPr>
          <a:xfrm>
            <a:off x="132675" y="6550839"/>
            <a:ext cx="708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cs typeface="Times New Roman" panose="02020603050405020304" pitchFamily="18" charset="0"/>
              </a:rPr>
              <a:t>SGD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20" name="箭头: 左 19">
            <a:extLst>
              <a:ext uri="{FF2B5EF4-FFF2-40B4-BE49-F238E27FC236}">
                <a16:creationId xmlns:a16="http://schemas.microsoft.com/office/drawing/2014/main" id="{A8399796-9D51-4AA4-BF64-AA56524151AA}"/>
              </a:ext>
            </a:extLst>
          </p:cNvPr>
          <p:cNvSpPr/>
          <p:nvPr/>
        </p:nvSpPr>
        <p:spPr>
          <a:xfrm rot="10800000">
            <a:off x="1112211" y="6673840"/>
            <a:ext cx="1157576" cy="2156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C46A1F9-5708-48D8-AE67-04FBA1F57439}"/>
              </a:ext>
            </a:extLst>
          </p:cNvPr>
          <p:cNvSpPr/>
          <p:nvPr/>
        </p:nvSpPr>
        <p:spPr>
          <a:xfrm>
            <a:off x="5829483" y="1366807"/>
            <a:ext cx="3128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u="sng" dirty="0">
                <a:ea typeface="微软雅黑" panose="020B0503020204020204" pitchFamily="34" charset="-122"/>
                <a:cs typeface="Times New Roman" panose="02020603050405020304" pitchFamily="18" charset="0"/>
              </a:rPr>
              <a:t>Skip-Gram architecture</a:t>
            </a:r>
            <a:endParaRPr lang="zh-CN" alt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62889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14D9AA7-59A5-457A-8A47-99645F07FB1D}"/>
                  </a:ext>
                </a:extLst>
              </p:cNvPr>
              <p:cNvSpPr/>
              <p:nvPr/>
            </p:nvSpPr>
            <p:spPr>
              <a:xfrm>
                <a:off x="360192" y="391499"/>
                <a:ext cx="107529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cs typeface="Times New Roman" panose="02020603050405020304" pitchFamily="18" charset="0"/>
                  </a:rPr>
                  <a:t>Two </a:t>
                </a:r>
                <a:r>
                  <a:rPr lang="en-US" altLang="zh-CN" sz="2400" b="1" dirty="0">
                    <a:cs typeface="Times New Roman" panose="02020603050405020304" pitchFamily="18" charset="0"/>
                  </a:rPr>
                  <a:t>extreme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sampling strategies for generating neighborhood set(s)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 nodes:</a:t>
                </a:r>
                <a:endParaRPr lang="zh-CN" alt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14D9AA7-59A5-457A-8A47-99645F07FB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92" y="391499"/>
                <a:ext cx="10752944" cy="461665"/>
              </a:xfrm>
              <a:prstGeom prst="rect">
                <a:avLst/>
              </a:prstGeom>
              <a:blipFill>
                <a:blip r:embed="rId3"/>
                <a:stretch>
                  <a:fillRect l="-850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5C760732-1023-4E71-A91E-5079E26AB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199" y="853164"/>
            <a:ext cx="5081909" cy="225361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E91DAD6-536B-44BC-B5E0-D17BB0F4EB64}"/>
              </a:ext>
            </a:extLst>
          </p:cNvPr>
          <p:cNvSpPr/>
          <p:nvPr/>
        </p:nvSpPr>
        <p:spPr>
          <a:xfrm>
            <a:off x="962868" y="1656532"/>
            <a:ext cx="38195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cs typeface="Times New Roman" panose="02020603050405020304" pitchFamily="18" charset="0"/>
              </a:rPr>
              <a:t>Bread-Frist Sampling(BFS)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cs typeface="Times New Roman" panose="02020603050405020304" pitchFamily="18" charset="0"/>
              </a:rPr>
              <a:t>Depth-Frist Sampling(DFS)</a:t>
            </a:r>
            <a:endParaRPr lang="zh-CN" altLang="en-US" sz="24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BCD81BF-D1D9-4426-AE38-39178FD0B328}"/>
              </a:ext>
            </a:extLst>
          </p:cNvPr>
          <p:cNvSpPr/>
          <p:nvPr/>
        </p:nvSpPr>
        <p:spPr>
          <a:xfrm>
            <a:off x="177820" y="3290897"/>
            <a:ext cx="999911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Times New Roman" panose="02020603050405020304" pitchFamily="18" charset="0"/>
              </a:rPr>
              <a:t>Two kind of similarities: </a:t>
            </a:r>
          </a:p>
          <a:p>
            <a:endParaRPr lang="en-US" altLang="zh-CN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cs typeface="Times New Roman" panose="02020603050405020304" pitchFamily="18" charset="0"/>
              </a:rPr>
              <a:t>Homophily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Nodes that highly interconnected and belong to similar network clustering or communities, embedded closely together.</a:t>
            </a:r>
          </a:p>
          <a:p>
            <a:pPr lvl="1"/>
            <a:r>
              <a:rPr lang="en-US" altLang="zh-CN" sz="2400" b="1" dirty="0">
                <a:cs typeface="Times New Roman" panose="02020603050405020304" pitchFamily="18" charset="0"/>
              </a:rPr>
              <a:t>DFS</a:t>
            </a:r>
            <a:r>
              <a:rPr lang="en-US" altLang="zh-CN" sz="2400" dirty="0">
                <a:cs typeface="Times New Roman" panose="02020603050405020304" pitchFamily="18" charset="0"/>
              </a:rPr>
              <a:t> does, a </a:t>
            </a:r>
            <a:r>
              <a:rPr lang="en-US" altLang="zh-CN" sz="2400" b="1" dirty="0">
                <a:cs typeface="Times New Roman" panose="02020603050405020304" pitchFamily="18" charset="0"/>
              </a:rPr>
              <a:t>macroscopic</a:t>
            </a:r>
            <a:r>
              <a:rPr lang="en-US" altLang="zh-CN" sz="2400" dirty="0">
                <a:cs typeface="Times New Roman" panose="02020603050405020304" pitchFamily="18" charset="0"/>
              </a:rPr>
              <a:t> view of the neighborhood.</a:t>
            </a:r>
          </a:p>
          <a:p>
            <a:pPr lvl="1"/>
            <a:r>
              <a:rPr lang="en-US" altLang="zh-CN" sz="2400" u="sng" dirty="0">
                <a:cs typeface="Times New Roman" panose="02020603050405020304" pitchFamily="18" charset="0"/>
              </a:rPr>
              <a:t>Drawback</a:t>
            </a:r>
            <a:r>
              <a:rPr lang="en-US" altLang="zh-CN" sz="2400" dirty="0">
                <a:cs typeface="Times New Roman" panose="02020603050405020304" pitchFamily="18" charset="0"/>
              </a:rPr>
              <a:t>: Constrained sample size and a large neighborhood to explore,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Resulting in high variance.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greater depth  </a:t>
            </a:r>
            <a:r>
              <a:rPr lang="en-US" altLang="zh-CN" sz="2400" dirty="0">
                <a:cs typeface="Times New Roman" panose="02020603050405020304" pitchFamily="18" charset="0"/>
                <a:sym typeface="Wingdings" panose="05000000000000000000" pitchFamily="2" charset="2"/>
              </a:rPr>
              <a:t> sample nodes far from source  complex dependencies 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cs typeface="Times New Roman" panose="02020603050405020304" pitchFamily="18" charset="0"/>
              </a:rPr>
              <a:t>Structural equivalence </a:t>
            </a:r>
          </a:p>
          <a:p>
            <a:pPr lvl="1"/>
            <a:r>
              <a:rPr lang="en-US" altLang="zh-CN" sz="2400" dirty="0"/>
              <a:t>Nodes that have similar structural roles, embedded closely together.</a:t>
            </a:r>
          </a:p>
          <a:p>
            <a:pPr lvl="1"/>
            <a:r>
              <a:rPr lang="en-US" altLang="zh-CN" sz="2400" b="1" dirty="0"/>
              <a:t>BFS</a:t>
            </a:r>
            <a:r>
              <a:rPr lang="en-US" altLang="zh-CN" sz="2400" dirty="0"/>
              <a:t> does, a </a:t>
            </a:r>
            <a:r>
              <a:rPr lang="en-US" altLang="zh-CN" sz="2400" b="1" dirty="0"/>
              <a:t>microscopic</a:t>
            </a:r>
            <a:r>
              <a:rPr lang="en-US" altLang="zh-CN" sz="2400" dirty="0"/>
              <a:t> view of the neighborhood.</a:t>
            </a:r>
          </a:p>
          <a:p>
            <a:pPr lvl="1"/>
            <a:r>
              <a:rPr lang="en-US" altLang="zh-CN" sz="2400" u="sng" dirty="0">
                <a:cs typeface="Times New Roman" panose="02020603050405020304" pitchFamily="18" charset="0"/>
              </a:rPr>
              <a:t>Drawback</a:t>
            </a:r>
            <a:r>
              <a:rPr lang="en-US" altLang="zh-CN" sz="2400" dirty="0">
                <a:cs typeface="Times New Roman" panose="02020603050405020304" pitchFamily="18" charset="0"/>
              </a:rPr>
              <a:t>: A very small portion of the graph is explored for any given k.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60871AF-0CA5-42B2-8E0D-88776EC8B05E}"/>
                  </a:ext>
                </a:extLst>
              </p:cNvPr>
              <p:cNvSpPr/>
              <p:nvPr/>
            </p:nvSpPr>
            <p:spPr>
              <a:xfrm>
                <a:off x="3671137" y="6858438"/>
                <a:ext cx="12396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60871AF-0CA5-42B2-8E0D-88776EC8B0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137" y="6858438"/>
                <a:ext cx="1239698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8823CC4-4056-4D4C-B139-D8174C386C0C}"/>
                  </a:ext>
                </a:extLst>
              </p:cNvPr>
              <p:cNvSpPr/>
              <p:nvPr/>
            </p:nvSpPr>
            <p:spPr>
              <a:xfrm>
                <a:off x="2506289" y="3959040"/>
                <a:ext cx="12325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8823CC4-4056-4D4C-B139-D8174C386C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289" y="3959040"/>
                <a:ext cx="1232582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14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14D9AA7-59A5-457A-8A47-99645F07FB1D}"/>
                  </a:ext>
                </a:extLst>
              </p:cNvPr>
              <p:cNvSpPr/>
              <p:nvPr/>
            </p:nvSpPr>
            <p:spPr>
              <a:xfrm>
                <a:off x="360192" y="391499"/>
                <a:ext cx="3151760" cy="478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zh-CN" altLang="en-US" sz="2400" i="0" dirty="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order random walk:</a:t>
                </a:r>
                <a:endParaRPr lang="zh-CN" alt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14D9AA7-59A5-457A-8A47-99645F07FB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92" y="391499"/>
                <a:ext cx="3151760" cy="478080"/>
              </a:xfrm>
              <a:prstGeom prst="rect">
                <a:avLst/>
              </a:prstGeom>
              <a:blipFill>
                <a:blip r:embed="rId3"/>
                <a:stretch>
                  <a:fillRect l="-387" t="-7595" r="-1934" b="-265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C4FCF95-B88E-46A2-80E6-39F569EBB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139" y="3742214"/>
            <a:ext cx="3532237" cy="2519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AAE5BD2-B7D7-40F9-A7AD-99C803565DEA}"/>
                  </a:ext>
                </a:extLst>
              </p:cNvPr>
              <p:cNvSpPr txBox="1"/>
              <p:nvPr/>
            </p:nvSpPr>
            <p:spPr>
              <a:xfrm>
                <a:off x="2522857" y="1953638"/>
                <a:ext cx="5453137" cy="1179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𝑣𝑥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den>
                                </m:f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AAE5BD2-B7D7-40F9-A7AD-99C80356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857" y="1953638"/>
                <a:ext cx="5453137" cy="11791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CC8AAC4-81AC-4436-A069-F13263E89364}"/>
                  </a:ext>
                </a:extLst>
              </p:cNvPr>
              <p:cNvSpPr/>
              <p:nvPr/>
            </p:nvSpPr>
            <p:spPr>
              <a:xfrm>
                <a:off x="547287" y="3310815"/>
                <a:ext cx="909947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𝑣𝑥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the </a:t>
                </a:r>
                <a:r>
                  <a:rPr lang="en-US" altLang="zh-CN" sz="2400" b="1" dirty="0"/>
                  <a:t>unnormalized transition probability</a:t>
                </a:r>
                <a:r>
                  <a:rPr lang="en-US" altLang="zh-CN" sz="2400" dirty="0"/>
                  <a:t> between nodes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the </a:t>
                </a:r>
                <a:r>
                  <a:rPr lang="en-US" altLang="zh-CN" sz="2400" b="1" dirty="0"/>
                  <a:t>normalizing constant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CC8AAC4-81AC-4436-A069-F13263E893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87" y="3310815"/>
                <a:ext cx="9099479" cy="830997"/>
              </a:xfrm>
              <a:prstGeom prst="rect">
                <a:avLst/>
              </a:prstGeom>
              <a:blipFill>
                <a:blip r:embed="rId6"/>
                <a:stretch>
                  <a:fillRect l="-201" t="-5882" r="-134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C0C9125-B26C-4607-8944-F64D482CE688}"/>
                  </a:ext>
                </a:extLst>
              </p:cNvPr>
              <p:cNvSpPr/>
              <p:nvPr/>
            </p:nvSpPr>
            <p:spPr>
              <a:xfrm>
                <a:off x="547287" y="1127028"/>
                <a:ext cx="1053308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: a random walk of fixed length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400" b="0" dirty="0"/>
                  <a:t> from source n</a:t>
                </a:r>
                <a:r>
                  <a:rPr lang="en-US" altLang="zh-CN" sz="2400" dirty="0"/>
                  <a:t>ode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CN" sz="24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denote the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</m:t>
                    </m:r>
                  </m:oMath>
                </a14:m>
                <a:r>
                  <a:rPr lang="en-US" altLang="zh-CN" sz="2400" dirty="0"/>
                  <a:t> node in the walk,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dirty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C0C9125-B26C-4607-8944-F64D482CE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87" y="1127028"/>
                <a:ext cx="10533089" cy="830997"/>
              </a:xfrm>
              <a:prstGeom prst="rect">
                <a:avLst/>
              </a:prstGeom>
              <a:blipFill>
                <a:blip r:embed="rId7"/>
                <a:stretch>
                  <a:fillRect l="-926" t="-5882" r="-116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4930C4C-DBB6-4DFF-B39A-6ADCDC9D96E1}"/>
                  </a:ext>
                </a:extLst>
              </p:cNvPr>
              <p:cNvSpPr/>
              <p:nvPr/>
            </p:nvSpPr>
            <p:spPr>
              <a:xfrm>
                <a:off x="699687" y="4675566"/>
                <a:ext cx="6056017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</a:rPr>
                  <a:t>Consider a random walk traversed edge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</a:rPr>
                  <a:t>,  </a:t>
                </a:r>
              </a:p>
              <a:p>
                <a:r>
                  <a:rPr lang="en-US" altLang="zh-CN" sz="2400" dirty="0">
                    <a:solidFill>
                      <a:prstClr val="black"/>
                    </a:solidFill>
                  </a:rPr>
                  <a:t>And now resides at node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4930C4C-DBB6-4DFF-B39A-6ADCDC9D9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87" y="4675566"/>
                <a:ext cx="6056017" cy="830997"/>
              </a:xfrm>
              <a:prstGeom prst="rect">
                <a:avLst/>
              </a:prstGeom>
              <a:blipFill>
                <a:blip r:embed="rId8"/>
                <a:stretch>
                  <a:fillRect l="-1611" t="-5882" r="-906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505E676-6DC9-4E65-9F46-5084B02DE564}"/>
                  </a:ext>
                </a:extLst>
              </p:cNvPr>
              <p:cNvSpPr/>
              <p:nvPr/>
            </p:nvSpPr>
            <p:spPr>
              <a:xfrm>
                <a:off x="1395194" y="5682986"/>
                <a:ext cx="2975943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𝑣𝑥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505E676-6DC9-4E65-9F46-5084B02DE5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94" y="5682986"/>
                <a:ext cx="2975943" cy="490199"/>
              </a:xfrm>
              <a:prstGeom prst="rect">
                <a:avLst/>
              </a:prstGeom>
              <a:blipFill>
                <a:blip r:embed="rId9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0EC371C2-3E9F-437A-A544-52838EFE0C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287" y="6597622"/>
            <a:ext cx="3288113" cy="13534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6761938-468C-43BC-B5C9-870964F42477}"/>
                  </a:ext>
                </a:extLst>
              </p:cNvPr>
              <p:cNvSpPr/>
              <p:nvPr/>
            </p:nvSpPr>
            <p:spPr>
              <a:xfrm>
                <a:off x="182392" y="8175464"/>
                <a:ext cx="538262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∈{0,1,2}</m:t>
                    </m:r>
                  </m:oMath>
                </a14:m>
                <a:r>
                  <a:rPr lang="en-US" altLang="zh-CN" sz="1600" dirty="0"/>
                  <a:t>: </a:t>
                </a:r>
                <a:r>
                  <a:rPr lang="en-US" altLang="zh-CN" sz="2000" dirty="0"/>
                  <a:t>the shortest path distance between</a:t>
                </a:r>
              </a:p>
              <a:p>
                <a:r>
                  <a:rPr lang="en-US" altLang="zh-CN" sz="2000" dirty="0"/>
                  <a:t>nodes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. 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6761938-468C-43BC-B5C9-870964F424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92" y="8175464"/>
                <a:ext cx="5382627" cy="707886"/>
              </a:xfrm>
              <a:prstGeom prst="rect">
                <a:avLst/>
              </a:prstGeom>
              <a:blipFill>
                <a:blip r:embed="rId11"/>
                <a:stretch>
                  <a:fillRect l="-1246" t="-4310" r="-340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表格 22">
                <a:extLst>
                  <a:ext uri="{FF2B5EF4-FFF2-40B4-BE49-F238E27FC236}">
                    <a16:creationId xmlns:a16="http://schemas.microsoft.com/office/drawing/2014/main" id="{A4AA1C5D-D6BD-418A-9E6F-389683ACBD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0600817"/>
                  </p:ext>
                </p:extLst>
              </p:nvPr>
            </p:nvGraphicFramePr>
            <p:xfrm>
              <a:off x="6626983" y="6314775"/>
              <a:ext cx="5162890" cy="25685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581445">
                      <a:extLst>
                        <a:ext uri="{9D8B030D-6E8A-4147-A177-3AD203B41FA5}">
                          <a16:colId xmlns:a16="http://schemas.microsoft.com/office/drawing/2014/main" val="4215692228"/>
                        </a:ext>
                      </a:extLst>
                    </a:gridCol>
                    <a:gridCol w="2581445">
                      <a:extLst>
                        <a:ext uri="{9D8B030D-6E8A-4147-A177-3AD203B41FA5}">
                          <a16:colId xmlns:a16="http://schemas.microsoft.com/office/drawing/2014/main" val="1337371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altLang="zh-C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altLang="zh-C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2470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altLang="zh-C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46656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altLang="zh-C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0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8652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0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36007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表格 22">
                <a:extLst>
                  <a:ext uri="{FF2B5EF4-FFF2-40B4-BE49-F238E27FC236}">
                    <a16:creationId xmlns:a16="http://schemas.microsoft.com/office/drawing/2014/main" id="{A4AA1C5D-D6BD-418A-9E6F-389683ACBD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0600817"/>
                  </p:ext>
                </p:extLst>
              </p:nvPr>
            </p:nvGraphicFramePr>
            <p:xfrm>
              <a:off x="6626983" y="6314775"/>
              <a:ext cx="5162890" cy="25685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581445">
                      <a:extLst>
                        <a:ext uri="{9D8B030D-6E8A-4147-A177-3AD203B41FA5}">
                          <a16:colId xmlns:a16="http://schemas.microsoft.com/office/drawing/2014/main" val="4215692228"/>
                        </a:ext>
                      </a:extLst>
                    </a:gridCol>
                    <a:gridCol w="2581445">
                      <a:extLst>
                        <a:ext uri="{9D8B030D-6E8A-4147-A177-3AD203B41FA5}">
                          <a16:colId xmlns:a16="http://schemas.microsoft.com/office/drawing/2014/main" val="1337371917"/>
                        </a:ext>
                      </a:extLst>
                    </a:gridCol>
                  </a:tblGrid>
                  <a:tr h="42240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236" t="-1429" r="-100472" b="-5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100236" t="-1429" r="-472" b="-5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470746"/>
                      </a:ext>
                    </a:extLst>
                  </a:tr>
                  <a:tr h="7153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236" t="-60684" r="-100472" b="-203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100236" t="-60684" r="-472" b="-2034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4665688"/>
                      </a:ext>
                    </a:extLst>
                  </a:tr>
                  <a:tr h="7153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236" t="-159322" r="-100472" b="-10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100236" t="-159322" r="-472" b="-10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8652720"/>
                      </a:ext>
                    </a:extLst>
                  </a:tr>
                  <a:tr h="7153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236" t="-259322" r="-100472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100236" t="-259322" r="-472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36007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6987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16122D-6A2E-4753-B550-668ABAACE4E4}"/>
              </a:ext>
            </a:extLst>
          </p:cNvPr>
          <p:cNvSpPr/>
          <p:nvPr/>
        </p:nvSpPr>
        <p:spPr>
          <a:xfrm>
            <a:off x="1257395" y="8424945"/>
            <a:ext cx="8743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参考链接：</a:t>
            </a:r>
            <a:r>
              <a:rPr lang="en-US" altLang="zh-CN" dirty="0">
                <a:hlinkClick r:id="rId3"/>
              </a:rPr>
              <a:t>【Graph Embedding】node2vec</a:t>
            </a:r>
            <a:r>
              <a:rPr lang="zh-CN" altLang="en-US" dirty="0">
                <a:hlinkClick r:id="rId3"/>
              </a:rPr>
              <a:t>：算法原理，实现和应用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知乎 </a:t>
            </a:r>
            <a:r>
              <a:rPr lang="en-US" altLang="zh-CN" dirty="0">
                <a:hlinkClick r:id="rId3"/>
              </a:rPr>
              <a:t>(zhihu.com)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6E50B5-3C74-4734-B154-41C14BE29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672" y="2545300"/>
            <a:ext cx="2563597" cy="18289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ADE71BA-50FE-47DA-93BD-C3EECAD4A5C1}"/>
                  </a:ext>
                </a:extLst>
              </p:cNvPr>
              <p:cNvSpPr/>
              <p:nvPr/>
            </p:nvSpPr>
            <p:spPr>
              <a:xfrm>
                <a:off x="135753" y="443017"/>
                <a:ext cx="11848550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solidFill>
                      <a:prstClr val="black"/>
                    </a:solidFill>
                  </a:rPr>
                  <a:t>Return parameter,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</a:rPr>
                  <a:t>. Control the likelihood of immediately revisiting a node in the walk.</a:t>
                </a:r>
              </a:p>
              <a:p>
                <a:r>
                  <a:rPr lang="en-US" altLang="zh-CN" sz="2400" dirty="0">
                    <a:solidFill>
                      <a:prstClr val="black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</a:rPr>
                  <a:t>, less likely sample visited node.</a:t>
                </a:r>
              </a:p>
              <a:p>
                <a:r>
                  <a:rPr lang="en-US" altLang="zh-CN" sz="2400" dirty="0">
                    <a:solidFill>
                      <a:prstClr val="black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</a:rPr>
                  <a:t>, lead the walk to backtrack a step.</a:t>
                </a:r>
              </a:p>
              <a:p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solidFill>
                      <a:prstClr val="black"/>
                    </a:solidFill>
                  </a:rPr>
                  <a:t>In-out parameter,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</a:rPr>
                  <a:t>. Allows the search to differentiate between “inward” and “outward” nodes.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</a:rPr>
                  <a:t>, bias towards nodes close to node t, BFS behavior.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</a:rPr>
                  <a:t>, bias towards nodes far away from node t, DFS behavior.</a:t>
                </a: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ADE71BA-50FE-47DA-93BD-C3EECAD4A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53" y="443017"/>
                <a:ext cx="11848550" cy="3046988"/>
              </a:xfrm>
              <a:prstGeom prst="rect">
                <a:avLst/>
              </a:prstGeom>
              <a:blipFill>
                <a:blip r:embed="rId5"/>
                <a:stretch>
                  <a:fillRect l="-669" t="-1600" b="-3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40499CCD-0991-4677-87AA-DF4AD996BBA1}"/>
              </a:ext>
            </a:extLst>
          </p:cNvPr>
          <p:cNvSpPr/>
          <p:nvPr/>
        </p:nvSpPr>
        <p:spPr>
          <a:xfrm>
            <a:off x="659731" y="3912543"/>
            <a:ext cx="7503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node2vec is not tied to a particular notion of equivalence.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94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990</TotalTime>
  <Words>601</Words>
  <Application>Microsoft Office PowerPoint</Application>
  <PresentationFormat>自定义</PresentationFormat>
  <Paragraphs>72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Tiger</dc:creator>
  <cp:lastModifiedBy>DELL</cp:lastModifiedBy>
  <cp:revision>31</cp:revision>
  <dcterms:created xsi:type="dcterms:W3CDTF">2021-09-25T04:25:43Z</dcterms:created>
  <dcterms:modified xsi:type="dcterms:W3CDTF">2021-09-27T10:44:21Z</dcterms:modified>
</cp:coreProperties>
</file>