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8" r:id="rId2"/>
    <p:sldId id="282" r:id="rId3"/>
    <p:sldId id="275" r:id="rId4"/>
    <p:sldId id="281" r:id="rId5"/>
    <p:sldId id="283" r:id="rId6"/>
    <p:sldId id="280" r:id="rId7"/>
    <p:sldId id="277" r:id="rId8"/>
    <p:sldId id="278" r:id="rId9"/>
    <p:sldId id="270" r:id="rId10"/>
    <p:sldId id="266" r:id="rId11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7CE"/>
    <a:srgbClr val="0000FF"/>
    <a:srgbClr val="FF0000"/>
    <a:srgbClr val="708661"/>
    <a:srgbClr val="FED300"/>
    <a:srgbClr val="D50090"/>
    <a:srgbClr val="FCFCFF"/>
    <a:srgbClr val="9B0D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88479" autoAdjust="0"/>
  </p:normalViewPr>
  <p:slideViewPr>
    <p:cSldViewPr snapToGrid="0">
      <p:cViewPr varScale="1">
        <p:scale>
          <a:sx n="58" d="100"/>
          <a:sy n="58" d="100"/>
        </p:scale>
        <p:origin x="12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17B9-F9DA-4CE7-8A0F-16C8C2F77E8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F969-9955-4A7A-886D-0A6DC0CB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9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9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P(</a:t>
            </a:r>
            <a:r>
              <a:rPr lang="en-US" altLang="zh-CN" dirty="0" err="1"/>
              <a:t>v|u</a:t>
            </a:r>
            <a:r>
              <a:rPr lang="en-US" altLang="zh-CN" dirty="0"/>
              <a:t>)</a:t>
            </a:r>
            <a:r>
              <a:rPr lang="zh-CN" altLang="en-US" dirty="0"/>
              <a:t>是真实分布，</a:t>
            </a:r>
            <a:r>
              <a:rPr lang="en-US" altLang="zh-CN" dirty="0"/>
              <a:t>DEC(</a:t>
            </a:r>
            <a:r>
              <a:rPr lang="en-US" altLang="zh-CN" dirty="0" err="1"/>
              <a:t>zu,zv</a:t>
            </a:r>
            <a:r>
              <a:rPr lang="en-US" altLang="zh-CN" dirty="0"/>
              <a:t>)</a:t>
            </a:r>
            <a:r>
              <a:rPr lang="zh-CN" altLang="en-US" dirty="0"/>
              <a:t>是估计分布，都是离散分布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7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8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结点嵌入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ABBF1B-C1AE-45C6-A6C5-1841F5F2613D}"/>
              </a:ext>
            </a:extLst>
          </p:cNvPr>
          <p:cNvSpPr/>
          <p:nvPr/>
        </p:nvSpPr>
        <p:spPr>
          <a:xfrm>
            <a:off x="443999" y="1657897"/>
            <a:ext cx="110004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将原始网络的结点编码为</a:t>
            </a:r>
            <a:r>
              <a:rPr lang="zh-CN" altLang="en-US" sz="2800" dirty="0">
                <a:solidFill>
                  <a:prstClr val="black"/>
                </a:solidFill>
                <a:highlight>
                  <a:srgbClr val="65B7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低维稠密向量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原始网络中相似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的结点在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嵌入空间中也相似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eg.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做内积）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或者说在嵌入空间中的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几何关系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和原网络中的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e.g.,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边）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EBB375-6B15-4C93-90A6-360E360430C2}"/>
              </a:ext>
            </a:extLst>
          </p:cNvPr>
          <p:cNvSpPr/>
          <p:nvPr/>
        </p:nvSpPr>
        <p:spPr>
          <a:xfrm>
            <a:off x="1303154" y="8427304"/>
            <a:ext cx="7467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ED7D31"/>
              </a:buClr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Focus: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仅利用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图结构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本身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，不使用结点特征。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67E006-3866-4232-913A-A03CE943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65" y="3481199"/>
            <a:ext cx="8042173" cy="453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45720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LINE &amp; SDNE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AE14C2-F461-4F7F-BA6F-536DCF0E3234}"/>
              </a:ext>
            </a:extLst>
          </p:cNvPr>
          <p:cNvSpPr/>
          <p:nvPr/>
        </p:nvSpPr>
        <p:spPr>
          <a:xfrm>
            <a:off x="247192" y="1779593"/>
            <a:ext cx="3271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一阶相似性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BF40D3-827A-4100-98C1-73F8A47277D1}"/>
              </a:ext>
            </a:extLst>
          </p:cNvPr>
          <p:cNvSpPr/>
          <p:nvPr/>
        </p:nvSpPr>
        <p:spPr>
          <a:xfrm>
            <a:off x="106638" y="4724759"/>
            <a:ext cx="3070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Clr>
                <a:srgbClr val="ED7D31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二阶相似性</a:t>
            </a:r>
            <a:endParaRPr lang="en-US" altLang="zh-CN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78D27E-E561-4B4B-9AA1-919DB256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553" y="3869324"/>
            <a:ext cx="4520255" cy="3113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39DAC92-9D3E-4F49-B4C3-17CA5FEE317D}"/>
                  </a:ext>
                </a:extLst>
              </p:cNvPr>
              <p:cNvSpPr/>
              <p:nvPr/>
            </p:nvSpPr>
            <p:spPr>
              <a:xfrm>
                <a:off x="247192" y="2647821"/>
                <a:ext cx="79443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对于任意结点对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，通过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边连接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的相似性，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有边相连，其一阶相似性可用边上的权重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没有边相连，则一阶相似性为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39DAC92-9D3E-4F49-B4C3-17CA5FEE3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92" y="2647821"/>
                <a:ext cx="7944315" cy="1569660"/>
              </a:xfrm>
              <a:prstGeom prst="rect">
                <a:avLst/>
              </a:prstGeom>
              <a:blipFill>
                <a:blip r:embed="rId4"/>
                <a:stretch>
                  <a:fillRect l="-1228"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3D68E0C-C21A-4AF4-8167-850E0C7C1B6F}"/>
                  </a:ext>
                </a:extLst>
              </p:cNvPr>
              <p:cNvSpPr/>
              <p:nvPr/>
            </p:nvSpPr>
            <p:spPr>
              <a:xfrm>
                <a:off x="173510" y="5711349"/>
                <a:ext cx="9618189" cy="3113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对于任意结点对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邻居结构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之间的相似性，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与其他结点的一阶相似性如下：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,···,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,···,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之间的二阶相似性可以通过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之间的相似性来决定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如果没有边连接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之间的二阶相似性为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3D68E0C-C21A-4AF4-8167-850E0C7C1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10" y="5711349"/>
                <a:ext cx="9618189" cy="3113288"/>
              </a:xfrm>
              <a:prstGeom prst="rect">
                <a:avLst/>
              </a:prstGeom>
              <a:blipFill>
                <a:blip r:embed="rId5"/>
                <a:stretch>
                  <a:fillRect l="-951" t="-1566" b="-3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9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EED6DCBD-669A-4A30-AAB5-916A2A9B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088" y="4986102"/>
            <a:ext cx="6117087" cy="21452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75151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学习结点嵌入的</a:t>
            </a:r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个部分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04D1639-1F48-425B-A806-E1247E4105F4}"/>
                  </a:ext>
                </a:extLst>
              </p:cNvPr>
              <p:cNvSpPr/>
              <p:nvPr/>
            </p:nvSpPr>
            <p:spPr>
              <a:xfrm>
                <a:off x="106639" y="1817664"/>
                <a:ext cx="8239182" cy="1823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编码器（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Encoder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2"/>
                  </a:buClr>
                </a:pP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2"/>
                  </a:buClr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2"/>
                  </a:buClr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Encoder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将结点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映射到一个低维向量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04D1639-1F48-425B-A806-E1247E410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9" y="1817664"/>
                <a:ext cx="8239182" cy="1823576"/>
              </a:xfrm>
              <a:prstGeom prst="rect">
                <a:avLst/>
              </a:prstGeom>
              <a:blipFill>
                <a:blip r:embed="rId4"/>
                <a:stretch>
                  <a:fillRect l="-1479" t="-334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2CFA7A-BED8-4464-A15C-80AA3392B0FD}"/>
                  </a:ext>
                </a:extLst>
              </p:cNvPr>
              <p:cNvSpPr/>
              <p:nvPr/>
            </p:nvSpPr>
            <p:spPr>
              <a:xfrm>
                <a:off x="3808535" y="2382986"/>
                <a:ext cx="2347694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2CFA7A-BED8-4464-A15C-80AA3392B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35" y="2382986"/>
                <a:ext cx="2347694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D87FFE9-FD83-444A-A0FA-8B6E317F0876}"/>
                  </a:ext>
                </a:extLst>
              </p:cNvPr>
              <p:cNvSpPr/>
              <p:nvPr/>
            </p:nvSpPr>
            <p:spPr>
              <a:xfrm>
                <a:off x="8885897" y="2328374"/>
                <a:ext cx="2264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D87FFE9-FD83-444A-A0FA-8B6E317F0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897" y="2328374"/>
                <a:ext cx="22641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47CD3DF6-71D6-4D22-B47D-7EC510EC4211}"/>
              </a:ext>
            </a:extLst>
          </p:cNvPr>
          <p:cNvSpPr/>
          <p:nvPr/>
        </p:nvSpPr>
        <p:spPr>
          <a:xfrm>
            <a:off x="76955" y="3782621"/>
            <a:ext cx="74037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相似性函数（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Similarity function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72B4469-0744-4861-B098-280E80DFD727}"/>
                  </a:ext>
                </a:extLst>
              </p:cNvPr>
              <p:cNvSpPr/>
              <p:nvPr/>
            </p:nvSpPr>
            <p:spPr>
              <a:xfrm>
                <a:off x="3413032" y="7242052"/>
                <a:ext cx="3453959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72B4469-0744-4861-B098-280E80DFD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32" y="7242052"/>
                <a:ext cx="3453959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520106F-3518-477A-B362-1F09E0D8454A}"/>
                  </a:ext>
                </a:extLst>
              </p:cNvPr>
              <p:cNvSpPr/>
              <p:nvPr/>
            </p:nvSpPr>
            <p:spPr>
              <a:xfrm>
                <a:off x="33314" y="4418150"/>
                <a:ext cx="8049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是基于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原始图结构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的结点间相似性的度量。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520106F-3518-477A-B362-1F09E0D84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4" y="4418150"/>
                <a:ext cx="8049896" cy="523220"/>
              </a:xfrm>
              <a:prstGeom prst="rect">
                <a:avLst/>
              </a:prstGeom>
              <a:blipFill>
                <a:blip r:embed="rId8"/>
                <a:stretch>
                  <a:fillRect t="-12791" r="-15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689493-FDE3-47E7-BFEA-A24E6D05BBA6}"/>
                  </a:ext>
                </a:extLst>
              </p:cNvPr>
              <p:cNvSpPr/>
              <p:nvPr/>
            </p:nvSpPr>
            <p:spPr>
              <a:xfrm>
                <a:off x="934800" y="5257469"/>
                <a:ext cx="28737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689493-FDE3-47E7-BFEA-A24E6D05B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00" y="5257469"/>
                <a:ext cx="28737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8CD5EA7-AF55-46C8-90E8-F96634FA0C79}"/>
                  </a:ext>
                </a:extLst>
              </p:cNvPr>
              <p:cNvSpPr/>
              <p:nvPr/>
            </p:nvSpPr>
            <p:spPr>
              <a:xfrm>
                <a:off x="930243" y="5892279"/>
                <a:ext cx="39703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8CD5EA7-AF55-46C8-90E8-F96634FA0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3" y="5892279"/>
                <a:ext cx="39703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7F3302A5-51F4-4A46-819B-55014EDBB8DF}"/>
              </a:ext>
            </a:extLst>
          </p:cNvPr>
          <p:cNvSpPr/>
          <p:nvPr/>
        </p:nvSpPr>
        <p:spPr>
          <a:xfrm>
            <a:off x="106637" y="6583076"/>
            <a:ext cx="73741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解码器（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Decoder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将结点嵌入映射为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相似性值，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用来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图的一些性质，预测结点对的关系或相似性。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9BCF551-242B-4B73-93B5-C7152CC36D71}"/>
                  </a:ext>
                </a:extLst>
              </p:cNvPr>
              <p:cNvSpPr/>
              <p:nvPr/>
            </p:nvSpPr>
            <p:spPr>
              <a:xfrm>
                <a:off x="8083210" y="7131392"/>
                <a:ext cx="3287438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9BCF551-242B-4B73-93B5-C7152CC36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10" y="7131392"/>
                <a:ext cx="3287438" cy="5309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F4EF97-32B1-4F17-A1A9-E7E3E74657FA}"/>
              </a:ext>
            </a:extLst>
          </p:cNvPr>
          <p:cNvCxnSpPr>
            <a:cxnSpLocks/>
          </p:cNvCxnSpPr>
          <p:nvPr/>
        </p:nvCxnSpPr>
        <p:spPr>
          <a:xfrm flipV="1">
            <a:off x="9785501" y="7662307"/>
            <a:ext cx="830080" cy="62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C6B1557-CE7D-4E36-8FEE-2CFE548E2915}"/>
              </a:ext>
            </a:extLst>
          </p:cNvPr>
          <p:cNvSpPr/>
          <p:nvPr/>
        </p:nvSpPr>
        <p:spPr>
          <a:xfrm>
            <a:off x="8488392" y="8422298"/>
            <a:ext cx="26119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Inner-product between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embeddings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A5C21BF-F25D-4942-B435-A3B6F1458CA4}"/>
              </a:ext>
            </a:extLst>
          </p:cNvPr>
          <p:cNvCxnSpPr>
            <a:cxnSpLocks/>
          </p:cNvCxnSpPr>
          <p:nvPr/>
        </p:nvCxnSpPr>
        <p:spPr>
          <a:xfrm flipV="1">
            <a:off x="9435038" y="2834463"/>
            <a:ext cx="478206" cy="5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B88D764-669D-4D94-B010-3A3E800EE9A6}"/>
              </a:ext>
            </a:extLst>
          </p:cNvPr>
          <p:cNvSpPr/>
          <p:nvPr/>
        </p:nvSpPr>
        <p:spPr>
          <a:xfrm>
            <a:off x="7940142" y="3310201"/>
            <a:ext cx="2104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in the origin network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DD86811-F948-4A7E-8561-469F4E4446F9}"/>
              </a:ext>
            </a:extLst>
          </p:cNvPr>
          <p:cNvCxnSpPr>
            <a:cxnSpLocks/>
          </p:cNvCxnSpPr>
          <p:nvPr/>
        </p:nvCxnSpPr>
        <p:spPr>
          <a:xfrm flipH="1" flipV="1">
            <a:off x="10814123" y="2863349"/>
            <a:ext cx="294923" cy="38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9163FB6-F00D-432D-9618-F4750E4CF97F}"/>
              </a:ext>
            </a:extLst>
          </p:cNvPr>
          <p:cNvSpPr/>
          <p:nvPr/>
        </p:nvSpPr>
        <p:spPr>
          <a:xfrm>
            <a:off x="10329940" y="3317342"/>
            <a:ext cx="17554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d-dimensional embedding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0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-28876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62668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Objective function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4D1639-1F48-425B-A806-E1247E4105F4}"/>
              </a:ext>
            </a:extLst>
          </p:cNvPr>
          <p:cNvSpPr/>
          <p:nvPr/>
        </p:nvSpPr>
        <p:spPr>
          <a:xfrm>
            <a:off x="106638" y="1688439"/>
            <a:ext cx="6695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目标函数（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Objective function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DF74613-BFD6-437C-BA1E-A8669B3328DD}"/>
                  </a:ext>
                </a:extLst>
              </p:cNvPr>
              <p:cNvSpPr/>
              <p:nvPr/>
            </p:nvSpPr>
            <p:spPr>
              <a:xfrm>
                <a:off x="1611798" y="3078418"/>
                <a:ext cx="7473456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DF74613-BFD6-437C-BA1E-A8669B332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98" y="3078418"/>
                <a:ext cx="7473456" cy="578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5AE7E43-F7AD-491F-9646-540CE81E965B}"/>
                  </a:ext>
                </a:extLst>
              </p:cNvPr>
              <p:cNvSpPr txBox="1"/>
              <p:nvPr/>
            </p:nvSpPr>
            <p:spPr>
              <a:xfrm>
                <a:off x="2736202" y="3706373"/>
                <a:ext cx="5195525" cy="1091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</a:rPr>
                            <m:t>DEC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0" dirty="0" smtClean="0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0" dirty="0" smtClean="0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5AE7E43-F7AD-491F-9646-540CE81E9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202" y="3706373"/>
                <a:ext cx="5195525" cy="1091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9D25D99D-FA95-498B-94B6-C28F98867F16}"/>
              </a:ext>
            </a:extLst>
          </p:cNvPr>
          <p:cNvSpPr/>
          <p:nvPr/>
        </p:nvSpPr>
        <p:spPr>
          <a:xfrm>
            <a:off x="256267" y="2297962"/>
            <a:ext cx="10184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原始网络中相似的结点在嵌入空间中也相似，最小化重构的损失使得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326858A-DE3D-46CB-8DA1-FFFBC8869206}"/>
                  </a:ext>
                </a:extLst>
              </p:cNvPr>
              <p:cNvSpPr/>
              <p:nvPr/>
            </p:nvSpPr>
            <p:spPr>
              <a:xfrm>
                <a:off x="337243" y="5140533"/>
                <a:ext cx="1087603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是损失函数，衡量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解码（估计）相似值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真实值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的差异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常见的有：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均方根误差（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mean-squared error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交叉熵（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cross entropy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326858A-DE3D-46CB-8DA1-FFFBC8869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3" y="5140533"/>
                <a:ext cx="10876038" cy="1815882"/>
              </a:xfrm>
              <a:prstGeom prst="rect">
                <a:avLst/>
              </a:prstGeom>
              <a:blipFill>
                <a:blip r:embed="rId5"/>
                <a:stretch>
                  <a:fillRect l="-1121" t="-3356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1C819DE-6C43-4105-8380-D8E137869DBD}"/>
              </a:ext>
            </a:extLst>
          </p:cNvPr>
          <p:cNvCxnSpPr>
            <a:cxnSpLocks/>
          </p:cNvCxnSpPr>
          <p:nvPr/>
        </p:nvCxnSpPr>
        <p:spPr>
          <a:xfrm flipV="1">
            <a:off x="5602778" y="4437561"/>
            <a:ext cx="430767" cy="58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50D914-6856-4A58-8CFF-E78AC69A681A}"/>
              </a:ext>
            </a:extLst>
          </p:cNvPr>
          <p:cNvCxnSpPr>
            <a:cxnSpLocks/>
          </p:cNvCxnSpPr>
          <p:nvPr/>
        </p:nvCxnSpPr>
        <p:spPr>
          <a:xfrm flipH="1" flipV="1">
            <a:off x="7334597" y="4367373"/>
            <a:ext cx="1750657" cy="7731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95DF7E1-E627-4B52-86E0-61786B97B438}"/>
                  </a:ext>
                </a:extLst>
              </p:cNvPr>
              <p:cNvSpPr/>
              <p:nvPr/>
            </p:nvSpPr>
            <p:spPr>
              <a:xfrm>
                <a:off x="247118" y="7096692"/>
                <a:ext cx="35085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训练结点对的集合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95DF7E1-E627-4B52-86E0-61786B97B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18" y="7096692"/>
                <a:ext cx="3508589" cy="523220"/>
              </a:xfrm>
              <a:prstGeom prst="rect">
                <a:avLst/>
              </a:prstGeom>
              <a:blipFill>
                <a:blip r:embed="rId6"/>
                <a:stretch>
                  <a:fillRect t="-11628" r="-208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7901CEEA-D9F5-4385-B688-043E198C5A5D}"/>
              </a:ext>
            </a:extLst>
          </p:cNvPr>
          <p:cNvSpPr/>
          <p:nvPr/>
        </p:nvSpPr>
        <p:spPr>
          <a:xfrm>
            <a:off x="256267" y="7760189"/>
            <a:ext cx="10466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优化方法：随机梯度下降（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SGD, stochastic gradient descent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24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28809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Encoder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90C00C2-56D7-4A94-ADBB-C87EE3DBE93A}"/>
                  </a:ext>
                </a:extLst>
              </p:cNvPr>
              <p:cNvSpPr/>
              <p:nvPr/>
            </p:nvSpPr>
            <p:spPr>
              <a:xfrm>
                <a:off x="3142928" y="2483980"/>
                <a:ext cx="34343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altLang="zh-CN" sz="28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𝐙</m:t>
                      </m:r>
                      <m:r>
                        <a:rPr lang="en-US" altLang="zh-CN" sz="2800" b="1" i="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90C00C2-56D7-4A94-ADBB-C87EE3DBE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28" y="2483980"/>
                <a:ext cx="34343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BE62CD5D-7D70-4020-A246-5B497D5AE67B}"/>
              </a:ext>
            </a:extLst>
          </p:cNvPr>
          <p:cNvSpPr/>
          <p:nvPr/>
        </p:nvSpPr>
        <p:spPr>
          <a:xfrm>
            <a:off x="394760" y="1765814"/>
            <a:ext cx="1123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Shallow encoding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基于结点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嵌入查找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embedding-lookup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F393E1-9058-4AB5-8C84-496CDD14DD7B}"/>
                  </a:ext>
                </a:extLst>
              </p:cNvPr>
              <p:cNvSpPr/>
              <p:nvPr/>
            </p:nvSpPr>
            <p:spPr>
              <a:xfrm>
                <a:off x="663220" y="3246725"/>
                <a:ext cx="10563580" cy="980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包含所有结点嵌入向量的矩阵，每个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列向量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 embedding [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parameters,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what we learn / optimize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F393E1-9058-4AB5-8C84-496CDD14D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20" y="3246725"/>
                <a:ext cx="10563580" cy="980846"/>
              </a:xfrm>
              <a:prstGeom prst="rect">
                <a:avLst/>
              </a:prstGeom>
              <a:blipFill>
                <a:blip r:embed="rId4"/>
                <a:stretch>
                  <a:fillRect l="-1212" t="-3750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E469B67-5516-4562-9380-07B4EBC60D9C}"/>
                  </a:ext>
                </a:extLst>
              </p:cNvPr>
              <p:cNvSpPr/>
              <p:nvPr/>
            </p:nvSpPr>
            <p:spPr>
              <a:xfrm>
                <a:off x="629542" y="4353556"/>
                <a:ext cx="10997780" cy="970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zh-CN" sz="2800" b="1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1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指示向量（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indicator vector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），除了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指示结点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的位置为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，其余列全部为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E469B67-5516-4562-9380-07B4EBC60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2" y="4353556"/>
                <a:ext cx="10997780" cy="970202"/>
              </a:xfrm>
              <a:prstGeom prst="rect">
                <a:avLst/>
              </a:prstGeom>
              <a:blipFill>
                <a:blip r:embed="rId5"/>
                <a:stretch>
                  <a:fillRect l="-1109" t="-4403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3894E375-CC30-4B90-AEEB-D53E40811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096" y="5323758"/>
            <a:ext cx="8838095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3869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45CE72-3801-457C-BF1C-1602D5D8C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3" b="-1"/>
          <a:stretch/>
        </p:blipFill>
        <p:spPr>
          <a:xfrm>
            <a:off x="795908" y="5522830"/>
            <a:ext cx="10195924" cy="36211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213B1F8-A93A-4FA1-9A2C-9EA325B9B8E1}"/>
              </a:ext>
            </a:extLst>
          </p:cNvPr>
          <p:cNvSpPr/>
          <p:nvPr/>
        </p:nvSpPr>
        <p:spPr>
          <a:xfrm>
            <a:off x="0" y="1765814"/>
            <a:ext cx="68400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encoder-decoder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的好处：可以根据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graph-based similarity measure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 function</a:t>
            </a:r>
          </a:p>
          <a:p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定义和比较不同的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ADFCA-AD14-4FC1-B7C9-AA77828F7349}"/>
              </a:ext>
            </a:extLst>
          </p:cNvPr>
          <p:cNvSpPr/>
          <p:nvPr/>
        </p:nvSpPr>
        <p:spPr>
          <a:xfrm>
            <a:off x="6414615" y="2568217"/>
            <a:ext cx="585262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方法大概可分两类：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矩阵分解方法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 factorization approaches)</a:t>
            </a:r>
          </a:p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随机游走方法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(random walks approaches)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87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08AA740-B88D-4267-ADFE-8442CC5B4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5" y="1556451"/>
            <a:ext cx="4094897" cy="16806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4805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 Walk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C1A5690-68B4-4274-B639-FA8E7A57DB12}"/>
                  </a:ext>
                </a:extLst>
              </p:cNvPr>
              <p:cNvSpPr/>
              <p:nvPr/>
            </p:nvSpPr>
            <p:spPr>
              <a:xfrm>
                <a:off x="820271" y="3470794"/>
                <a:ext cx="101985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相似性函数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，对应于</a:t>
                </a:r>
                <a:r>
                  <a:rPr lang="zh-CN" altLang="en-US" sz="24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sz="24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开始的固定长度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随机游走中访问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4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如果两个结点倾向于在随机游走中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同时出现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(co-occur)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，那么认为两个结点相似的，具有相似的嵌入。这种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similarity measure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sz="24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随机、非对称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的。</a:t>
                </a: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C1A5690-68B4-4274-B639-FA8E7A57D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71" y="3470794"/>
                <a:ext cx="10198528" cy="1200329"/>
              </a:xfrm>
              <a:prstGeom prst="rect">
                <a:avLst/>
              </a:prstGeom>
              <a:blipFill>
                <a:blip r:embed="rId4"/>
                <a:stretch>
                  <a:fillRect l="-956" t="-4061" r="-299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426ED8-2DAD-46E5-9926-2E6E30EFE160}"/>
                  </a:ext>
                </a:extLst>
              </p:cNvPr>
              <p:cNvSpPr txBox="1"/>
              <p:nvPr/>
            </p:nvSpPr>
            <p:spPr>
              <a:xfrm>
                <a:off x="3593001" y="4980442"/>
                <a:ext cx="4653069" cy="1091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</a:rPr>
                            <m:t>DEC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0" dirty="0" smtClean="0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0" dirty="0" smtClean="0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426ED8-2DAD-46E5-9926-2E6E30EFE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01" y="4980442"/>
                <a:ext cx="4653069" cy="1091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C84F26B-E72A-4C4E-8EE3-EEBEB82D156E}"/>
                  </a:ext>
                </a:extLst>
              </p:cNvPr>
              <p:cNvSpPr/>
              <p:nvPr/>
            </p:nvSpPr>
            <p:spPr>
              <a:xfrm>
                <a:off x="883611" y="6691046"/>
                <a:ext cx="10724859" cy="1216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随机游走的训练集，通过从每个结点开始采样随机游走生成。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显然在从结点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出发的一个随机游走中采集到的点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服从分布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不确切计算这个概率分布，用生成的随机游走样本来进行估计。</a:t>
                </a: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C84F26B-E72A-4C4E-8EE3-EEBEB82D1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11" y="6691046"/>
                <a:ext cx="10724859" cy="1216551"/>
              </a:xfrm>
              <a:prstGeom prst="rect">
                <a:avLst/>
              </a:prstGeom>
              <a:blipFill>
                <a:blip r:embed="rId6"/>
                <a:stretch>
                  <a:fillRect l="-910" t="-4020" b="-1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497C379-B116-483D-AFBD-7E04DF33B36C}"/>
              </a:ext>
            </a:extLst>
          </p:cNvPr>
          <p:cNvCxnSpPr>
            <a:cxnSpLocks/>
          </p:cNvCxnSpPr>
          <p:nvPr/>
        </p:nvCxnSpPr>
        <p:spPr>
          <a:xfrm flipH="1" flipV="1">
            <a:off x="4360244" y="2952163"/>
            <a:ext cx="1328285" cy="33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3EA81C1-DCA1-407D-B720-EEFCE8296B46}"/>
              </a:ext>
            </a:extLst>
          </p:cNvPr>
          <p:cNvSpPr/>
          <p:nvPr/>
        </p:nvSpPr>
        <p:spPr>
          <a:xfrm>
            <a:off x="883611" y="8258018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利用极大似然估计，最小化负对数似然函数与最小化交叉熵等价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416EF3-E2F1-4CE1-ACAC-2041DB616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8124" y="2287390"/>
            <a:ext cx="3665376" cy="4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4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60404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Skip-Gram Model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AE14C2-F461-4F7F-BA6F-536DCF0E3234}"/>
                  </a:ext>
                </a:extLst>
              </p:cNvPr>
              <p:cNvSpPr/>
              <p:nvPr/>
            </p:nvSpPr>
            <p:spPr>
              <a:xfrm>
                <a:off x="0" y="1979300"/>
                <a:ext cx="12192000" cy="2318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36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Goal: Learn a mapping function</a:t>
                </a:r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zh-CN" altLang="en-US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 </a:t>
                </a: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zh-CN" sz="3600" dirty="0">
                    <a:cs typeface="Times New Roman" panose="02020603050405020304" pitchFamily="18" charset="0"/>
                  </a:rPr>
                  <a:t>Neighborhood of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3600" dirty="0">
                    <a:cs typeface="Times New Roman" panose="02020603050405020304" pitchFamily="18" charset="0"/>
                  </a:rPr>
                  <a:t> through a </a:t>
                </a:r>
                <a:r>
                  <a:rPr lang="en-US" altLang="zh-CN" sz="3600" dirty="0">
                    <a:solidFill>
                      <a:srgbClr val="D50090"/>
                    </a:solidFill>
                    <a:cs typeface="Times New Roman" panose="02020603050405020304" pitchFamily="18" charset="0"/>
                  </a:rPr>
                  <a:t>random walk strategy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36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Maximize the log-likelihood objective: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AE14C2-F461-4F7F-BA6F-536DCF0E3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79300"/>
                <a:ext cx="12192000" cy="2318263"/>
              </a:xfrm>
              <a:prstGeom prst="rect">
                <a:avLst/>
              </a:prstGeom>
              <a:blipFill>
                <a:blip r:embed="rId2"/>
                <a:stretch>
                  <a:fillRect l="-1350" t="-4211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4A2183C-49D0-422D-806C-1F2DDBED330F}"/>
                  </a:ext>
                </a:extLst>
              </p:cNvPr>
              <p:cNvSpPr/>
              <p:nvPr/>
            </p:nvSpPr>
            <p:spPr>
              <a:xfrm>
                <a:off x="3054595" y="4837529"/>
                <a:ext cx="5272918" cy="1287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4A2183C-49D0-422D-806C-1F2DDBED3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595" y="4837529"/>
                <a:ext cx="5272918" cy="1287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1CF02C-765E-4EC4-B912-3D9EA7A5B2FC}"/>
                  </a:ext>
                </a:extLst>
              </p:cNvPr>
              <p:cNvSpPr/>
              <p:nvPr/>
            </p:nvSpPr>
            <p:spPr>
              <a:xfrm>
                <a:off x="641146" y="6854238"/>
                <a:ext cx="1009981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is the number of dimensions of feature representation</a:t>
                </a: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is a matrix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3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parameters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1CF02C-765E-4EC4-B912-3D9EA7A5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6" y="6854238"/>
                <a:ext cx="10099816" cy="1077218"/>
              </a:xfrm>
              <a:prstGeom prst="rect">
                <a:avLst/>
              </a:prstGeom>
              <a:blipFill>
                <a:blip r:embed="rId4"/>
                <a:stretch>
                  <a:fillRect l="-1328" t="-6780" r="-724" b="-18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92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定义结点相似性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4D1639-1F48-425B-A806-E1247E4105F4}"/>
              </a:ext>
            </a:extLst>
          </p:cNvPr>
          <p:cNvSpPr/>
          <p:nvPr/>
        </p:nvSpPr>
        <p:spPr>
          <a:xfrm>
            <a:off x="739546" y="2493634"/>
            <a:ext cx="10712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有边相连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共享的邻居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相似的结构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Skip-Gram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框架下的不同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采样策略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下的结点邻居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35AFBA-15F9-49BF-AA73-D98254EE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5" y="5665759"/>
            <a:ext cx="6642100" cy="22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E7FBFFD-EFDC-440A-8FBB-B2F70ED0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4420"/>
            <a:ext cx="5873132" cy="39338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7980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err="1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DeepWalk</a:t>
            </a:r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 Node2Vec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3F1E83-1190-43A2-A33F-7E07D005C0F7}"/>
              </a:ext>
            </a:extLst>
          </p:cNvPr>
          <p:cNvSpPr/>
          <p:nvPr/>
        </p:nvSpPr>
        <p:spPr>
          <a:xfrm>
            <a:off x="247192" y="1763666"/>
            <a:ext cx="89095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Skip-Gram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DeepWalk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无偏随机游走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得到结点的邻居。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Node2Vec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有偏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阶随机游走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得到结点的邻居。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90168B-79B7-439D-9EA4-B5004BAC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132" y="5323191"/>
            <a:ext cx="5352381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7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3025</TotalTime>
  <Words>826</Words>
  <Application>Microsoft Office PowerPoint</Application>
  <PresentationFormat>自定义</PresentationFormat>
  <Paragraphs>104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DELL</cp:lastModifiedBy>
  <cp:revision>148</cp:revision>
  <dcterms:created xsi:type="dcterms:W3CDTF">2021-09-25T04:25:43Z</dcterms:created>
  <dcterms:modified xsi:type="dcterms:W3CDTF">2021-11-19T10:20:20Z</dcterms:modified>
</cp:coreProperties>
</file>