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lbert Sans Medium"/>
      <p:regular r:id="rId20"/>
      <p:bold r:id="rId21"/>
      <p:italic r:id="rId22"/>
      <p:boldItalic r:id="rId23"/>
    </p:embeddedFont>
    <p:embeddedFont>
      <p:font typeface="Bebas Neue"/>
      <p:regular r:id="rId24"/>
    </p:embeddedFont>
    <p:embeddedFont>
      <p:font typeface="Albert Sans SemiBold"/>
      <p:regular r:id="rId25"/>
      <p:bold r:id="rId26"/>
      <p:italic r:id="rId27"/>
      <p:boldItalic r:id="rId28"/>
    </p:embeddedFont>
    <p:embeddedFont>
      <p:font typeface="Albert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191F6A-951C-4E6B-8A01-0F97440CE289}">
  <a:tblStyle styleId="{C4191F6A-951C-4E6B-8A01-0F97440CE28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AlbertSansMedium-regular.fntdata"/><Relationship Id="rId22" Type="http://schemas.openxmlformats.org/officeDocument/2006/relationships/font" Target="fonts/AlbertSansMedium-italic.fntdata"/><Relationship Id="rId21" Type="http://schemas.openxmlformats.org/officeDocument/2006/relationships/font" Target="fonts/AlbertSansMedium-bold.fntdata"/><Relationship Id="rId24" Type="http://schemas.openxmlformats.org/officeDocument/2006/relationships/font" Target="fonts/BebasNeue-regular.fntdata"/><Relationship Id="rId23" Type="http://schemas.openxmlformats.org/officeDocument/2006/relationships/font" Target="fonts/AlbertSansMedium-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lbertSansSemiBold-bold.fntdata"/><Relationship Id="rId25" Type="http://schemas.openxmlformats.org/officeDocument/2006/relationships/font" Target="fonts/AlbertSansSemiBold-regular.fntdata"/><Relationship Id="rId28" Type="http://schemas.openxmlformats.org/officeDocument/2006/relationships/font" Target="fonts/AlbertSansSemiBold-boldItalic.fntdata"/><Relationship Id="rId27" Type="http://schemas.openxmlformats.org/officeDocument/2006/relationships/font" Target="fonts/AlbertSansSemi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lbert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lbertSans-italic.fntdata"/><Relationship Id="rId30" Type="http://schemas.openxmlformats.org/officeDocument/2006/relationships/font" Target="fonts/Albert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Albert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df7c8325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2df7c8325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f1a718183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1f1a718183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L’étape de l’évaluation des risques et des bénéfices et la dernière étape de notre protocole expérimentale, mais elle est aussi la plus importante, car elle permettra d’apporter un élément de réponse à notre hypothèse initiale qui était de savoir s’il était profitable d’intégrer l’IAG dans le secteur bancaire.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Évaluation des risques avec EBIOS RM :</a:t>
            </a:r>
            <a:endParaRPr b="1" sz="1200"/>
          </a:p>
          <a:p>
            <a:pPr indent="0" lvl="0" marL="0" rtl="0" algn="l">
              <a:spcBef>
                <a:spcPts val="0"/>
              </a:spcBef>
              <a:spcAft>
                <a:spcPts val="0"/>
              </a:spcAft>
              <a:buClr>
                <a:schemeClr val="dk1"/>
              </a:buClr>
              <a:buSzPts val="1100"/>
              <a:buFont typeface="Arial"/>
              <a:buNone/>
            </a:pPr>
            <a:r>
              <a:rPr lang="en" sz="1200"/>
              <a:t>Pour cela, nous proposons donc l’utilisation d’une méthode d’évaluation des risques créée par l’ANSSI du nom d’EBIOS Risk Manager. La méthode EBIOS offre un cadre systématique pour décomposer et évaluer les risques, assurant que tous les aspects, des menaces aux vulnérabilités, en passant par les impacts potentiels, sont considérés.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1. Contextualisation : La première étape consiste à définir le contexte d'utilisation de l'IA générative dans le secteur bancaire, incluant la cartographie des actifs informationnels critiques à protéger. Dans notre hypothèse, les données client, les infrastructures IT, et les algorithmes d'IA constituent des actifs clés. Il sera essentiel d'identifier les menaces potentielles, telles que les menaces cyber ciblant les systèmes d'IA ou les violations de données.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2. Identification des risques : Cette phase implique l'identification des événements redoutés pouvant affecter les actifs identifiés. Hypothétiquement, une analyse des données pourrait révéler une augmentation des tentatives de phishing ou de malware spécifiquement conçues pour exploiter les vulnérabilités des systèmes d'IA, ainsi qu'une potentielle exposition accrue aux violations de données personnelles.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3. Analyse des risques : L'analyse des risques se concentrera sur l'évaluation de la fréquence d'occurrence des événements redoutés et de leur impact sur l'organisation. Par exemple, si l'analyse indique que l'intégration de l'IA générative augmente significativement le risque de violations de données, cela souligne un besoin critique de renforcer les mesures de sécurité des données ou d’abandonner le dispositif si cela ne s'avère pas rentable.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4. Traitement des risques : Cette étape vise à définir des stratégies pour réduire, éliminer ou accepter les risques identifiés. En supposant que l'analyse de données révèle un risque accru de menaces cyber par exemple, les groupes bancaires pourraient envisager d'investir dans des solutions de sécurité avancées, comme des systèmes de détection et de réponse améliorée (IDS/IPS), ou de renforcer les protocoles de formation des employés sur la sécurité informatique.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5. Acceptation des risques : La décision finale sur l'acceptation des risques devra être prise par la direction, en tenant compte des avantages opérationnels de l'IA générative par rapport aux risques identifiés. Si les bénéfices, tels que l'amélioration de l'efficacité opérationnelle et la personnalisation des services clients, surpassent significativement les risques, une stratégie d'acceptation mesurée peut être adoptée.</a:t>
            </a:r>
            <a:endParaRPr sz="1200"/>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rPr b="1" lang="en" sz="1200">
                <a:solidFill>
                  <a:schemeClr val="dk1"/>
                </a:solidFill>
              </a:rPr>
              <a:t>Évaluation des bénéfices :</a:t>
            </a:r>
            <a:endParaRPr sz="1200"/>
          </a:p>
          <a:p>
            <a:pPr indent="0" lvl="0" marL="0" rtl="0" algn="l">
              <a:spcBef>
                <a:spcPts val="0"/>
              </a:spcBef>
              <a:spcAft>
                <a:spcPts val="0"/>
              </a:spcAft>
              <a:buNone/>
            </a:pPr>
            <a:r>
              <a:rPr lang="en" sz="1200"/>
              <a:t>Quant à l’estimation des bénéfices, il s’agit ici d’une méthode inspirées de la même rigueur que la méthode EBIOS Risk Manager pour l'évaluation des risques, mais orientée vers l'identification et la quantification des bénéfices.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1. Définition des objectifs de bénéfices attendus : La première étape consistera à définir clairement les objectifs de l'intégration de l'IAG dans les activités bancaires, tels que l'amélioration de l'efficacité opérationnelle, l'enrichissement de l'expérience client, ou l'innovation dans les services financiers. Il est important d'identifier les bénéfices attendus liés à chaque objectif, qu'ils soient quantitatifs (réduction des coûts, augmentation des revenus) ou qualitatifs (satisfaction cliente, image de marque) pour avoir une base comparative.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2. Cartographie des processus et fonctionnalités améliorées par l'IAG : Cette étape implique l'analyse détaillée des processus opérationnels et des services où l'IAG est ou sera intégrée. L'objectif sera de cartographier comment l'IAG contribue spécifiquement à améliorer chaque processus ou service (ex : création de contenus, optimisation de services..), facilitant ainsi la mesure des bénéfices.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3. Analyse des données : À cette étape, les données seront collectées via l’ETL qui a été mis en place pour évaluer l'impact réel de l'IAG sur les processus et services identifiés. Cela inclura des métriques tels que la performance opérationnelle, des enquêtes de satisfaction client, et des indicateurs financiers. L'analyse de ces données permettra par la suite de mesurer les bénéfices effectifs de l'IAG, fournissant une base solide pour l'évaluation.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4. Quantification des bénéfices : Sur la base des analyses faites à l’étape précédente, cette étape visera à quantifier les bénéfices de l'intégration de l'IAG. Cela implique l'utilisation de modèles statistiques et économiques pour attribuer une valeur tangible aux améliorations observées, telles que l'augmentation des revenus ou la réduction des coûts opérationnels.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5. Évaluation des bénéfices en fonction des risques : Pour conclure la méthode, une évaluation comparative des bénéfices et des risques devra être effectuée pour déterminer si l'intégration de l'IAG présente un avantage net pour la banque. Cette évaluation devra prendre en compte les coûts de mitigation des risques identifiés lors de l'évaluation des risques IT.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OPTIONNEL : En adoptant une méthode structurée pour évaluer les bénéfices, les décideurs pourront à leur tour prendre des décisions éclairées sur l'intégration de l'IAG dans leurs opérations, en s'assurant que les avantages dépassent les risques potentiels et inhérents. Cette approche permet également d'identifier les domaines où l'IAG peut apporter une plus grande valeur ajoutée, orientant ainsi les futurs investissements en technologie de manière stratégique.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1f1a7181830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1f1a718183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A. Implications des résultats :</a:t>
            </a:r>
            <a:endParaRPr b="1" sz="1200"/>
          </a:p>
          <a:p>
            <a:pPr indent="0" lvl="0" marL="0" rtl="0" algn="l">
              <a:spcBef>
                <a:spcPts val="0"/>
              </a:spcBef>
              <a:spcAft>
                <a:spcPts val="0"/>
              </a:spcAft>
              <a:buClr>
                <a:schemeClr val="dk1"/>
              </a:buClr>
              <a:buSzPts val="1100"/>
              <a:buFont typeface="Arial"/>
              <a:buNone/>
            </a:pPr>
            <a:r>
              <a:rPr lang="en" sz="1200"/>
              <a:t>Notons ici que le protocole expérimental proposé ici est encore purement théorique et n'a donc pas encore été mené jusqu’à son terme en situation réelle. Cette démarche théorique sert aussi à poser les bases pour une future recherche autour de cette problématique. </a:t>
            </a:r>
            <a:r>
              <a:rPr lang="en" sz="1200" u="sng">
                <a:solidFill>
                  <a:schemeClr val="dk1"/>
                </a:solidFill>
              </a:rPr>
              <a:t>I</a:t>
            </a:r>
            <a:r>
              <a:rPr lang="en" sz="1200" u="sng">
                <a:solidFill>
                  <a:schemeClr val="dk1"/>
                </a:solidFill>
              </a:rPr>
              <a:t>l est judicieux de reconnaître que les discussions autour des résultats et des implications sont purement spéculatives à ce stade</a:t>
            </a:r>
            <a:endParaRPr sz="1200" u="sng"/>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B. Limites de l’approche méthodologique :</a:t>
            </a:r>
            <a:endParaRPr b="1" sz="1200"/>
          </a:p>
          <a:p>
            <a:pPr indent="0" lvl="0" marL="0" rtl="0" algn="l">
              <a:spcBef>
                <a:spcPts val="0"/>
              </a:spcBef>
              <a:spcAft>
                <a:spcPts val="0"/>
              </a:spcAft>
              <a:buNone/>
            </a:pPr>
            <a:r>
              <a:rPr lang="en" sz="1200"/>
              <a:t>Une des principales limites réside dans la dépendance aux données historiques et actuelles sur l’IAG pour l'analyse. Cette approche proposée peut aussi ne pas capturer pleinement les potentielles évolutions futures de l'IAG et ses impacts liés sur les risques IT dans le secteur bancaire, étant donné la rapidité avec laquelle la technologie avance. Par ailleurs, la méthodologie pourrait sous-estimer les dimensions qualitatives, telles que l'effet de l'intégration de l'IAG sur la culture organisationnelle des banques ou la perception des clients.</a:t>
            </a: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1f1a7181830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1f1a7181830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Bilan :</a:t>
            </a:r>
            <a:endParaRPr b="1" sz="1200"/>
          </a:p>
          <a:p>
            <a:pPr indent="0" lvl="0" marL="0" rtl="0" algn="l">
              <a:spcBef>
                <a:spcPts val="0"/>
              </a:spcBef>
              <a:spcAft>
                <a:spcPts val="0"/>
              </a:spcAft>
              <a:buNone/>
            </a:pPr>
            <a:r>
              <a:rPr lang="en" sz="1200"/>
              <a:t>Pour conclure notre étude portant sur la problématique du caractère profitable de la balance bénéfice-risque de l’intégration de l’IAG dans des processus métiers du secteur bancaire. Le but de cette étude a été de proposer un protocole expérimental utilisant des concepts de Business Intelligence ainsi que des méthodes d’analyse statistiques et d’évaluation de risques (EBIOS RM) afin d’apporter une réponse à notre problématique initiale. Notre démarche, bien que théorique et non mise en pratique encore, jette les bases pour de futures recherches et offre un cadre pour l'évaluation des impacts de l'IAG.</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Projection :</a:t>
            </a:r>
            <a:endParaRPr b="1" sz="1200"/>
          </a:p>
          <a:p>
            <a:pPr indent="0" lvl="0" marL="0" rtl="0" algn="l">
              <a:spcBef>
                <a:spcPts val="0"/>
              </a:spcBef>
              <a:spcAft>
                <a:spcPts val="0"/>
              </a:spcAft>
              <a:buNone/>
            </a:pPr>
            <a:r>
              <a:rPr lang="en" sz="1200"/>
              <a:t>L'intérêt principal de ce protocole expérimental ne réside pas uniquement dans son application au secteur bancaire et aux risques IT, mais aussi dans son potentiel d'adaptation à d'autres types de risques et à divers domaines d'activité. Par exemple, les organisations telles que la santé, la logistique, ou le commerce, où l'IAG gagne également du terrain, pourraient bénéficier d'une approche similaire pour évaluer et gérer les risques liés à l'intégration de l'IA dans leurs opérations. </a:t>
            </a:r>
            <a:r>
              <a:rPr lang="en" sz="1200" u="sng"/>
              <a:t>Cette adaptabilité souligne la valeur de la démarche comme un outil polyvalent pour la gestion des risques dans l'ère de la transformation numérique de notre société.</a:t>
            </a:r>
            <a:endParaRPr sz="1200" u="sng"/>
          </a:p>
          <a:p>
            <a:pPr indent="0" lvl="0" marL="0" rtl="0" algn="l">
              <a:spcBef>
                <a:spcPts val="0"/>
              </a:spcBef>
              <a:spcAft>
                <a:spcPts val="0"/>
              </a:spcAft>
              <a:buNone/>
            </a:pPr>
            <a:r>
              <a:t/>
            </a:r>
            <a:endParaRPr sz="1200"/>
          </a:p>
          <a:p>
            <a:pPr indent="0" lvl="0" marL="0" rtl="0" algn="l">
              <a:spcBef>
                <a:spcPts val="0"/>
              </a:spcBef>
              <a:spcAft>
                <a:spcPts val="0"/>
              </a:spcAft>
              <a:buNone/>
            </a:pPr>
            <a:r>
              <a:rPr lang="en" sz="1200" u="sng"/>
              <a:t>Enfin, cette réflexion pourra ouvrir des pistes pour de futures recherches, notamment sur l'importance d'approches interdisciplinaires intégrant des compétences en IA, en cybersécurité, en éthique, et en gestion des risques. L'exploration de ces domaines contribuera à une compréhension avancée et nuancée de l'intégration de l'IAG, facilitant ainsi la prise de décisions éclairées pour les acteurs du secteur bancaire et au-delà.</a:t>
            </a:r>
            <a:endParaRPr sz="1200" u="sng"/>
          </a:p>
          <a:p>
            <a:pPr indent="0" lvl="0" marL="0" rtl="0" algn="l">
              <a:spcBef>
                <a:spcPts val="0"/>
              </a:spcBef>
              <a:spcAft>
                <a:spcPts val="0"/>
              </a:spcAft>
              <a:buNone/>
            </a:pPr>
            <a:r>
              <a:t/>
            </a:r>
            <a:endParaRPr sz="1200" u="sng"/>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None/>
            </a:pPr>
            <a:r>
              <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68aa573c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268aa573c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268aa573c0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268aa573c0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f0d73a97f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f0d73a97f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Correspondance avec l’article :</a:t>
            </a:r>
            <a:br>
              <a:rPr lang="en" sz="1200"/>
            </a:br>
            <a:br>
              <a:rPr lang="en" sz="1200"/>
            </a:br>
            <a:r>
              <a:rPr b="1" lang="en" sz="1200"/>
              <a:t>01 - Recontextualisation = 1. Introduction (contexte + objectif) / 1-2 pages</a:t>
            </a:r>
            <a:endParaRPr b="1" sz="1200"/>
          </a:p>
          <a:p>
            <a:pPr indent="0" lvl="0" marL="0" rtl="0" algn="l">
              <a:spcBef>
                <a:spcPts val="0"/>
              </a:spcBef>
              <a:spcAft>
                <a:spcPts val="0"/>
              </a:spcAft>
              <a:buNone/>
            </a:pPr>
            <a:r>
              <a:rPr b="1" lang="en" sz="1200"/>
              <a:t>02 - Position de l’état de l’art = 2. Revue de littérature / 1 page</a:t>
            </a:r>
            <a:endParaRPr b="1" sz="1200"/>
          </a:p>
          <a:p>
            <a:pPr indent="0" lvl="0" marL="0" rtl="0" algn="l">
              <a:spcBef>
                <a:spcPts val="0"/>
              </a:spcBef>
              <a:spcAft>
                <a:spcPts val="0"/>
              </a:spcAft>
              <a:buNone/>
            </a:pPr>
            <a:r>
              <a:rPr b="1" lang="en" sz="1200"/>
              <a:t>03 - Cadre méthodologique de l’étude = 3. </a:t>
            </a:r>
            <a:r>
              <a:rPr b="1" lang="en" sz="1200">
                <a:solidFill>
                  <a:schemeClr val="dk1"/>
                </a:solidFill>
              </a:rPr>
              <a:t>Conception du cadre expérimental / 2 pages</a:t>
            </a:r>
            <a:endParaRPr b="1" sz="1200">
              <a:solidFill>
                <a:schemeClr val="dk1"/>
              </a:solidFill>
            </a:endParaRPr>
          </a:p>
          <a:p>
            <a:pPr indent="0" lvl="0" marL="0" rtl="0" algn="l">
              <a:spcBef>
                <a:spcPts val="0"/>
              </a:spcBef>
              <a:spcAft>
                <a:spcPts val="0"/>
              </a:spcAft>
              <a:buNone/>
            </a:pPr>
            <a:r>
              <a:rPr b="1" lang="en" sz="1200">
                <a:solidFill>
                  <a:schemeClr val="dk1"/>
                </a:solidFill>
              </a:rPr>
              <a:t>04 - Protocole expérimentale = 4. Méthodologie de collecte des données + 5. Méthodologie d’analyse des données + 6. Évaluation des risques et bénéfices / 3 pages</a:t>
            </a:r>
            <a:endParaRPr b="1" sz="1200">
              <a:solidFill>
                <a:schemeClr val="dk1"/>
              </a:solidFill>
            </a:endParaRPr>
          </a:p>
          <a:p>
            <a:pPr indent="0" lvl="0" marL="0" rtl="0" algn="l">
              <a:spcBef>
                <a:spcPts val="0"/>
              </a:spcBef>
              <a:spcAft>
                <a:spcPts val="0"/>
              </a:spcAft>
              <a:buNone/>
            </a:pPr>
            <a:r>
              <a:rPr b="1" lang="en" sz="1200">
                <a:solidFill>
                  <a:schemeClr val="dk1"/>
                </a:solidFill>
              </a:rPr>
              <a:t>05 - Synthèse des résultats = 7. Discussion des choix méthodologiques / 1 page</a:t>
            </a:r>
            <a:endParaRPr b="1" sz="1200">
              <a:solidFill>
                <a:schemeClr val="dk1"/>
              </a:solidFill>
            </a:endParaRPr>
          </a:p>
          <a:p>
            <a:pPr indent="0" lvl="0" marL="0" rtl="0" algn="l">
              <a:spcBef>
                <a:spcPts val="0"/>
              </a:spcBef>
              <a:spcAft>
                <a:spcPts val="0"/>
              </a:spcAft>
              <a:buNone/>
            </a:pPr>
            <a:r>
              <a:rPr b="1" lang="en" sz="1200">
                <a:solidFill>
                  <a:schemeClr val="dk1"/>
                </a:solidFill>
              </a:rPr>
              <a:t>06 - Conclusion et perspectives = 8. Conclusion / 1 page</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68aa573c0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68aa573c0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Pour redonner du contexte à ce projet d’ouverture, l’IAG permet d'automatiser et d'optimiser divers processus et est en passe de transformer de manière significative le secteur bancaire lié aux besoin perpétuel d'efficacité, de personnalisation des services et de renforcement de la sécurité informatique. Elle va influencer la façon dont les nouveaux services bancaires seront conçus et fournis.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Pour rappeler ce qu’est l’IAG, voici une définition qui fait consensus dans la recherche. L'Intelligence artificielle générative (IAG) est le terme qui se réfère aux systèmes d'intelligences artificielles capables de générer de nouvelles données, imitant des formes humaines de création. Ces systèmes utilisent des techniques telles que les réseaux de neurones, le deep learning et l'apprentissage (non) supervisé afin de produire des résultats qui n'ont pas été explicitement programmés au préalable.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Voici une vision plus globale des promesses que peut apporter l’IAG au sein du secteur bancaire. (Voir graphique)</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68aa573c0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68aa573c0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L’étude a couvert une période significative s'étendant de 2015 à 2023, une ère marquée par des avancées rapides et substantielles dans les technologies d'IA. Cette période a été choisie pour sa pertinence dans l’adoption croissante de l'IA générative dans les processus bancaires, tout en tenant compte des changements réglementaires.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La méthodologie de l'article se veut d’utiliser une approche quantitative et qualitative avec </a:t>
            </a:r>
            <a:r>
              <a:rPr lang="en" sz="1200">
                <a:solidFill>
                  <a:schemeClr val="dk1"/>
                </a:solidFill>
              </a:rPr>
              <a:t>des indicateurs méthodes spécifiques que nous verrons par la suite </a:t>
            </a:r>
            <a:r>
              <a:rPr lang="en" sz="1200"/>
              <a:t>pour évaluer les risques IT et les bénéfices de l'utilisation de l'IAG dans les banques. Et enfin, l'étude propose une comparaison entre établissements bancaires intégrant l'IAG et ceux ne l'utilisant pas, pour isoler l'effet de l'IA sur les performances en générale et la sécurité des SI.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68aa573c05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68aa573c0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Pour faire un tour d’horizon sur les connaissances actuelles de l’IAG dans le secteur bancaire c’est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Un niveau de maturité encore faible sur les connaissances des technologies d’IAG puisque le premier modèle de traitement du langage naturel date d’il y a environ 6 ans (entre 5-10 ans).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La question des biais algorithmiques et de leurs implications éthiques sont particulièrement persistantes. Un article que j’ai relevé s'intéresser aux défis, implications et aux moyens de remédiations liés aux biais de l'IA, soulignant la nécessité d'approches transversales pour les atténuer. </a:t>
            </a:r>
            <a:endParaRPr sz="1200" u="sng"/>
          </a:p>
          <a:p>
            <a:pPr indent="0" lvl="0" marL="0" rtl="0" algn="l">
              <a:spcBef>
                <a:spcPts val="0"/>
              </a:spcBef>
              <a:spcAft>
                <a:spcPts val="0"/>
              </a:spcAft>
              <a:buNone/>
            </a:pPr>
            <a:r>
              <a:t/>
            </a:r>
            <a:endParaRPr sz="1200"/>
          </a:p>
          <a:p>
            <a:pPr indent="0" lvl="0" marL="0" rtl="0" algn="l">
              <a:spcBef>
                <a:spcPts val="0"/>
              </a:spcBef>
              <a:spcAft>
                <a:spcPts val="0"/>
              </a:spcAft>
              <a:buNone/>
            </a:pPr>
            <a:r>
              <a:rPr lang="en" sz="1200"/>
              <a:t>- Des travaux menés sur l'impact de l’utilisation de l'IAG sur les performances dans le secteur bancaire indiquent une amélioration significative de l'efficacité opérationnelle, tout en mettant en évidence les défis liés à la sécurité des données. Ces études tendent à montrer que malgré les défis inhérents à l’activité utilisatrice d’IAG, les bénéfices de son intégration peuvent être notables, à condition de mettre en place des stratégies adéquates pour gérer les risques associés.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Un article clé a souligné l'importance de l'IA dans le champ de la cybersécurité, montrant comment elle peut améliorer la détection des menaces et la réponse aux incidents. Cette étude propose une classification exhaustive des cas d'utilisation de l'IA au sein du cadre de cybersécurité du NIST, illustrant la diversité des applications possibles.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Pour prendre un exemple d’application actuelle dans une activité bancaire, une recherche s’intéresse à la gestion des risques de crédit bénéficiant de l'IAG. L'utilisation de modèles prédictifs permet une évaluation plus précise du risque de crédit, en intégrant une variété plus large de données et en réduisant le temps nécessaire pour l'analyse. </a:t>
            </a:r>
            <a:r>
              <a:rPr lang="en" sz="1200" u="sng"/>
              <a:t>Ces technologies offrent une approche plus nuancée et flexible de la gestion des risques, en permettant une meilleure compréhension des profils de risque.</a:t>
            </a:r>
            <a:endParaRPr sz="1200" u="sng"/>
          </a:p>
          <a:p>
            <a:pPr indent="0" lvl="0" marL="0" rtl="0" algn="l">
              <a:spcBef>
                <a:spcPts val="0"/>
              </a:spcBef>
              <a:spcAft>
                <a:spcPts val="0"/>
              </a:spcAft>
              <a:buNone/>
            </a:pPr>
            <a:r>
              <a:t/>
            </a:r>
            <a:endParaRPr sz="1200" u="sng"/>
          </a:p>
          <a:p>
            <a:pPr indent="0" lvl="0" marL="0" rtl="0" algn="l">
              <a:spcBef>
                <a:spcPts val="0"/>
              </a:spcBef>
              <a:spcAft>
                <a:spcPts val="0"/>
              </a:spcAft>
              <a:buClr>
                <a:schemeClr val="dk1"/>
              </a:buClr>
              <a:buSzPts val="1100"/>
              <a:buFont typeface="Arial"/>
              <a:buNone/>
            </a:pPr>
            <a:r>
              <a:rPr lang="en" sz="1200" u="sng">
                <a:solidFill>
                  <a:schemeClr val="dk1"/>
                </a:solidFill>
              </a:rPr>
              <a:t>Il en sort que la sensibilisation et l'implémentation de pratiques éthiques dans le développement des systèmes d'IA sont primordiaux pour garantir l'équité et la transparence des systèmes.</a:t>
            </a:r>
            <a:endParaRPr sz="1200" u="sng"/>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68aa573c05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68aa573c05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Dans le cadre de notre protocole expérimental sur l'intégration de l'IAG dans les métiers/activités du secteur bancaire, la distinction entre groupe de contrôle et groupe expérimental constitue un pilier méthodologique fondamental. Cette approche à deux entrées permet une analyse comparative rigoureuse des impacts de l'IAG sur divers aspects au sein des établissements bancaires.</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AutoNum type="arabicPeriod"/>
            </a:pPr>
            <a:r>
              <a:rPr lang="en" sz="1200"/>
              <a:t>Groupe de contrôle : Établissements bancaires n'utilisant pas ou peu d'IAG</a:t>
            </a:r>
            <a:endParaRPr sz="1200"/>
          </a:p>
          <a:p>
            <a:pPr indent="0" lvl="0" marL="0" rtl="0" algn="l">
              <a:spcBef>
                <a:spcPts val="0"/>
              </a:spcBef>
              <a:spcAft>
                <a:spcPts val="0"/>
              </a:spcAft>
              <a:buNone/>
            </a:pPr>
            <a:r>
              <a:rPr lang="en" sz="1200"/>
              <a:t>Le groupe de contrôle sera soigneusement composé d'établissements bancaires qui n'implémentent pas ou peu l'IAG dans leurs processus métier. Ce groupe servira de référentiel essentiel pour mesurer les performances et les risques dans un environnement exempt de l'influence de l'IAG. L'objectif est de saisir un aperçu fidèle du fonctionnement dit “en temps normal”, fournissant ainsi un point de comparaison crucial pour évaluer les effets spécifiques attribuables à l'IAG. </a:t>
            </a:r>
            <a:endParaRPr sz="1200" u="sng"/>
          </a:p>
          <a:p>
            <a:pPr indent="0" lvl="0" marL="0" rtl="0" algn="l">
              <a:spcBef>
                <a:spcPts val="0"/>
              </a:spcBef>
              <a:spcAft>
                <a:spcPts val="0"/>
              </a:spcAft>
              <a:buNone/>
            </a:pPr>
            <a:r>
              <a:t/>
            </a:r>
            <a:endParaRPr sz="1200"/>
          </a:p>
          <a:p>
            <a:pPr indent="-304800" lvl="0" marL="457200" rtl="0" algn="l">
              <a:spcBef>
                <a:spcPts val="0"/>
              </a:spcBef>
              <a:spcAft>
                <a:spcPts val="0"/>
              </a:spcAft>
              <a:buSzPts val="1200"/>
              <a:buAutoNum type="arabicPeriod" startAt="2"/>
            </a:pPr>
            <a:r>
              <a:rPr lang="en" sz="1200"/>
              <a:t>Groupe expérimental : Établissements bancaires intégrant activement l'IAG dans leurs opérations</a:t>
            </a:r>
            <a:endParaRPr sz="1200"/>
          </a:p>
          <a:p>
            <a:pPr indent="0" lvl="0" marL="0" rtl="0" algn="l">
              <a:spcBef>
                <a:spcPts val="0"/>
              </a:spcBef>
              <a:spcAft>
                <a:spcPts val="0"/>
              </a:spcAft>
              <a:buNone/>
            </a:pPr>
            <a:r>
              <a:rPr lang="en" sz="1200"/>
              <a:t>Par contraste, le groupe expérimental va regrouper des institutions qui intègrent activement l'IAG dans leurs activités, allant des systèmes de chatbots aux outils avancés d'analyse de données. L'objectif est d'évaluer l'impact direct de l'IAG sur les variables dépendantes définies au préalable par les équipes. Cela impliquera d'observer les avantages et les défis de l'adoption de l'IAG. </a:t>
            </a:r>
            <a:endParaRPr sz="1200" u="sng"/>
          </a:p>
          <a:p>
            <a:pPr indent="0" lvl="0" marL="0" rtl="0" algn="l">
              <a:spcBef>
                <a:spcPts val="0"/>
              </a:spcBef>
              <a:spcAft>
                <a:spcPts val="0"/>
              </a:spcAft>
              <a:buNone/>
            </a:pPr>
            <a:r>
              <a:t/>
            </a:r>
            <a:endParaRPr sz="1200"/>
          </a:p>
          <a:p>
            <a:pPr indent="-304800" lvl="0" marL="457200" rtl="0" algn="l">
              <a:spcBef>
                <a:spcPts val="0"/>
              </a:spcBef>
              <a:spcAft>
                <a:spcPts val="0"/>
              </a:spcAft>
              <a:buSzPts val="1200"/>
              <a:buAutoNum type="arabicPeriod" startAt="3"/>
            </a:pPr>
            <a:r>
              <a:rPr lang="en" sz="1200"/>
              <a:t>Considération supplémentaire :</a:t>
            </a:r>
            <a:endParaRPr sz="1200"/>
          </a:p>
          <a:p>
            <a:pPr indent="0" lvl="0" marL="0" rtl="0" algn="l">
              <a:spcBef>
                <a:spcPts val="0"/>
              </a:spcBef>
              <a:spcAft>
                <a:spcPts val="0"/>
              </a:spcAft>
              <a:buClr>
                <a:schemeClr val="dk1"/>
              </a:buClr>
              <a:buSzPts val="1100"/>
              <a:buFont typeface="Arial"/>
              <a:buNone/>
            </a:pPr>
            <a:r>
              <a:rPr lang="en" sz="1200"/>
              <a:t>Il va y avoir une attention particulière à porter sur l'assignation aléatoire qui jouera un rôle important dans l'attribution équitable des établissements aux groupes de contrôle et expérimental, garantissant que les différences observées soient bien attribuables à l'effet de l'IAG.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u="sng">
                <a:solidFill>
                  <a:schemeClr val="dk1"/>
                </a:solidFill>
              </a:rPr>
              <a:t>La sélection rigoureuse des banques pour ce groupe pourra être réalisée via un processus d’échantillonnage pour s’assurer que le groupe de contrôle représente un large éventail d’établissements bancaires et nécessitera une attention particulière aux critères de comparabilité (en termes de taille, de type de services offerts, de clientèle desservie et de localisation géographique), assurant que toute différence observée dans les résultats puisse être raisonnablement attribuée à l'utilisation de l'IAG.</a:t>
            </a:r>
            <a:endParaRPr sz="1200" u="sng">
              <a:solidFill>
                <a:schemeClr val="dk1"/>
              </a:solidFill>
            </a:endParaRPr>
          </a:p>
          <a:p>
            <a:pPr indent="0" lvl="0" marL="0" rtl="0" algn="l">
              <a:spcBef>
                <a:spcPts val="0"/>
              </a:spcBef>
              <a:spcAft>
                <a:spcPts val="0"/>
              </a:spcAft>
              <a:buNone/>
            </a:pPr>
            <a:r>
              <a:t/>
            </a:r>
            <a:endParaRPr sz="1200" u="sng">
              <a:solidFill>
                <a:schemeClr val="dk1"/>
              </a:solidFill>
            </a:endParaRPr>
          </a:p>
          <a:p>
            <a:pPr indent="0" lvl="0" marL="0" rtl="0" algn="l">
              <a:spcBef>
                <a:spcPts val="0"/>
              </a:spcBef>
              <a:spcAft>
                <a:spcPts val="0"/>
              </a:spcAft>
              <a:buNone/>
            </a:pPr>
            <a:r>
              <a:rPr lang="en" sz="1200" u="sng">
                <a:solidFill>
                  <a:schemeClr val="dk1"/>
                </a:solidFill>
              </a:rPr>
              <a:t>Offrant des insights précieux sur les meilleures pratiques et les stratégies d'atténuation des risques. La sélection des banques pour ce groupe vise à couvrir un éventail de modalités d'intégration de l'IAG (diversité d’applications d’IAG et de niveaux d’intégration), tout en assurant une comparabilité démographique et opérationnelle avec le groupe de contrôle.</a:t>
            </a:r>
            <a:endParaRPr sz="1200" u="sng">
              <a:solidFill>
                <a:schemeClr val="dk1"/>
              </a:solidFill>
            </a:endParaRPr>
          </a:p>
          <a:p>
            <a:pPr indent="0" lvl="0" marL="0" rtl="0" algn="l">
              <a:spcBef>
                <a:spcPts val="0"/>
              </a:spcBef>
              <a:spcAft>
                <a:spcPts val="0"/>
              </a:spcAft>
              <a:buNone/>
            </a:pPr>
            <a:r>
              <a:t/>
            </a:r>
            <a:endParaRPr sz="1200" u="sng">
              <a:solidFill>
                <a:schemeClr val="dk1"/>
              </a:solidFill>
            </a:endParaRPr>
          </a:p>
          <a:p>
            <a:pPr indent="0" lvl="0" marL="0" rtl="0" algn="l">
              <a:spcBef>
                <a:spcPts val="0"/>
              </a:spcBef>
              <a:spcAft>
                <a:spcPts val="0"/>
              </a:spcAft>
              <a:buClr>
                <a:schemeClr val="dk1"/>
              </a:buClr>
              <a:buSzPts val="1100"/>
              <a:buFont typeface="Arial"/>
              <a:buNone/>
            </a:pPr>
            <a:r>
              <a:rPr lang="en" sz="1200" u="sng">
                <a:solidFill>
                  <a:schemeClr val="dk1"/>
                </a:solidFill>
              </a:rPr>
              <a:t>Cette méthode contribue à minimiser les biais potentiels et renforce la validité des conclusions de l'étude. De plus, maintenir l'homogénéité entre les groupes et envisager une évaluation en double aveugle, lorsque possible, aidera à prévenir les biais de collecte et d'analyse des données, assurant une interprétation objective et fiable des résultats.</a:t>
            </a:r>
            <a:endParaRPr sz="1200" u="sng">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68aa573c05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68aa573c05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Alors nous allons avoir 2 familles de variables, dépendantes et indépendantes. Il faut bien comprendre ici la différence entre ces deux types de variables qui réside dans leur rôle dans la relation de cause à effet. La variable indépendante est la cause présumée qui est manipulée pour tester son effet sur la variable dépendante, tandis que la variable dépendante est l'effet qui est mesuré ou observé. Il faut savoir que les chercheurs ne peuvent contrôler ou modifier que la variable indépendante ; pour la variable dépendante ils l'observent seulement pour voir comment elle réagit aux changements des variables indépendantes.</a:t>
            </a:r>
            <a:endParaRPr sz="1200"/>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rPr b="1" lang="en" sz="1200"/>
              <a:t>Variables dépendantes :</a:t>
            </a:r>
            <a:endParaRPr b="1"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Nombre d’incidents de sécurité :</a:t>
            </a:r>
            <a:endParaRPr sz="1200"/>
          </a:p>
          <a:p>
            <a:pPr indent="0" lvl="0" marL="0" rtl="0" algn="l">
              <a:spcBef>
                <a:spcPts val="0"/>
              </a:spcBef>
              <a:spcAft>
                <a:spcPts val="0"/>
              </a:spcAft>
              <a:buNone/>
            </a:pPr>
            <a:r>
              <a:rPr lang="en" sz="1200" u="sng"/>
              <a:t>Description</a:t>
            </a:r>
            <a:r>
              <a:rPr lang="en" sz="1200"/>
              <a:t> : nombre et gravité des incidents de sécurité liés aux activités/processus intégrant l’IAG.</a:t>
            </a:r>
            <a:endParaRPr sz="1200"/>
          </a:p>
          <a:p>
            <a:pPr indent="0" lvl="0" marL="0" rtl="0" algn="l">
              <a:spcBef>
                <a:spcPts val="0"/>
              </a:spcBef>
              <a:spcAft>
                <a:spcPts val="0"/>
              </a:spcAft>
              <a:buNone/>
            </a:pPr>
            <a:r>
              <a:rPr lang="en" sz="1200" u="sng"/>
              <a:t>Pertinence</a:t>
            </a:r>
            <a:r>
              <a:rPr lang="en" sz="1200"/>
              <a:t> : permet d’apporter un lien de causalité de l’impact de l’IAG sur la sécurité des applications et des systèmes d’information.</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Temps de réponse aux incidents :</a:t>
            </a:r>
            <a:endParaRPr sz="1200"/>
          </a:p>
          <a:p>
            <a:pPr indent="0" lvl="0" marL="0" rtl="0" algn="l">
              <a:spcBef>
                <a:spcPts val="0"/>
              </a:spcBef>
              <a:spcAft>
                <a:spcPts val="0"/>
              </a:spcAft>
              <a:buNone/>
            </a:pPr>
            <a:r>
              <a:rPr lang="en" sz="1200" u="sng"/>
              <a:t>Description</a:t>
            </a:r>
            <a:r>
              <a:rPr lang="en" sz="1200"/>
              <a:t> : durée moyenne entre la détection d'un incident de sécurité et sa résolution.</a:t>
            </a:r>
            <a:endParaRPr sz="1200"/>
          </a:p>
          <a:p>
            <a:pPr indent="0" lvl="0" marL="0" rtl="0" algn="l">
              <a:spcBef>
                <a:spcPts val="0"/>
              </a:spcBef>
              <a:spcAft>
                <a:spcPts val="0"/>
              </a:spcAft>
              <a:buNone/>
            </a:pPr>
            <a:r>
              <a:rPr lang="en" sz="1200" u="sng"/>
              <a:t>Pertinence</a:t>
            </a:r>
            <a:r>
              <a:rPr lang="en" sz="1200"/>
              <a:t> : mesure l'efficacité de la réponse aux incidents, qui peut être influencée par l'intégration de l'IAG.</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Taux de faux positifs/négatifs dans la détection des incidents de sécurité :</a:t>
            </a:r>
            <a:endParaRPr sz="1200"/>
          </a:p>
          <a:p>
            <a:pPr indent="0" lvl="0" marL="0" rtl="0" algn="l">
              <a:spcBef>
                <a:spcPts val="0"/>
              </a:spcBef>
              <a:spcAft>
                <a:spcPts val="0"/>
              </a:spcAft>
              <a:buNone/>
            </a:pPr>
            <a:r>
              <a:rPr lang="en" sz="1200" u="sng"/>
              <a:t>Description</a:t>
            </a:r>
            <a:r>
              <a:rPr lang="en" sz="1200"/>
              <a:t> : proportion d'alertes de sécurité incorrectement classées (faux positifs) et d'incidents réels non détectés (faux négatifs).</a:t>
            </a:r>
            <a:endParaRPr sz="1200"/>
          </a:p>
          <a:p>
            <a:pPr indent="0" lvl="0" marL="0" rtl="0" algn="l">
              <a:spcBef>
                <a:spcPts val="0"/>
              </a:spcBef>
              <a:spcAft>
                <a:spcPts val="0"/>
              </a:spcAft>
              <a:buNone/>
            </a:pPr>
            <a:r>
              <a:rPr lang="en" sz="1200" u="sng"/>
              <a:t>Pertinence</a:t>
            </a:r>
            <a:r>
              <a:rPr lang="en" sz="1200"/>
              <a:t> : évalue la précision des systèmes de détection des incidents liés directement/indirectement à l'IAG.</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Charge horaire de maintenance par le personnel IT :</a:t>
            </a:r>
            <a:endParaRPr sz="1200"/>
          </a:p>
          <a:p>
            <a:pPr indent="0" lvl="0" marL="0" rtl="0" algn="l">
              <a:spcBef>
                <a:spcPts val="0"/>
              </a:spcBef>
              <a:spcAft>
                <a:spcPts val="0"/>
              </a:spcAft>
              <a:buNone/>
            </a:pPr>
            <a:r>
              <a:rPr lang="en" sz="1200" u="sng"/>
              <a:t>Description</a:t>
            </a:r>
            <a:r>
              <a:rPr lang="en" sz="1200"/>
              <a:t> : heures de travail nécessaires pour la maintenance, les mises à jour et la gestion des systèmes d'IAG.</a:t>
            </a:r>
            <a:endParaRPr sz="1200"/>
          </a:p>
          <a:p>
            <a:pPr indent="0" lvl="0" marL="0" rtl="0" algn="l">
              <a:spcBef>
                <a:spcPts val="0"/>
              </a:spcBef>
              <a:spcAft>
                <a:spcPts val="0"/>
              </a:spcAft>
              <a:buNone/>
            </a:pPr>
            <a:r>
              <a:rPr lang="en" sz="1200" u="sng"/>
              <a:t>Pertinence</a:t>
            </a:r>
            <a:r>
              <a:rPr lang="en" sz="1200"/>
              <a:t> : révèle l'impact de l'IAG sur les ressources humaines en IT, indiquant si l'IAG conduit à une efficacité accrue ou à une surcharge de travail.</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Disponibilité des systèmes :</a:t>
            </a:r>
            <a:endParaRPr sz="1200"/>
          </a:p>
          <a:p>
            <a:pPr indent="0" lvl="0" marL="0" rtl="0" algn="l">
              <a:spcBef>
                <a:spcPts val="0"/>
              </a:spcBef>
              <a:spcAft>
                <a:spcPts val="0"/>
              </a:spcAft>
              <a:buNone/>
            </a:pPr>
            <a:r>
              <a:rPr lang="en" sz="1200" u="sng"/>
              <a:t>Description</a:t>
            </a:r>
            <a:r>
              <a:rPr lang="en" sz="1200"/>
              <a:t> : pourcentage de temps pendant lequel les systèmes d'IAG sont opérationnels et disponibles sans interruption.</a:t>
            </a:r>
            <a:endParaRPr sz="1200"/>
          </a:p>
          <a:p>
            <a:pPr indent="0" lvl="0" marL="0" rtl="0" algn="l">
              <a:spcBef>
                <a:spcPts val="0"/>
              </a:spcBef>
              <a:spcAft>
                <a:spcPts val="0"/>
              </a:spcAft>
              <a:buNone/>
            </a:pPr>
            <a:r>
              <a:rPr lang="en" sz="1200" u="sng"/>
              <a:t>Pertinence</a:t>
            </a:r>
            <a:r>
              <a:rPr lang="en" sz="1200"/>
              <a:t> : essentiel pour évaluer la fiabilité des systèmes d'IAG dans des environnements critiques tels que le secteur bancaire.</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Conformité réglementaire :</a:t>
            </a:r>
            <a:endParaRPr sz="1200"/>
          </a:p>
          <a:p>
            <a:pPr indent="0" lvl="0" marL="0" rtl="0" algn="l">
              <a:spcBef>
                <a:spcPts val="0"/>
              </a:spcBef>
              <a:spcAft>
                <a:spcPts val="0"/>
              </a:spcAft>
              <a:buNone/>
            </a:pPr>
            <a:r>
              <a:rPr lang="en" sz="1200" u="sng"/>
              <a:t>Description</a:t>
            </a:r>
            <a:r>
              <a:rPr lang="en" sz="1200"/>
              <a:t> : nombre de non-conformités aux normes réglementaires (RGPD, Bâle, etc...) liées à l'utilisation de l'IAG au sein d’une activité/processus.</a:t>
            </a:r>
            <a:endParaRPr sz="1200"/>
          </a:p>
          <a:p>
            <a:pPr indent="0" lvl="0" marL="0" rtl="0" algn="l">
              <a:spcBef>
                <a:spcPts val="0"/>
              </a:spcBef>
              <a:spcAft>
                <a:spcPts val="0"/>
              </a:spcAft>
              <a:buNone/>
            </a:pPr>
            <a:r>
              <a:rPr lang="en" sz="1200" u="sng"/>
              <a:t>Pertinence</a:t>
            </a:r>
            <a:r>
              <a:rPr lang="en" sz="1200"/>
              <a:t> : mesure les risques de non-conformité induits par l'IAG, essentiels pour le secteur bancaire hautement réglementé.</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Variables indépendantes :</a:t>
            </a:r>
            <a:endParaRPr b="1" sz="1200"/>
          </a:p>
          <a:p>
            <a:pPr indent="0" lvl="0" marL="0" rtl="0" algn="l">
              <a:spcBef>
                <a:spcPts val="0"/>
              </a:spcBef>
              <a:spcAft>
                <a:spcPts val="0"/>
              </a:spcAft>
              <a:buNone/>
            </a:pPr>
            <a:r>
              <a:t/>
            </a:r>
            <a:endParaRPr b="1" sz="1200"/>
          </a:p>
          <a:p>
            <a:pPr indent="-304800" lvl="0" marL="457200" rtl="0" algn="l">
              <a:spcBef>
                <a:spcPts val="0"/>
              </a:spcBef>
              <a:spcAft>
                <a:spcPts val="0"/>
              </a:spcAft>
              <a:buSzPts val="1200"/>
              <a:buChar char="●"/>
            </a:pPr>
            <a:r>
              <a:rPr lang="en" sz="1200"/>
              <a:t>Type d'application IAG :</a:t>
            </a:r>
            <a:endParaRPr sz="1200"/>
          </a:p>
          <a:p>
            <a:pPr indent="0" lvl="0" marL="0" rtl="0" algn="l">
              <a:spcBef>
                <a:spcPts val="0"/>
              </a:spcBef>
              <a:spcAft>
                <a:spcPts val="0"/>
              </a:spcAft>
              <a:buNone/>
            </a:pPr>
            <a:r>
              <a:rPr lang="en" sz="1200" u="sng"/>
              <a:t>Description</a:t>
            </a:r>
            <a:r>
              <a:rPr lang="en" sz="1200"/>
              <a:t> : catégorise les applications IAG utilisées, telles que les chatbots pour le service client, les systèmes de recommandation, l'analyse prédictive pour la détection des fraudes, etc</a:t>
            </a:r>
            <a:endParaRPr sz="1200"/>
          </a:p>
          <a:p>
            <a:pPr indent="0" lvl="0" marL="0" rtl="0" algn="l">
              <a:spcBef>
                <a:spcPts val="0"/>
              </a:spcBef>
              <a:spcAft>
                <a:spcPts val="0"/>
              </a:spcAft>
              <a:buNone/>
            </a:pPr>
            <a:r>
              <a:rPr lang="en" sz="1200" u="sng"/>
              <a:t>Pertinence</a:t>
            </a:r>
            <a:r>
              <a:rPr lang="en" sz="1200"/>
              <a:t> : permet d'évaluer l'impact spécifique de différentes applications IAG sur les risques IT, offrant une vue détaillée de quels outils présentent plus de bénéfices ou de risques.</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Niveau d'intégration de l'IAG :</a:t>
            </a:r>
            <a:endParaRPr sz="1200"/>
          </a:p>
          <a:p>
            <a:pPr indent="0" lvl="0" marL="0" rtl="0" algn="l">
              <a:spcBef>
                <a:spcPts val="0"/>
              </a:spcBef>
              <a:spcAft>
                <a:spcPts val="0"/>
              </a:spcAft>
              <a:buNone/>
            </a:pPr>
            <a:r>
              <a:rPr lang="en" sz="1200" u="sng"/>
              <a:t>Description</a:t>
            </a:r>
            <a:r>
              <a:rPr lang="en" sz="1200"/>
              <a:t> : mesure le degré d'intégration de l'IAG dans les processus opérationnels, de faible à élevé.</a:t>
            </a:r>
            <a:endParaRPr sz="1200"/>
          </a:p>
          <a:p>
            <a:pPr indent="0" lvl="0" marL="0" rtl="0" algn="l">
              <a:spcBef>
                <a:spcPts val="0"/>
              </a:spcBef>
              <a:spcAft>
                <a:spcPts val="0"/>
              </a:spcAft>
              <a:buNone/>
            </a:pPr>
            <a:r>
              <a:rPr lang="en" sz="1200" u="sng"/>
              <a:t>Pertinence</a:t>
            </a:r>
            <a:r>
              <a:rPr lang="en" sz="1200"/>
              <a:t> : une intégration plus profonde de l'IAG pourrait augmenter les risques techniques, mais aussi potentiellement les bénéfices. Cette variable permet d'explorer cette dynamique.</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Maturité technologique de l'IAG :</a:t>
            </a:r>
            <a:endParaRPr sz="1200"/>
          </a:p>
          <a:p>
            <a:pPr indent="0" lvl="0" marL="0" rtl="0" algn="l">
              <a:spcBef>
                <a:spcPts val="0"/>
              </a:spcBef>
              <a:spcAft>
                <a:spcPts val="0"/>
              </a:spcAft>
              <a:buNone/>
            </a:pPr>
            <a:r>
              <a:rPr lang="en" sz="1200" u="sng"/>
              <a:t>Description</a:t>
            </a:r>
            <a:r>
              <a:rPr lang="en" sz="1200"/>
              <a:t> : évalue le niveau de développement des solutions IAG utilisées, allant des systèmes basiques aux systèmes avancés dotés de capacités d'apprentissage profond (non)supervisés.</a:t>
            </a:r>
            <a:endParaRPr sz="1200"/>
          </a:p>
          <a:p>
            <a:pPr indent="0" lvl="0" marL="0" rtl="0" algn="l">
              <a:spcBef>
                <a:spcPts val="0"/>
              </a:spcBef>
              <a:spcAft>
                <a:spcPts val="0"/>
              </a:spcAft>
              <a:buNone/>
            </a:pPr>
            <a:r>
              <a:rPr lang="en" sz="1200" u="sng"/>
              <a:t>Pertinence</a:t>
            </a:r>
            <a:r>
              <a:rPr lang="en" sz="1200"/>
              <a:t> : les systèmes plus matures pourraient présenter des risques différents par rapport aux systèmes moins avancés, influençant la gestion des risques.</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Formation du personnel :</a:t>
            </a:r>
            <a:endParaRPr sz="1200"/>
          </a:p>
          <a:p>
            <a:pPr indent="0" lvl="0" marL="0" rtl="0" algn="l">
              <a:spcBef>
                <a:spcPts val="0"/>
              </a:spcBef>
              <a:spcAft>
                <a:spcPts val="0"/>
              </a:spcAft>
              <a:buNone/>
            </a:pPr>
            <a:r>
              <a:rPr lang="en" sz="1200" u="sng"/>
              <a:t>Description</a:t>
            </a:r>
            <a:r>
              <a:rPr lang="en" sz="1200"/>
              <a:t> : niveau de formation et d'expertise du personnel IT et des utilisateurs finaux dans la gestion et l'utilisation de l'IAG.</a:t>
            </a:r>
            <a:endParaRPr sz="1200"/>
          </a:p>
          <a:p>
            <a:pPr indent="0" lvl="0" marL="0" rtl="0" algn="l">
              <a:spcBef>
                <a:spcPts val="0"/>
              </a:spcBef>
              <a:spcAft>
                <a:spcPts val="0"/>
              </a:spcAft>
              <a:buNone/>
            </a:pPr>
            <a:r>
              <a:rPr lang="en" sz="1200" u="sng"/>
              <a:t>Pertinence</a:t>
            </a:r>
            <a:r>
              <a:rPr lang="en" sz="1200"/>
              <a:t> : un personnel mieux formé peut réduire certains risques techniques liés à l'utilisation incorrecte ou à la mauvaise interprétation des outils d'IAG.</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Fréquence des mises à jour/maintenance de l'IAG :</a:t>
            </a:r>
            <a:endParaRPr sz="1200"/>
          </a:p>
          <a:p>
            <a:pPr indent="0" lvl="0" marL="0" rtl="0" algn="l">
              <a:spcBef>
                <a:spcPts val="0"/>
              </a:spcBef>
              <a:spcAft>
                <a:spcPts val="0"/>
              </a:spcAft>
              <a:buNone/>
            </a:pPr>
            <a:r>
              <a:rPr lang="en" sz="1200" u="sng"/>
              <a:t>Description</a:t>
            </a:r>
            <a:r>
              <a:rPr lang="en" sz="1200"/>
              <a:t> : fréquence à laquelle les systèmes IAG sont mis à jour et maintenus, allant de non-fréquemment à fréquemment.</a:t>
            </a:r>
            <a:endParaRPr sz="1200"/>
          </a:p>
          <a:p>
            <a:pPr indent="0" lvl="0" marL="0" rtl="0" algn="l">
              <a:spcBef>
                <a:spcPts val="0"/>
              </a:spcBef>
              <a:spcAft>
                <a:spcPts val="0"/>
              </a:spcAft>
              <a:buNone/>
            </a:pPr>
            <a:r>
              <a:rPr lang="en" sz="1200" u="sng"/>
              <a:t>Pertinence</a:t>
            </a:r>
            <a:r>
              <a:rPr lang="en" sz="1200"/>
              <a:t> : des mises à jour régulières peuvent corriger des vulnérabilités et améliorer la sécurité, tandis que des mises à jour irrégulières peuvent à l’inverse augmenter les risques.</a:t>
            </a:r>
            <a:endParaRPr sz="1200"/>
          </a:p>
          <a:p>
            <a:pPr indent="0" lvl="0" marL="0" rtl="0" algn="l">
              <a:spcBef>
                <a:spcPts val="0"/>
              </a:spcBef>
              <a:spcAft>
                <a:spcPts val="0"/>
              </a:spcAft>
              <a:buNone/>
            </a:pPr>
            <a:r>
              <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b806cbac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b806cbac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Une fois que l’on a mis en place le cadre expérimental, il faut un moyen efficace de pouvoir collecter toutes ces données. Pour cela, je propose dans mon article une méthodologie de collecte de données faisant appel à la BI.</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Alors la BI c’est quoi ? C’est un concept qui désigne l'ensemble des technologies, des applications, des stratégies utilisées pour collecter, intégrer, analyser et présenter les informations. La BI utilise des données historiques et actuelles pour générer des insights pertinents, permettant aux organisations de prendre des décisions stratégiques éclairées.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Vous l’aurez compris, pour pouvoir utiliser de manière optimale la BI, il faut un ou plusieurs ensembles de données cohérentes. Pour cela nous proposons d’installer un ETL en amont du processus BI pour pouvoir créer ces grands ensembles de données. Le principe d’ETL, c’est quoi (Extraction-Transformation-Load), qui permet de manipuler des données issues de sources diverses, de les transformer selon des besoins spécifiques, puis de les charger dans une destination cible pour l'analyse. </a:t>
            </a:r>
            <a:endParaRPr sz="1200" u="sng"/>
          </a:p>
          <a:p>
            <a:pPr indent="0" lvl="0" marL="0" rtl="0" algn="l">
              <a:spcBef>
                <a:spcPts val="0"/>
              </a:spcBef>
              <a:spcAft>
                <a:spcPts val="0"/>
              </a:spcAft>
              <a:buNone/>
            </a:pPr>
            <a:r>
              <a:t/>
            </a:r>
            <a:endParaRPr sz="1200"/>
          </a:p>
          <a:p>
            <a:pPr indent="0" lvl="0" marL="0" rtl="0" algn="l">
              <a:spcBef>
                <a:spcPts val="0"/>
              </a:spcBef>
              <a:spcAft>
                <a:spcPts val="0"/>
              </a:spcAft>
              <a:buNone/>
            </a:pPr>
            <a:r>
              <a:rPr lang="en" sz="1200"/>
              <a:t>Le processus ETL commence par l’étape d’extraction des données de leurs sources d’origine, qui peuvent varier de bases de données internes à des fichiers externes ou des flux de données en ligne. L’étape de transformation adapte ensuite ces données à des formats et structures prédéfinis, corrigeant les anomalies et enrichissant les données si nécessaire. Enfin, l’étape de chargement implique l'insertion des données transformées dans une base de données, un entrepôt de données, ou un Data Lake (lac de données), où elles peuvent être ensuite analysées et exploitées par des requêtes, dashboards.</a:t>
            </a:r>
            <a:endParaRPr sz="1200"/>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rPr lang="en" sz="1200"/>
              <a:t>Pour notre étude, l'utilisation d'un processus ETL nous permettra de collecter systématiquement des données sur les variables dépendantes et indépendantes identifiées, provenant de sources multiples telles que les applications hébergeuses d’IAG, les logs (journalisation), les rapports de sécurité IT, les systèmes d'information...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Plusieurs outils de BI existent actuellement sur le marché et pour l’envergure de cette expérience, il serait plus pertinent de mettre en place une méthode d’analyse multicritères (M.A.M) afin de trouver l’outil correspondant le plus à notre besoin. Or ici, je propose un outil sans passé par la MAM qui est développé par la société Microsoft© se nomme “Power BI” et se distingue comme un outil extrêmement pertinent pour cette mission, offrant une plateforme robuste et flexible pour l'analyse de données. Power BI est réputé pour sa capacité à traiter de grands volumes de données et à fournir des visualisations interactives et des tableaux de bord personnalisés.</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u="sng">
                <a:solidFill>
                  <a:schemeClr val="dk1"/>
                </a:solidFill>
              </a:rPr>
              <a:t>L'ETL est essentiel pour les organisations cherchant à extraire des connaissances pertinentes à partir de grandes quantités de données hétérogènes.</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f1a718183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f1a718183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Une fois après avoir collecté ces vastes ensembles de données, il faut pouvoir les analyser afin d’en faire ressortir des tendances permettant d’apporter des éléments de réponses à l’étude. Nous proposons dans cette étude un ensemble de différentes méthodes d'analyses statistiques permettant d’évaluer les impacts de l’IAG sur les risques IT ainsi que de distinguer des tendances significatives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 commencer par l'analyse descriptive constitue une méthode fournissant un aperçu global des tendances et variations au sein d’un ensemble de données. Cette phase implique un examen des mesures de tendance dite “centrale” - “moyenne”, “médiane” qui nous renseignent sur la position centrale autour de laquelle les données se regroupent. </a:t>
            </a:r>
            <a:r>
              <a:rPr lang="en" sz="1200" u="sng"/>
              <a:t>Par exemple, la moyenne des incidents de sécurité IT au sein des banques utilisant l'IAG pourrait indiquer une tendance générale.</a:t>
            </a:r>
            <a:endParaRPr sz="1200" u="sng"/>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None/>
            </a:pPr>
            <a:r>
              <a:rPr lang="en" sz="1200"/>
              <a:t>Ensuite nous avons les tests d’hypothèse permettent de déterminer s'il existe des différences statistiquement significatives entre les groupes de contrôle et expérimental. J’ai inscrit 2 tests d’hypothèse à notre registre qui semble pertinent à notre étude ;</a:t>
            </a:r>
            <a:endParaRPr sz="1200"/>
          </a:p>
          <a:p>
            <a:pPr indent="-304800" lvl="0" marL="457200" rtl="0" algn="l">
              <a:spcBef>
                <a:spcPts val="0"/>
              </a:spcBef>
              <a:spcAft>
                <a:spcPts val="0"/>
              </a:spcAft>
              <a:buSzPts val="1200"/>
              <a:buChar char="-"/>
            </a:pPr>
            <a:r>
              <a:rPr lang="en" sz="1200"/>
              <a:t>Test t pour échantillon indépendant : En comparant les moyennes de deux groupes sur des variables continues, elle serait pertinente pour analyser par exemple l'efficacité opérationnelle, permettant de déceler des différences significatives dans les performances ou les risques attribuables à l'usage de l'IA générative.</a:t>
            </a:r>
            <a:endParaRPr sz="1200"/>
          </a:p>
          <a:p>
            <a:pPr indent="-304800" lvl="0" marL="457200" rtl="0" algn="l">
              <a:spcBef>
                <a:spcPts val="0"/>
              </a:spcBef>
              <a:spcAft>
                <a:spcPts val="0"/>
              </a:spcAft>
              <a:buSzPts val="1200"/>
              <a:buChar char="-"/>
            </a:pPr>
            <a:r>
              <a:rPr lang="en" sz="1200"/>
              <a:t>Test de Chi-carré : Ce test d’hypothèse s’applique sur des variables catégorielles (nombre fini de valeurs possibles). Un exemple d’utilisation de ce test dans notre étude pour porter sur l’adoption de nouveaux produits financiers en analysant si l'introduction de l'IAG dans un processus métier financier influence le taux d'adoption de nouveaux produits ou services financiers parmi les clients.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Nous avons après la régression linéaire qui s’agit d’une méthode statistique éprouvée et utilisée fréquemment dans la recherche pour étudier et modéliser la relation entre une variable dépendante et une ou plusieurs variables indépendantes.</a:t>
            </a:r>
            <a:endParaRPr sz="1200" u="sng"/>
          </a:p>
          <a:p>
            <a:pPr indent="0" lvl="0" marL="0" rtl="0" algn="l">
              <a:spcBef>
                <a:spcPts val="0"/>
              </a:spcBef>
              <a:spcAft>
                <a:spcPts val="0"/>
              </a:spcAft>
              <a:buNone/>
            </a:pPr>
            <a:r>
              <a:t/>
            </a:r>
            <a:endParaRPr sz="1200"/>
          </a:p>
          <a:p>
            <a:pPr indent="0" lvl="0" marL="0" rtl="0" algn="l">
              <a:spcBef>
                <a:spcPts val="0"/>
              </a:spcBef>
              <a:spcAft>
                <a:spcPts val="0"/>
              </a:spcAft>
              <a:buNone/>
            </a:pPr>
            <a:r>
              <a:rPr lang="en" sz="1200"/>
              <a:t>Et enfin la dernière proposition de méthode d’analyse et l’analyse de corrélation peut être employée pour examiner la force et la direction des relations entre les variables. </a:t>
            </a:r>
            <a:r>
              <a:rPr lang="en" sz="1200" u="sng"/>
              <a:t>Cela nous aidera à identifier les associations significatives entre l'intégration de l'IAG et les différentes mesures de performance et de</a:t>
            </a:r>
            <a:endParaRPr sz="1200" u="sng"/>
          </a:p>
          <a:p>
            <a:pPr indent="0" lvl="0" marL="0" rtl="0" algn="l">
              <a:spcBef>
                <a:spcPts val="0"/>
              </a:spcBef>
              <a:spcAft>
                <a:spcPts val="0"/>
              </a:spcAft>
              <a:buClr>
                <a:schemeClr val="dk1"/>
              </a:buClr>
              <a:buSzPts val="1100"/>
              <a:buFont typeface="Arial"/>
              <a:buNone/>
            </a:pPr>
            <a:r>
              <a:rPr lang="en" sz="1200" u="sng"/>
              <a:t>risque.</a:t>
            </a:r>
            <a:endParaRPr sz="1200" u="sng"/>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rPr lang="en" sz="1200">
                <a:solidFill>
                  <a:schemeClr val="dk1"/>
                </a:solidFill>
              </a:rPr>
              <a:t> </a:t>
            </a:r>
            <a:r>
              <a:rPr lang="en" sz="1200" u="sng">
                <a:solidFill>
                  <a:schemeClr val="dk1"/>
                </a:solidFill>
              </a:rPr>
              <a:t>Dans le contexte de notre étude, cette technique nous permet d'analyser comment différents facteurs (variables indépendantes) tels que le niveau d'intégration de l'IA, la complexité des tâches automatisées, et le niveau de sécurité IT existant influencent des aspects clés des performances bancaires (variables dépendantes) comme l'efficacité opérationnelle, les incidents de sécurité, et la satisfaction client.</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accent6"/>
            </a:gs>
            <a:gs pos="100000">
              <a:schemeClr val="accent1"/>
            </a:gs>
          </a:gsLst>
          <a:lin ang="5400700" scaled="0"/>
        </a:gradFill>
      </p:bgPr>
    </p:bg>
    <p:spTree>
      <p:nvGrpSpPr>
        <p:cNvPr id="8" name="Shape 8"/>
        <p:cNvGrpSpPr/>
        <p:nvPr/>
      </p:nvGrpSpPr>
      <p:grpSpPr>
        <a:xfrm>
          <a:off x="0" y="0"/>
          <a:ext cx="0" cy="0"/>
          <a:chOff x="0" y="0"/>
          <a:chExt cx="0" cy="0"/>
        </a:xfrm>
      </p:grpSpPr>
      <p:sp>
        <p:nvSpPr>
          <p:cNvPr id="9" name="Google Shape;9;p2"/>
          <p:cNvSpPr/>
          <p:nvPr/>
        </p:nvSpPr>
        <p:spPr>
          <a:xfrm>
            <a:off x="428100" y="399925"/>
            <a:ext cx="8287800" cy="4343700"/>
          </a:xfrm>
          <a:prstGeom prst="roundRect">
            <a:avLst>
              <a:gd fmla="val 6806" name="adj"/>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909050" y="1274763"/>
            <a:ext cx="3468900" cy="20394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5200"/>
              <a:buNone/>
              <a:defRPr b="1" sz="4500">
                <a:latin typeface="Albert Sans"/>
                <a:ea typeface="Albert Sans"/>
                <a:cs typeface="Albert Sans"/>
                <a:sym typeface="Albert Sa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909050" y="3314087"/>
            <a:ext cx="3468900" cy="402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400">
                <a:solidFill>
                  <a:schemeClr val="dk1"/>
                </a:solidFill>
                <a:latin typeface="Albert Sans"/>
                <a:ea typeface="Albert Sans"/>
                <a:cs typeface="Albert Sans"/>
                <a:sym typeface="Albert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chemeClr val="accent6"/>
            </a:gs>
            <a:gs pos="100000">
              <a:schemeClr val="accent1"/>
            </a:gs>
          </a:gsLst>
          <a:lin ang="16198662" scaled="0"/>
        </a:gradFill>
      </p:bgPr>
    </p:bg>
    <p:spTree>
      <p:nvGrpSpPr>
        <p:cNvPr id="65" name="Shape 65"/>
        <p:cNvGrpSpPr/>
        <p:nvPr/>
      </p:nvGrpSpPr>
      <p:grpSpPr>
        <a:xfrm>
          <a:off x="0" y="0"/>
          <a:ext cx="0" cy="0"/>
          <a:chOff x="0" y="0"/>
          <a:chExt cx="0" cy="0"/>
        </a:xfrm>
      </p:grpSpPr>
      <p:sp>
        <p:nvSpPr>
          <p:cNvPr id="66" name="Google Shape;66;p11"/>
          <p:cNvSpPr/>
          <p:nvPr/>
        </p:nvSpPr>
        <p:spPr>
          <a:xfrm>
            <a:off x="428100" y="399925"/>
            <a:ext cx="8287800" cy="4343700"/>
          </a:xfrm>
          <a:prstGeom prst="roundRect">
            <a:avLst>
              <a:gd fmla="val 6806" name="adj"/>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txBox="1"/>
          <p:nvPr>
            <p:ph hasCustomPrompt="1" type="title"/>
          </p:nvPr>
        </p:nvSpPr>
        <p:spPr>
          <a:xfrm>
            <a:off x="715100" y="1164438"/>
            <a:ext cx="7713900" cy="11007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8" name="Google Shape;68;p11"/>
          <p:cNvSpPr txBox="1"/>
          <p:nvPr>
            <p:ph idx="1" type="subTitle"/>
          </p:nvPr>
        </p:nvSpPr>
        <p:spPr>
          <a:xfrm>
            <a:off x="715100" y="2265263"/>
            <a:ext cx="7713900" cy="3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9" name="Google Shape;69;p11"/>
          <p:cNvSpPr/>
          <p:nvPr/>
        </p:nvSpPr>
        <p:spPr>
          <a:xfrm>
            <a:off x="7987913" y="1006425"/>
            <a:ext cx="283500" cy="2835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1"/>
          <p:cNvSpPr/>
          <p:nvPr/>
        </p:nvSpPr>
        <p:spPr>
          <a:xfrm>
            <a:off x="8232563" y="1006425"/>
            <a:ext cx="151500" cy="151500"/>
          </a:xfrm>
          <a:prstGeom prst="ellipse">
            <a:avLst/>
          </a:prstGeom>
          <a:gradFill>
            <a:gsLst>
              <a:gs pos="0">
                <a:schemeClr val="accent3">
                  <a:alpha val="10000"/>
                </a:schemeClr>
              </a:gs>
              <a:gs pos="100000">
                <a:schemeClr val="accent2">
                  <a:alpha val="1000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1"/>
          <p:cNvSpPr/>
          <p:nvPr/>
        </p:nvSpPr>
        <p:spPr>
          <a:xfrm>
            <a:off x="759938" y="3782749"/>
            <a:ext cx="315000" cy="315000"/>
          </a:xfrm>
          <a:prstGeom prst="ellipse">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a:off x="913013" y="3863750"/>
            <a:ext cx="554700" cy="5547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a:off x="1397638" y="3980300"/>
            <a:ext cx="151500" cy="151500"/>
          </a:xfrm>
          <a:prstGeom prst="ellipse">
            <a:avLst/>
          </a:prstGeom>
          <a:gradFill>
            <a:gsLst>
              <a:gs pos="0">
                <a:schemeClr val="dk2">
                  <a:alpha val="10000"/>
                </a:schemeClr>
              </a:gs>
              <a:gs pos="100000">
                <a:schemeClr val="lt1">
                  <a:alpha val="10000"/>
                </a:scheme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a:off x="7836413" y="725050"/>
            <a:ext cx="151500" cy="151500"/>
          </a:xfrm>
          <a:prstGeom prst="ellipse">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gradFill>
          <a:gsLst>
            <a:gs pos="0">
              <a:schemeClr val="accent6"/>
            </a:gs>
            <a:gs pos="100000">
              <a:schemeClr val="accent1"/>
            </a:gs>
          </a:gsLst>
          <a:lin ang="16200038" scaled="0"/>
        </a:gradFill>
      </p:bgPr>
    </p:bg>
    <p:spTree>
      <p:nvGrpSpPr>
        <p:cNvPr id="76" name="Shape 76"/>
        <p:cNvGrpSpPr/>
        <p:nvPr/>
      </p:nvGrpSpPr>
      <p:grpSpPr>
        <a:xfrm>
          <a:off x="0" y="0"/>
          <a:ext cx="0" cy="0"/>
          <a:chOff x="0" y="0"/>
          <a:chExt cx="0" cy="0"/>
        </a:xfrm>
      </p:grpSpPr>
      <p:sp>
        <p:nvSpPr>
          <p:cNvPr id="77" name="Google Shape;77;p13"/>
          <p:cNvSpPr/>
          <p:nvPr/>
        </p:nvSpPr>
        <p:spPr>
          <a:xfrm>
            <a:off x="428100" y="399925"/>
            <a:ext cx="8287800" cy="4343700"/>
          </a:xfrm>
          <a:prstGeom prst="roundRect">
            <a:avLst>
              <a:gd fmla="val 6806" name="adj"/>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txBox="1"/>
          <p:nvPr>
            <p:ph hasCustomPrompt="1" type="title"/>
          </p:nvPr>
        </p:nvSpPr>
        <p:spPr>
          <a:xfrm>
            <a:off x="715100" y="1199200"/>
            <a:ext cx="649200" cy="523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p:nvPr>
            <p:ph idx="1" type="subTitle"/>
          </p:nvPr>
        </p:nvSpPr>
        <p:spPr>
          <a:xfrm>
            <a:off x="1364300" y="1199200"/>
            <a:ext cx="7064700" cy="523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0" name="Google Shape;80;p13"/>
          <p:cNvSpPr txBox="1"/>
          <p:nvPr>
            <p:ph idx="2" type="title"/>
          </p:nvPr>
        </p:nvSpPr>
        <p:spPr>
          <a:xfrm>
            <a:off x="715100" y="535000"/>
            <a:ext cx="7713900" cy="664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9pPr>
          </a:lstStyle>
          <a:p/>
        </p:txBody>
      </p:sp>
      <p:sp>
        <p:nvSpPr>
          <p:cNvPr id="81" name="Google Shape;81;p13"/>
          <p:cNvSpPr txBox="1"/>
          <p:nvPr>
            <p:ph hasCustomPrompt="1" idx="3" type="title"/>
          </p:nvPr>
        </p:nvSpPr>
        <p:spPr>
          <a:xfrm>
            <a:off x="715100" y="1723000"/>
            <a:ext cx="649200" cy="523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p:nvPr>
            <p:ph idx="4" type="subTitle"/>
          </p:nvPr>
        </p:nvSpPr>
        <p:spPr>
          <a:xfrm>
            <a:off x="1364300" y="1723000"/>
            <a:ext cx="7064700" cy="523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3" name="Google Shape;83;p13"/>
          <p:cNvSpPr txBox="1"/>
          <p:nvPr>
            <p:ph hasCustomPrompt="1" idx="5" type="title"/>
          </p:nvPr>
        </p:nvSpPr>
        <p:spPr>
          <a:xfrm>
            <a:off x="715100" y="2246800"/>
            <a:ext cx="649200" cy="523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p:nvPr>
            <p:ph idx="6" type="subTitle"/>
          </p:nvPr>
        </p:nvSpPr>
        <p:spPr>
          <a:xfrm>
            <a:off x="1364300" y="2246800"/>
            <a:ext cx="7064700" cy="523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5" name="Google Shape;85;p13"/>
          <p:cNvSpPr txBox="1"/>
          <p:nvPr>
            <p:ph hasCustomPrompt="1" idx="7" type="title"/>
          </p:nvPr>
        </p:nvSpPr>
        <p:spPr>
          <a:xfrm>
            <a:off x="715100" y="2770600"/>
            <a:ext cx="649200" cy="523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p:nvPr>
            <p:ph idx="8" type="subTitle"/>
          </p:nvPr>
        </p:nvSpPr>
        <p:spPr>
          <a:xfrm>
            <a:off x="1364300" y="2770600"/>
            <a:ext cx="7064700" cy="523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7" name="Google Shape;87;p13"/>
          <p:cNvSpPr txBox="1"/>
          <p:nvPr>
            <p:ph hasCustomPrompt="1" idx="9" type="title"/>
          </p:nvPr>
        </p:nvSpPr>
        <p:spPr>
          <a:xfrm>
            <a:off x="715100" y="3294400"/>
            <a:ext cx="649200" cy="523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p:nvPr>
            <p:ph idx="13" type="subTitle"/>
          </p:nvPr>
        </p:nvSpPr>
        <p:spPr>
          <a:xfrm>
            <a:off x="1364300" y="3294400"/>
            <a:ext cx="7064700" cy="523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9" name="Google Shape;89;p13"/>
          <p:cNvSpPr txBox="1"/>
          <p:nvPr>
            <p:ph hasCustomPrompt="1" idx="14" type="title"/>
          </p:nvPr>
        </p:nvSpPr>
        <p:spPr>
          <a:xfrm>
            <a:off x="715100" y="3818200"/>
            <a:ext cx="649200" cy="523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p:nvPr>
            <p:ph idx="15" type="subTitle"/>
          </p:nvPr>
        </p:nvSpPr>
        <p:spPr>
          <a:xfrm>
            <a:off x="1364300" y="3818200"/>
            <a:ext cx="7064700" cy="523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gradFill>
          <a:gsLst>
            <a:gs pos="0">
              <a:schemeClr val="accent6"/>
            </a:gs>
            <a:gs pos="100000">
              <a:schemeClr val="accent1"/>
            </a:gs>
          </a:gsLst>
          <a:lin ang="16198662" scaled="0"/>
        </a:gradFill>
      </p:bgPr>
    </p:bg>
    <p:spTree>
      <p:nvGrpSpPr>
        <p:cNvPr id="91" name="Shape 91"/>
        <p:cNvGrpSpPr/>
        <p:nvPr/>
      </p:nvGrpSpPr>
      <p:grpSpPr>
        <a:xfrm>
          <a:off x="0" y="0"/>
          <a:ext cx="0" cy="0"/>
          <a:chOff x="0" y="0"/>
          <a:chExt cx="0" cy="0"/>
        </a:xfrm>
      </p:grpSpPr>
      <p:sp>
        <p:nvSpPr>
          <p:cNvPr id="92" name="Google Shape;92;p14"/>
          <p:cNvSpPr/>
          <p:nvPr/>
        </p:nvSpPr>
        <p:spPr>
          <a:xfrm>
            <a:off x="428100" y="399925"/>
            <a:ext cx="8287800" cy="4343700"/>
          </a:xfrm>
          <a:prstGeom prst="roundRect">
            <a:avLst>
              <a:gd fmla="val 6806" name="adj"/>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txBox="1"/>
          <p:nvPr>
            <p:ph type="title"/>
          </p:nvPr>
        </p:nvSpPr>
        <p:spPr>
          <a:xfrm>
            <a:off x="715100" y="535000"/>
            <a:ext cx="7713900" cy="664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9pPr>
          </a:lstStyle>
          <a:p/>
        </p:txBody>
      </p:sp>
      <p:sp>
        <p:nvSpPr>
          <p:cNvPr id="94" name="Google Shape;94;p14"/>
          <p:cNvSpPr txBox="1"/>
          <p:nvPr>
            <p:ph idx="1" type="subTitle"/>
          </p:nvPr>
        </p:nvSpPr>
        <p:spPr>
          <a:xfrm>
            <a:off x="715100" y="1887425"/>
            <a:ext cx="2486100" cy="493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5" name="Google Shape;95;p14"/>
          <p:cNvSpPr txBox="1"/>
          <p:nvPr>
            <p:ph idx="2" type="subTitle"/>
          </p:nvPr>
        </p:nvSpPr>
        <p:spPr>
          <a:xfrm>
            <a:off x="715100" y="2228825"/>
            <a:ext cx="2486100" cy="1451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6" name="Google Shape;96;p14"/>
          <p:cNvSpPr txBox="1"/>
          <p:nvPr>
            <p:ph idx="3" type="subTitle"/>
          </p:nvPr>
        </p:nvSpPr>
        <p:spPr>
          <a:xfrm>
            <a:off x="3328800" y="1887425"/>
            <a:ext cx="2486100" cy="493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7" name="Google Shape;97;p14"/>
          <p:cNvSpPr txBox="1"/>
          <p:nvPr>
            <p:ph idx="4" type="subTitle"/>
          </p:nvPr>
        </p:nvSpPr>
        <p:spPr>
          <a:xfrm>
            <a:off x="3328800" y="2228825"/>
            <a:ext cx="2486100" cy="1451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8" name="Google Shape;98;p14"/>
          <p:cNvSpPr txBox="1"/>
          <p:nvPr>
            <p:ph idx="5" type="subTitle"/>
          </p:nvPr>
        </p:nvSpPr>
        <p:spPr>
          <a:xfrm>
            <a:off x="5942800" y="1887425"/>
            <a:ext cx="2486100" cy="493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9" name="Google Shape;99;p14"/>
          <p:cNvSpPr txBox="1"/>
          <p:nvPr>
            <p:ph idx="6" type="subTitle"/>
          </p:nvPr>
        </p:nvSpPr>
        <p:spPr>
          <a:xfrm>
            <a:off x="5942800" y="2228825"/>
            <a:ext cx="2486100" cy="1451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gradFill>
          <a:gsLst>
            <a:gs pos="0">
              <a:schemeClr val="accent6"/>
            </a:gs>
            <a:gs pos="100000">
              <a:schemeClr val="accent1"/>
            </a:gs>
          </a:gsLst>
          <a:lin ang="5400700" scaled="0"/>
        </a:gradFill>
      </p:bgPr>
    </p:bg>
    <p:spTree>
      <p:nvGrpSpPr>
        <p:cNvPr id="100" name="Shape 100"/>
        <p:cNvGrpSpPr/>
        <p:nvPr/>
      </p:nvGrpSpPr>
      <p:grpSpPr>
        <a:xfrm>
          <a:off x="0" y="0"/>
          <a:ext cx="0" cy="0"/>
          <a:chOff x="0" y="0"/>
          <a:chExt cx="0" cy="0"/>
        </a:xfrm>
      </p:grpSpPr>
      <p:sp>
        <p:nvSpPr>
          <p:cNvPr id="101" name="Google Shape;101;p15"/>
          <p:cNvSpPr/>
          <p:nvPr/>
        </p:nvSpPr>
        <p:spPr>
          <a:xfrm>
            <a:off x="428100" y="399925"/>
            <a:ext cx="8287800" cy="4343700"/>
          </a:xfrm>
          <a:prstGeom prst="roundRect">
            <a:avLst>
              <a:gd fmla="val 6806" name="adj"/>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txBox="1"/>
          <p:nvPr>
            <p:ph type="title"/>
          </p:nvPr>
        </p:nvSpPr>
        <p:spPr>
          <a:xfrm>
            <a:off x="715100" y="535000"/>
            <a:ext cx="7713900" cy="664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9pPr>
          </a:lstStyle>
          <a:p/>
        </p:txBody>
      </p:sp>
      <p:sp>
        <p:nvSpPr>
          <p:cNvPr id="103" name="Google Shape;103;p15"/>
          <p:cNvSpPr txBox="1"/>
          <p:nvPr>
            <p:ph idx="1" type="subTitle"/>
          </p:nvPr>
        </p:nvSpPr>
        <p:spPr>
          <a:xfrm>
            <a:off x="961444" y="1533475"/>
            <a:ext cx="3364200" cy="493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4" name="Google Shape;104;p15"/>
          <p:cNvSpPr txBox="1"/>
          <p:nvPr>
            <p:ph idx="2" type="subTitle"/>
          </p:nvPr>
        </p:nvSpPr>
        <p:spPr>
          <a:xfrm>
            <a:off x="961444" y="1874875"/>
            <a:ext cx="3364200" cy="713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5" name="Google Shape;105;p15"/>
          <p:cNvSpPr txBox="1"/>
          <p:nvPr>
            <p:ph idx="3" type="subTitle"/>
          </p:nvPr>
        </p:nvSpPr>
        <p:spPr>
          <a:xfrm>
            <a:off x="961444" y="2817175"/>
            <a:ext cx="3364200" cy="493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6" name="Google Shape;106;p15"/>
          <p:cNvSpPr txBox="1"/>
          <p:nvPr>
            <p:ph idx="4" type="subTitle"/>
          </p:nvPr>
        </p:nvSpPr>
        <p:spPr>
          <a:xfrm>
            <a:off x="961444" y="3158575"/>
            <a:ext cx="3364200" cy="894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7" name="Google Shape;107;p15"/>
          <p:cNvSpPr txBox="1"/>
          <p:nvPr>
            <p:ph idx="5" type="subTitle"/>
          </p:nvPr>
        </p:nvSpPr>
        <p:spPr>
          <a:xfrm>
            <a:off x="4818356" y="1533475"/>
            <a:ext cx="3364200" cy="493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8" name="Google Shape;108;p15"/>
          <p:cNvSpPr txBox="1"/>
          <p:nvPr>
            <p:ph idx="6" type="subTitle"/>
          </p:nvPr>
        </p:nvSpPr>
        <p:spPr>
          <a:xfrm>
            <a:off x="4818356" y="1874875"/>
            <a:ext cx="3364200" cy="713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9" name="Google Shape;109;p15"/>
          <p:cNvSpPr txBox="1"/>
          <p:nvPr>
            <p:ph idx="7" type="subTitle"/>
          </p:nvPr>
        </p:nvSpPr>
        <p:spPr>
          <a:xfrm>
            <a:off x="4818356" y="2817175"/>
            <a:ext cx="3364200" cy="493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0" name="Google Shape;110;p15"/>
          <p:cNvSpPr txBox="1"/>
          <p:nvPr>
            <p:ph idx="8" type="subTitle"/>
          </p:nvPr>
        </p:nvSpPr>
        <p:spPr>
          <a:xfrm>
            <a:off x="4818356" y="3158575"/>
            <a:ext cx="3364200" cy="894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gradFill>
          <a:gsLst>
            <a:gs pos="0">
              <a:schemeClr val="accent6"/>
            </a:gs>
            <a:gs pos="100000">
              <a:schemeClr val="accent1"/>
            </a:gs>
          </a:gsLst>
          <a:lin ang="16198662" scaled="0"/>
        </a:gradFill>
      </p:bgPr>
    </p:bg>
    <p:spTree>
      <p:nvGrpSpPr>
        <p:cNvPr id="111" name="Shape 111"/>
        <p:cNvGrpSpPr/>
        <p:nvPr/>
      </p:nvGrpSpPr>
      <p:grpSpPr>
        <a:xfrm>
          <a:off x="0" y="0"/>
          <a:ext cx="0" cy="0"/>
          <a:chOff x="0" y="0"/>
          <a:chExt cx="0" cy="0"/>
        </a:xfrm>
      </p:grpSpPr>
      <p:sp>
        <p:nvSpPr>
          <p:cNvPr id="112" name="Google Shape;112;p16"/>
          <p:cNvSpPr/>
          <p:nvPr/>
        </p:nvSpPr>
        <p:spPr>
          <a:xfrm>
            <a:off x="428100" y="399925"/>
            <a:ext cx="8287800" cy="4343700"/>
          </a:xfrm>
          <a:prstGeom prst="roundRect">
            <a:avLst>
              <a:gd fmla="val 6806" name="adj"/>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txBox="1"/>
          <p:nvPr>
            <p:ph type="title"/>
          </p:nvPr>
        </p:nvSpPr>
        <p:spPr>
          <a:xfrm>
            <a:off x="715100" y="535000"/>
            <a:ext cx="7713900" cy="664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9pPr>
          </a:lstStyle>
          <a:p/>
        </p:txBody>
      </p:sp>
      <p:sp>
        <p:nvSpPr>
          <p:cNvPr id="114" name="Google Shape;114;p16"/>
          <p:cNvSpPr txBox="1"/>
          <p:nvPr>
            <p:ph idx="1" type="subTitle"/>
          </p:nvPr>
        </p:nvSpPr>
        <p:spPr>
          <a:xfrm>
            <a:off x="715100" y="1533475"/>
            <a:ext cx="2486100" cy="493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5" name="Google Shape;115;p16"/>
          <p:cNvSpPr txBox="1"/>
          <p:nvPr>
            <p:ph idx="2" type="subTitle"/>
          </p:nvPr>
        </p:nvSpPr>
        <p:spPr>
          <a:xfrm>
            <a:off x="715100" y="1874875"/>
            <a:ext cx="2486100" cy="899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6" name="Google Shape;116;p16"/>
          <p:cNvSpPr txBox="1"/>
          <p:nvPr>
            <p:ph idx="3" type="subTitle"/>
          </p:nvPr>
        </p:nvSpPr>
        <p:spPr>
          <a:xfrm>
            <a:off x="715100" y="2817175"/>
            <a:ext cx="2486100" cy="493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7" name="Google Shape;117;p16"/>
          <p:cNvSpPr txBox="1"/>
          <p:nvPr>
            <p:ph idx="4" type="subTitle"/>
          </p:nvPr>
        </p:nvSpPr>
        <p:spPr>
          <a:xfrm>
            <a:off x="715100" y="3158575"/>
            <a:ext cx="2486100" cy="899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8" name="Google Shape;118;p16"/>
          <p:cNvSpPr txBox="1"/>
          <p:nvPr>
            <p:ph idx="5" type="subTitle"/>
          </p:nvPr>
        </p:nvSpPr>
        <p:spPr>
          <a:xfrm>
            <a:off x="3328950" y="1533475"/>
            <a:ext cx="2486100" cy="493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9" name="Google Shape;119;p16"/>
          <p:cNvSpPr txBox="1"/>
          <p:nvPr>
            <p:ph idx="6" type="subTitle"/>
          </p:nvPr>
        </p:nvSpPr>
        <p:spPr>
          <a:xfrm>
            <a:off x="3328950" y="1874875"/>
            <a:ext cx="2486100" cy="899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0" name="Google Shape;120;p16"/>
          <p:cNvSpPr txBox="1"/>
          <p:nvPr>
            <p:ph idx="7" type="subTitle"/>
          </p:nvPr>
        </p:nvSpPr>
        <p:spPr>
          <a:xfrm>
            <a:off x="3328950" y="2817175"/>
            <a:ext cx="2486100" cy="493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1" name="Google Shape;121;p16"/>
          <p:cNvSpPr txBox="1"/>
          <p:nvPr>
            <p:ph idx="8" type="subTitle"/>
          </p:nvPr>
        </p:nvSpPr>
        <p:spPr>
          <a:xfrm>
            <a:off x="3328950" y="3158575"/>
            <a:ext cx="2486100" cy="899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2" name="Google Shape;122;p16"/>
          <p:cNvSpPr txBox="1"/>
          <p:nvPr>
            <p:ph idx="9" type="subTitle"/>
          </p:nvPr>
        </p:nvSpPr>
        <p:spPr>
          <a:xfrm>
            <a:off x="5942800" y="1533475"/>
            <a:ext cx="2486100" cy="493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3" name="Google Shape;123;p16"/>
          <p:cNvSpPr txBox="1"/>
          <p:nvPr>
            <p:ph idx="13" type="subTitle"/>
          </p:nvPr>
        </p:nvSpPr>
        <p:spPr>
          <a:xfrm>
            <a:off x="5942800" y="1874875"/>
            <a:ext cx="2486100" cy="899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4" name="Google Shape;124;p16"/>
          <p:cNvSpPr txBox="1"/>
          <p:nvPr>
            <p:ph idx="14" type="subTitle"/>
          </p:nvPr>
        </p:nvSpPr>
        <p:spPr>
          <a:xfrm>
            <a:off x="5942800" y="2817175"/>
            <a:ext cx="2486100" cy="493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5" name="Google Shape;125;p16"/>
          <p:cNvSpPr txBox="1"/>
          <p:nvPr>
            <p:ph idx="15" type="subTitle"/>
          </p:nvPr>
        </p:nvSpPr>
        <p:spPr>
          <a:xfrm>
            <a:off x="5942800" y="3158575"/>
            <a:ext cx="2486100" cy="899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gradFill>
          <a:gsLst>
            <a:gs pos="0">
              <a:schemeClr val="accent6"/>
            </a:gs>
            <a:gs pos="100000">
              <a:schemeClr val="accent1"/>
            </a:gs>
          </a:gsLst>
          <a:lin ang="5400700" scaled="0"/>
        </a:gradFill>
      </p:bgPr>
    </p:bg>
    <p:spTree>
      <p:nvGrpSpPr>
        <p:cNvPr id="126" name="Shape 126"/>
        <p:cNvGrpSpPr/>
        <p:nvPr/>
      </p:nvGrpSpPr>
      <p:grpSpPr>
        <a:xfrm>
          <a:off x="0" y="0"/>
          <a:ext cx="0" cy="0"/>
          <a:chOff x="0" y="0"/>
          <a:chExt cx="0" cy="0"/>
        </a:xfrm>
      </p:grpSpPr>
      <p:sp>
        <p:nvSpPr>
          <p:cNvPr id="127" name="Google Shape;127;p17"/>
          <p:cNvSpPr/>
          <p:nvPr/>
        </p:nvSpPr>
        <p:spPr>
          <a:xfrm>
            <a:off x="428100" y="399925"/>
            <a:ext cx="8287800" cy="4343700"/>
          </a:xfrm>
          <a:prstGeom prst="roundRect">
            <a:avLst>
              <a:gd fmla="val 6806" name="adj"/>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txBox="1"/>
          <p:nvPr>
            <p:ph hasCustomPrompt="1" type="title"/>
          </p:nvPr>
        </p:nvSpPr>
        <p:spPr>
          <a:xfrm>
            <a:off x="715100" y="831650"/>
            <a:ext cx="4066200" cy="7869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40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29" name="Google Shape;129;p17"/>
          <p:cNvSpPr txBox="1"/>
          <p:nvPr>
            <p:ph idx="1" type="subTitle"/>
          </p:nvPr>
        </p:nvSpPr>
        <p:spPr>
          <a:xfrm>
            <a:off x="715100" y="1466150"/>
            <a:ext cx="4066200" cy="40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0" name="Google Shape;130;p17"/>
          <p:cNvSpPr txBox="1"/>
          <p:nvPr>
            <p:ph hasCustomPrompt="1" idx="2" type="title"/>
          </p:nvPr>
        </p:nvSpPr>
        <p:spPr>
          <a:xfrm>
            <a:off x="715100" y="2020850"/>
            <a:ext cx="4066200" cy="7869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40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31" name="Google Shape;131;p17"/>
          <p:cNvSpPr txBox="1"/>
          <p:nvPr>
            <p:ph idx="3" type="subTitle"/>
          </p:nvPr>
        </p:nvSpPr>
        <p:spPr>
          <a:xfrm>
            <a:off x="715100" y="2655350"/>
            <a:ext cx="4066200" cy="40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2" name="Google Shape;132;p17"/>
          <p:cNvSpPr txBox="1"/>
          <p:nvPr>
            <p:ph hasCustomPrompt="1" idx="4" type="title"/>
          </p:nvPr>
        </p:nvSpPr>
        <p:spPr>
          <a:xfrm>
            <a:off x="715100" y="3210050"/>
            <a:ext cx="4066200" cy="7869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40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33" name="Google Shape;133;p17"/>
          <p:cNvSpPr txBox="1"/>
          <p:nvPr>
            <p:ph idx="5" type="subTitle"/>
          </p:nvPr>
        </p:nvSpPr>
        <p:spPr>
          <a:xfrm>
            <a:off x="715100" y="3844550"/>
            <a:ext cx="4066200" cy="40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bg>
      <p:bgPr>
        <a:gradFill>
          <a:gsLst>
            <a:gs pos="0">
              <a:schemeClr val="accent6"/>
            </a:gs>
            <a:gs pos="100000">
              <a:schemeClr val="accent1"/>
            </a:gs>
          </a:gsLst>
          <a:lin ang="16198662" scaled="0"/>
        </a:gradFill>
      </p:bgPr>
    </p:bg>
    <p:spTree>
      <p:nvGrpSpPr>
        <p:cNvPr id="134" name="Shape 134"/>
        <p:cNvGrpSpPr/>
        <p:nvPr/>
      </p:nvGrpSpPr>
      <p:grpSpPr>
        <a:xfrm>
          <a:off x="0" y="0"/>
          <a:ext cx="0" cy="0"/>
          <a:chOff x="0" y="0"/>
          <a:chExt cx="0" cy="0"/>
        </a:xfrm>
      </p:grpSpPr>
      <p:sp>
        <p:nvSpPr>
          <p:cNvPr id="135" name="Google Shape;135;p18"/>
          <p:cNvSpPr/>
          <p:nvPr/>
        </p:nvSpPr>
        <p:spPr>
          <a:xfrm>
            <a:off x="428100" y="399925"/>
            <a:ext cx="8287800" cy="4343700"/>
          </a:xfrm>
          <a:prstGeom prst="roundRect">
            <a:avLst>
              <a:gd fmla="val 6806" name="adj"/>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txBox="1"/>
          <p:nvPr>
            <p:ph type="title"/>
          </p:nvPr>
        </p:nvSpPr>
        <p:spPr>
          <a:xfrm>
            <a:off x="715100" y="535000"/>
            <a:ext cx="7713900" cy="664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
    <p:bg>
      <p:bgPr>
        <a:gradFill>
          <a:gsLst>
            <a:gs pos="0">
              <a:schemeClr val="accent6"/>
            </a:gs>
            <a:gs pos="100000">
              <a:schemeClr val="accent1"/>
            </a:gs>
          </a:gsLst>
          <a:lin ang="10800025" scaled="0"/>
        </a:gradFill>
      </p:bgPr>
    </p:bg>
    <p:spTree>
      <p:nvGrpSpPr>
        <p:cNvPr id="137" name="Shape 137"/>
        <p:cNvGrpSpPr/>
        <p:nvPr/>
      </p:nvGrpSpPr>
      <p:grpSpPr>
        <a:xfrm>
          <a:off x="0" y="0"/>
          <a:ext cx="0" cy="0"/>
          <a:chOff x="0" y="0"/>
          <a:chExt cx="0" cy="0"/>
        </a:xfrm>
      </p:grpSpPr>
      <p:sp>
        <p:nvSpPr>
          <p:cNvPr id="138" name="Google Shape;138;p19"/>
          <p:cNvSpPr/>
          <p:nvPr/>
        </p:nvSpPr>
        <p:spPr>
          <a:xfrm>
            <a:off x="428100" y="399925"/>
            <a:ext cx="8287800" cy="4343700"/>
          </a:xfrm>
          <a:prstGeom prst="roundRect">
            <a:avLst>
              <a:gd fmla="val 6806" name="adj"/>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txBox="1"/>
          <p:nvPr>
            <p:ph type="title"/>
          </p:nvPr>
        </p:nvSpPr>
        <p:spPr>
          <a:xfrm>
            <a:off x="715100" y="535000"/>
            <a:ext cx="7713900" cy="664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gradFill>
          <a:gsLst>
            <a:gs pos="0">
              <a:schemeClr val="accent6"/>
            </a:gs>
            <a:gs pos="100000">
              <a:schemeClr val="accent1"/>
            </a:gs>
          </a:gsLst>
          <a:lin ang="5400700" scaled="0"/>
        </a:gradFill>
      </p:bgPr>
    </p:bg>
    <p:spTree>
      <p:nvGrpSpPr>
        <p:cNvPr id="140" name="Shape 140"/>
        <p:cNvGrpSpPr/>
        <p:nvPr/>
      </p:nvGrpSpPr>
      <p:grpSpPr>
        <a:xfrm>
          <a:off x="0" y="0"/>
          <a:ext cx="0" cy="0"/>
          <a:chOff x="0" y="0"/>
          <a:chExt cx="0" cy="0"/>
        </a:xfrm>
      </p:grpSpPr>
      <p:sp>
        <p:nvSpPr>
          <p:cNvPr id="141" name="Google Shape;141;p20"/>
          <p:cNvSpPr/>
          <p:nvPr/>
        </p:nvSpPr>
        <p:spPr>
          <a:xfrm>
            <a:off x="428100" y="399925"/>
            <a:ext cx="8287800" cy="4343700"/>
          </a:xfrm>
          <a:prstGeom prst="roundRect">
            <a:avLst>
              <a:gd fmla="val 6806" name="adj"/>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txBox="1"/>
          <p:nvPr>
            <p:ph type="ctrTitle"/>
          </p:nvPr>
        </p:nvSpPr>
        <p:spPr>
          <a:xfrm>
            <a:off x="1225400" y="649438"/>
            <a:ext cx="2836200" cy="9744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3" name="Google Shape;143;p20"/>
          <p:cNvSpPr txBox="1"/>
          <p:nvPr>
            <p:ph idx="1" type="subTitle"/>
          </p:nvPr>
        </p:nvSpPr>
        <p:spPr>
          <a:xfrm>
            <a:off x="1225400" y="1623838"/>
            <a:ext cx="2836200" cy="11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44" name="Google Shape;144;p20"/>
          <p:cNvSpPr txBox="1"/>
          <p:nvPr/>
        </p:nvSpPr>
        <p:spPr>
          <a:xfrm>
            <a:off x="1225400" y="3479463"/>
            <a:ext cx="2836200" cy="61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900">
                <a:solidFill>
                  <a:schemeClr val="dk1"/>
                </a:solidFill>
                <a:latin typeface="Albert Sans"/>
                <a:ea typeface="Albert Sans"/>
                <a:cs typeface="Albert Sans"/>
                <a:sym typeface="Albert Sans"/>
              </a:rPr>
              <a:t>CREDITS: This presentation template was created by </a:t>
            </a:r>
            <a:r>
              <a:rPr b="1" lang="en" sz="900">
                <a:solidFill>
                  <a:schemeClr val="dk1"/>
                </a:solidFill>
                <a:uFill>
                  <a:noFill/>
                </a:uFill>
                <a:latin typeface="Albert Sans"/>
                <a:ea typeface="Albert Sans"/>
                <a:cs typeface="Albert Sans"/>
                <a:sym typeface="Albert Sans"/>
                <a:hlinkClick r:id="rId2">
                  <a:extLst>
                    <a:ext uri="{A12FA001-AC4F-418D-AE19-62706E023703}">
                      <ahyp:hlinkClr val="tx"/>
                    </a:ext>
                  </a:extLst>
                </a:hlinkClick>
              </a:rPr>
              <a:t>Slidesgo</a:t>
            </a:r>
            <a:r>
              <a:rPr lang="en" sz="900">
                <a:solidFill>
                  <a:schemeClr val="dk1"/>
                </a:solidFill>
                <a:latin typeface="Albert Sans"/>
                <a:ea typeface="Albert Sans"/>
                <a:cs typeface="Albert Sans"/>
                <a:sym typeface="Albert Sans"/>
              </a:rPr>
              <a:t>, and includes icons by </a:t>
            </a:r>
            <a:r>
              <a:rPr b="1" lang="en" sz="900">
                <a:solidFill>
                  <a:schemeClr val="dk1"/>
                </a:solidFill>
                <a:uFill>
                  <a:noFill/>
                </a:uFill>
                <a:latin typeface="Albert Sans"/>
                <a:ea typeface="Albert Sans"/>
                <a:cs typeface="Albert Sans"/>
                <a:sym typeface="Albert Sans"/>
                <a:hlinkClick r:id="rId3">
                  <a:extLst>
                    <a:ext uri="{A12FA001-AC4F-418D-AE19-62706E023703}">
                      <ahyp:hlinkClr val="tx"/>
                    </a:ext>
                  </a:extLst>
                </a:hlinkClick>
              </a:rPr>
              <a:t>Flaticon</a:t>
            </a:r>
            <a:r>
              <a:rPr b="1" lang="en" sz="900">
                <a:solidFill>
                  <a:schemeClr val="dk1"/>
                </a:solidFill>
                <a:latin typeface="Albert Sans"/>
                <a:ea typeface="Albert Sans"/>
                <a:cs typeface="Albert Sans"/>
                <a:sym typeface="Albert Sans"/>
              </a:rPr>
              <a:t> </a:t>
            </a:r>
            <a:r>
              <a:rPr lang="en" sz="900">
                <a:solidFill>
                  <a:schemeClr val="dk1"/>
                </a:solidFill>
                <a:latin typeface="Albert Sans"/>
                <a:ea typeface="Albert Sans"/>
                <a:cs typeface="Albert Sans"/>
                <a:sym typeface="Albert Sans"/>
              </a:rPr>
              <a:t>and infographics &amp; images by </a:t>
            </a:r>
            <a:r>
              <a:rPr b="1" lang="en" sz="900">
                <a:solidFill>
                  <a:schemeClr val="dk1"/>
                </a:solidFill>
                <a:uFill>
                  <a:noFill/>
                </a:uFill>
                <a:latin typeface="Albert Sans"/>
                <a:ea typeface="Albert Sans"/>
                <a:cs typeface="Albert Sans"/>
                <a:sym typeface="Albert Sans"/>
                <a:hlinkClick r:id="rId4">
                  <a:extLst>
                    <a:ext uri="{A12FA001-AC4F-418D-AE19-62706E023703}">
                      <ahyp:hlinkClr val="tx"/>
                    </a:ext>
                  </a:extLst>
                </a:hlinkClick>
              </a:rPr>
              <a:t>Freepik</a:t>
            </a:r>
            <a:endParaRPr b="1" sz="900">
              <a:solidFill>
                <a:schemeClr val="dk1"/>
              </a:solidFill>
              <a:latin typeface="Albert Sans"/>
              <a:ea typeface="Albert Sans"/>
              <a:cs typeface="Albert Sans"/>
              <a:sym typeface="Albert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accent6"/>
            </a:gs>
            <a:gs pos="100000">
              <a:schemeClr val="accent1"/>
            </a:gs>
          </a:gsLst>
          <a:lin ang="16200038" scaled="0"/>
        </a:gradFill>
      </p:bgPr>
    </p:bg>
    <p:spTree>
      <p:nvGrpSpPr>
        <p:cNvPr id="12" name="Shape 12"/>
        <p:cNvGrpSpPr/>
        <p:nvPr/>
      </p:nvGrpSpPr>
      <p:grpSpPr>
        <a:xfrm>
          <a:off x="0" y="0"/>
          <a:ext cx="0" cy="0"/>
          <a:chOff x="0" y="0"/>
          <a:chExt cx="0" cy="0"/>
        </a:xfrm>
      </p:grpSpPr>
      <p:sp>
        <p:nvSpPr>
          <p:cNvPr id="13" name="Google Shape;13;p3"/>
          <p:cNvSpPr txBox="1"/>
          <p:nvPr>
            <p:ph type="title"/>
          </p:nvPr>
        </p:nvSpPr>
        <p:spPr>
          <a:xfrm>
            <a:off x="909050" y="2267588"/>
            <a:ext cx="4812600" cy="942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hasCustomPrompt="1" idx="2" type="title"/>
          </p:nvPr>
        </p:nvSpPr>
        <p:spPr>
          <a:xfrm>
            <a:off x="909050" y="1162713"/>
            <a:ext cx="4812600" cy="11049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solidFill>
                  <a:schemeClr val="accen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 name="Google Shape;15;p3"/>
          <p:cNvSpPr/>
          <p:nvPr/>
        </p:nvSpPr>
        <p:spPr>
          <a:xfrm>
            <a:off x="428100" y="399900"/>
            <a:ext cx="8287800" cy="4343700"/>
          </a:xfrm>
          <a:prstGeom prst="roundRect">
            <a:avLst>
              <a:gd fmla="val 6806" name="adj"/>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gradFill>
          <a:gsLst>
            <a:gs pos="0">
              <a:schemeClr val="accent6"/>
            </a:gs>
            <a:gs pos="100000">
              <a:schemeClr val="accent1"/>
            </a:gs>
          </a:gsLst>
          <a:lin ang="10801400" scaled="0"/>
        </a:gradFill>
      </p:bgPr>
    </p:bg>
    <p:spTree>
      <p:nvGrpSpPr>
        <p:cNvPr id="145" name="Shape 145"/>
        <p:cNvGrpSpPr/>
        <p:nvPr/>
      </p:nvGrpSpPr>
      <p:grpSpPr>
        <a:xfrm>
          <a:off x="0" y="0"/>
          <a:ext cx="0" cy="0"/>
          <a:chOff x="0" y="0"/>
          <a:chExt cx="0" cy="0"/>
        </a:xfrm>
      </p:grpSpPr>
      <p:sp>
        <p:nvSpPr>
          <p:cNvPr id="146" name="Google Shape;146;p21"/>
          <p:cNvSpPr/>
          <p:nvPr/>
        </p:nvSpPr>
        <p:spPr>
          <a:xfrm>
            <a:off x="428100" y="399925"/>
            <a:ext cx="8287800" cy="4343700"/>
          </a:xfrm>
          <a:prstGeom prst="roundRect">
            <a:avLst>
              <a:gd fmla="val 6806" name="adj"/>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p:nvPr/>
        </p:nvSpPr>
        <p:spPr>
          <a:xfrm>
            <a:off x="975650" y="3777037"/>
            <a:ext cx="555600" cy="555600"/>
          </a:xfrm>
          <a:prstGeom prst="ellipse">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p:nvPr/>
        </p:nvSpPr>
        <p:spPr>
          <a:xfrm>
            <a:off x="886925" y="3053825"/>
            <a:ext cx="283500" cy="2835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p:nvPr/>
        </p:nvSpPr>
        <p:spPr>
          <a:xfrm>
            <a:off x="1073825" y="3221063"/>
            <a:ext cx="151500" cy="151500"/>
          </a:xfrm>
          <a:prstGeom prst="ellipse">
            <a:avLst/>
          </a:prstGeom>
          <a:gradFill>
            <a:gsLst>
              <a:gs pos="0">
                <a:schemeClr val="accent3">
                  <a:alpha val="10000"/>
                </a:schemeClr>
              </a:gs>
              <a:gs pos="100000">
                <a:schemeClr val="accent2">
                  <a:alpha val="1000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 name="Google Shape;150;p21"/>
          <p:cNvGrpSpPr/>
          <p:nvPr/>
        </p:nvGrpSpPr>
        <p:grpSpPr>
          <a:xfrm>
            <a:off x="1225335" y="3471179"/>
            <a:ext cx="835711" cy="835711"/>
            <a:chOff x="1221094" y="2847175"/>
            <a:chExt cx="554700" cy="554700"/>
          </a:xfrm>
        </p:grpSpPr>
        <p:sp>
          <p:nvSpPr>
            <p:cNvPr id="151" name="Google Shape;151;p21"/>
            <p:cNvSpPr/>
            <p:nvPr/>
          </p:nvSpPr>
          <p:spPr>
            <a:xfrm>
              <a:off x="1221094" y="2847175"/>
              <a:ext cx="554700" cy="5547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1"/>
            <p:cNvSpPr/>
            <p:nvPr/>
          </p:nvSpPr>
          <p:spPr>
            <a:xfrm>
              <a:off x="1288144" y="2914222"/>
              <a:ext cx="420600" cy="420600"/>
            </a:xfrm>
            <a:prstGeom prst="ellipse">
              <a:avLst/>
            </a:pr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 name="Google Shape;153;p21"/>
            <p:cNvGrpSpPr/>
            <p:nvPr/>
          </p:nvGrpSpPr>
          <p:grpSpPr>
            <a:xfrm>
              <a:off x="1389861" y="2980064"/>
              <a:ext cx="217166" cy="258028"/>
              <a:chOff x="-48233050" y="3569725"/>
              <a:chExt cx="252050" cy="299475"/>
            </a:xfrm>
          </p:grpSpPr>
          <p:sp>
            <p:nvSpPr>
              <p:cNvPr id="154" name="Google Shape;154;p21"/>
              <p:cNvSpPr/>
              <p:nvPr/>
            </p:nvSpPr>
            <p:spPr>
              <a:xfrm>
                <a:off x="-48233050" y="3569725"/>
                <a:ext cx="252050" cy="299475"/>
              </a:xfrm>
              <a:custGeom>
                <a:rect b="b" l="l" r="r" t="t"/>
                <a:pathLst>
                  <a:path extrusionOk="0" h="11979" w="10082">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p:nvPr/>
            </p:nvSpPr>
            <p:spPr>
              <a:xfrm>
                <a:off x="-48170050" y="3622650"/>
                <a:ext cx="100050" cy="103225"/>
              </a:xfrm>
              <a:custGeom>
                <a:rect b="b" l="l" r="r" t="t"/>
                <a:pathLst>
                  <a:path extrusionOk="0" h="4129" w="4002">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1"/>
              <p:cNvSpPr/>
              <p:nvPr/>
            </p:nvSpPr>
            <p:spPr>
              <a:xfrm>
                <a:off x="-48129100" y="3665200"/>
                <a:ext cx="18150" cy="18125"/>
              </a:xfrm>
              <a:custGeom>
                <a:rect b="b" l="l" r="r" t="t"/>
                <a:pathLst>
                  <a:path extrusionOk="0" h="725" w="726">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gradFill>
          <a:gsLst>
            <a:gs pos="0">
              <a:schemeClr val="accent6"/>
            </a:gs>
            <a:gs pos="100000">
              <a:schemeClr val="accent1"/>
            </a:gs>
          </a:gsLst>
          <a:lin ang="18900044" scaled="0"/>
        </a:gradFill>
      </p:bgPr>
    </p:bg>
    <p:spTree>
      <p:nvGrpSpPr>
        <p:cNvPr id="157" name="Shape 157"/>
        <p:cNvGrpSpPr/>
        <p:nvPr/>
      </p:nvGrpSpPr>
      <p:grpSpPr>
        <a:xfrm>
          <a:off x="0" y="0"/>
          <a:ext cx="0" cy="0"/>
          <a:chOff x="0" y="0"/>
          <a:chExt cx="0" cy="0"/>
        </a:xfrm>
      </p:grpSpPr>
      <p:sp>
        <p:nvSpPr>
          <p:cNvPr id="158" name="Google Shape;158;p22"/>
          <p:cNvSpPr/>
          <p:nvPr/>
        </p:nvSpPr>
        <p:spPr>
          <a:xfrm>
            <a:off x="428100" y="399925"/>
            <a:ext cx="8287800" cy="4343700"/>
          </a:xfrm>
          <a:prstGeom prst="roundRect">
            <a:avLst>
              <a:gd fmla="val 6806" name="adj"/>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7330037" y="744250"/>
            <a:ext cx="555600" cy="555600"/>
          </a:xfrm>
          <a:prstGeom prst="ellipse">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 name="Google Shape;160;p22"/>
          <p:cNvGrpSpPr/>
          <p:nvPr/>
        </p:nvGrpSpPr>
        <p:grpSpPr>
          <a:xfrm>
            <a:off x="7558728" y="868951"/>
            <a:ext cx="835737" cy="835737"/>
            <a:chOff x="7774163" y="804325"/>
            <a:chExt cx="587100" cy="587100"/>
          </a:xfrm>
        </p:grpSpPr>
        <p:sp>
          <p:nvSpPr>
            <p:cNvPr id="161" name="Google Shape;161;p22"/>
            <p:cNvSpPr/>
            <p:nvPr/>
          </p:nvSpPr>
          <p:spPr>
            <a:xfrm>
              <a:off x="7774163" y="804325"/>
              <a:ext cx="587100" cy="5871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2"/>
            <p:cNvSpPr/>
            <p:nvPr/>
          </p:nvSpPr>
          <p:spPr>
            <a:xfrm>
              <a:off x="7845113" y="875275"/>
              <a:ext cx="445200" cy="445200"/>
            </a:xfrm>
            <a:prstGeom prst="ellipse">
              <a:avLst/>
            </a:prstGeom>
            <a:gradFill>
              <a:gsLst>
                <a:gs pos="0">
                  <a:schemeClr val="accent3"/>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 name="Google Shape;163;p22"/>
            <p:cNvGrpSpPr/>
            <p:nvPr/>
          </p:nvGrpSpPr>
          <p:grpSpPr>
            <a:xfrm>
              <a:off x="7941423" y="971571"/>
              <a:ext cx="252594" cy="252615"/>
              <a:chOff x="-44924250" y="3206000"/>
              <a:chExt cx="300100" cy="300125"/>
            </a:xfrm>
          </p:grpSpPr>
          <p:sp>
            <p:nvSpPr>
              <p:cNvPr id="164" name="Google Shape;164;p22"/>
              <p:cNvSpPr/>
              <p:nvPr/>
            </p:nvSpPr>
            <p:spPr>
              <a:xfrm>
                <a:off x="-44747025" y="3365100"/>
                <a:ext cx="122875" cy="87450"/>
              </a:xfrm>
              <a:custGeom>
                <a:rect b="b" l="l" r="r" t="t"/>
                <a:pathLst>
                  <a:path extrusionOk="0" h="3498" w="4915">
                    <a:moveTo>
                      <a:pt x="0" y="1"/>
                    </a:moveTo>
                    <a:lnTo>
                      <a:pt x="0" y="3498"/>
                    </a:lnTo>
                    <a:lnTo>
                      <a:pt x="4915" y="3498"/>
                    </a:lnTo>
                    <a:lnTo>
                      <a:pt x="491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a:off x="-44747025" y="3470650"/>
                <a:ext cx="122875" cy="35475"/>
              </a:xfrm>
              <a:custGeom>
                <a:rect b="b" l="l" r="r" t="t"/>
                <a:pathLst>
                  <a:path extrusionOk="0" h="1419" w="4915">
                    <a:moveTo>
                      <a:pt x="0" y="0"/>
                    </a:moveTo>
                    <a:lnTo>
                      <a:pt x="0" y="347"/>
                    </a:lnTo>
                    <a:cubicBezTo>
                      <a:pt x="0" y="946"/>
                      <a:pt x="473" y="1418"/>
                      <a:pt x="1071" y="1418"/>
                    </a:cubicBezTo>
                    <a:lnTo>
                      <a:pt x="3875" y="1418"/>
                    </a:lnTo>
                    <a:cubicBezTo>
                      <a:pt x="4442" y="1418"/>
                      <a:pt x="4915" y="946"/>
                      <a:pt x="4915" y="347"/>
                    </a:cubicBezTo>
                    <a:lnTo>
                      <a:pt x="491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a:off x="-44747025" y="3313125"/>
                <a:ext cx="122875" cy="35475"/>
              </a:xfrm>
              <a:custGeom>
                <a:rect b="b" l="l" r="r" t="t"/>
                <a:pathLst>
                  <a:path extrusionOk="0" h="1419" w="4915">
                    <a:moveTo>
                      <a:pt x="1071" y="1"/>
                    </a:moveTo>
                    <a:cubicBezTo>
                      <a:pt x="473" y="1"/>
                      <a:pt x="0" y="473"/>
                      <a:pt x="0" y="1072"/>
                    </a:cubicBezTo>
                    <a:lnTo>
                      <a:pt x="0" y="1418"/>
                    </a:lnTo>
                    <a:lnTo>
                      <a:pt x="4915" y="1418"/>
                    </a:lnTo>
                    <a:lnTo>
                      <a:pt x="4915" y="1072"/>
                    </a:lnTo>
                    <a:cubicBezTo>
                      <a:pt x="4915" y="473"/>
                      <a:pt x="4442" y="1"/>
                      <a:pt x="387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p:nvPr/>
            </p:nvSpPr>
            <p:spPr>
              <a:xfrm>
                <a:off x="-44924250" y="3384000"/>
                <a:ext cx="159125" cy="69350"/>
              </a:xfrm>
              <a:custGeom>
                <a:rect b="b" l="l" r="r" t="t"/>
                <a:pathLst>
                  <a:path extrusionOk="0" h="2774" w="6365">
                    <a:moveTo>
                      <a:pt x="1" y="1"/>
                    </a:moveTo>
                    <a:lnTo>
                      <a:pt x="1" y="316"/>
                    </a:lnTo>
                    <a:lnTo>
                      <a:pt x="32" y="316"/>
                    </a:lnTo>
                    <a:cubicBezTo>
                      <a:pt x="32" y="915"/>
                      <a:pt x="505" y="1387"/>
                      <a:pt x="1103" y="1387"/>
                    </a:cubicBezTo>
                    <a:lnTo>
                      <a:pt x="4254" y="1387"/>
                    </a:lnTo>
                    <a:lnTo>
                      <a:pt x="4254" y="2080"/>
                    </a:lnTo>
                    <a:lnTo>
                      <a:pt x="3183" y="2080"/>
                    </a:lnTo>
                    <a:cubicBezTo>
                      <a:pt x="2994" y="2080"/>
                      <a:pt x="2836" y="2238"/>
                      <a:pt x="2836" y="2427"/>
                    </a:cubicBezTo>
                    <a:cubicBezTo>
                      <a:pt x="2836" y="2647"/>
                      <a:pt x="2994" y="2773"/>
                      <a:pt x="3183" y="2773"/>
                    </a:cubicBezTo>
                    <a:lnTo>
                      <a:pt x="6365" y="2773"/>
                    </a:lnTo>
                    <a:lnTo>
                      <a:pt x="636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p:nvPr/>
            </p:nvSpPr>
            <p:spPr>
              <a:xfrm>
                <a:off x="-44924250" y="3206000"/>
                <a:ext cx="264675" cy="159125"/>
              </a:xfrm>
              <a:custGeom>
                <a:rect b="b" l="l" r="r" t="t"/>
                <a:pathLst>
                  <a:path extrusionOk="0" h="6365" w="10587">
                    <a:moveTo>
                      <a:pt x="1072" y="1"/>
                    </a:moveTo>
                    <a:cubicBezTo>
                      <a:pt x="473" y="1"/>
                      <a:pt x="1" y="473"/>
                      <a:pt x="1" y="1041"/>
                    </a:cubicBezTo>
                    <a:lnTo>
                      <a:pt x="1" y="6365"/>
                    </a:lnTo>
                    <a:lnTo>
                      <a:pt x="6365" y="6365"/>
                    </a:lnTo>
                    <a:lnTo>
                      <a:pt x="6365" y="5357"/>
                    </a:lnTo>
                    <a:cubicBezTo>
                      <a:pt x="6365" y="4349"/>
                      <a:pt x="7152" y="3561"/>
                      <a:pt x="8160" y="3561"/>
                    </a:cubicBezTo>
                    <a:lnTo>
                      <a:pt x="10586" y="3561"/>
                    </a:lnTo>
                    <a:lnTo>
                      <a:pt x="10586" y="1041"/>
                    </a:lnTo>
                    <a:cubicBezTo>
                      <a:pt x="10586" y="473"/>
                      <a:pt x="10114" y="1"/>
                      <a:pt x="951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9" name="Google Shape;169;p22"/>
          <p:cNvSpPr/>
          <p:nvPr/>
        </p:nvSpPr>
        <p:spPr>
          <a:xfrm>
            <a:off x="1367688" y="3955763"/>
            <a:ext cx="283500" cy="2835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p:nvPr/>
        </p:nvSpPr>
        <p:spPr>
          <a:xfrm>
            <a:off x="1554588" y="4123000"/>
            <a:ext cx="151500" cy="151500"/>
          </a:xfrm>
          <a:prstGeom prst="ellipse">
            <a:avLst/>
          </a:prstGeom>
          <a:gradFill>
            <a:gsLst>
              <a:gs pos="0">
                <a:schemeClr val="accent3">
                  <a:alpha val="10000"/>
                </a:schemeClr>
              </a:gs>
              <a:gs pos="100000">
                <a:schemeClr val="accent2">
                  <a:alpha val="1000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22"/>
          <p:cNvGrpSpPr/>
          <p:nvPr/>
        </p:nvGrpSpPr>
        <p:grpSpPr>
          <a:xfrm>
            <a:off x="745764" y="3292399"/>
            <a:ext cx="554809" cy="554809"/>
            <a:chOff x="5724800" y="2169125"/>
            <a:chExt cx="587100" cy="587100"/>
          </a:xfrm>
        </p:grpSpPr>
        <p:sp>
          <p:nvSpPr>
            <p:cNvPr id="172" name="Google Shape;172;p22"/>
            <p:cNvSpPr/>
            <p:nvPr/>
          </p:nvSpPr>
          <p:spPr>
            <a:xfrm>
              <a:off x="5724800" y="2169125"/>
              <a:ext cx="587100" cy="5871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2"/>
            <p:cNvSpPr/>
            <p:nvPr/>
          </p:nvSpPr>
          <p:spPr>
            <a:xfrm>
              <a:off x="5795750" y="2240075"/>
              <a:ext cx="445200" cy="445200"/>
            </a:xfrm>
            <a:prstGeom prst="ellipse">
              <a:avLst/>
            </a:pr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
            <p:cNvSpPr/>
            <p:nvPr/>
          </p:nvSpPr>
          <p:spPr>
            <a:xfrm>
              <a:off x="5889083" y="2332610"/>
              <a:ext cx="258497" cy="260131"/>
            </a:xfrm>
            <a:custGeom>
              <a:rect b="b" l="l" r="r" t="t"/>
              <a:pathLst>
                <a:path extrusionOk="0" h="42505" w="42238">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22"/>
          <p:cNvSpPr/>
          <p:nvPr/>
        </p:nvSpPr>
        <p:spPr>
          <a:xfrm>
            <a:off x="7134938" y="1563138"/>
            <a:ext cx="105900" cy="105900"/>
          </a:xfrm>
          <a:prstGeom prst="ellipse">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p:nvPr/>
        </p:nvSpPr>
        <p:spPr>
          <a:xfrm>
            <a:off x="869538" y="4168588"/>
            <a:ext cx="105900" cy="105900"/>
          </a:xfrm>
          <a:prstGeom prst="ellipse">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chemeClr val="accent6"/>
            </a:gs>
            <a:gs pos="100000">
              <a:schemeClr val="accent1"/>
            </a:gs>
          </a:gsLst>
          <a:lin ang="5400700" scaled="0"/>
        </a:gradFill>
      </p:bgPr>
    </p:bg>
    <p:spTree>
      <p:nvGrpSpPr>
        <p:cNvPr id="16" name="Shape 16"/>
        <p:cNvGrpSpPr/>
        <p:nvPr/>
      </p:nvGrpSpPr>
      <p:grpSpPr>
        <a:xfrm>
          <a:off x="0" y="0"/>
          <a:ext cx="0" cy="0"/>
          <a:chOff x="0" y="0"/>
          <a:chExt cx="0" cy="0"/>
        </a:xfrm>
      </p:grpSpPr>
      <p:sp>
        <p:nvSpPr>
          <p:cNvPr id="17" name="Google Shape;17;p4"/>
          <p:cNvSpPr/>
          <p:nvPr/>
        </p:nvSpPr>
        <p:spPr>
          <a:xfrm>
            <a:off x="428100" y="399925"/>
            <a:ext cx="8287800" cy="4343700"/>
          </a:xfrm>
          <a:prstGeom prst="roundRect">
            <a:avLst>
              <a:gd fmla="val 6806" name="adj"/>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9" name="Google Shape;19;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rgbClr val="434343"/>
              </a:buClr>
              <a:buSzPts val="1400"/>
              <a:buChar char="●"/>
              <a:defRPr sz="1400">
                <a:solidFill>
                  <a:srgbClr val="434343"/>
                </a:solidFill>
              </a:defRPr>
            </a:lvl1pPr>
            <a:lvl2pPr indent="-304800" lvl="1" marL="914400" rtl="0">
              <a:lnSpc>
                <a:spcPct val="115000"/>
              </a:lnSpc>
              <a:spcBef>
                <a:spcPts val="0"/>
              </a:spcBef>
              <a:spcAft>
                <a:spcPts val="0"/>
              </a:spcAft>
              <a:buClr>
                <a:srgbClr val="434343"/>
              </a:buClr>
              <a:buSzPts val="1200"/>
              <a:buChar char="○"/>
              <a:defRPr>
                <a:solidFill>
                  <a:srgbClr val="434343"/>
                </a:solidFill>
              </a:defRPr>
            </a:lvl2pPr>
            <a:lvl3pPr indent="-304800" lvl="2" marL="1371600" rtl="0">
              <a:lnSpc>
                <a:spcPct val="115000"/>
              </a:lnSpc>
              <a:spcBef>
                <a:spcPts val="0"/>
              </a:spcBef>
              <a:spcAft>
                <a:spcPts val="0"/>
              </a:spcAft>
              <a:buClr>
                <a:srgbClr val="434343"/>
              </a:buClr>
              <a:buSzPts val="1200"/>
              <a:buChar char="■"/>
              <a:defRPr>
                <a:solidFill>
                  <a:srgbClr val="434343"/>
                </a:solidFill>
              </a:defRPr>
            </a:lvl3pPr>
            <a:lvl4pPr indent="-304800" lvl="3" marL="1828800" rtl="0">
              <a:lnSpc>
                <a:spcPct val="115000"/>
              </a:lnSpc>
              <a:spcBef>
                <a:spcPts val="0"/>
              </a:spcBef>
              <a:spcAft>
                <a:spcPts val="0"/>
              </a:spcAft>
              <a:buClr>
                <a:srgbClr val="434343"/>
              </a:buClr>
              <a:buSzPts val="1200"/>
              <a:buChar char="●"/>
              <a:defRPr>
                <a:solidFill>
                  <a:srgbClr val="434343"/>
                </a:solidFill>
              </a:defRPr>
            </a:lvl4pPr>
            <a:lvl5pPr indent="-304800" lvl="4" marL="2286000" rtl="0">
              <a:lnSpc>
                <a:spcPct val="115000"/>
              </a:lnSpc>
              <a:spcBef>
                <a:spcPts val="0"/>
              </a:spcBef>
              <a:spcAft>
                <a:spcPts val="0"/>
              </a:spcAft>
              <a:buClr>
                <a:srgbClr val="434343"/>
              </a:buClr>
              <a:buSzPts val="1200"/>
              <a:buChar char="○"/>
              <a:defRPr>
                <a:solidFill>
                  <a:srgbClr val="434343"/>
                </a:solidFill>
              </a:defRPr>
            </a:lvl5pPr>
            <a:lvl6pPr indent="-304800" lvl="5" marL="2743200" rtl="0">
              <a:lnSpc>
                <a:spcPct val="115000"/>
              </a:lnSpc>
              <a:spcBef>
                <a:spcPts val="0"/>
              </a:spcBef>
              <a:spcAft>
                <a:spcPts val="0"/>
              </a:spcAft>
              <a:buClr>
                <a:srgbClr val="434343"/>
              </a:buClr>
              <a:buSzPts val="1200"/>
              <a:buChar char="■"/>
              <a:defRPr>
                <a:solidFill>
                  <a:srgbClr val="434343"/>
                </a:solidFill>
              </a:defRPr>
            </a:lvl6pPr>
            <a:lvl7pPr indent="-304800" lvl="6" marL="3200400" rtl="0">
              <a:lnSpc>
                <a:spcPct val="115000"/>
              </a:lnSpc>
              <a:spcBef>
                <a:spcPts val="0"/>
              </a:spcBef>
              <a:spcAft>
                <a:spcPts val="0"/>
              </a:spcAft>
              <a:buClr>
                <a:srgbClr val="434343"/>
              </a:buClr>
              <a:buSzPts val="1200"/>
              <a:buChar char="●"/>
              <a:defRPr>
                <a:solidFill>
                  <a:srgbClr val="434343"/>
                </a:solidFill>
              </a:defRPr>
            </a:lvl7pPr>
            <a:lvl8pPr indent="-304800" lvl="7" marL="3657600" rtl="0">
              <a:lnSpc>
                <a:spcPct val="115000"/>
              </a:lnSpc>
              <a:spcBef>
                <a:spcPts val="0"/>
              </a:spcBef>
              <a:spcAft>
                <a:spcPts val="0"/>
              </a:spcAft>
              <a:buClr>
                <a:srgbClr val="434343"/>
              </a:buClr>
              <a:buSzPts val="1200"/>
              <a:buChar char="○"/>
              <a:defRPr>
                <a:solidFill>
                  <a:srgbClr val="434343"/>
                </a:solidFill>
              </a:defRPr>
            </a:lvl8pPr>
            <a:lvl9pPr indent="-304800" lvl="8" marL="4114800" rtl="0">
              <a:lnSpc>
                <a:spcPct val="115000"/>
              </a:lnSpc>
              <a:spcBef>
                <a:spcPts val="0"/>
              </a:spcBef>
              <a:spcAft>
                <a:spcPts val="0"/>
              </a:spcAft>
              <a:buClr>
                <a:srgbClr val="434343"/>
              </a:buClr>
              <a:buSzPts val="1200"/>
              <a:buChar char="■"/>
              <a:defRPr>
                <a:solidFill>
                  <a:srgbClr val="434343"/>
                </a:solidFill>
              </a:defRPr>
            </a:lvl9pPr>
          </a:lstStyle>
          <a:p/>
        </p:txBody>
      </p:sp>
      <p:sp>
        <p:nvSpPr>
          <p:cNvPr id="20" name="Google Shape;20;p4"/>
          <p:cNvSpPr/>
          <p:nvPr/>
        </p:nvSpPr>
        <p:spPr>
          <a:xfrm>
            <a:off x="7987913" y="1006425"/>
            <a:ext cx="283500" cy="2835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8232563" y="1006425"/>
            <a:ext cx="151500" cy="151500"/>
          </a:xfrm>
          <a:prstGeom prst="ellipse">
            <a:avLst/>
          </a:prstGeom>
          <a:gradFill>
            <a:gsLst>
              <a:gs pos="0">
                <a:schemeClr val="dk2">
                  <a:alpha val="10000"/>
                </a:schemeClr>
              </a:gs>
              <a:gs pos="100000">
                <a:schemeClr val="lt1">
                  <a:alpha val="10000"/>
                </a:scheme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a:off x="759938" y="3782749"/>
            <a:ext cx="315000" cy="315000"/>
          </a:xfrm>
          <a:prstGeom prst="ellipse">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a:off x="913013" y="3863750"/>
            <a:ext cx="554700" cy="5547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1397638" y="398030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7836413" y="725050"/>
            <a:ext cx="151500" cy="151500"/>
          </a:xfrm>
          <a:prstGeom prst="ellipse">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chemeClr val="accent6"/>
            </a:gs>
            <a:gs pos="100000">
              <a:schemeClr val="accent1"/>
            </a:gs>
          </a:gsLst>
          <a:lin ang="5400700" scaled="0"/>
        </a:gradFill>
      </p:bgPr>
    </p:bg>
    <p:spTree>
      <p:nvGrpSpPr>
        <p:cNvPr id="26" name="Shape 26"/>
        <p:cNvGrpSpPr/>
        <p:nvPr/>
      </p:nvGrpSpPr>
      <p:grpSpPr>
        <a:xfrm>
          <a:off x="0" y="0"/>
          <a:ext cx="0" cy="0"/>
          <a:chOff x="0" y="0"/>
          <a:chExt cx="0" cy="0"/>
        </a:xfrm>
      </p:grpSpPr>
      <p:sp>
        <p:nvSpPr>
          <p:cNvPr id="27" name="Google Shape;27;p5"/>
          <p:cNvSpPr/>
          <p:nvPr/>
        </p:nvSpPr>
        <p:spPr>
          <a:xfrm>
            <a:off x="428100" y="399925"/>
            <a:ext cx="8287800" cy="4343700"/>
          </a:xfrm>
          <a:prstGeom prst="roundRect">
            <a:avLst>
              <a:gd fmla="val 6806" name="adj"/>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715100" y="535000"/>
            <a:ext cx="7713900" cy="664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9pPr>
          </a:lstStyle>
          <a:p/>
        </p:txBody>
      </p:sp>
      <p:sp>
        <p:nvSpPr>
          <p:cNvPr id="29" name="Google Shape;29;p5"/>
          <p:cNvSpPr txBox="1"/>
          <p:nvPr>
            <p:ph idx="1" type="subTitle"/>
          </p:nvPr>
        </p:nvSpPr>
        <p:spPr>
          <a:xfrm>
            <a:off x="1574700" y="1533475"/>
            <a:ext cx="5994600" cy="49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0" name="Google Shape;30;p5"/>
          <p:cNvSpPr txBox="1"/>
          <p:nvPr>
            <p:ph idx="2" type="subTitle"/>
          </p:nvPr>
        </p:nvSpPr>
        <p:spPr>
          <a:xfrm>
            <a:off x="1574700" y="1873363"/>
            <a:ext cx="5994600" cy="713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 name="Google Shape;31;p5"/>
          <p:cNvSpPr txBox="1"/>
          <p:nvPr>
            <p:ph idx="3" type="subTitle"/>
          </p:nvPr>
        </p:nvSpPr>
        <p:spPr>
          <a:xfrm>
            <a:off x="1574700" y="2847175"/>
            <a:ext cx="5994600" cy="492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000">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 name="Google Shape;32;p5"/>
          <p:cNvSpPr txBox="1"/>
          <p:nvPr>
            <p:ph idx="4" type="subTitle"/>
          </p:nvPr>
        </p:nvSpPr>
        <p:spPr>
          <a:xfrm>
            <a:off x="1574700" y="3187075"/>
            <a:ext cx="5994600" cy="713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chemeClr val="accent6"/>
            </a:gs>
            <a:gs pos="100000">
              <a:schemeClr val="accent1"/>
            </a:gs>
          </a:gsLst>
          <a:lin ang="5400700" scaled="0"/>
        </a:gradFill>
      </p:bgPr>
    </p:bg>
    <p:spTree>
      <p:nvGrpSpPr>
        <p:cNvPr id="33" name="Shape 33"/>
        <p:cNvGrpSpPr/>
        <p:nvPr/>
      </p:nvGrpSpPr>
      <p:grpSpPr>
        <a:xfrm>
          <a:off x="0" y="0"/>
          <a:ext cx="0" cy="0"/>
          <a:chOff x="0" y="0"/>
          <a:chExt cx="0" cy="0"/>
        </a:xfrm>
      </p:grpSpPr>
      <p:sp>
        <p:nvSpPr>
          <p:cNvPr id="34" name="Google Shape;34;p6"/>
          <p:cNvSpPr/>
          <p:nvPr/>
        </p:nvSpPr>
        <p:spPr>
          <a:xfrm>
            <a:off x="428100" y="399925"/>
            <a:ext cx="8287800" cy="4343700"/>
          </a:xfrm>
          <a:prstGeom prst="roundRect">
            <a:avLst>
              <a:gd fmla="val 6806" name="adj"/>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txBox="1"/>
          <p:nvPr>
            <p:ph type="title"/>
          </p:nvPr>
        </p:nvSpPr>
        <p:spPr>
          <a:xfrm>
            <a:off x="715100" y="535000"/>
            <a:ext cx="7713900" cy="664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gradFill>
          <a:gsLst>
            <a:gs pos="0">
              <a:schemeClr val="accent6"/>
            </a:gs>
            <a:gs pos="100000">
              <a:schemeClr val="accent1"/>
            </a:gs>
          </a:gsLst>
          <a:lin ang="5400700" scaled="0"/>
        </a:gradFill>
      </p:bgPr>
    </p:bg>
    <p:spTree>
      <p:nvGrpSpPr>
        <p:cNvPr id="36" name="Shape 36"/>
        <p:cNvGrpSpPr/>
        <p:nvPr/>
      </p:nvGrpSpPr>
      <p:grpSpPr>
        <a:xfrm>
          <a:off x="0" y="0"/>
          <a:ext cx="0" cy="0"/>
          <a:chOff x="0" y="0"/>
          <a:chExt cx="0" cy="0"/>
        </a:xfrm>
      </p:grpSpPr>
      <p:sp>
        <p:nvSpPr>
          <p:cNvPr id="37" name="Google Shape;37;p7"/>
          <p:cNvSpPr txBox="1"/>
          <p:nvPr>
            <p:ph type="title"/>
          </p:nvPr>
        </p:nvSpPr>
        <p:spPr>
          <a:xfrm>
            <a:off x="715100" y="980700"/>
            <a:ext cx="3856800" cy="664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9pPr>
          </a:lstStyle>
          <a:p/>
        </p:txBody>
      </p:sp>
      <p:sp>
        <p:nvSpPr>
          <p:cNvPr id="38" name="Google Shape;38;p7"/>
          <p:cNvSpPr txBox="1"/>
          <p:nvPr>
            <p:ph idx="1" type="body"/>
          </p:nvPr>
        </p:nvSpPr>
        <p:spPr>
          <a:xfrm>
            <a:off x="715100" y="1797300"/>
            <a:ext cx="3856800" cy="23655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indent="-304800" lvl="1" marL="9144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indent="-304800" lvl="2" marL="13716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indent="-304800" lvl="3" marL="1828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indent="-304800" lvl="4" marL="22860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indent="-304800" lvl="5" marL="27432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indent="-304800" lvl="6" marL="32004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indent="-304800" lvl="7" marL="36576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indent="-304800" lvl="8" marL="411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p:txBody>
      </p:sp>
      <p:sp>
        <p:nvSpPr>
          <p:cNvPr id="39" name="Google Shape;39;p7"/>
          <p:cNvSpPr/>
          <p:nvPr/>
        </p:nvSpPr>
        <p:spPr>
          <a:xfrm>
            <a:off x="428100" y="399925"/>
            <a:ext cx="8287800" cy="4343700"/>
          </a:xfrm>
          <a:prstGeom prst="roundRect">
            <a:avLst>
              <a:gd fmla="val 6806" name="adj"/>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p:nvPr>
            <p:ph idx="2" type="pic"/>
          </p:nvPr>
        </p:nvSpPr>
        <p:spPr>
          <a:xfrm>
            <a:off x="4894575" y="966150"/>
            <a:ext cx="3211200" cy="3211200"/>
          </a:xfrm>
          <a:prstGeom prst="ellipse">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gradFill>
          <a:gsLst>
            <a:gs pos="0">
              <a:schemeClr val="accent6"/>
            </a:gs>
            <a:gs pos="100000">
              <a:schemeClr val="accent1"/>
            </a:gs>
          </a:gsLst>
          <a:lin ang="5400700" scaled="0"/>
        </a:gradFill>
      </p:bgPr>
    </p:bg>
    <p:spTree>
      <p:nvGrpSpPr>
        <p:cNvPr id="41" name="Shape 41"/>
        <p:cNvGrpSpPr/>
        <p:nvPr/>
      </p:nvGrpSpPr>
      <p:grpSpPr>
        <a:xfrm>
          <a:off x="0" y="0"/>
          <a:ext cx="0" cy="0"/>
          <a:chOff x="0" y="0"/>
          <a:chExt cx="0" cy="0"/>
        </a:xfrm>
      </p:grpSpPr>
      <p:sp>
        <p:nvSpPr>
          <p:cNvPr id="42" name="Google Shape;42;p8"/>
          <p:cNvSpPr/>
          <p:nvPr/>
        </p:nvSpPr>
        <p:spPr>
          <a:xfrm>
            <a:off x="428100" y="399925"/>
            <a:ext cx="8287800" cy="4343700"/>
          </a:xfrm>
          <a:prstGeom prst="roundRect">
            <a:avLst>
              <a:gd fmla="val 6806" name="adj"/>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44" name="Google Shape;44;p8"/>
          <p:cNvSpPr/>
          <p:nvPr/>
        </p:nvSpPr>
        <p:spPr>
          <a:xfrm>
            <a:off x="930225" y="4191875"/>
            <a:ext cx="283500" cy="2835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a:off x="759938" y="671399"/>
            <a:ext cx="315000" cy="315000"/>
          </a:xfrm>
          <a:prstGeom prst="ellipse">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8"/>
          <p:cNvSpPr/>
          <p:nvPr/>
        </p:nvSpPr>
        <p:spPr>
          <a:xfrm>
            <a:off x="913013" y="752400"/>
            <a:ext cx="554700" cy="5547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8"/>
          <p:cNvSpPr/>
          <p:nvPr/>
        </p:nvSpPr>
        <p:spPr>
          <a:xfrm>
            <a:off x="1397638" y="86895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p:nvPr/>
        </p:nvSpPr>
        <p:spPr>
          <a:xfrm>
            <a:off x="715100" y="3937124"/>
            <a:ext cx="151500" cy="151500"/>
          </a:xfrm>
          <a:prstGeom prst="ellipse">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
          <p:cNvSpPr/>
          <p:nvPr/>
        </p:nvSpPr>
        <p:spPr>
          <a:xfrm rot="10800000">
            <a:off x="8069063" y="4112525"/>
            <a:ext cx="315000" cy="315000"/>
          </a:xfrm>
          <a:prstGeom prst="ellipse">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p:nvPr/>
        </p:nvSpPr>
        <p:spPr>
          <a:xfrm rot="10800000">
            <a:off x="7676288" y="3791824"/>
            <a:ext cx="554700" cy="5547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8"/>
          <p:cNvSpPr/>
          <p:nvPr/>
        </p:nvSpPr>
        <p:spPr>
          <a:xfrm rot="10800000">
            <a:off x="7594863" y="4078474"/>
            <a:ext cx="151500" cy="151500"/>
          </a:xfrm>
          <a:prstGeom prst="ellipse">
            <a:avLst/>
          </a:prstGeom>
          <a:gradFill>
            <a:gsLst>
              <a:gs pos="0">
                <a:schemeClr val="dk2">
                  <a:alpha val="10000"/>
                </a:schemeClr>
              </a:gs>
              <a:gs pos="100000">
                <a:schemeClr val="lt1">
                  <a:alpha val="10000"/>
                </a:scheme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p:nvPr/>
        </p:nvSpPr>
        <p:spPr>
          <a:xfrm>
            <a:off x="7914825" y="668125"/>
            <a:ext cx="283500" cy="2835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a:off x="8277400" y="1038424"/>
            <a:ext cx="151500" cy="151500"/>
          </a:xfrm>
          <a:prstGeom prst="ellipse">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gradFill>
          <a:gsLst>
            <a:gs pos="0">
              <a:schemeClr val="accent6"/>
            </a:gs>
            <a:gs pos="100000">
              <a:schemeClr val="accent1"/>
            </a:gs>
          </a:gsLst>
          <a:lin ang="5400700" scaled="0"/>
        </a:gradFill>
      </p:bgPr>
    </p:bg>
    <p:spTree>
      <p:nvGrpSpPr>
        <p:cNvPr id="54" name="Shape 54"/>
        <p:cNvGrpSpPr/>
        <p:nvPr/>
      </p:nvGrpSpPr>
      <p:grpSpPr>
        <a:xfrm>
          <a:off x="0" y="0"/>
          <a:ext cx="0" cy="0"/>
          <a:chOff x="0" y="0"/>
          <a:chExt cx="0" cy="0"/>
        </a:xfrm>
      </p:grpSpPr>
      <p:sp>
        <p:nvSpPr>
          <p:cNvPr id="55" name="Google Shape;55;p9"/>
          <p:cNvSpPr/>
          <p:nvPr/>
        </p:nvSpPr>
        <p:spPr>
          <a:xfrm>
            <a:off x="428100" y="399925"/>
            <a:ext cx="8287800" cy="4343700"/>
          </a:xfrm>
          <a:prstGeom prst="roundRect">
            <a:avLst>
              <a:gd fmla="val 6806" name="adj"/>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9"/>
          <p:cNvSpPr txBox="1"/>
          <p:nvPr>
            <p:ph type="title"/>
          </p:nvPr>
        </p:nvSpPr>
        <p:spPr>
          <a:xfrm>
            <a:off x="720000" y="367423"/>
            <a:ext cx="77040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7" name="Google Shape;57;p9"/>
          <p:cNvSpPr txBox="1"/>
          <p:nvPr>
            <p:ph idx="1" type="subTitle"/>
          </p:nvPr>
        </p:nvSpPr>
        <p:spPr>
          <a:xfrm>
            <a:off x="2241550" y="1348750"/>
            <a:ext cx="46611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chemeClr val="accent6"/>
            </a:gs>
            <a:gs pos="100000">
              <a:schemeClr val="accent1"/>
            </a:gs>
          </a:gsLst>
          <a:lin ang="5400700" scaled="0"/>
        </a:gradFill>
      </p:bgPr>
    </p:bg>
    <p:spTree>
      <p:nvGrpSpPr>
        <p:cNvPr id="58" name="Shape 58"/>
        <p:cNvGrpSpPr/>
        <p:nvPr/>
      </p:nvGrpSpPr>
      <p:grpSpPr>
        <a:xfrm>
          <a:off x="0" y="0"/>
          <a:ext cx="0" cy="0"/>
          <a:chOff x="0" y="0"/>
          <a:chExt cx="0" cy="0"/>
        </a:xfrm>
      </p:grpSpPr>
      <p:sp>
        <p:nvSpPr>
          <p:cNvPr id="59" name="Google Shape;59;p10"/>
          <p:cNvSpPr/>
          <p:nvPr/>
        </p:nvSpPr>
        <p:spPr>
          <a:xfrm>
            <a:off x="428100" y="399925"/>
            <a:ext cx="8287800" cy="4343700"/>
          </a:xfrm>
          <a:prstGeom prst="roundRect">
            <a:avLst>
              <a:gd fmla="val 6806" name="adj"/>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0"/>
          <p:cNvSpPr txBox="1"/>
          <p:nvPr>
            <p:ph type="title"/>
          </p:nvPr>
        </p:nvSpPr>
        <p:spPr>
          <a:xfrm>
            <a:off x="720000" y="2285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61" name="Google Shape;61;p10"/>
          <p:cNvSpPr/>
          <p:nvPr/>
        </p:nvSpPr>
        <p:spPr>
          <a:xfrm>
            <a:off x="930225" y="4191875"/>
            <a:ext cx="283500" cy="2835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0"/>
          <p:cNvSpPr/>
          <p:nvPr/>
        </p:nvSpPr>
        <p:spPr>
          <a:xfrm>
            <a:off x="715100" y="3937124"/>
            <a:ext cx="151500" cy="151500"/>
          </a:xfrm>
          <a:prstGeom prst="ellipse">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0"/>
          <p:cNvSpPr/>
          <p:nvPr/>
        </p:nvSpPr>
        <p:spPr>
          <a:xfrm>
            <a:off x="7914825" y="668125"/>
            <a:ext cx="283500" cy="2835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0"/>
          <p:cNvSpPr/>
          <p:nvPr/>
        </p:nvSpPr>
        <p:spPr>
          <a:xfrm>
            <a:off x="8277400" y="1038424"/>
            <a:ext cx="151500" cy="151500"/>
          </a:xfrm>
          <a:prstGeom prst="ellipse">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535000"/>
            <a:ext cx="7713900" cy="664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9pPr>
          </a:lstStyle>
          <a:p/>
        </p:txBody>
      </p:sp>
      <p:sp>
        <p:nvSpPr>
          <p:cNvPr id="7" name="Google Shape;7;p1"/>
          <p:cNvSpPr txBox="1"/>
          <p:nvPr>
            <p:ph idx="1" type="body"/>
          </p:nvPr>
        </p:nvSpPr>
        <p:spPr>
          <a:xfrm>
            <a:off x="715100" y="1199200"/>
            <a:ext cx="7713900" cy="34092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indent="-304800" lvl="1" marL="9144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indent="-304800" lvl="2" marL="13716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indent="-304800" lvl="3" marL="1828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indent="-304800" lvl="4" marL="22860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indent="-304800" lvl="5" marL="27432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indent="-304800" lvl="6" marL="32004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indent="-304800" lvl="7" marL="36576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indent="-304800" lvl="8" marL="411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1.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mailto:valdrin.salihi@etu.univ-poitiers.fr" TargetMode="External"/><Relationship Id="rId4" Type="http://schemas.openxmlformats.org/officeDocument/2006/relationships/image" Target="../media/image1.png"/><Relationship Id="rId5"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hyperlink" Target="https://doi.org/10.1145/3422622" TargetMode="External"/><Relationship Id="rId4" Type="http://schemas.openxmlformats.org/officeDocument/2006/relationships/hyperlink" Target="https://doi.org/10.1016/j.inffus.2023.101804" TargetMode="External"/><Relationship Id="rId5" Type="http://schemas.openxmlformats.org/officeDocument/2006/relationships/hyperlink" Target="https://doi.org/10.3390/ijfs9030039" TargetMode="External"/><Relationship Id="rId6" Type="http://schemas.openxmlformats.org/officeDocument/2006/relationships/hyperlink" Target="https://doi.org/10.55324/josr.v2i11.1477" TargetMode="External"/><Relationship Id="rId7" Type="http://schemas.openxmlformats.org/officeDocument/2006/relationships/hyperlink" Target="https://doi.org/10.24857/rgsa.v17n6-01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grpSp>
        <p:nvGrpSpPr>
          <p:cNvPr id="181" name="Google Shape;181;p23"/>
          <p:cNvGrpSpPr/>
          <p:nvPr/>
        </p:nvGrpSpPr>
        <p:grpSpPr>
          <a:xfrm>
            <a:off x="4894586" y="966023"/>
            <a:ext cx="3211436" cy="3211451"/>
            <a:chOff x="1190500" y="238125"/>
            <a:chExt cx="5237175" cy="5237200"/>
          </a:xfrm>
        </p:grpSpPr>
        <p:sp>
          <p:nvSpPr>
            <p:cNvPr id="182" name="Google Shape;182;p23"/>
            <p:cNvSpPr/>
            <p:nvPr/>
          </p:nvSpPr>
          <p:spPr>
            <a:xfrm>
              <a:off x="1190500" y="238125"/>
              <a:ext cx="5237175" cy="5237200"/>
            </a:xfrm>
            <a:custGeom>
              <a:rect b="b" l="l" r="r" t="t"/>
              <a:pathLst>
                <a:path extrusionOk="0" h="209488" w="209487">
                  <a:moveTo>
                    <a:pt x="104743" y="0"/>
                  </a:moveTo>
                  <a:cubicBezTo>
                    <a:pt x="76964" y="0"/>
                    <a:pt x="50321" y="11035"/>
                    <a:pt x="30679" y="30679"/>
                  </a:cubicBezTo>
                  <a:cubicBezTo>
                    <a:pt x="11034" y="50321"/>
                    <a:pt x="0" y="76964"/>
                    <a:pt x="0" y="104744"/>
                  </a:cubicBezTo>
                  <a:cubicBezTo>
                    <a:pt x="0" y="132523"/>
                    <a:pt x="11034" y="159163"/>
                    <a:pt x="30679" y="178808"/>
                  </a:cubicBezTo>
                  <a:cubicBezTo>
                    <a:pt x="50321" y="198449"/>
                    <a:pt x="76964" y="209487"/>
                    <a:pt x="104743" y="209487"/>
                  </a:cubicBezTo>
                  <a:cubicBezTo>
                    <a:pt x="132523" y="209487"/>
                    <a:pt x="159162" y="198449"/>
                    <a:pt x="178807" y="178808"/>
                  </a:cubicBezTo>
                  <a:cubicBezTo>
                    <a:pt x="198449" y="159163"/>
                    <a:pt x="209486" y="132523"/>
                    <a:pt x="209486" y="104744"/>
                  </a:cubicBezTo>
                  <a:cubicBezTo>
                    <a:pt x="209486" y="76964"/>
                    <a:pt x="198449" y="50321"/>
                    <a:pt x="178807" y="30679"/>
                  </a:cubicBezTo>
                  <a:cubicBezTo>
                    <a:pt x="159162" y="11035"/>
                    <a:pt x="132523" y="0"/>
                    <a:pt x="104743" y="0"/>
                  </a:cubicBezTo>
                  <a:close/>
                </a:path>
              </a:pathLst>
            </a:cu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3"/>
            <p:cNvSpPr/>
            <p:nvPr/>
          </p:nvSpPr>
          <p:spPr>
            <a:xfrm>
              <a:off x="1732050" y="779675"/>
              <a:ext cx="4154050" cy="4154075"/>
            </a:xfrm>
            <a:custGeom>
              <a:rect b="b" l="l" r="r" t="t"/>
              <a:pathLst>
                <a:path extrusionOk="0" h="166163" w="166162">
                  <a:moveTo>
                    <a:pt x="83081" y="1"/>
                  </a:moveTo>
                  <a:cubicBezTo>
                    <a:pt x="61045" y="1"/>
                    <a:pt x="39914" y="8753"/>
                    <a:pt x="24335" y="24335"/>
                  </a:cubicBezTo>
                  <a:cubicBezTo>
                    <a:pt x="8753" y="39915"/>
                    <a:pt x="1" y="61046"/>
                    <a:pt x="1" y="83082"/>
                  </a:cubicBezTo>
                  <a:cubicBezTo>
                    <a:pt x="1" y="105114"/>
                    <a:pt x="8753" y="126249"/>
                    <a:pt x="24335" y="141828"/>
                  </a:cubicBezTo>
                  <a:cubicBezTo>
                    <a:pt x="39914" y="157407"/>
                    <a:pt x="61045" y="166162"/>
                    <a:pt x="83081" y="166162"/>
                  </a:cubicBezTo>
                  <a:cubicBezTo>
                    <a:pt x="105114" y="166162"/>
                    <a:pt x="126248" y="157407"/>
                    <a:pt x="141827" y="141828"/>
                  </a:cubicBezTo>
                  <a:cubicBezTo>
                    <a:pt x="157406" y="126249"/>
                    <a:pt x="166162" y="105114"/>
                    <a:pt x="166162" y="83082"/>
                  </a:cubicBezTo>
                  <a:cubicBezTo>
                    <a:pt x="166162" y="61046"/>
                    <a:pt x="157406" y="39915"/>
                    <a:pt x="141827" y="24335"/>
                  </a:cubicBezTo>
                  <a:cubicBezTo>
                    <a:pt x="126248" y="8753"/>
                    <a:pt x="105114" y="1"/>
                    <a:pt x="83081" y="1"/>
                  </a:cubicBezTo>
                  <a:close/>
                </a:path>
              </a:pathLst>
            </a:cu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3"/>
            <p:cNvSpPr/>
            <p:nvPr/>
          </p:nvSpPr>
          <p:spPr>
            <a:xfrm>
              <a:off x="2297475" y="1345125"/>
              <a:ext cx="3023200" cy="3023200"/>
            </a:xfrm>
            <a:custGeom>
              <a:rect b="b" l="l" r="r" t="t"/>
              <a:pathLst>
                <a:path extrusionOk="0" h="120928" w="120928">
                  <a:moveTo>
                    <a:pt x="60464" y="0"/>
                  </a:moveTo>
                  <a:cubicBezTo>
                    <a:pt x="44429" y="0"/>
                    <a:pt x="29048" y="6371"/>
                    <a:pt x="17710" y="17709"/>
                  </a:cubicBezTo>
                  <a:cubicBezTo>
                    <a:pt x="6372" y="29048"/>
                    <a:pt x="1" y="44429"/>
                    <a:pt x="1" y="60464"/>
                  </a:cubicBezTo>
                  <a:cubicBezTo>
                    <a:pt x="1" y="76499"/>
                    <a:pt x="6372" y="91879"/>
                    <a:pt x="17710" y="103218"/>
                  </a:cubicBezTo>
                  <a:cubicBezTo>
                    <a:pt x="29048" y="114556"/>
                    <a:pt x="44429" y="120927"/>
                    <a:pt x="60464" y="120927"/>
                  </a:cubicBezTo>
                  <a:cubicBezTo>
                    <a:pt x="76499" y="120927"/>
                    <a:pt x="91880" y="114556"/>
                    <a:pt x="103218" y="103218"/>
                  </a:cubicBezTo>
                  <a:cubicBezTo>
                    <a:pt x="114556" y="91879"/>
                    <a:pt x="120927" y="76499"/>
                    <a:pt x="120927" y="60464"/>
                  </a:cubicBezTo>
                  <a:cubicBezTo>
                    <a:pt x="120927" y="44429"/>
                    <a:pt x="114556" y="29048"/>
                    <a:pt x="103218" y="17709"/>
                  </a:cubicBezTo>
                  <a:cubicBezTo>
                    <a:pt x="91880" y="6371"/>
                    <a:pt x="76499" y="0"/>
                    <a:pt x="60464" y="0"/>
                  </a:cubicBezTo>
                  <a:close/>
                </a:path>
              </a:pathLst>
            </a:cu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 name="Google Shape;185;p23"/>
          <p:cNvSpPr/>
          <p:nvPr/>
        </p:nvSpPr>
        <p:spPr>
          <a:xfrm>
            <a:off x="5138850" y="1617975"/>
            <a:ext cx="554700" cy="5547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txBox="1"/>
          <p:nvPr>
            <p:ph type="ctrTitle"/>
          </p:nvPr>
        </p:nvSpPr>
        <p:spPr>
          <a:xfrm>
            <a:off x="487625" y="951200"/>
            <a:ext cx="6564000" cy="127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sz="3100"/>
              <a:t>Intelligence Artificielle Générative </a:t>
            </a:r>
            <a:br>
              <a:rPr lang="en" sz="3100"/>
            </a:br>
            <a:r>
              <a:rPr lang="en" sz="3100"/>
              <a:t>dans le secteur bancaire</a:t>
            </a:r>
            <a:endParaRPr sz="3100">
              <a:solidFill>
                <a:schemeClr val="accent2"/>
              </a:solidFill>
            </a:endParaRPr>
          </a:p>
        </p:txBody>
      </p:sp>
      <p:sp>
        <p:nvSpPr>
          <p:cNvPr id="187" name="Google Shape;187;p23"/>
          <p:cNvSpPr txBox="1"/>
          <p:nvPr>
            <p:ph idx="1" type="subTitle"/>
          </p:nvPr>
        </p:nvSpPr>
        <p:spPr>
          <a:xfrm>
            <a:off x="1114650" y="3202250"/>
            <a:ext cx="3182100" cy="28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Soutenance finale : </a:t>
            </a:r>
            <a:r>
              <a:rPr lang="en"/>
              <a:t>Défense d’article</a:t>
            </a:r>
            <a:endParaRPr/>
          </a:p>
        </p:txBody>
      </p:sp>
      <p:sp>
        <p:nvSpPr>
          <p:cNvPr id="188" name="Google Shape;188;p23"/>
          <p:cNvSpPr/>
          <p:nvPr/>
        </p:nvSpPr>
        <p:spPr>
          <a:xfrm>
            <a:off x="4942875" y="3780724"/>
            <a:ext cx="315000" cy="315000"/>
          </a:xfrm>
          <a:prstGeom prst="ellipse">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3"/>
          <p:cNvSpPr/>
          <p:nvPr/>
        </p:nvSpPr>
        <p:spPr>
          <a:xfrm>
            <a:off x="7900100" y="2301100"/>
            <a:ext cx="283500" cy="2835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p:nvPr/>
        </p:nvSpPr>
        <p:spPr>
          <a:xfrm>
            <a:off x="7851050" y="2487800"/>
            <a:ext cx="151500" cy="151500"/>
          </a:xfrm>
          <a:prstGeom prst="ellipse">
            <a:avLst/>
          </a:prstGeom>
          <a:gradFill>
            <a:gsLst>
              <a:gs pos="0">
                <a:schemeClr val="dk2">
                  <a:alpha val="10000"/>
                </a:schemeClr>
              </a:gs>
              <a:gs pos="100000">
                <a:schemeClr val="lt1">
                  <a:alpha val="10000"/>
                </a:scheme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p:nvPr/>
        </p:nvSpPr>
        <p:spPr>
          <a:xfrm>
            <a:off x="6029650" y="3534425"/>
            <a:ext cx="105900" cy="105900"/>
          </a:xfrm>
          <a:prstGeom prst="ellipse">
            <a:avLst/>
          </a:prstGeom>
          <a:gradFill>
            <a:gsLst>
              <a:gs pos="0">
                <a:schemeClr val="dk2">
                  <a:alpha val="10000"/>
                </a:schemeClr>
              </a:gs>
              <a:gs pos="100000">
                <a:schemeClr val="lt1">
                  <a:alpha val="10000"/>
                </a:scheme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a:off x="5623475" y="1734525"/>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3"/>
          <p:cNvSpPr/>
          <p:nvPr/>
        </p:nvSpPr>
        <p:spPr>
          <a:xfrm>
            <a:off x="7655900" y="1123275"/>
            <a:ext cx="151500" cy="151500"/>
          </a:xfrm>
          <a:prstGeom prst="ellipse">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 name="Google Shape;194;p23"/>
          <p:cNvGrpSpPr/>
          <p:nvPr/>
        </p:nvGrpSpPr>
        <p:grpSpPr>
          <a:xfrm>
            <a:off x="7422137" y="3046380"/>
            <a:ext cx="461067" cy="439362"/>
            <a:chOff x="6520459" y="-2363338"/>
            <a:chExt cx="1969532" cy="1871217"/>
          </a:xfrm>
        </p:grpSpPr>
        <p:sp>
          <p:nvSpPr>
            <p:cNvPr id="195" name="Google Shape;195;p23"/>
            <p:cNvSpPr/>
            <p:nvPr/>
          </p:nvSpPr>
          <p:spPr>
            <a:xfrm>
              <a:off x="6520459" y="-2363338"/>
              <a:ext cx="1969532" cy="1871217"/>
            </a:xfrm>
            <a:custGeom>
              <a:rect b="b" l="l" r="r" t="t"/>
              <a:pathLst>
                <a:path extrusionOk="0" h="140958" w="148364">
                  <a:moveTo>
                    <a:pt x="57509" y="0"/>
                  </a:moveTo>
                  <a:cubicBezTo>
                    <a:pt x="57349" y="0"/>
                    <a:pt x="57188" y="2"/>
                    <a:pt x="57026" y="6"/>
                  </a:cubicBezTo>
                  <a:cubicBezTo>
                    <a:pt x="46803" y="232"/>
                    <a:pt x="39270" y="6842"/>
                    <a:pt x="37039" y="14016"/>
                  </a:cubicBezTo>
                  <a:cubicBezTo>
                    <a:pt x="37039" y="14016"/>
                    <a:pt x="16155" y="19276"/>
                    <a:pt x="21576" y="41595"/>
                  </a:cubicBezTo>
                  <a:cubicBezTo>
                    <a:pt x="21576" y="41595"/>
                    <a:pt x="1" y="50122"/>
                    <a:pt x="9461" y="78898"/>
                  </a:cubicBezTo>
                  <a:cubicBezTo>
                    <a:pt x="9461" y="78898"/>
                    <a:pt x="1543" y="92735"/>
                    <a:pt x="5475" y="105202"/>
                  </a:cubicBezTo>
                  <a:cubicBezTo>
                    <a:pt x="9719" y="118650"/>
                    <a:pt x="19186" y="123854"/>
                    <a:pt x="19186" y="123854"/>
                  </a:cubicBezTo>
                  <a:cubicBezTo>
                    <a:pt x="19186" y="123854"/>
                    <a:pt x="19977" y="137126"/>
                    <a:pt x="34648" y="140274"/>
                  </a:cubicBezTo>
                  <a:cubicBezTo>
                    <a:pt x="36816" y="140739"/>
                    <a:pt x="38958" y="140958"/>
                    <a:pt x="41033" y="140958"/>
                  </a:cubicBezTo>
                  <a:cubicBezTo>
                    <a:pt x="51491" y="140958"/>
                    <a:pt x="60280" y="135394"/>
                    <a:pt x="62408" y="127680"/>
                  </a:cubicBezTo>
                  <a:cubicBezTo>
                    <a:pt x="62408" y="127680"/>
                    <a:pt x="62408" y="127680"/>
                    <a:pt x="62409" y="127680"/>
                  </a:cubicBezTo>
                  <a:cubicBezTo>
                    <a:pt x="62495" y="127680"/>
                    <a:pt x="70237" y="127666"/>
                    <a:pt x="74182" y="122737"/>
                  </a:cubicBezTo>
                  <a:cubicBezTo>
                    <a:pt x="78130" y="127666"/>
                    <a:pt x="85872" y="127680"/>
                    <a:pt x="85958" y="127680"/>
                  </a:cubicBezTo>
                  <a:cubicBezTo>
                    <a:pt x="85959" y="127680"/>
                    <a:pt x="85959" y="127680"/>
                    <a:pt x="85959" y="127680"/>
                  </a:cubicBezTo>
                  <a:cubicBezTo>
                    <a:pt x="88087" y="135394"/>
                    <a:pt x="96876" y="140958"/>
                    <a:pt x="107334" y="140958"/>
                  </a:cubicBezTo>
                  <a:cubicBezTo>
                    <a:pt x="109410" y="140958"/>
                    <a:pt x="111551" y="140739"/>
                    <a:pt x="113719" y="140274"/>
                  </a:cubicBezTo>
                  <a:cubicBezTo>
                    <a:pt x="128390" y="137126"/>
                    <a:pt x="129182" y="123854"/>
                    <a:pt x="129182" y="123854"/>
                  </a:cubicBezTo>
                  <a:cubicBezTo>
                    <a:pt x="129182" y="123854"/>
                    <a:pt x="138648" y="118650"/>
                    <a:pt x="142892" y="105202"/>
                  </a:cubicBezTo>
                  <a:cubicBezTo>
                    <a:pt x="146825" y="92735"/>
                    <a:pt x="138907" y="78898"/>
                    <a:pt x="138907" y="78898"/>
                  </a:cubicBezTo>
                  <a:cubicBezTo>
                    <a:pt x="148364" y="50122"/>
                    <a:pt x="126791" y="41595"/>
                    <a:pt x="126791" y="41595"/>
                  </a:cubicBezTo>
                  <a:cubicBezTo>
                    <a:pt x="132212" y="19276"/>
                    <a:pt x="111326" y="14016"/>
                    <a:pt x="111326" y="14016"/>
                  </a:cubicBezTo>
                  <a:cubicBezTo>
                    <a:pt x="109095" y="6842"/>
                    <a:pt x="101564" y="232"/>
                    <a:pt x="91341" y="6"/>
                  </a:cubicBezTo>
                  <a:cubicBezTo>
                    <a:pt x="91179" y="2"/>
                    <a:pt x="91018" y="0"/>
                    <a:pt x="90858" y="0"/>
                  </a:cubicBezTo>
                  <a:cubicBezTo>
                    <a:pt x="79725" y="0"/>
                    <a:pt x="74182" y="8595"/>
                    <a:pt x="74182" y="8595"/>
                  </a:cubicBezTo>
                  <a:cubicBezTo>
                    <a:pt x="74182" y="8595"/>
                    <a:pt x="68642" y="0"/>
                    <a:pt x="57509"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a:off x="7505225" y="-2363338"/>
              <a:ext cx="984766" cy="1871217"/>
            </a:xfrm>
            <a:custGeom>
              <a:rect b="b" l="l" r="r" t="t"/>
              <a:pathLst>
                <a:path extrusionOk="0" h="140958" w="74182">
                  <a:moveTo>
                    <a:pt x="16676" y="0"/>
                  </a:moveTo>
                  <a:cubicBezTo>
                    <a:pt x="5543" y="0"/>
                    <a:pt x="0" y="8595"/>
                    <a:pt x="0" y="8595"/>
                  </a:cubicBezTo>
                  <a:lnTo>
                    <a:pt x="0" y="122739"/>
                  </a:lnTo>
                  <a:cubicBezTo>
                    <a:pt x="3948" y="127666"/>
                    <a:pt x="11690" y="127680"/>
                    <a:pt x="11776" y="127680"/>
                  </a:cubicBezTo>
                  <a:cubicBezTo>
                    <a:pt x="11777" y="127680"/>
                    <a:pt x="11777" y="127680"/>
                    <a:pt x="11777" y="127680"/>
                  </a:cubicBezTo>
                  <a:cubicBezTo>
                    <a:pt x="13905" y="135394"/>
                    <a:pt x="22694" y="140958"/>
                    <a:pt x="33150" y="140958"/>
                  </a:cubicBezTo>
                  <a:cubicBezTo>
                    <a:pt x="35226" y="140958"/>
                    <a:pt x="37367" y="140739"/>
                    <a:pt x="39535" y="140274"/>
                  </a:cubicBezTo>
                  <a:cubicBezTo>
                    <a:pt x="54208" y="137126"/>
                    <a:pt x="55000" y="123854"/>
                    <a:pt x="55000" y="123854"/>
                  </a:cubicBezTo>
                  <a:cubicBezTo>
                    <a:pt x="55000" y="123854"/>
                    <a:pt x="64466" y="118650"/>
                    <a:pt x="68710" y="105202"/>
                  </a:cubicBezTo>
                  <a:cubicBezTo>
                    <a:pt x="72643" y="92735"/>
                    <a:pt x="64725" y="78898"/>
                    <a:pt x="64725" y="78898"/>
                  </a:cubicBezTo>
                  <a:cubicBezTo>
                    <a:pt x="74182" y="50122"/>
                    <a:pt x="52609" y="41595"/>
                    <a:pt x="52609" y="41595"/>
                  </a:cubicBezTo>
                  <a:cubicBezTo>
                    <a:pt x="58030" y="19276"/>
                    <a:pt x="37144" y="14016"/>
                    <a:pt x="37144" y="14016"/>
                  </a:cubicBezTo>
                  <a:cubicBezTo>
                    <a:pt x="34913" y="6842"/>
                    <a:pt x="27382" y="232"/>
                    <a:pt x="17159" y="6"/>
                  </a:cubicBezTo>
                  <a:cubicBezTo>
                    <a:pt x="16997" y="2"/>
                    <a:pt x="16836" y="0"/>
                    <a:pt x="16676" y="0"/>
                  </a:cubicBezTo>
                  <a:close/>
                </a:path>
              </a:pathLst>
            </a:custGeom>
            <a:gradFill>
              <a:gsLst>
                <a:gs pos="0">
                  <a:schemeClr val="dk2"/>
                </a:gs>
                <a:gs pos="100000">
                  <a:schemeClr val="dk1"/>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23"/>
          <p:cNvGrpSpPr/>
          <p:nvPr/>
        </p:nvGrpSpPr>
        <p:grpSpPr>
          <a:xfrm>
            <a:off x="7269612" y="1331245"/>
            <a:ext cx="386294" cy="554787"/>
            <a:chOff x="4572004" y="-1734319"/>
            <a:chExt cx="753157" cy="1180147"/>
          </a:xfrm>
        </p:grpSpPr>
        <p:sp>
          <p:nvSpPr>
            <p:cNvPr id="198" name="Google Shape;198;p23"/>
            <p:cNvSpPr/>
            <p:nvPr/>
          </p:nvSpPr>
          <p:spPr>
            <a:xfrm>
              <a:off x="4797599" y="-744920"/>
              <a:ext cx="301993" cy="190748"/>
            </a:xfrm>
            <a:custGeom>
              <a:rect b="b" l="l" r="r" t="t"/>
              <a:pathLst>
                <a:path extrusionOk="0" h="14369" w="22749">
                  <a:moveTo>
                    <a:pt x="1" y="0"/>
                  </a:moveTo>
                  <a:lnTo>
                    <a:pt x="1" y="2993"/>
                  </a:lnTo>
                  <a:cubicBezTo>
                    <a:pt x="1" y="9275"/>
                    <a:pt x="5092" y="14369"/>
                    <a:pt x="11373" y="14369"/>
                  </a:cubicBezTo>
                  <a:cubicBezTo>
                    <a:pt x="17655" y="14369"/>
                    <a:pt x="22749" y="9275"/>
                    <a:pt x="22749" y="2993"/>
                  </a:cubicBezTo>
                  <a:lnTo>
                    <a:pt x="22749"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p:nvPr/>
          </p:nvSpPr>
          <p:spPr>
            <a:xfrm>
              <a:off x="4572004" y="-1734319"/>
              <a:ext cx="753157" cy="938835"/>
            </a:xfrm>
            <a:custGeom>
              <a:rect b="b" l="l" r="r" t="t"/>
              <a:pathLst>
                <a:path extrusionOk="0" h="70722" w="56735">
                  <a:moveTo>
                    <a:pt x="28368" y="1"/>
                  </a:moveTo>
                  <a:cubicBezTo>
                    <a:pt x="28153" y="1"/>
                    <a:pt x="27937" y="3"/>
                    <a:pt x="27721" y="8"/>
                  </a:cubicBezTo>
                  <a:cubicBezTo>
                    <a:pt x="12224" y="354"/>
                    <a:pt x="0" y="12867"/>
                    <a:pt x="0" y="28368"/>
                  </a:cubicBezTo>
                  <a:cubicBezTo>
                    <a:pt x="0" y="36702"/>
                    <a:pt x="3596" y="44193"/>
                    <a:pt x="9319" y="49381"/>
                  </a:cubicBezTo>
                  <a:cubicBezTo>
                    <a:pt x="13238" y="52933"/>
                    <a:pt x="15525" y="57934"/>
                    <a:pt x="15525" y="63221"/>
                  </a:cubicBezTo>
                  <a:lnTo>
                    <a:pt x="15525" y="70721"/>
                  </a:lnTo>
                  <a:lnTo>
                    <a:pt x="41210" y="70721"/>
                  </a:lnTo>
                  <a:lnTo>
                    <a:pt x="41210" y="63221"/>
                  </a:lnTo>
                  <a:cubicBezTo>
                    <a:pt x="41210" y="57934"/>
                    <a:pt x="43500" y="52930"/>
                    <a:pt x="47418" y="49379"/>
                  </a:cubicBezTo>
                  <a:cubicBezTo>
                    <a:pt x="53139" y="44191"/>
                    <a:pt x="56735" y="36702"/>
                    <a:pt x="56735" y="28368"/>
                  </a:cubicBezTo>
                  <a:cubicBezTo>
                    <a:pt x="56735" y="12701"/>
                    <a:pt x="44035" y="1"/>
                    <a:pt x="28368" y="1"/>
                  </a:cubicBez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
            <p:cNvSpPr/>
            <p:nvPr/>
          </p:nvSpPr>
          <p:spPr>
            <a:xfrm>
              <a:off x="4830229" y="-1239613"/>
              <a:ext cx="236733" cy="392568"/>
            </a:xfrm>
            <a:custGeom>
              <a:rect b="b" l="l" r="r" t="t"/>
              <a:pathLst>
                <a:path extrusionOk="0" h="29572" w="17833">
                  <a:moveTo>
                    <a:pt x="705" y="1"/>
                  </a:moveTo>
                  <a:cubicBezTo>
                    <a:pt x="604" y="1"/>
                    <a:pt x="501" y="23"/>
                    <a:pt x="407" y="70"/>
                  </a:cubicBezTo>
                  <a:cubicBezTo>
                    <a:pt x="146" y="202"/>
                    <a:pt x="0" y="486"/>
                    <a:pt x="47" y="774"/>
                  </a:cubicBezTo>
                  <a:lnTo>
                    <a:pt x="4549" y="29008"/>
                  </a:lnTo>
                  <a:cubicBezTo>
                    <a:pt x="4601" y="29335"/>
                    <a:pt x="4879" y="29571"/>
                    <a:pt x="5201" y="29571"/>
                  </a:cubicBezTo>
                  <a:cubicBezTo>
                    <a:pt x="5238" y="29571"/>
                    <a:pt x="5275" y="29568"/>
                    <a:pt x="5313" y="29562"/>
                  </a:cubicBezTo>
                  <a:cubicBezTo>
                    <a:pt x="5678" y="29504"/>
                    <a:pt x="5927" y="29163"/>
                    <a:pt x="5867" y="28798"/>
                  </a:cubicBezTo>
                  <a:lnTo>
                    <a:pt x="1678" y="2533"/>
                  </a:lnTo>
                  <a:lnTo>
                    <a:pt x="1678" y="2533"/>
                  </a:lnTo>
                  <a:cubicBezTo>
                    <a:pt x="1997" y="2725"/>
                    <a:pt x="2367" y="2819"/>
                    <a:pt x="2739" y="2819"/>
                  </a:cubicBezTo>
                  <a:cubicBezTo>
                    <a:pt x="3299" y="2819"/>
                    <a:pt x="3862" y="2606"/>
                    <a:pt x="4263" y="2191"/>
                  </a:cubicBezTo>
                  <a:cubicBezTo>
                    <a:pt x="4407" y="2043"/>
                    <a:pt x="4608" y="1968"/>
                    <a:pt x="4809" y="1968"/>
                  </a:cubicBezTo>
                  <a:cubicBezTo>
                    <a:pt x="5009" y="1968"/>
                    <a:pt x="5210" y="2043"/>
                    <a:pt x="5355" y="2191"/>
                  </a:cubicBezTo>
                  <a:cubicBezTo>
                    <a:pt x="5754" y="2604"/>
                    <a:pt x="6289" y="2831"/>
                    <a:pt x="6861" y="2831"/>
                  </a:cubicBezTo>
                  <a:cubicBezTo>
                    <a:pt x="7434" y="2831"/>
                    <a:pt x="7969" y="2604"/>
                    <a:pt x="8368" y="2191"/>
                  </a:cubicBezTo>
                  <a:cubicBezTo>
                    <a:pt x="8513" y="2043"/>
                    <a:pt x="8713" y="1968"/>
                    <a:pt x="8914" y="1968"/>
                  </a:cubicBezTo>
                  <a:cubicBezTo>
                    <a:pt x="9115" y="1968"/>
                    <a:pt x="9316" y="2043"/>
                    <a:pt x="9460" y="2191"/>
                  </a:cubicBezTo>
                  <a:cubicBezTo>
                    <a:pt x="9465" y="2196"/>
                    <a:pt x="9469" y="2201"/>
                    <a:pt x="9474" y="2208"/>
                  </a:cubicBezTo>
                  <a:cubicBezTo>
                    <a:pt x="9871" y="2610"/>
                    <a:pt x="10418" y="2811"/>
                    <a:pt x="10965" y="2811"/>
                  </a:cubicBezTo>
                  <a:cubicBezTo>
                    <a:pt x="11520" y="2811"/>
                    <a:pt x="12075" y="2605"/>
                    <a:pt x="12474" y="2191"/>
                  </a:cubicBezTo>
                  <a:cubicBezTo>
                    <a:pt x="12619" y="2042"/>
                    <a:pt x="12819" y="1967"/>
                    <a:pt x="13020" y="1967"/>
                  </a:cubicBezTo>
                  <a:cubicBezTo>
                    <a:pt x="13221" y="1967"/>
                    <a:pt x="13422" y="2042"/>
                    <a:pt x="13568" y="2194"/>
                  </a:cubicBezTo>
                  <a:cubicBezTo>
                    <a:pt x="13969" y="2608"/>
                    <a:pt x="14533" y="2821"/>
                    <a:pt x="15092" y="2821"/>
                  </a:cubicBezTo>
                  <a:cubicBezTo>
                    <a:pt x="15465" y="2821"/>
                    <a:pt x="15835" y="2726"/>
                    <a:pt x="16155" y="2533"/>
                  </a:cubicBezTo>
                  <a:lnTo>
                    <a:pt x="16155" y="2533"/>
                  </a:lnTo>
                  <a:lnTo>
                    <a:pt x="11966" y="28798"/>
                  </a:lnTo>
                  <a:cubicBezTo>
                    <a:pt x="11906" y="29163"/>
                    <a:pt x="12156" y="29504"/>
                    <a:pt x="12520" y="29562"/>
                  </a:cubicBezTo>
                  <a:cubicBezTo>
                    <a:pt x="12555" y="29569"/>
                    <a:pt x="12589" y="29571"/>
                    <a:pt x="12626" y="29571"/>
                  </a:cubicBezTo>
                  <a:cubicBezTo>
                    <a:pt x="12947" y="29571"/>
                    <a:pt x="13231" y="29338"/>
                    <a:pt x="13284" y="29008"/>
                  </a:cubicBezTo>
                  <a:lnTo>
                    <a:pt x="17787" y="774"/>
                  </a:lnTo>
                  <a:cubicBezTo>
                    <a:pt x="17833" y="486"/>
                    <a:pt x="17687" y="202"/>
                    <a:pt x="17427" y="70"/>
                  </a:cubicBezTo>
                  <a:cubicBezTo>
                    <a:pt x="17332" y="23"/>
                    <a:pt x="17230" y="1"/>
                    <a:pt x="17129" y="1"/>
                  </a:cubicBezTo>
                  <a:cubicBezTo>
                    <a:pt x="16952" y="1"/>
                    <a:pt x="16778" y="71"/>
                    <a:pt x="16649" y="204"/>
                  </a:cubicBezTo>
                  <a:lnTo>
                    <a:pt x="15620" y="1264"/>
                  </a:lnTo>
                  <a:cubicBezTo>
                    <a:pt x="15475" y="1414"/>
                    <a:pt x="15275" y="1489"/>
                    <a:pt x="15074" y="1489"/>
                  </a:cubicBezTo>
                  <a:cubicBezTo>
                    <a:pt x="14874" y="1489"/>
                    <a:pt x="14672" y="1414"/>
                    <a:pt x="14526" y="1261"/>
                  </a:cubicBezTo>
                  <a:cubicBezTo>
                    <a:pt x="14126" y="851"/>
                    <a:pt x="13573" y="645"/>
                    <a:pt x="13020" y="645"/>
                  </a:cubicBezTo>
                  <a:cubicBezTo>
                    <a:pt x="12467" y="645"/>
                    <a:pt x="11913" y="851"/>
                    <a:pt x="11514" y="1264"/>
                  </a:cubicBezTo>
                  <a:cubicBezTo>
                    <a:pt x="11370" y="1412"/>
                    <a:pt x="11169" y="1487"/>
                    <a:pt x="10968" y="1487"/>
                  </a:cubicBezTo>
                  <a:cubicBezTo>
                    <a:pt x="10767" y="1487"/>
                    <a:pt x="10565" y="1412"/>
                    <a:pt x="10420" y="1264"/>
                  </a:cubicBezTo>
                  <a:lnTo>
                    <a:pt x="10406" y="1250"/>
                  </a:lnTo>
                  <a:cubicBezTo>
                    <a:pt x="10010" y="847"/>
                    <a:pt x="9463" y="646"/>
                    <a:pt x="8916" y="646"/>
                  </a:cubicBezTo>
                  <a:cubicBezTo>
                    <a:pt x="8362" y="646"/>
                    <a:pt x="7808" y="852"/>
                    <a:pt x="7408" y="1264"/>
                  </a:cubicBezTo>
                  <a:cubicBezTo>
                    <a:pt x="7264" y="1413"/>
                    <a:pt x="7064" y="1488"/>
                    <a:pt x="6863" y="1488"/>
                  </a:cubicBezTo>
                  <a:cubicBezTo>
                    <a:pt x="6661" y="1488"/>
                    <a:pt x="6459" y="1413"/>
                    <a:pt x="6315" y="1264"/>
                  </a:cubicBezTo>
                  <a:cubicBezTo>
                    <a:pt x="5917" y="852"/>
                    <a:pt x="5363" y="647"/>
                    <a:pt x="4810" y="647"/>
                  </a:cubicBezTo>
                  <a:cubicBezTo>
                    <a:pt x="4256" y="647"/>
                    <a:pt x="3701" y="853"/>
                    <a:pt x="3303" y="1264"/>
                  </a:cubicBezTo>
                  <a:cubicBezTo>
                    <a:pt x="3159" y="1412"/>
                    <a:pt x="2958" y="1487"/>
                    <a:pt x="2757" y="1487"/>
                  </a:cubicBezTo>
                  <a:cubicBezTo>
                    <a:pt x="2556" y="1487"/>
                    <a:pt x="2356" y="1412"/>
                    <a:pt x="2211" y="1264"/>
                  </a:cubicBezTo>
                  <a:lnTo>
                    <a:pt x="1184" y="204"/>
                  </a:lnTo>
                  <a:cubicBezTo>
                    <a:pt x="1057" y="71"/>
                    <a:pt x="882" y="1"/>
                    <a:pt x="7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a:off x="4650738" y="-1651230"/>
              <a:ext cx="306732" cy="306745"/>
            </a:xfrm>
            <a:custGeom>
              <a:rect b="b" l="l" r="r" t="t"/>
              <a:pathLst>
                <a:path extrusionOk="0" h="23107" w="23106">
                  <a:moveTo>
                    <a:pt x="22436" y="1"/>
                  </a:moveTo>
                  <a:cubicBezTo>
                    <a:pt x="10064" y="1"/>
                    <a:pt x="0" y="10067"/>
                    <a:pt x="0" y="22439"/>
                  </a:cubicBezTo>
                  <a:cubicBezTo>
                    <a:pt x="0" y="22809"/>
                    <a:pt x="298" y="23106"/>
                    <a:pt x="667" y="23106"/>
                  </a:cubicBezTo>
                  <a:cubicBezTo>
                    <a:pt x="1036" y="23106"/>
                    <a:pt x="1334" y="22809"/>
                    <a:pt x="1334" y="22439"/>
                  </a:cubicBezTo>
                  <a:cubicBezTo>
                    <a:pt x="1334" y="10804"/>
                    <a:pt x="10801" y="1337"/>
                    <a:pt x="22436" y="1337"/>
                  </a:cubicBezTo>
                  <a:cubicBezTo>
                    <a:pt x="22806" y="1337"/>
                    <a:pt x="23106" y="1039"/>
                    <a:pt x="23106" y="670"/>
                  </a:cubicBezTo>
                  <a:cubicBezTo>
                    <a:pt x="23106" y="301"/>
                    <a:pt x="22806" y="1"/>
                    <a:pt x="2243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a:off x="4745800" y="-812925"/>
              <a:ext cx="405600" cy="354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a:off x="4745800" y="-777637"/>
              <a:ext cx="405600" cy="354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p:nvPr/>
          </p:nvSpPr>
          <p:spPr>
            <a:xfrm>
              <a:off x="4745800" y="-742200"/>
              <a:ext cx="405600" cy="354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p:nvPr/>
          </p:nvSpPr>
          <p:spPr>
            <a:xfrm>
              <a:off x="4745800" y="-706912"/>
              <a:ext cx="405600" cy="354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23"/>
          <p:cNvGrpSpPr/>
          <p:nvPr/>
        </p:nvGrpSpPr>
        <p:grpSpPr>
          <a:xfrm>
            <a:off x="5185676" y="1675672"/>
            <a:ext cx="461050" cy="439327"/>
            <a:chOff x="5724800" y="2169125"/>
            <a:chExt cx="587100" cy="587100"/>
          </a:xfrm>
        </p:grpSpPr>
        <p:sp>
          <p:nvSpPr>
            <p:cNvPr id="207" name="Google Shape;207;p23"/>
            <p:cNvSpPr/>
            <p:nvPr/>
          </p:nvSpPr>
          <p:spPr>
            <a:xfrm>
              <a:off x="5724800" y="2169125"/>
              <a:ext cx="587100" cy="5871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3"/>
            <p:cNvSpPr/>
            <p:nvPr/>
          </p:nvSpPr>
          <p:spPr>
            <a:xfrm>
              <a:off x="5795750" y="2240075"/>
              <a:ext cx="445200" cy="445200"/>
            </a:xfrm>
            <a:prstGeom prst="ellipse">
              <a:avLst/>
            </a:prstGeom>
            <a:gradFill>
              <a:gsLst>
                <a:gs pos="0">
                  <a:schemeClr val="accent3"/>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p:nvPr/>
          </p:nvSpPr>
          <p:spPr>
            <a:xfrm>
              <a:off x="5889083" y="2332610"/>
              <a:ext cx="258497" cy="260131"/>
            </a:xfrm>
            <a:custGeom>
              <a:rect b="b" l="l" r="r" t="t"/>
              <a:pathLst>
                <a:path extrusionOk="0" h="42505" w="42238">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23"/>
          <p:cNvGrpSpPr/>
          <p:nvPr/>
        </p:nvGrpSpPr>
        <p:grpSpPr>
          <a:xfrm>
            <a:off x="5053071" y="2757039"/>
            <a:ext cx="461050" cy="439327"/>
            <a:chOff x="6810900" y="2169125"/>
            <a:chExt cx="587100" cy="587100"/>
          </a:xfrm>
        </p:grpSpPr>
        <p:sp>
          <p:nvSpPr>
            <p:cNvPr id="211" name="Google Shape;211;p23"/>
            <p:cNvSpPr/>
            <p:nvPr/>
          </p:nvSpPr>
          <p:spPr>
            <a:xfrm>
              <a:off x="6810900" y="2169125"/>
              <a:ext cx="587100" cy="5871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a:off x="6881784" y="2240009"/>
              <a:ext cx="445200" cy="445200"/>
            </a:xfrm>
            <a:prstGeom prst="ellipse">
              <a:avLst/>
            </a:prstGeom>
            <a:gradFill>
              <a:gsLst>
                <a:gs pos="0">
                  <a:schemeClr val="accent3"/>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23"/>
            <p:cNvGrpSpPr/>
            <p:nvPr/>
          </p:nvGrpSpPr>
          <p:grpSpPr>
            <a:xfrm>
              <a:off x="6972327" y="2333833"/>
              <a:ext cx="260615" cy="258080"/>
              <a:chOff x="-37385100" y="3949908"/>
              <a:chExt cx="321350" cy="318225"/>
            </a:xfrm>
          </p:grpSpPr>
          <p:sp>
            <p:nvSpPr>
              <p:cNvPr id="214" name="Google Shape;214;p23"/>
              <p:cNvSpPr/>
              <p:nvPr/>
            </p:nvSpPr>
            <p:spPr>
              <a:xfrm>
                <a:off x="-37190575" y="4145233"/>
                <a:ext cx="126825" cy="122900"/>
              </a:xfrm>
              <a:custGeom>
                <a:rect b="b" l="l" r="r" t="t"/>
                <a:pathLst>
                  <a:path extrusionOk="0" h="4916" w="5073">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
              <p:cNvSpPr/>
              <p:nvPr/>
            </p:nvSpPr>
            <p:spPr>
              <a:xfrm>
                <a:off x="-37385100" y="3949908"/>
                <a:ext cx="248125" cy="248950"/>
              </a:xfrm>
              <a:custGeom>
                <a:rect b="b" l="l" r="r" t="t"/>
                <a:pathLst>
                  <a:path extrusionOk="0" h="9958" w="9925">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6" name="Google Shape;216;p23"/>
          <p:cNvGrpSpPr/>
          <p:nvPr/>
        </p:nvGrpSpPr>
        <p:grpSpPr>
          <a:xfrm>
            <a:off x="6198600" y="3588781"/>
            <a:ext cx="853025" cy="510265"/>
            <a:chOff x="3429925" y="3981581"/>
            <a:chExt cx="853025" cy="510265"/>
          </a:xfrm>
        </p:grpSpPr>
        <p:grpSp>
          <p:nvGrpSpPr>
            <p:cNvPr id="217" name="Google Shape;217;p23"/>
            <p:cNvGrpSpPr/>
            <p:nvPr/>
          </p:nvGrpSpPr>
          <p:grpSpPr>
            <a:xfrm>
              <a:off x="3429925" y="3981581"/>
              <a:ext cx="853025" cy="510265"/>
              <a:chOff x="-3367025" y="741238"/>
              <a:chExt cx="2445600" cy="1509213"/>
            </a:xfrm>
          </p:grpSpPr>
          <p:sp>
            <p:nvSpPr>
              <p:cNvPr id="218" name="Google Shape;218;p23"/>
              <p:cNvSpPr/>
              <p:nvPr/>
            </p:nvSpPr>
            <p:spPr>
              <a:xfrm>
                <a:off x="-3367025" y="2092050"/>
                <a:ext cx="2445600" cy="1584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
              <p:cNvSpPr/>
              <p:nvPr/>
            </p:nvSpPr>
            <p:spPr>
              <a:xfrm>
                <a:off x="-3275975" y="741238"/>
                <a:ext cx="2263500" cy="1350300"/>
              </a:xfrm>
              <a:prstGeom prst="roundRect">
                <a:avLst>
                  <a:gd fmla="val 246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3"/>
              <p:cNvSpPr/>
              <p:nvPr/>
            </p:nvSpPr>
            <p:spPr>
              <a:xfrm>
                <a:off x="-3275925" y="2036775"/>
                <a:ext cx="2263378" cy="55521"/>
              </a:xfrm>
              <a:custGeom>
                <a:rect b="b" l="l" r="r" t="t"/>
                <a:pathLst>
                  <a:path extrusionOk="0" h="3582" w="170403">
                    <a:moveTo>
                      <a:pt x="0" y="0"/>
                    </a:moveTo>
                    <a:lnTo>
                      <a:pt x="0" y="3582"/>
                    </a:lnTo>
                    <a:lnTo>
                      <a:pt x="170403" y="3582"/>
                    </a:lnTo>
                    <a:lnTo>
                      <a:pt x="1704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p:nvPr/>
            </p:nvSpPr>
            <p:spPr>
              <a:xfrm>
                <a:off x="-3197975" y="848338"/>
                <a:ext cx="2107500" cy="1136100"/>
              </a:xfrm>
              <a:prstGeom prst="roundRect">
                <a:avLst>
                  <a:gd fmla="val 0" name="adj"/>
                </a:avLst>
              </a:pr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p:nvPr/>
            </p:nvSpPr>
            <p:spPr>
              <a:xfrm>
                <a:off x="-3197975" y="847650"/>
                <a:ext cx="2107500" cy="1584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23"/>
            <p:cNvGrpSpPr/>
            <p:nvPr/>
          </p:nvGrpSpPr>
          <p:grpSpPr>
            <a:xfrm>
              <a:off x="3795323" y="4071821"/>
              <a:ext cx="386328" cy="283475"/>
              <a:chOff x="6879411" y="2843985"/>
              <a:chExt cx="1404319" cy="776643"/>
            </a:xfrm>
          </p:grpSpPr>
          <p:grpSp>
            <p:nvGrpSpPr>
              <p:cNvPr id="224" name="Google Shape;224;p23"/>
              <p:cNvGrpSpPr/>
              <p:nvPr/>
            </p:nvGrpSpPr>
            <p:grpSpPr>
              <a:xfrm>
                <a:off x="6879411" y="2843985"/>
                <a:ext cx="1404319" cy="776643"/>
                <a:chOff x="4202297" y="-1870275"/>
                <a:chExt cx="2538997" cy="1404164"/>
              </a:xfrm>
            </p:grpSpPr>
            <p:sp>
              <p:nvSpPr>
                <p:cNvPr id="225" name="Google Shape;225;p23"/>
                <p:cNvSpPr/>
                <p:nvPr/>
              </p:nvSpPr>
              <p:spPr>
                <a:xfrm>
                  <a:off x="4202297" y="-1870275"/>
                  <a:ext cx="2538997" cy="227172"/>
                </a:xfrm>
                <a:custGeom>
                  <a:rect b="b" l="l" r="r" t="t"/>
                  <a:pathLst>
                    <a:path extrusionOk="0" h="11958" w="133649">
                      <a:moveTo>
                        <a:pt x="4983" y="0"/>
                      </a:moveTo>
                      <a:cubicBezTo>
                        <a:pt x="2232" y="0"/>
                        <a:pt x="0" y="2232"/>
                        <a:pt x="0" y="4983"/>
                      </a:cubicBezTo>
                      <a:lnTo>
                        <a:pt x="0" y="11958"/>
                      </a:lnTo>
                      <a:lnTo>
                        <a:pt x="133648" y="11958"/>
                      </a:lnTo>
                      <a:lnTo>
                        <a:pt x="133648" y="4983"/>
                      </a:lnTo>
                      <a:cubicBezTo>
                        <a:pt x="133648" y="2232"/>
                        <a:pt x="131419" y="0"/>
                        <a:pt x="128665" y="0"/>
                      </a:cubicBezTo>
                      <a:close/>
                    </a:path>
                  </a:pathLst>
                </a:custGeom>
                <a:gradFill>
                  <a:gsLst>
                    <a:gs pos="0">
                      <a:schemeClr val="accent3"/>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p:nvPr/>
              </p:nvSpPr>
              <p:spPr>
                <a:xfrm>
                  <a:off x="4202297" y="-1643101"/>
                  <a:ext cx="2538997" cy="1176990"/>
                </a:xfrm>
                <a:custGeom>
                  <a:rect b="b" l="l" r="r" t="t"/>
                  <a:pathLst>
                    <a:path extrusionOk="0" h="61955" w="133649">
                      <a:moveTo>
                        <a:pt x="0" y="0"/>
                      </a:moveTo>
                      <a:lnTo>
                        <a:pt x="0" y="56971"/>
                      </a:lnTo>
                      <a:cubicBezTo>
                        <a:pt x="0" y="59722"/>
                        <a:pt x="2232" y="61954"/>
                        <a:pt x="4983" y="61954"/>
                      </a:cubicBezTo>
                      <a:lnTo>
                        <a:pt x="128665" y="61954"/>
                      </a:lnTo>
                      <a:cubicBezTo>
                        <a:pt x="131419" y="61954"/>
                        <a:pt x="133648" y="59722"/>
                        <a:pt x="133648" y="56971"/>
                      </a:cubicBezTo>
                      <a:lnTo>
                        <a:pt x="133648" y="0"/>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a:off x="4284841" y="-1807298"/>
                  <a:ext cx="71583" cy="71583"/>
                </a:xfrm>
                <a:custGeom>
                  <a:rect b="b" l="l" r="r" t="t"/>
                  <a:pathLst>
                    <a:path extrusionOk="0" h="3768" w="3768">
                      <a:moveTo>
                        <a:pt x="1882" y="0"/>
                      </a:moveTo>
                      <a:cubicBezTo>
                        <a:pt x="844" y="0"/>
                        <a:pt x="0" y="844"/>
                        <a:pt x="0" y="1882"/>
                      </a:cubicBezTo>
                      <a:cubicBezTo>
                        <a:pt x="0" y="2924"/>
                        <a:pt x="844"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a:off x="4447574" y="-1807298"/>
                  <a:ext cx="71583" cy="71583"/>
                </a:xfrm>
                <a:custGeom>
                  <a:rect b="b" l="l" r="r" t="t"/>
                  <a:pathLst>
                    <a:path extrusionOk="0" h="3768" w="3768">
                      <a:moveTo>
                        <a:pt x="1883" y="0"/>
                      </a:moveTo>
                      <a:cubicBezTo>
                        <a:pt x="844" y="0"/>
                        <a:pt x="1" y="844"/>
                        <a:pt x="1" y="1882"/>
                      </a:cubicBezTo>
                      <a:cubicBezTo>
                        <a:pt x="1" y="2924"/>
                        <a:pt x="844" y="3767"/>
                        <a:pt x="1883" y="3767"/>
                      </a:cubicBezTo>
                      <a:cubicBezTo>
                        <a:pt x="2924" y="3767"/>
                        <a:pt x="3768" y="2924"/>
                        <a:pt x="3768" y="1882"/>
                      </a:cubicBezTo>
                      <a:cubicBezTo>
                        <a:pt x="3768" y="844"/>
                        <a:pt x="2924" y="0"/>
                        <a:pt x="18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
                <p:cNvSpPr/>
                <p:nvPr/>
              </p:nvSpPr>
              <p:spPr>
                <a:xfrm>
                  <a:off x="4610326" y="-1807298"/>
                  <a:ext cx="71564" cy="71583"/>
                </a:xfrm>
                <a:custGeom>
                  <a:rect b="b" l="l" r="r" t="t"/>
                  <a:pathLst>
                    <a:path extrusionOk="0" h="3768" w="3767">
                      <a:moveTo>
                        <a:pt x="1882" y="0"/>
                      </a:moveTo>
                      <a:cubicBezTo>
                        <a:pt x="841" y="0"/>
                        <a:pt x="0" y="844"/>
                        <a:pt x="0" y="1882"/>
                      </a:cubicBezTo>
                      <a:cubicBezTo>
                        <a:pt x="0" y="2924"/>
                        <a:pt x="841"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 name="Google Shape;230;p23"/>
              <p:cNvGrpSpPr/>
              <p:nvPr/>
            </p:nvGrpSpPr>
            <p:grpSpPr>
              <a:xfrm flipH="1">
                <a:off x="7727981" y="3082508"/>
                <a:ext cx="395014" cy="409310"/>
                <a:chOff x="3357325" y="2093500"/>
                <a:chExt cx="311525" cy="322825"/>
              </a:xfrm>
            </p:grpSpPr>
            <p:sp>
              <p:nvSpPr>
                <p:cNvPr id="231" name="Google Shape;231;p23"/>
                <p:cNvSpPr/>
                <p:nvPr/>
              </p:nvSpPr>
              <p:spPr>
                <a:xfrm>
                  <a:off x="3357325" y="2210550"/>
                  <a:ext cx="85700" cy="205775"/>
                </a:xfrm>
                <a:custGeom>
                  <a:rect b="b" l="l" r="r" t="t"/>
                  <a:pathLst>
                    <a:path extrusionOk="0" h="8231" w="3428">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32" name="Google Shape;232;p23"/>
                <p:cNvSpPr/>
                <p:nvPr/>
              </p:nvSpPr>
              <p:spPr>
                <a:xfrm>
                  <a:off x="3471225" y="2152075"/>
                  <a:ext cx="84725" cy="264250"/>
                </a:xfrm>
                <a:custGeom>
                  <a:rect b="b" l="l" r="r" t="t"/>
                  <a:pathLst>
                    <a:path extrusionOk="0" h="10570" w="3389">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33" name="Google Shape;233;p23"/>
                <p:cNvSpPr/>
                <p:nvPr/>
              </p:nvSpPr>
              <p:spPr>
                <a:xfrm>
                  <a:off x="3584150" y="2093500"/>
                  <a:ext cx="84700" cy="322825"/>
                </a:xfrm>
                <a:custGeom>
                  <a:rect b="b" l="l" r="r" t="t"/>
                  <a:pathLst>
                    <a:path extrusionOk="0" h="12913" w="3388">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234" name="Google Shape;234;p23"/>
              <p:cNvSpPr/>
              <p:nvPr/>
            </p:nvSpPr>
            <p:spPr>
              <a:xfrm>
                <a:off x="7040399" y="3082527"/>
                <a:ext cx="563400" cy="771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
              <p:cNvSpPr/>
              <p:nvPr/>
            </p:nvSpPr>
            <p:spPr>
              <a:xfrm>
                <a:off x="7040399" y="3195879"/>
                <a:ext cx="563400" cy="296100"/>
              </a:xfrm>
              <a:prstGeom prst="roundRect">
                <a:avLst>
                  <a:gd fmla="val 17271"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236" name="Google Shape;236;p23"/>
          <p:cNvPicPr preferRelativeResize="0"/>
          <p:nvPr>
            <p:ph idx="2" type="pic"/>
          </p:nvPr>
        </p:nvPicPr>
        <p:blipFill rotWithShape="1">
          <a:blip r:embed="rId3">
            <a:alphaModFix/>
          </a:blip>
          <a:srcRect b="0" l="12502" r="12495" t="0"/>
          <a:stretch/>
        </p:blipFill>
        <p:spPr>
          <a:xfrm>
            <a:off x="5579225" y="1667750"/>
            <a:ext cx="1842900" cy="1818000"/>
          </a:xfrm>
          <a:prstGeom prst="ellipse">
            <a:avLst/>
          </a:prstGeom>
          <a:noFill/>
          <a:ln>
            <a:noFill/>
          </a:ln>
        </p:spPr>
      </p:pic>
      <p:sp>
        <p:nvSpPr>
          <p:cNvPr id="237" name="Google Shape;237;p23"/>
          <p:cNvSpPr txBox="1"/>
          <p:nvPr/>
        </p:nvSpPr>
        <p:spPr>
          <a:xfrm>
            <a:off x="487625" y="2821538"/>
            <a:ext cx="5026500" cy="3807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1000"/>
              </a:spcAft>
              <a:buNone/>
            </a:pPr>
            <a:r>
              <a:rPr b="1" lang="en" sz="2400">
                <a:solidFill>
                  <a:schemeClr val="accent2"/>
                </a:solidFill>
                <a:latin typeface="Albert Sans"/>
                <a:ea typeface="Albert Sans"/>
                <a:cs typeface="Albert Sans"/>
                <a:sym typeface="Albert Sans"/>
              </a:rPr>
              <a:t>P</a:t>
            </a:r>
            <a:r>
              <a:rPr lang="en" sz="2400">
                <a:solidFill>
                  <a:schemeClr val="accent2"/>
                </a:solidFill>
                <a:latin typeface="Albert Sans"/>
                <a:ea typeface="Albert Sans"/>
                <a:cs typeface="Albert Sans"/>
                <a:sym typeface="Albert Sans"/>
              </a:rPr>
              <a:t>rojet d’</a:t>
            </a:r>
            <a:r>
              <a:rPr b="1" lang="en" sz="2400">
                <a:solidFill>
                  <a:schemeClr val="accent2"/>
                </a:solidFill>
                <a:latin typeface="Albert Sans"/>
                <a:ea typeface="Albert Sans"/>
                <a:cs typeface="Albert Sans"/>
                <a:sym typeface="Albert Sans"/>
              </a:rPr>
              <a:t>O</a:t>
            </a:r>
            <a:r>
              <a:rPr lang="en" sz="2400">
                <a:solidFill>
                  <a:schemeClr val="accent2"/>
                </a:solidFill>
                <a:latin typeface="Albert Sans"/>
                <a:ea typeface="Albert Sans"/>
                <a:cs typeface="Albert Sans"/>
                <a:sym typeface="Albert Sans"/>
              </a:rPr>
              <a:t>uverture </a:t>
            </a:r>
            <a:r>
              <a:rPr b="1" lang="en" sz="2400">
                <a:solidFill>
                  <a:schemeClr val="accent2"/>
                </a:solidFill>
                <a:latin typeface="Albert Sans"/>
                <a:ea typeface="Albert Sans"/>
                <a:cs typeface="Albert Sans"/>
                <a:sym typeface="Albert Sans"/>
              </a:rPr>
              <a:t>S</a:t>
            </a:r>
            <a:r>
              <a:rPr lang="en" sz="2400">
                <a:solidFill>
                  <a:schemeClr val="accent2"/>
                </a:solidFill>
                <a:latin typeface="Albert Sans"/>
                <a:ea typeface="Albert Sans"/>
                <a:cs typeface="Albert Sans"/>
                <a:sym typeface="Albert Sans"/>
              </a:rPr>
              <a:t>cientifique</a:t>
            </a:r>
            <a:endParaRPr sz="2400">
              <a:solidFill>
                <a:schemeClr val="dk1"/>
              </a:solidFill>
              <a:latin typeface="Albert Sans"/>
              <a:ea typeface="Albert Sans"/>
              <a:cs typeface="Albert Sans"/>
              <a:sym typeface="Albert Sans"/>
            </a:endParaRPr>
          </a:p>
        </p:txBody>
      </p:sp>
      <p:cxnSp>
        <p:nvCxnSpPr>
          <p:cNvPr id="238" name="Google Shape;238;p23"/>
          <p:cNvCxnSpPr/>
          <p:nvPr/>
        </p:nvCxnSpPr>
        <p:spPr>
          <a:xfrm>
            <a:off x="1093050" y="2432825"/>
            <a:ext cx="3225300" cy="0"/>
          </a:xfrm>
          <a:prstGeom prst="straightConnector1">
            <a:avLst/>
          </a:prstGeom>
          <a:noFill/>
          <a:ln cap="flat" cmpd="sng" w="28575">
            <a:solidFill>
              <a:schemeClr val="dk1"/>
            </a:solidFill>
            <a:prstDash val="solid"/>
            <a:round/>
            <a:headEnd len="med" w="med" type="none"/>
            <a:tailEnd len="med" w="med" type="none"/>
          </a:ln>
        </p:spPr>
      </p:cxnSp>
      <p:pic>
        <p:nvPicPr>
          <p:cNvPr id="239" name="Google Shape;239;p23"/>
          <p:cNvPicPr preferRelativeResize="0"/>
          <p:nvPr/>
        </p:nvPicPr>
        <p:blipFill rotWithShape="1">
          <a:blip r:embed="rId4">
            <a:alphaModFix/>
          </a:blip>
          <a:srcRect b="0" l="0" r="0" t="0"/>
          <a:stretch/>
        </p:blipFill>
        <p:spPr>
          <a:xfrm>
            <a:off x="487625" y="513607"/>
            <a:ext cx="640500" cy="437594"/>
          </a:xfrm>
          <a:prstGeom prst="rect">
            <a:avLst/>
          </a:prstGeom>
          <a:noFill/>
          <a:ln>
            <a:noFill/>
          </a:ln>
        </p:spPr>
      </p:pic>
      <p:pic>
        <p:nvPicPr>
          <p:cNvPr id="240" name="Google Shape;240;p23"/>
          <p:cNvPicPr preferRelativeResize="0"/>
          <p:nvPr/>
        </p:nvPicPr>
        <p:blipFill rotWithShape="1">
          <a:blip r:embed="rId5">
            <a:alphaModFix/>
          </a:blip>
          <a:srcRect b="0" l="0" r="0" t="0"/>
          <a:stretch/>
        </p:blipFill>
        <p:spPr>
          <a:xfrm>
            <a:off x="8002550" y="513600"/>
            <a:ext cx="640500" cy="437600"/>
          </a:xfrm>
          <a:prstGeom prst="rect">
            <a:avLst/>
          </a:prstGeom>
          <a:noFill/>
          <a:ln>
            <a:noFill/>
          </a:ln>
        </p:spPr>
      </p:pic>
      <p:sp>
        <p:nvSpPr>
          <p:cNvPr id="241" name="Google Shape;241;p23"/>
          <p:cNvSpPr txBox="1"/>
          <p:nvPr>
            <p:ph idx="1" type="subTitle"/>
          </p:nvPr>
        </p:nvSpPr>
        <p:spPr>
          <a:xfrm>
            <a:off x="487625" y="3934500"/>
            <a:ext cx="1410900" cy="663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000" u="sng"/>
              <a:t>Jury</a:t>
            </a:r>
            <a:r>
              <a:rPr b="1" lang="en" sz="1000"/>
              <a:t> :</a:t>
            </a:r>
            <a:endParaRPr b="1" sz="1000"/>
          </a:p>
          <a:p>
            <a:pPr indent="0" lvl="0" marL="0" rtl="0" algn="l">
              <a:spcBef>
                <a:spcPts val="0"/>
              </a:spcBef>
              <a:spcAft>
                <a:spcPts val="0"/>
              </a:spcAft>
              <a:buNone/>
            </a:pPr>
            <a:r>
              <a:rPr b="1" lang="en" sz="1000"/>
              <a:t>Benjamin BATIOT</a:t>
            </a:r>
            <a:endParaRPr b="1" sz="1000"/>
          </a:p>
          <a:p>
            <a:pPr indent="0" lvl="0" marL="0" rtl="0" algn="l">
              <a:spcBef>
                <a:spcPts val="0"/>
              </a:spcBef>
              <a:spcAft>
                <a:spcPts val="0"/>
              </a:spcAft>
              <a:buNone/>
            </a:pPr>
            <a:r>
              <a:rPr b="1" lang="en" sz="1000"/>
              <a:t>Marc PARENTHOËN</a:t>
            </a:r>
            <a:endParaRPr b="1" sz="1000"/>
          </a:p>
        </p:txBody>
      </p:sp>
      <p:sp>
        <p:nvSpPr>
          <p:cNvPr id="242" name="Google Shape;242;p23"/>
          <p:cNvSpPr txBox="1"/>
          <p:nvPr>
            <p:ph idx="1" type="subTitle"/>
          </p:nvPr>
        </p:nvSpPr>
        <p:spPr>
          <a:xfrm>
            <a:off x="2152550" y="3934500"/>
            <a:ext cx="1703700" cy="66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00" u="sng"/>
              <a:t>Défenseur</a:t>
            </a:r>
            <a:r>
              <a:rPr b="1" lang="en" sz="1000"/>
              <a:t> :</a:t>
            </a:r>
            <a:endParaRPr b="1" sz="1000"/>
          </a:p>
          <a:p>
            <a:pPr indent="0" lvl="0" marL="0" rtl="0" algn="l">
              <a:spcBef>
                <a:spcPts val="900"/>
              </a:spcBef>
              <a:spcAft>
                <a:spcPts val="0"/>
              </a:spcAft>
              <a:buNone/>
            </a:pPr>
            <a:r>
              <a:rPr b="1" lang="en" sz="1000"/>
              <a:t>Valdrin SALIHI - M2 MRSI</a:t>
            </a:r>
            <a:endParaRPr b="1" sz="1000"/>
          </a:p>
        </p:txBody>
      </p:sp>
      <p:sp>
        <p:nvSpPr>
          <p:cNvPr id="243" name="Google Shape;243;p23"/>
          <p:cNvSpPr txBox="1"/>
          <p:nvPr/>
        </p:nvSpPr>
        <p:spPr>
          <a:xfrm>
            <a:off x="7793750" y="4254725"/>
            <a:ext cx="876600" cy="20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Albert Sans"/>
                <a:ea typeface="Albert Sans"/>
                <a:cs typeface="Albert Sans"/>
                <a:sym typeface="Albert Sans"/>
              </a:rPr>
              <a:t>12/02/24</a:t>
            </a:r>
            <a:endParaRPr b="1" sz="1200">
              <a:solidFill>
                <a:schemeClr val="dk1"/>
              </a:solidFill>
              <a:latin typeface="Albert Sans"/>
              <a:ea typeface="Albert Sans"/>
              <a:cs typeface="Albert Sans"/>
              <a:sym typeface="Albert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cxnSp>
        <p:nvCxnSpPr>
          <p:cNvPr id="616" name="Google Shape;616;p32"/>
          <p:cNvCxnSpPr/>
          <p:nvPr/>
        </p:nvCxnSpPr>
        <p:spPr>
          <a:xfrm>
            <a:off x="4572750" y="1466325"/>
            <a:ext cx="0" cy="2744400"/>
          </a:xfrm>
          <a:prstGeom prst="straightConnector1">
            <a:avLst/>
          </a:prstGeom>
          <a:noFill/>
          <a:ln cap="flat" cmpd="sng" w="28575">
            <a:solidFill>
              <a:srgbClr val="212121"/>
            </a:solidFill>
            <a:prstDash val="solid"/>
            <a:round/>
            <a:headEnd len="med" w="med" type="none"/>
            <a:tailEnd len="med" w="med" type="none"/>
          </a:ln>
        </p:spPr>
      </p:cxnSp>
      <p:sp>
        <p:nvSpPr>
          <p:cNvPr id="617" name="Google Shape;617;p32"/>
          <p:cNvSpPr/>
          <p:nvPr/>
        </p:nvSpPr>
        <p:spPr>
          <a:xfrm>
            <a:off x="1027438" y="1229525"/>
            <a:ext cx="3195300" cy="2744400"/>
          </a:xfrm>
          <a:prstGeom prst="donut">
            <a:avLst>
              <a:gd fmla="val 29836" name="adj"/>
            </a:avLst>
          </a:prstGeom>
          <a:solidFill>
            <a:srgbClr val="FFD966"/>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cxnSp>
        <p:nvCxnSpPr>
          <p:cNvPr id="618" name="Google Shape;618;p32"/>
          <p:cNvCxnSpPr/>
          <p:nvPr/>
        </p:nvCxnSpPr>
        <p:spPr>
          <a:xfrm>
            <a:off x="1980938" y="1348425"/>
            <a:ext cx="321000" cy="749400"/>
          </a:xfrm>
          <a:prstGeom prst="straightConnector1">
            <a:avLst/>
          </a:prstGeom>
          <a:noFill/>
          <a:ln cap="flat" cmpd="sng" w="9525">
            <a:solidFill>
              <a:srgbClr val="212121"/>
            </a:solidFill>
            <a:prstDash val="lgDash"/>
            <a:round/>
            <a:headEnd len="med" w="med" type="none"/>
            <a:tailEnd len="med" w="med" type="none"/>
          </a:ln>
        </p:spPr>
      </p:cxnSp>
      <p:cxnSp>
        <p:nvCxnSpPr>
          <p:cNvPr id="619" name="Google Shape;619;p32"/>
          <p:cNvCxnSpPr/>
          <p:nvPr/>
        </p:nvCxnSpPr>
        <p:spPr>
          <a:xfrm flipH="1">
            <a:off x="3063913" y="1378525"/>
            <a:ext cx="278100" cy="767100"/>
          </a:xfrm>
          <a:prstGeom prst="straightConnector1">
            <a:avLst/>
          </a:prstGeom>
          <a:noFill/>
          <a:ln cap="flat" cmpd="sng" w="9525">
            <a:solidFill>
              <a:srgbClr val="212121"/>
            </a:solidFill>
            <a:prstDash val="lgDash"/>
            <a:round/>
            <a:headEnd len="med" w="med" type="none"/>
            <a:tailEnd len="med" w="med" type="none"/>
          </a:ln>
        </p:spPr>
      </p:cxnSp>
      <p:cxnSp>
        <p:nvCxnSpPr>
          <p:cNvPr id="620" name="Google Shape;620;p32"/>
          <p:cNvCxnSpPr/>
          <p:nvPr/>
        </p:nvCxnSpPr>
        <p:spPr>
          <a:xfrm rot="10800000">
            <a:off x="3362113" y="2787075"/>
            <a:ext cx="819600" cy="102900"/>
          </a:xfrm>
          <a:prstGeom prst="straightConnector1">
            <a:avLst/>
          </a:prstGeom>
          <a:noFill/>
          <a:ln cap="flat" cmpd="sng" w="9525">
            <a:solidFill>
              <a:srgbClr val="212121"/>
            </a:solidFill>
            <a:prstDash val="lgDash"/>
            <a:round/>
            <a:headEnd len="med" w="med" type="none"/>
            <a:tailEnd len="med" w="med" type="none"/>
          </a:ln>
        </p:spPr>
      </p:cxnSp>
      <p:cxnSp>
        <p:nvCxnSpPr>
          <p:cNvPr id="621" name="Google Shape;621;p32"/>
          <p:cNvCxnSpPr>
            <a:stCxn id="617" idx="4"/>
          </p:cNvCxnSpPr>
          <p:nvPr/>
        </p:nvCxnSpPr>
        <p:spPr>
          <a:xfrm flipH="1" rot="10800000">
            <a:off x="2625088" y="3163325"/>
            <a:ext cx="2700" cy="810600"/>
          </a:xfrm>
          <a:prstGeom prst="straightConnector1">
            <a:avLst/>
          </a:prstGeom>
          <a:noFill/>
          <a:ln cap="flat" cmpd="sng" w="9525">
            <a:solidFill>
              <a:srgbClr val="212121"/>
            </a:solidFill>
            <a:prstDash val="lgDash"/>
            <a:round/>
            <a:headEnd len="med" w="med" type="none"/>
            <a:tailEnd len="med" w="med" type="none"/>
          </a:ln>
        </p:spPr>
      </p:cxnSp>
      <p:cxnSp>
        <p:nvCxnSpPr>
          <p:cNvPr id="622" name="Google Shape;622;p32"/>
          <p:cNvCxnSpPr/>
          <p:nvPr/>
        </p:nvCxnSpPr>
        <p:spPr>
          <a:xfrm flipH="1" rot="10800000">
            <a:off x="1071063" y="2709500"/>
            <a:ext cx="789600" cy="183000"/>
          </a:xfrm>
          <a:prstGeom prst="straightConnector1">
            <a:avLst/>
          </a:prstGeom>
          <a:noFill/>
          <a:ln cap="flat" cmpd="sng" w="9525">
            <a:solidFill>
              <a:srgbClr val="212121"/>
            </a:solidFill>
            <a:prstDash val="lgDash"/>
            <a:round/>
            <a:headEnd len="med" w="med" type="none"/>
            <a:tailEnd len="med" w="med" type="none"/>
          </a:ln>
        </p:spPr>
      </p:cxnSp>
      <p:sp>
        <p:nvSpPr>
          <p:cNvPr id="623" name="Google Shape;623;p32"/>
          <p:cNvSpPr/>
          <p:nvPr/>
        </p:nvSpPr>
        <p:spPr>
          <a:xfrm>
            <a:off x="4964025" y="1692700"/>
            <a:ext cx="3195300" cy="2744400"/>
          </a:xfrm>
          <a:prstGeom prst="donut">
            <a:avLst>
              <a:gd fmla="val 30738" name="adj"/>
            </a:avLst>
          </a:prstGeom>
          <a:solidFill>
            <a:srgbClr val="B6D7A8"/>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cxnSp>
        <p:nvCxnSpPr>
          <p:cNvPr id="624" name="Google Shape;624;p32"/>
          <p:cNvCxnSpPr/>
          <p:nvPr/>
        </p:nvCxnSpPr>
        <p:spPr>
          <a:xfrm>
            <a:off x="5917525" y="1811600"/>
            <a:ext cx="321000" cy="749400"/>
          </a:xfrm>
          <a:prstGeom prst="straightConnector1">
            <a:avLst/>
          </a:prstGeom>
          <a:noFill/>
          <a:ln cap="flat" cmpd="sng" w="9525">
            <a:solidFill>
              <a:srgbClr val="212121"/>
            </a:solidFill>
            <a:prstDash val="lgDash"/>
            <a:round/>
            <a:headEnd len="med" w="med" type="none"/>
            <a:tailEnd len="med" w="med" type="none"/>
          </a:ln>
        </p:spPr>
      </p:cxnSp>
      <p:cxnSp>
        <p:nvCxnSpPr>
          <p:cNvPr id="625" name="Google Shape;625;p32"/>
          <p:cNvCxnSpPr/>
          <p:nvPr/>
        </p:nvCxnSpPr>
        <p:spPr>
          <a:xfrm flipH="1">
            <a:off x="6996900" y="1841700"/>
            <a:ext cx="281700" cy="793200"/>
          </a:xfrm>
          <a:prstGeom prst="straightConnector1">
            <a:avLst/>
          </a:prstGeom>
          <a:noFill/>
          <a:ln cap="flat" cmpd="sng" w="9525">
            <a:solidFill>
              <a:srgbClr val="212121"/>
            </a:solidFill>
            <a:prstDash val="lgDash"/>
            <a:round/>
            <a:headEnd len="med" w="med" type="none"/>
            <a:tailEnd len="med" w="med" type="none"/>
          </a:ln>
        </p:spPr>
      </p:cxnSp>
      <p:cxnSp>
        <p:nvCxnSpPr>
          <p:cNvPr id="626" name="Google Shape;626;p32"/>
          <p:cNvCxnSpPr/>
          <p:nvPr/>
        </p:nvCxnSpPr>
        <p:spPr>
          <a:xfrm rot="10800000">
            <a:off x="7282200" y="3246350"/>
            <a:ext cx="836100" cy="106800"/>
          </a:xfrm>
          <a:prstGeom prst="straightConnector1">
            <a:avLst/>
          </a:prstGeom>
          <a:noFill/>
          <a:ln cap="flat" cmpd="sng" w="9525">
            <a:solidFill>
              <a:srgbClr val="212121"/>
            </a:solidFill>
            <a:prstDash val="lgDash"/>
            <a:round/>
            <a:headEnd len="med" w="med" type="none"/>
            <a:tailEnd len="med" w="med" type="none"/>
          </a:ln>
        </p:spPr>
      </p:cxnSp>
      <p:cxnSp>
        <p:nvCxnSpPr>
          <p:cNvPr id="627" name="Google Shape;627;p32"/>
          <p:cNvCxnSpPr>
            <a:stCxn id="623" idx="4"/>
          </p:cNvCxnSpPr>
          <p:nvPr/>
        </p:nvCxnSpPr>
        <p:spPr>
          <a:xfrm flipH="1" rot="10800000">
            <a:off x="6561675" y="3595300"/>
            <a:ext cx="4800" cy="841800"/>
          </a:xfrm>
          <a:prstGeom prst="straightConnector1">
            <a:avLst/>
          </a:prstGeom>
          <a:noFill/>
          <a:ln cap="flat" cmpd="sng" w="9525">
            <a:solidFill>
              <a:srgbClr val="212121"/>
            </a:solidFill>
            <a:prstDash val="lgDash"/>
            <a:round/>
            <a:headEnd len="med" w="med" type="none"/>
            <a:tailEnd len="med" w="med" type="none"/>
          </a:ln>
        </p:spPr>
      </p:cxnSp>
      <p:cxnSp>
        <p:nvCxnSpPr>
          <p:cNvPr id="628" name="Google Shape;628;p32"/>
          <p:cNvCxnSpPr/>
          <p:nvPr/>
        </p:nvCxnSpPr>
        <p:spPr>
          <a:xfrm flipH="1" rot="10800000">
            <a:off x="5007650" y="3167275"/>
            <a:ext cx="817800" cy="188400"/>
          </a:xfrm>
          <a:prstGeom prst="straightConnector1">
            <a:avLst/>
          </a:prstGeom>
          <a:noFill/>
          <a:ln cap="flat" cmpd="sng" w="9525">
            <a:solidFill>
              <a:srgbClr val="212121"/>
            </a:solidFill>
            <a:prstDash val="lgDash"/>
            <a:round/>
            <a:headEnd len="med" w="med" type="none"/>
            <a:tailEnd len="med" w="med" type="none"/>
          </a:ln>
        </p:spPr>
      </p:cxnSp>
      <p:sp>
        <p:nvSpPr>
          <p:cNvPr id="629" name="Google Shape;629;p32"/>
          <p:cNvSpPr txBox="1"/>
          <p:nvPr/>
        </p:nvSpPr>
        <p:spPr>
          <a:xfrm>
            <a:off x="1923750" y="2440175"/>
            <a:ext cx="13800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1"/>
                </a:solidFill>
                <a:latin typeface="Albert Sans"/>
                <a:ea typeface="Albert Sans"/>
                <a:cs typeface="Albert Sans"/>
                <a:sym typeface="Albert Sans"/>
              </a:rPr>
              <a:t>Méthode d’analyse des risques EBIOS RM</a:t>
            </a:r>
            <a:endParaRPr b="1" sz="900">
              <a:solidFill>
                <a:schemeClr val="dk1"/>
              </a:solidFill>
              <a:latin typeface="Albert Sans"/>
              <a:ea typeface="Albert Sans"/>
              <a:cs typeface="Albert Sans"/>
              <a:sym typeface="Albert Sans"/>
            </a:endParaRPr>
          </a:p>
        </p:txBody>
      </p:sp>
      <p:sp>
        <p:nvSpPr>
          <p:cNvPr id="630" name="Google Shape;630;p32"/>
          <p:cNvSpPr txBox="1"/>
          <p:nvPr/>
        </p:nvSpPr>
        <p:spPr>
          <a:xfrm>
            <a:off x="5883075" y="2903350"/>
            <a:ext cx="13572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1"/>
                </a:solidFill>
                <a:latin typeface="Albert Sans"/>
                <a:ea typeface="Albert Sans"/>
                <a:cs typeface="Albert Sans"/>
                <a:sym typeface="Albert Sans"/>
              </a:rPr>
              <a:t>Méthode d’évaluation</a:t>
            </a:r>
            <a:endParaRPr b="1" sz="900">
              <a:solidFill>
                <a:schemeClr val="dk1"/>
              </a:solidFill>
              <a:latin typeface="Albert Sans"/>
              <a:ea typeface="Albert Sans"/>
              <a:cs typeface="Albert Sans"/>
              <a:sym typeface="Albert Sans"/>
            </a:endParaRPr>
          </a:p>
          <a:p>
            <a:pPr indent="0" lvl="0" marL="0" rtl="0" algn="ctr">
              <a:spcBef>
                <a:spcPts val="0"/>
              </a:spcBef>
              <a:spcAft>
                <a:spcPts val="0"/>
              </a:spcAft>
              <a:buNone/>
            </a:pPr>
            <a:r>
              <a:rPr b="1" lang="en" sz="900">
                <a:solidFill>
                  <a:schemeClr val="dk1"/>
                </a:solidFill>
                <a:latin typeface="Albert Sans"/>
                <a:ea typeface="Albert Sans"/>
                <a:cs typeface="Albert Sans"/>
                <a:sym typeface="Albert Sans"/>
              </a:rPr>
              <a:t>d</a:t>
            </a:r>
            <a:r>
              <a:rPr b="1" lang="en" sz="900">
                <a:solidFill>
                  <a:schemeClr val="dk1"/>
                </a:solidFill>
                <a:latin typeface="Albert Sans"/>
                <a:ea typeface="Albert Sans"/>
                <a:cs typeface="Albert Sans"/>
                <a:sym typeface="Albert Sans"/>
              </a:rPr>
              <a:t>es bénéfices</a:t>
            </a:r>
            <a:endParaRPr b="1" sz="900">
              <a:solidFill>
                <a:schemeClr val="dk1"/>
              </a:solidFill>
              <a:latin typeface="Albert Sans"/>
              <a:ea typeface="Albert Sans"/>
              <a:cs typeface="Albert Sans"/>
              <a:sym typeface="Albert Sans"/>
            </a:endParaRPr>
          </a:p>
        </p:txBody>
      </p:sp>
      <p:sp>
        <p:nvSpPr>
          <p:cNvPr id="631" name="Google Shape;631;p32"/>
          <p:cNvSpPr txBox="1"/>
          <p:nvPr/>
        </p:nvSpPr>
        <p:spPr>
          <a:xfrm>
            <a:off x="1980938" y="1464875"/>
            <a:ext cx="13572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Albert Sans Medium"/>
                <a:ea typeface="Albert Sans Medium"/>
                <a:cs typeface="Albert Sans Medium"/>
                <a:sym typeface="Albert Sans Medium"/>
              </a:rPr>
              <a:t>1. Contextualisation</a:t>
            </a:r>
            <a:endParaRPr sz="900">
              <a:solidFill>
                <a:schemeClr val="dk1"/>
              </a:solidFill>
              <a:latin typeface="Albert Sans Medium"/>
              <a:ea typeface="Albert Sans Medium"/>
              <a:cs typeface="Albert Sans Medium"/>
              <a:sym typeface="Albert Sans Medium"/>
            </a:endParaRPr>
          </a:p>
        </p:txBody>
      </p:sp>
      <p:sp>
        <p:nvSpPr>
          <p:cNvPr id="632" name="Google Shape;632;p32"/>
          <p:cNvSpPr txBox="1"/>
          <p:nvPr/>
        </p:nvSpPr>
        <p:spPr>
          <a:xfrm>
            <a:off x="3021213" y="2097825"/>
            <a:ext cx="13572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Albert Sans Medium"/>
                <a:ea typeface="Albert Sans Medium"/>
                <a:cs typeface="Albert Sans Medium"/>
                <a:sym typeface="Albert Sans Medium"/>
              </a:rPr>
              <a:t>2</a:t>
            </a:r>
            <a:r>
              <a:rPr lang="en" sz="900">
                <a:solidFill>
                  <a:schemeClr val="dk1"/>
                </a:solidFill>
                <a:latin typeface="Albert Sans Medium"/>
                <a:ea typeface="Albert Sans Medium"/>
                <a:cs typeface="Albert Sans Medium"/>
                <a:sym typeface="Albert Sans Medium"/>
              </a:rPr>
              <a:t>. Identification</a:t>
            </a:r>
            <a:endParaRPr sz="900">
              <a:solidFill>
                <a:schemeClr val="dk1"/>
              </a:solidFill>
              <a:latin typeface="Albert Sans Medium"/>
              <a:ea typeface="Albert Sans Medium"/>
              <a:cs typeface="Albert Sans Medium"/>
              <a:sym typeface="Albert Sans Medium"/>
            </a:endParaRPr>
          </a:p>
          <a:p>
            <a:pPr indent="0" lvl="0" marL="0" rtl="0" algn="ctr">
              <a:spcBef>
                <a:spcPts val="0"/>
              </a:spcBef>
              <a:spcAft>
                <a:spcPts val="0"/>
              </a:spcAft>
              <a:buNone/>
            </a:pPr>
            <a:r>
              <a:rPr lang="en" sz="900">
                <a:solidFill>
                  <a:schemeClr val="dk1"/>
                </a:solidFill>
                <a:latin typeface="Albert Sans Medium"/>
                <a:ea typeface="Albert Sans Medium"/>
                <a:cs typeface="Albert Sans Medium"/>
                <a:sym typeface="Albert Sans Medium"/>
              </a:rPr>
              <a:t>d</a:t>
            </a:r>
            <a:r>
              <a:rPr lang="en" sz="900">
                <a:solidFill>
                  <a:schemeClr val="dk1"/>
                </a:solidFill>
                <a:latin typeface="Albert Sans Medium"/>
                <a:ea typeface="Albert Sans Medium"/>
                <a:cs typeface="Albert Sans Medium"/>
                <a:sym typeface="Albert Sans Medium"/>
              </a:rPr>
              <a:t>es risques</a:t>
            </a:r>
            <a:endParaRPr sz="900">
              <a:solidFill>
                <a:schemeClr val="dk1"/>
              </a:solidFill>
              <a:latin typeface="Albert Sans Medium"/>
              <a:ea typeface="Albert Sans Medium"/>
              <a:cs typeface="Albert Sans Medium"/>
              <a:sym typeface="Albert Sans Medium"/>
            </a:endParaRPr>
          </a:p>
        </p:txBody>
      </p:sp>
      <p:sp>
        <p:nvSpPr>
          <p:cNvPr id="633" name="Google Shape;633;p32"/>
          <p:cNvSpPr txBox="1"/>
          <p:nvPr/>
        </p:nvSpPr>
        <p:spPr>
          <a:xfrm>
            <a:off x="2627788" y="3163325"/>
            <a:ext cx="13572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Albert Sans Medium"/>
                <a:ea typeface="Albert Sans Medium"/>
                <a:cs typeface="Albert Sans Medium"/>
                <a:sym typeface="Albert Sans Medium"/>
              </a:rPr>
              <a:t>3</a:t>
            </a:r>
            <a:r>
              <a:rPr lang="en" sz="900">
                <a:solidFill>
                  <a:schemeClr val="dk1"/>
                </a:solidFill>
                <a:latin typeface="Albert Sans Medium"/>
                <a:ea typeface="Albert Sans Medium"/>
                <a:cs typeface="Albert Sans Medium"/>
                <a:sym typeface="Albert Sans Medium"/>
              </a:rPr>
              <a:t>. Analyse des risques</a:t>
            </a:r>
            <a:endParaRPr sz="900">
              <a:solidFill>
                <a:schemeClr val="dk1"/>
              </a:solidFill>
              <a:latin typeface="Albert Sans Medium"/>
              <a:ea typeface="Albert Sans Medium"/>
              <a:cs typeface="Albert Sans Medium"/>
              <a:sym typeface="Albert Sans Medium"/>
            </a:endParaRPr>
          </a:p>
        </p:txBody>
      </p:sp>
      <p:sp>
        <p:nvSpPr>
          <p:cNvPr id="634" name="Google Shape;634;p32"/>
          <p:cNvSpPr txBox="1"/>
          <p:nvPr/>
        </p:nvSpPr>
        <p:spPr>
          <a:xfrm>
            <a:off x="1183038" y="3163325"/>
            <a:ext cx="13572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Albert Sans Medium"/>
                <a:ea typeface="Albert Sans Medium"/>
                <a:cs typeface="Albert Sans Medium"/>
                <a:sym typeface="Albert Sans Medium"/>
              </a:rPr>
              <a:t>4</a:t>
            </a:r>
            <a:r>
              <a:rPr lang="en" sz="900">
                <a:solidFill>
                  <a:schemeClr val="dk1"/>
                </a:solidFill>
                <a:latin typeface="Albert Sans Medium"/>
                <a:ea typeface="Albert Sans Medium"/>
                <a:cs typeface="Albert Sans Medium"/>
                <a:sym typeface="Albert Sans Medium"/>
              </a:rPr>
              <a:t>. Traitement des risques</a:t>
            </a:r>
            <a:endParaRPr sz="900">
              <a:solidFill>
                <a:schemeClr val="dk1"/>
              </a:solidFill>
              <a:latin typeface="Albert Sans Medium"/>
              <a:ea typeface="Albert Sans Medium"/>
              <a:cs typeface="Albert Sans Medium"/>
              <a:sym typeface="Albert Sans Medium"/>
            </a:endParaRPr>
          </a:p>
        </p:txBody>
      </p:sp>
      <p:sp>
        <p:nvSpPr>
          <p:cNvPr id="635" name="Google Shape;635;p32"/>
          <p:cNvSpPr txBox="1"/>
          <p:nvPr/>
        </p:nvSpPr>
        <p:spPr>
          <a:xfrm>
            <a:off x="971288" y="2025800"/>
            <a:ext cx="13572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Albert Sans Medium"/>
                <a:ea typeface="Albert Sans Medium"/>
                <a:cs typeface="Albert Sans Medium"/>
                <a:sym typeface="Albert Sans Medium"/>
              </a:rPr>
              <a:t>5</a:t>
            </a:r>
            <a:r>
              <a:rPr lang="en" sz="900">
                <a:solidFill>
                  <a:schemeClr val="dk1"/>
                </a:solidFill>
                <a:latin typeface="Albert Sans Medium"/>
                <a:ea typeface="Albert Sans Medium"/>
                <a:cs typeface="Albert Sans Medium"/>
                <a:sym typeface="Albert Sans Medium"/>
              </a:rPr>
              <a:t>. Acceptation des risques</a:t>
            </a:r>
            <a:endParaRPr sz="900">
              <a:solidFill>
                <a:schemeClr val="dk1"/>
              </a:solidFill>
              <a:latin typeface="Albert Sans Medium"/>
              <a:ea typeface="Albert Sans Medium"/>
              <a:cs typeface="Albert Sans Medium"/>
              <a:sym typeface="Albert Sans Medium"/>
            </a:endParaRPr>
          </a:p>
        </p:txBody>
      </p:sp>
      <p:sp>
        <p:nvSpPr>
          <p:cNvPr id="636" name="Google Shape;636;p32"/>
          <p:cNvSpPr txBox="1"/>
          <p:nvPr/>
        </p:nvSpPr>
        <p:spPr>
          <a:xfrm>
            <a:off x="5941500" y="1928050"/>
            <a:ext cx="13572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Albert Sans Medium"/>
                <a:ea typeface="Albert Sans Medium"/>
                <a:cs typeface="Albert Sans Medium"/>
                <a:sym typeface="Albert Sans Medium"/>
              </a:rPr>
              <a:t>1. Définition des bénéfices attendus</a:t>
            </a:r>
            <a:endParaRPr sz="900">
              <a:solidFill>
                <a:schemeClr val="dk1"/>
              </a:solidFill>
              <a:latin typeface="Albert Sans Medium"/>
              <a:ea typeface="Albert Sans Medium"/>
              <a:cs typeface="Albert Sans Medium"/>
              <a:sym typeface="Albert Sans Medium"/>
            </a:endParaRPr>
          </a:p>
        </p:txBody>
      </p:sp>
      <p:sp>
        <p:nvSpPr>
          <p:cNvPr id="637" name="Google Shape;637;p32"/>
          <p:cNvSpPr txBox="1"/>
          <p:nvPr/>
        </p:nvSpPr>
        <p:spPr>
          <a:xfrm>
            <a:off x="6908675" y="2357050"/>
            <a:ext cx="1357200" cy="44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Albert Sans Medium"/>
                <a:ea typeface="Albert Sans Medium"/>
                <a:cs typeface="Albert Sans Medium"/>
                <a:sym typeface="Albert Sans Medium"/>
              </a:rPr>
              <a:t>2</a:t>
            </a:r>
            <a:r>
              <a:rPr lang="en" sz="900">
                <a:solidFill>
                  <a:schemeClr val="dk1"/>
                </a:solidFill>
                <a:latin typeface="Albert Sans Medium"/>
                <a:ea typeface="Albert Sans Medium"/>
                <a:cs typeface="Albert Sans Medium"/>
                <a:sym typeface="Albert Sans Medium"/>
              </a:rPr>
              <a:t>. Cartographie</a:t>
            </a:r>
            <a:endParaRPr sz="900">
              <a:solidFill>
                <a:schemeClr val="dk1"/>
              </a:solidFill>
              <a:latin typeface="Albert Sans Medium"/>
              <a:ea typeface="Albert Sans Medium"/>
              <a:cs typeface="Albert Sans Medium"/>
              <a:sym typeface="Albert Sans Medium"/>
            </a:endParaRPr>
          </a:p>
          <a:p>
            <a:pPr indent="0" lvl="0" marL="0" rtl="0" algn="ctr">
              <a:spcBef>
                <a:spcPts val="0"/>
              </a:spcBef>
              <a:spcAft>
                <a:spcPts val="0"/>
              </a:spcAft>
              <a:buNone/>
            </a:pPr>
            <a:r>
              <a:rPr lang="en" sz="900">
                <a:solidFill>
                  <a:schemeClr val="dk1"/>
                </a:solidFill>
                <a:latin typeface="Albert Sans Medium"/>
                <a:ea typeface="Albert Sans Medium"/>
                <a:cs typeface="Albert Sans Medium"/>
                <a:sym typeface="Albert Sans Medium"/>
              </a:rPr>
              <a:t>d</a:t>
            </a:r>
            <a:r>
              <a:rPr lang="en" sz="900">
                <a:solidFill>
                  <a:schemeClr val="dk1"/>
                </a:solidFill>
                <a:latin typeface="Albert Sans Medium"/>
                <a:ea typeface="Albert Sans Medium"/>
                <a:cs typeface="Albert Sans Medium"/>
                <a:sym typeface="Albert Sans Medium"/>
              </a:rPr>
              <a:t>es processus</a:t>
            </a:r>
            <a:endParaRPr sz="900">
              <a:solidFill>
                <a:schemeClr val="dk1"/>
              </a:solidFill>
              <a:latin typeface="Albert Sans Medium"/>
              <a:ea typeface="Albert Sans Medium"/>
              <a:cs typeface="Albert Sans Medium"/>
              <a:sym typeface="Albert Sans Medium"/>
            </a:endParaRPr>
          </a:p>
          <a:p>
            <a:pPr indent="0" lvl="0" marL="0" rtl="0" algn="ctr">
              <a:spcBef>
                <a:spcPts val="0"/>
              </a:spcBef>
              <a:spcAft>
                <a:spcPts val="0"/>
              </a:spcAft>
              <a:buNone/>
            </a:pPr>
            <a:r>
              <a:rPr lang="en" sz="900">
                <a:solidFill>
                  <a:schemeClr val="dk1"/>
                </a:solidFill>
                <a:latin typeface="Albert Sans Medium"/>
                <a:ea typeface="Albert Sans Medium"/>
                <a:cs typeface="Albert Sans Medium"/>
                <a:sym typeface="Albert Sans Medium"/>
              </a:rPr>
              <a:t>i</a:t>
            </a:r>
            <a:r>
              <a:rPr lang="en" sz="900">
                <a:solidFill>
                  <a:schemeClr val="dk1"/>
                </a:solidFill>
                <a:latin typeface="Albert Sans Medium"/>
                <a:ea typeface="Albert Sans Medium"/>
                <a:cs typeface="Albert Sans Medium"/>
                <a:sym typeface="Albert Sans Medium"/>
              </a:rPr>
              <a:t>ntégrant l’IAG</a:t>
            </a:r>
            <a:endParaRPr sz="900">
              <a:solidFill>
                <a:schemeClr val="dk1"/>
              </a:solidFill>
              <a:latin typeface="Albert Sans Medium"/>
              <a:ea typeface="Albert Sans Medium"/>
              <a:cs typeface="Albert Sans Medium"/>
              <a:sym typeface="Albert Sans Medium"/>
            </a:endParaRPr>
          </a:p>
        </p:txBody>
      </p:sp>
      <p:sp>
        <p:nvSpPr>
          <p:cNvPr id="638" name="Google Shape;638;p32"/>
          <p:cNvSpPr txBox="1"/>
          <p:nvPr/>
        </p:nvSpPr>
        <p:spPr>
          <a:xfrm>
            <a:off x="6517950" y="3605400"/>
            <a:ext cx="14352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Albert Sans Medium"/>
                <a:ea typeface="Albert Sans Medium"/>
                <a:cs typeface="Albert Sans Medium"/>
                <a:sym typeface="Albert Sans Medium"/>
              </a:rPr>
              <a:t>3. Analyse des données</a:t>
            </a:r>
            <a:endParaRPr sz="900">
              <a:solidFill>
                <a:schemeClr val="dk1"/>
              </a:solidFill>
              <a:latin typeface="Albert Sans Medium"/>
              <a:ea typeface="Albert Sans Medium"/>
              <a:cs typeface="Albert Sans Medium"/>
              <a:sym typeface="Albert Sans Medium"/>
            </a:endParaRPr>
          </a:p>
        </p:txBody>
      </p:sp>
      <p:sp>
        <p:nvSpPr>
          <p:cNvPr id="639" name="Google Shape;639;p32"/>
          <p:cNvSpPr txBox="1"/>
          <p:nvPr/>
        </p:nvSpPr>
        <p:spPr>
          <a:xfrm>
            <a:off x="5103825" y="3605400"/>
            <a:ext cx="14352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Albert Sans Medium"/>
                <a:ea typeface="Albert Sans Medium"/>
                <a:cs typeface="Albert Sans Medium"/>
                <a:sym typeface="Albert Sans Medium"/>
              </a:rPr>
              <a:t>4</a:t>
            </a:r>
            <a:r>
              <a:rPr lang="en" sz="900">
                <a:solidFill>
                  <a:schemeClr val="dk1"/>
                </a:solidFill>
                <a:latin typeface="Albert Sans Medium"/>
                <a:ea typeface="Albert Sans Medium"/>
                <a:cs typeface="Albert Sans Medium"/>
                <a:sym typeface="Albert Sans Medium"/>
              </a:rPr>
              <a:t>. Quantification </a:t>
            </a:r>
            <a:endParaRPr sz="900">
              <a:solidFill>
                <a:schemeClr val="dk1"/>
              </a:solidFill>
              <a:latin typeface="Albert Sans Medium"/>
              <a:ea typeface="Albert Sans Medium"/>
              <a:cs typeface="Albert Sans Medium"/>
              <a:sym typeface="Albert Sans Medium"/>
            </a:endParaRPr>
          </a:p>
          <a:p>
            <a:pPr indent="0" lvl="0" marL="0" rtl="0" algn="ctr">
              <a:spcBef>
                <a:spcPts val="0"/>
              </a:spcBef>
              <a:spcAft>
                <a:spcPts val="0"/>
              </a:spcAft>
              <a:buNone/>
            </a:pPr>
            <a:r>
              <a:rPr lang="en" sz="900">
                <a:solidFill>
                  <a:schemeClr val="dk1"/>
                </a:solidFill>
                <a:latin typeface="Albert Sans Medium"/>
                <a:ea typeface="Albert Sans Medium"/>
                <a:cs typeface="Albert Sans Medium"/>
                <a:sym typeface="Albert Sans Medium"/>
              </a:rPr>
              <a:t>des bénéfices</a:t>
            </a:r>
            <a:endParaRPr sz="900">
              <a:solidFill>
                <a:schemeClr val="dk1"/>
              </a:solidFill>
              <a:latin typeface="Albert Sans Medium"/>
              <a:ea typeface="Albert Sans Medium"/>
              <a:cs typeface="Albert Sans Medium"/>
              <a:sym typeface="Albert Sans Medium"/>
            </a:endParaRPr>
          </a:p>
        </p:txBody>
      </p:sp>
      <p:sp>
        <p:nvSpPr>
          <p:cNvPr id="640" name="Google Shape;640;p32"/>
          <p:cNvSpPr txBox="1"/>
          <p:nvPr/>
        </p:nvSpPr>
        <p:spPr>
          <a:xfrm>
            <a:off x="4846338" y="2529800"/>
            <a:ext cx="1357200" cy="54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Albert Sans Medium"/>
                <a:ea typeface="Albert Sans Medium"/>
                <a:cs typeface="Albert Sans Medium"/>
                <a:sym typeface="Albert Sans Medium"/>
              </a:rPr>
              <a:t>5. Évaluation des</a:t>
            </a:r>
            <a:endParaRPr sz="900">
              <a:solidFill>
                <a:schemeClr val="dk1"/>
              </a:solidFill>
              <a:latin typeface="Albert Sans Medium"/>
              <a:ea typeface="Albert Sans Medium"/>
              <a:cs typeface="Albert Sans Medium"/>
              <a:sym typeface="Albert Sans Medium"/>
            </a:endParaRPr>
          </a:p>
          <a:p>
            <a:pPr indent="0" lvl="0" marL="0" rtl="0" algn="ctr">
              <a:spcBef>
                <a:spcPts val="0"/>
              </a:spcBef>
              <a:spcAft>
                <a:spcPts val="0"/>
              </a:spcAft>
              <a:buNone/>
            </a:pPr>
            <a:r>
              <a:rPr lang="en" sz="900">
                <a:solidFill>
                  <a:schemeClr val="dk1"/>
                </a:solidFill>
                <a:latin typeface="Albert Sans Medium"/>
                <a:ea typeface="Albert Sans Medium"/>
                <a:cs typeface="Albert Sans Medium"/>
                <a:sym typeface="Albert Sans Medium"/>
              </a:rPr>
              <a:t>d</a:t>
            </a:r>
            <a:r>
              <a:rPr lang="en" sz="900">
                <a:solidFill>
                  <a:schemeClr val="dk1"/>
                </a:solidFill>
                <a:latin typeface="Albert Sans Medium"/>
                <a:ea typeface="Albert Sans Medium"/>
                <a:cs typeface="Albert Sans Medium"/>
                <a:sym typeface="Albert Sans Medium"/>
              </a:rPr>
              <a:t>es bénéfices</a:t>
            </a:r>
            <a:endParaRPr sz="900">
              <a:solidFill>
                <a:schemeClr val="dk1"/>
              </a:solidFill>
              <a:latin typeface="Albert Sans Medium"/>
              <a:ea typeface="Albert Sans Medium"/>
              <a:cs typeface="Albert Sans Medium"/>
              <a:sym typeface="Albert Sans Medium"/>
            </a:endParaRPr>
          </a:p>
          <a:p>
            <a:pPr indent="0" lvl="0" marL="0" rtl="0" algn="ctr">
              <a:spcBef>
                <a:spcPts val="0"/>
              </a:spcBef>
              <a:spcAft>
                <a:spcPts val="0"/>
              </a:spcAft>
              <a:buNone/>
            </a:pPr>
            <a:r>
              <a:rPr lang="en" sz="900">
                <a:solidFill>
                  <a:schemeClr val="dk1"/>
                </a:solidFill>
                <a:latin typeface="Albert Sans Medium"/>
                <a:ea typeface="Albert Sans Medium"/>
                <a:cs typeface="Albert Sans Medium"/>
                <a:sym typeface="Albert Sans Medium"/>
              </a:rPr>
              <a:t>e</a:t>
            </a:r>
            <a:r>
              <a:rPr lang="en" sz="900">
                <a:solidFill>
                  <a:schemeClr val="dk1"/>
                </a:solidFill>
                <a:latin typeface="Albert Sans Medium"/>
                <a:ea typeface="Albert Sans Medium"/>
                <a:cs typeface="Albert Sans Medium"/>
                <a:sym typeface="Albert Sans Medium"/>
              </a:rPr>
              <a:t>n fonction</a:t>
            </a:r>
            <a:endParaRPr sz="900">
              <a:solidFill>
                <a:schemeClr val="dk1"/>
              </a:solidFill>
              <a:latin typeface="Albert Sans Medium"/>
              <a:ea typeface="Albert Sans Medium"/>
              <a:cs typeface="Albert Sans Medium"/>
              <a:sym typeface="Albert Sans Medium"/>
            </a:endParaRPr>
          </a:p>
          <a:p>
            <a:pPr indent="0" lvl="0" marL="0" rtl="0" algn="ctr">
              <a:spcBef>
                <a:spcPts val="0"/>
              </a:spcBef>
              <a:spcAft>
                <a:spcPts val="0"/>
              </a:spcAft>
              <a:buNone/>
            </a:pPr>
            <a:r>
              <a:rPr lang="en" sz="900">
                <a:solidFill>
                  <a:schemeClr val="dk1"/>
                </a:solidFill>
                <a:latin typeface="Albert Sans Medium"/>
                <a:ea typeface="Albert Sans Medium"/>
                <a:cs typeface="Albert Sans Medium"/>
                <a:sym typeface="Albert Sans Medium"/>
              </a:rPr>
              <a:t>d</a:t>
            </a:r>
            <a:r>
              <a:rPr lang="en" sz="900">
                <a:solidFill>
                  <a:schemeClr val="dk1"/>
                </a:solidFill>
                <a:latin typeface="Albert Sans Medium"/>
                <a:ea typeface="Albert Sans Medium"/>
                <a:cs typeface="Albert Sans Medium"/>
                <a:sym typeface="Albert Sans Medium"/>
              </a:rPr>
              <a:t>es risques</a:t>
            </a:r>
            <a:endParaRPr sz="900">
              <a:solidFill>
                <a:schemeClr val="dk1"/>
              </a:solidFill>
              <a:latin typeface="Albert Sans Medium"/>
              <a:ea typeface="Albert Sans Medium"/>
              <a:cs typeface="Albert Sans Medium"/>
              <a:sym typeface="Albert Sans Medium"/>
            </a:endParaRPr>
          </a:p>
        </p:txBody>
      </p:sp>
      <p:sp>
        <p:nvSpPr>
          <p:cNvPr id="641" name="Google Shape;641;p32"/>
          <p:cNvSpPr/>
          <p:nvPr/>
        </p:nvSpPr>
        <p:spPr>
          <a:xfrm>
            <a:off x="4199550" y="4250525"/>
            <a:ext cx="744900" cy="479700"/>
          </a:xfrm>
          <a:prstGeom prst="triangle">
            <a:avLst>
              <a:gd fmla="val 50000" name="adj"/>
            </a:avLst>
          </a:prstGeom>
          <a:solidFill>
            <a:srgbClr val="212121"/>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lbert Sans"/>
              <a:ea typeface="Albert Sans"/>
              <a:cs typeface="Albert Sans"/>
              <a:sym typeface="Albert Sans"/>
            </a:endParaRPr>
          </a:p>
        </p:txBody>
      </p:sp>
      <p:cxnSp>
        <p:nvCxnSpPr>
          <p:cNvPr id="642" name="Google Shape;642;p32"/>
          <p:cNvCxnSpPr/>
          <p:nvPr/>
        </p:nvCxnSpPr>
        <p:spPr>
          <a:xfrm>
            <a:off x="1923750" y="3913775"/>
            <a:ext cx="5296500" cy="637800"/>
          </a:xfrm>
          <a:prstGeom prst="straightConnector1">
            <a:avLst/>
          </a:prstGeom>
          <a:noFill/>
          <a:ln cap="flat" cmpd="sng" w="19050">
            <a:solidFill>
              <a:srgbClr val="212121"/>
            </a:solidFill>
            <a:prstDash val="solid"/>
            <a:round/>
            <a:headEnd len="med" w="med" type="none"/>
            <a:tailEnd len="med" w="med" type="none"/>
          </a:ln>
        </p:spPr>
      </p:cxnSp>
      <p:sp>
        <p:nvSpPr>
          <p:cNvPr id="643" name="Google Shape;643;p32"/>
          <p:cNvSpPr txBox="1"/>
          <p:nvPr/>
        </p:nvSpPr>
        <p:spPr>
          <a:xfrm>
            <a:off x="3652600" y="681625"/>
            <a:ext cx="1973400" cy="28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Albert Sans"/>
                <a:ea typeface="Albert Sans"/>
                <a:cs typeface="Albert Sans"/>
                <a:sym typeface="Albert Sans"/>
              </a:rPr>
              <a:t>Risques VS Bénéfices</a:t>
            </a:r>
            <a:endParaRPr b="1">
              <a:solidFill>
                <a:schemeClr val="dk1"/>
              </a:solidFill>
              <a:latin typeface="Albert Sans"/>
              <a:ea typeface="Albert Sans"/>
              <a:cs typeface="Albert Sans"/>
              <a:sym typeface="Albert Sans"/>
            </a:endParaRPr>
          </a:p>
        </p:txBody>
      </p:sp>
      <p:sp>
        <p:nvSpPr>
          <p:cNvPr id="644" name="Google Shape;644;p32"/>
          <p:cNvSpPr txBox="1"/>
          <p:nvPr/>
        </p:nvSpPr>
        <p:spPr>
          <a:xfrm>
            <a:off x="4378500" y="4401150"/>
            <a:ext cx="387000" cy="28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4"/>
                </a:solidFill>
                <a:latin typeface="Albert Sans"/>
                <a:ea typeface="Albert Sans"/>
                <a:cs typeface="Albert Sans"/>
                <a:sym typeface="Albert Sans"/>
              </a:rPr>
              <a:t>?</a:t>
            </a:r>
            <a:endParaRPr b="1" sz="1600">
              <a:solidFill>
                <a:schemeClr val="accent4"/>
              </a:solidFill>
              <a:latin typeface="Albert Sans"/>
              <a:ea typeface="Albert Sans"/>
              <a:cs typeface="Albert Sans"/>
              <a:sym typeface="Albert Sans"/>
            </a:endParaRPr>
          </a:p>
        </p:txBody>
      </p:sp>
      <p:sp>
        <p:nvSpPr>
          <p:cNvPr id="645" name="Google Shape;645;p32"/>
          <p:cNvSpPr txBox="1"/>
          <p:nvPr/>
        </p:nvSpPr>
        <p:spPr>
          <a:xfrm>
            <a:off x="8520600" y="4820400"/>
            <a:ext cx="6234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Albert Sans SemiBold"/>
                <a:ea typeface="Albert Sans SemiBold"/>
                <a:cs typeface="Albert Sans SemiBold"/>
                <a:sym typeface="Albert Sans SemiBold"/>
              </a:rPr>
              <a:t>08/10</a:t>
            </a:r>
            <a:endParaRPr sz="1000">
              <a:solidFill>
                <a:schemeClr val="dk1"/>
              </a:solidFill>
              <a:latin typeface="Albert Sans SemiBold"/>
              <a:ea typeface="Albert Sans SemiBold"/>
              <a:cs typeface="Albert Sans SemiBold"/>
              <a:sym typeface="Albert Sans SemiBold"/>
            </a:endParaRPr>
          </a:p>
        </p:txBody>
      </p:sp>
      <p:sp>
        <p:nvSpPr>
          <p:cNvPr id="646" name="Google Shape;646;p32"/>
          <p:cNvSpPr txBox="1"/>
          <p:nvPr>
            <p:ph idx="4294967295" type="title"/>
          </p:nvPr>
        </p:nvSpPr>
        <p:spPr>
          <a:xfrm>
            <a:off x="3706538" y="36600"/>
            <a:ext cx="20265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2F2F2"/>
                </a:solidFill>
              </a:rPr>
              <a:t>PROTOCOLE EXPÉRIMENTALE</a:t>
            </a:r>
            <a:endParaRPr sz="900">
              <a:solidFill>
                <a:srgbClr val="F2F2F2"/>
              </a:solidFill>
            </a:endParaRPr>
          </a:p>
        </p:txBody>
      </p:sp>
      <p:sp>
        <p:nvSpPr>
          <p:cNvPr id="647" name="Google Shape;647;p32"/>
          <p:cNvSpPr txBox="1"/>
          <p:nvPr>
            <p:ph idx="4294967295" type="title"/>
          </p:nvPr>
        </p:nvSpPr>
        <p:spPr>
          <a:xfrm>
            <a:off x="6670638"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05</a:t>
            </a:r>
            <a:endParaRPr sz="1600">
              <a:solidFill>
                <a:srgbClr val="F2F2F2"/>
              </a:solidFill>
            </a:endParaRPr>
          </a:p>
        </p:txBody>
      </p:sp>
      <p:sp>
        <p:nvSpPr>
          <p:cNvPr id="648" name="Google Shape;648;p32"/>
          <p:cNvSpPr txBox="1"/>
          <p:nvPr>
            <p:ph idx="4294967295" type="title"/>
          </p:nvPr>
        </p:nvSpPr>
        <p:spPr>
          <a:xfrm>
            <a:off x="7518413"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06</a:t>
            </a:r>
            <a:endParaRPr sz="1600">
              <a:solidFill>
                <a:srgbClr val="F2F2F2"/>
              </a:solidFill>
            </a:endParaRPr>
          </a:p>
        </p:txBody>
      </p:sp>
      <p:cxnSp>
        <p:nvCxnSpPr>
          <p:cNvPr id="649" name="Google Shape;649;p32"/>
          <p:cNvCxnSpPr>
            <a:stCxn id="650" idx="3"/>
          </p:cNvCxnSpPr>
          <p:nvPr/>
        </p:nvCxnSpPr>
        <p:spPr>
          <a:xfrm>
            <a:off x="2473388" y="198150"/>
            <a:ext cx="402900" cy="0"/>
          </a:xfrm>
          <a:prstGeom prst="straightConnector1">
            <a:avLst/>
          </a:prstGeom>
          <a:noFill/>
          <a:ln cap="flat" cmpd="sng" w="19050">
            <a:solidFill>
              <a:srgbClr val="666666"/>
            </a:solidFill>
            <a:prstDash val="solid"/>
            <a:round/>
            <a:headEnd len="med" w="med" type="none"/>
            <a:tailEnd len="med" w="med" type="none"/>
          </a:ln>
        </p:spPr>
      </p:cxnSp>
      <p:cxnSp>
        <p:nvCxnSpPr>
          <p:cNvPr id="651" name="Google Shape;651;p32"/>
          <p:cNvCxnSpPr>
            <a:stCxn id="647" idx="3"/>
            <a:endCxn id="648" idx="1"/>
          </p:cNvCxnSpPr>
          <p:nvPr/>
        </p:nvCxnSpPr>
        <p:spPr>
          <a:xfrm>
            <a:off x="7136538" y="198150"/>
            <a:ext cx="381900" cy="0"/>
          </a:xfrm>
          <a:prstGeom prst="straightConnector1">
            <a:avLst/>
          </a:prstGeom>
          <a:noFill/>
          <a:ln cap="flat" cmpd="sng" w="19050">
            <a:solidFill>
              <a:srgbClr val="666666"/>
            </a:solidFill>
            <a:prstDash val="solid"/>
            <a:round/>
            <a:headEnd len="med" w="med" type="none"/>
            <a:tailEnd len="med" w="med" type="none"/>
          </a:ln>
        </p:spPr>
      </p:cxnSp>
      <p:sp>
        <p:nvSpPr>
          <p:cNvPr id="652" name="Google Shape;652;p32"/>
          <p:cNvSpPr txBox="1"/>
          <p:nvPr>
            <p:ph idx="4294967295" type="title"/>
          </p:nvPr>
        </p:nvSpPr>
        <p:spPr>
          <a:xfrm>
            <a:off x="1159688"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01</a:t>
            </a:r>
            <a:endParaRPr sz="1600">
              <a:solidFill>
                <a:srgbClr val="F2F2F2"/>
              </a:solidFill>
            </a:endParaRPr>
          </a:p>
        </p:txBody>
      </p:sp>
      <p:cxnSp>
        <p:nvCxnSpPr>
          <p:cNvPr id="653" name="Google Shape;653;p32"/>
          <p:cNvCxnSpPr>
            <a:stCxn id="652" idx="3"/>
            <a:endCxn id="650" idx="1"/>
          </p:cNvCxnSpPr>
          <p:nvPr/>
        </p:nvCxnSpPr>
        <p:spPr>
          <a:xfrm>
            <a:off x="1625588" y="198150"/>
            <a:ext cx="381900" cy="0"/>
          </a:xfrm>
          <a:prstGeom prst="straightConnector1">
            <a:avLst/>
          </a:prstGeom>
          <a:noFill/>
          <a:ln cap="flat" cmpd="sng" w="19050">
            <a:solidFill>
              <a:srgbClr val="666666"/>
            </a:solidFill>
            <a:prstDash val="solid"/>
            <a:round/>
            <a:headEnd len="med" w="med" type="none"/>
            <a:tailEnd len="med" w="med" type="none"/>
          </a:ln>
        </p:spPr>
      </p:cxnSp>
      <p:cxnSp>
        <p:nvCxnSpPr>
          <p:cNvPr id="654" name="Google Shape;654;p32"/>
          <p:cNvCxnSpPr>
            <a:stCxn id="646" idx="3"/>
            <a:endCxn id="647" idx="1"/>
          </p:cNvCxnSpPr>
          <p:nvPr/>
        </p:nvCxnSpPr>
        <p:spPr>
          <a:xfrm>
            <a:off x="5733038" y="198150"/>
            <a:ext cx="937500" cy="0"/>
          </a:xfrm>
          <a:prstGeom prst="straightConnector1">
            <a:avLst/>
          </a:prstGeom>
          <a:noFill/>
          <a:ln cap="flat" cmpd="sng" w="19050">
            <a:solidFill>
              <a:srgbClr val="666666"/>
            </a:solidFill>
            <a:prstDash val="solid"/>
            <a:round/>
            <a:headEnd len="med" w="med" type="none"/>
            <a:tailEnd len="med" w="med" type="none"/>
          </a:ln>
        </p:spPr>
      </p:cxnSp>
      <p:sp>
        <p:nvSpPr>
          <p:cNvPr id="650" name="Google Shape;650;p32"/>
          <p:cNvSpPr txBox="1"/>
          <p:nvPr>
            <p:ph idx="4294967295" type="title"/>
          </p:nvPr>
        </p:nvSpPr>
        <p:spPr>
          <a:xfrm>
            <a:off x="2007488"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02</a:t>
            </a:r>
            <a:endParaRPr sz="1600">
              <a:solidFill>
                <a:srgbClr val="F2F2F2"/>
              </a:solidFill>
            </a:endParaRPr>
          </a:p>
        </p:txBody>
      </p:sp>
      <p:sp>
        <p:nvSpPr>
          <p:cNvPr id="655" name="Google Shape;655;p32"/>
          <p:cNvSpPr txBox="1"/>
          <p:nvPr>
            <p:ph idx="4294967295" type="title"/>
          </p:nvPr>
        </p:nvSpPr>
        <p:spPr>
          <a:xfrm>
            <a:off x="2857013"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03</a:t>
            </a:r>
            <a:endParaRPr sz="1600">
              <a:solidFill>
                <a:srgbClr val="F2F2F2"/>
              </a:solidFill>
            </a:endParaRPr>
          </a:p>
        </p:txBody>
      </p:sp>
      <p:cxnSp>
        <p:nvCxnSpPr>
          <p:cNvPr id="656" name="Google Shape;656;p32"/>
          <p:cNvCxnSpPr>
            <a:stCxn id="655" idx="3"/>
            <a:endCxn id="646" idx="1"/>
          </p:cNvCxnSpPr>
          <p:nvPr/>
        </p:nvCxnSpPr>
        <p:spPr>
          <a:xfrm>
            <a:off x="3322913" y="198150"/>
            <a:ext cx="383700" cy="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grpSp>
        <p:nvGrpSpPr>
          <p:cNvPr id="661" name="Google Shape;661;p33"/>
          <p:cNvGrpSpPr/>
          <p:nvPr/>
        </p:nvGrpSpPr>
        <p:grpSpPr>
          <a:xfrm>
            <a:off x="1712875" y="991850"/>
            <a:ext cx="2403783" cy="3305400"/>
            <a:chOff x="1637736" y="1051950"/>
            <a:chExt cx="2428800" cy="3305400"/>
          </a:xfrm>
        </p:grpSpPr>
        <p:sp>
          <p:nvSpPr>
            <p:cNvPr id="662" name="Google Shape;662;p33"/>
            <p:cNvSpPr/>
            <p:nvPr/>
          </p:nvSpPr>
          <p:spPr>
            <a:xfrm>
              <a:off x="1637736" y="1051950"/>
              <a:ext cx="2428800" cy="33054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lbert Sans"/>
                <a:ea typeface="Albert Sans"/>
                <a:cs typeface="Albert Sans"/>
                <a:sym typeface="Albert Sans"/>
              </a:endParaRPr>
            </a:p>
            <a:p>
              <a:pPr indent="0" lvl="0" marL="0" rtl="0" algn="l">
                <a:spcBef>
                  <a:spcPts val="0"/>
                </a:spcBef>
                <a:spcAft>
                  <a:spcPts val="0"/>
                </a:spcAft>
                <a:buNone/>
              </a:pPr>
              <a:r>
                <a:rPr lang="en" sz="900">
                  <a:latin typeface="Albert Sans"/>
                  <a:ea typeface="Albert Sans"/>
                  <a:cs typeface="Albert Sans"/>
                  <a:sym typeface="Albert Sans"/>
                </a:rPr>
                <a:t>- Protocole expérimental et </a:t>
              </a:r>
              <a:r>
                <a:rPr b="1" lang="en" sz="900" u="sng">
                  <a:latin typeface="Albert Sans"/>
                  <a:ea typeface="Albert Sans"/>
                  <a:cs typeface="Albert Sans"/>
                  <a:sym typeface="Albert Sans"/>
                </a:rPr>
                <a:t>théorique</a:t>
              </a:r>
              <a:endParaRPr b="1" sz="900" u="sng">
                <a:latin typeface="Albert Sans"/>
                <a:ea typeface="Albert Sans"/>
                <a:cs typeface="Albert Sans"/>
                <a:sym typeface="Albert Sans"/>
              </a:endParaRPr>
            </a:p>
            <a:p>
              <a:pPr indent="0" lvl="0" marL="0" rtl="0" algn="l">
                <a:spcBef>
                  <a:spcPts val="0"/>
                </a:spcBef>
                <a:spcAft>
                  <a:spcPts val="0"/>
                </a:spcAft>
                <a:buNone/>
              </a:pPr>
              <a:r>
                <a:t/>
              </a:r>
              <a:endParaRPr sz="900">
                <a:latin typeface="Albert Sans"/>
                <a:ea typeface="Albert Sans"/>
                <a:cs typeface="Albert Sans"/>
                <a:sym typeface="Albert Sans"/>
              </a:endParaRPr>
            </a:p>
            <a:p>
              <a:pPr indent="0" lvl="0" marL="0" rtl="0" algn="l">
                <a:spcBef>
                  <a:spcPts val="0"/>
                </a:spcBef>
                <a:spcAft>
                  <a:spcPts val="0"/>
                </a:spcAft>
                <a:buNone/>
              </a:pPr>
              <a:r>
                <a:rPr lang="en" sz="900">
                  <a:latin typeface="Albert Sans"/>
                  <a:ea typeface="Albert Sans"/>
                  <a:cs typeface="Albert Sans"/>
                  <a:sym typeface="Albert Sans"/>
                </a:rPr>
                <a:t>- Soulève le besoin d’avoir une </a:t>
              </a:r>
              <a:br>
                <a:rPr lang="en" sz="900">
                  <a:latin typeface="Albert Sans"/>
                  <a:ea typeface="Albert Sans"/>
                  <a:cs typeface="Albert Sans"/>
                  <a:sym typeface="Albert Sans"/>
                </a:rPr>
              </a:br>
              <a:r>
                <a:rPr lang="en" sz="900">
                  <a:latin typeface="Albert Sans"/>
                  <a:ea typeface="Albert Sans"/>
                  <a:cs typeface="Albert Sans"/>
                  <a:sym typeface="Albert Sans"/>
                </a:rPr>
                <a:t>   approche méthodologique sur les </a:t>
              </a:r>
              <a:br>
                <a:rPr lang="en" sz="900">
                  <a:latin typeface="Albert Sans"/>
                  <a:ea typeface="Albert Sans"/>
                  <a:cs typeface="Albert Sans"/>
                  <a:sym typeface="Albert Sans"/>
                </a:rPr>
              </a:br>
              <a:r>
                <a:rPr lang="en" sz="900">
                  <a:latin typeface="Albert Sans"/>
                  <a:ea typeface="Albert Sans"/>
                  <a:cs typeface="Albert Sans"/>
                  <a:sym typeface="Albert Sans"/>
                </a:rPr>
                <a:t>   technologies de l’IAG</a:t>
              </a:r>
              <a:endParaRPr sz="900">
                <a:latin typeface="Albert Sans"/>
                <a:ea typeface="Albert Sans"/>
                <a:cs typeface="Albert Sans"/>
                <a:sym typeface="Albert Sans"/>
              </a:endParaRPr>
            </a:p>
            <a:p>
              <a:pPr indent="0" lvl="0" marL="0" rtl="0" algn="l">
                <a:spcBef>
                  <a:spcPts val="0"/>
                </a:spcBef>
                <a:spcAft>
                  <a:spcPts val="0"/>
                </a:spcAft>
                <a:buNone/>
              </a:pPr>
              <a:r>
                <a:t/>
              </a:r>
              <a:endParaRPr sz="900">
                <a:latin typeface="Albert Sans"/>
                <a:ea typeface="Albert Sans"/>
                <a:cs typeface="Albert Sans"/>
                <a:sym typeface="Albert Sans"/>
              </a:endParaRPr>
            </a:p>
            <a:p>
              <a:pPr indent="0" lvl="0" marL="0" rtl="0" algn="l">
                <a:spcBef>
                  <a:spcPts val="0"/>
                </a:spcBef>
                <a:spcAft>
                  <a:spcPts val="0"/>
                </a:spcAft>
                <a:buNone/>
              </a:pPr>
              <a:r>
                <a:rPr lang="en" sz="900">
                  <a:latin typeface="Albert Sans"/>
                  <a:ea typeface="Albert Sans"/>
                  <a:cs typeface="Albert Sans"/>
                  <a:sym typeface="Albert Sans"/>
                </a:rPr>
                <a:t>- Absences de résultats pour pouvoir</a:t>
              </a:r>
              <a:br>
                <a:rPr lang="en" sz="900">
                  <a:latin typeface="Albert Sans"/>
                  <a:ea typeface="Albert Sans"/>
                  <a:cs typeface="Albert Sans"/>
                  <a:sym typeface="Albert Sans"/>
                </a:rPr>
              </a:br>
              <a:r>
                <a:rPr lang="en" sz="900">
                  <a:latin typeface="Albert Sans"/>
                  <a:ea typeface="Albert Sans"/>
                  <a:cs typeface="Albert Sans"/>
                  <a:sym typeface="Albert Sans"/>
                </a:rPr>
                <a:t>   répondre de manière fondée à </a:t>
              </a:r>
              <a:br>
                <a:rPr lang="en" sz="900">
                  <a:latin typeface="Albert Sans"/>
                  <a:ea typeface="Albert Sans"/>
                  <a:cs typeface="Albert Sans"/>
                  <a:sym typeface="Albert Sans"/>
                </a:rPr>
              </a:br>
              <a:r>
                <a:rPr lang="en" sz="900">
                  <a:latin typeface="Albert Sans"/>
                  <a:ea typeface="Albert Sans"/>
                  <a:cs typeface="Albert Sans"/>
                  <a:sym typeface="Albert Sans"/>
                </a:rPr>
                <a:t>   l’hypothèse</a:t>
              </a:r>
              <a:endParaRPr sz="900">
                <a:latin typeface="Albert Sans"/>
                <a:ea typeface="Albert Sans"/>
                <a:cs typeface="Albert Sans"/>
                <a:sym typeface="Albert Sans"/>
              </a:endParaRPr>
            </a:p>
            <a:p>
              <a:pPr indent="0" lvl="0" marL="0" rtl="0" algn="l">
                <a:spcBef>
                  <a:spcPts val="0"/>
                </a:spcBef>
                <a:spcAft>
                  <a:spcPts val="0"/>
                </a:spcAft>
                <a:buNone/>
              </a:pPr>
              <a:r>
                <a:t/>
              </a:r>
              <a:endParaRPr sz="900">
                <a:latin typeface="Albert Sans"/>
                <a:ea typeface="Albert Sans"/>
                <a:cs typeface="Albert Sans"/>
                <a:sym typeface="Albert Sans"/>
              </a:endParaRPr>
            </a:p>
            <a:p>
              <a:pPr indent="0" lvl="0" marL="0" rtl="0" algn="l">
                <a:spcBef>
                  <a:spcPts val="0"/>
                </a:spcBef>
                <a:spcAft>
                  <a:spcPts val="0"/>
                </a:spcAft>
                <a:buNone/>
              </a:pPr>
              <a:r>
                <a:t/>
              </a:r>
              <a:endParaRPr sz="900">
                <a:latin typeface="Albert Sans"/>
                <a:ea typeface="Albert Sans"/>
                <a:cs typeface="Albert Sans"/>
                <a:sym typeface="Albert Sans"/>
              </a:endParaRPr>
            </a:p>
          </p:txBody>
        </p:sp>
        <p:sp>
          <p:nvSpPr>
            <p:cNvPr id="663" name="Google Shape;663;p33"/>
            <p:cNvSpPr txBox="1"/>
            <p:nvPr/>
          </p:nvSpPr>
          <p:spPr>
            <a:xfrm>
              <a:off x="1728775" y="1365675"/>
              <a:ext cx="2241900" cy="28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Albert Sans"/>
                  <a:ea typeface="Albert Sans"/>
                  <a:cs typeface="Albert Sans"/>
                  <a:sym typeface="Albert Sans"/>
                </a:rPr>
                <a:t>Implication des résultats</a:t>
              </a:r>
              <a:endParaRPr b="1">
                <a:solidFill>
                  <a:schemeClr val="dk1"/>
                </a:solidFill>
                <a:latin typeface="Albert Sans"/>
                <a:ea typeface="Albert Sans"/>
                <a:cs typeface="Albert Sans"/>
                <a:sym typeface="Albert Sans"/>
              </a:endParaRPr>
            </a:p>
          </p:txBody>
        </p:sp>
      </p:grpSp>
      <p:grpSp>
        <p:nvGrpSpPr>
          <p:cNvPr id="664" name="Google Shape;664;p33"/>
          <p:cNvGrpSpPr/>
          <p:nvPr/>
        </p:nvGrpSpPr>
        <p:grpSpPr>
          <a:xfrm>
            <a:off x="5026450" y="991850"/>
            <a:ext cx="2424000" cy="3305400"/>
            <a:chOff x="1637725" y="1051950"/>
            <a:chExt cx="2424000" cy="3305400"/>
          </a:xfrm>
        </p:grpSpPr>
        <p:sp>
          <p:nvSpPr>
            <p:cNvPr id="665" name="Google Shape;665;p33"/>
            <p:cNvSpPr/>
            <p:nvPr/>
          </p:nvSpPr>
          <p:spPr>
            <a:xfrm>
              <a:off x="1637725" y="1051950"/>
              <a:ext cx="2424000" cy="3305400"/>
            </a:xfrm>
            <a:prstGeom prst="roundRect">
              <a:avLst>
                <a:gd fmla="val 16667" name="adj"/>
              </a:avLst>
            </a:prstGeom>
            <a:solidFill>
              <a:srgbClr val="F6B26B"/>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lbert Sans"/>
                <a:ea typeface="Albert Sans"/>
                <a:cs typeface="Albert Sans"/>
                <a:sym typeface="Albert Sans"/>
              </a:endParaRPr>
            </a:p>
            <a:p>
              <a:pPr indent="0" lvl="0" marL="0" rtl="0" algn="l">
                <a:spcBef>
                  <a:spcPts val="0"/>
                </a:spcBef>
                <a:spcAft>
                  <a:spcPts val="0"/>
                </a:spcAft>
                <a:buNone/>
              </a:pPr>
              <a:r>
                <a:rPr lang="en" sz="900">
                  <a:latin typeface="Albert Sans"/>
                  <a:ea typeface="Albert Sans"/>
                  <a:cs typeface="Albert Sans"/>
                  <a:sym typeface="Albert Sans"/>
                </a:rPr>
                <a:t>⛔</a:t>
              </a:r>
              <a:r>
                <a:rPr lang="en" sz="900">
                  <a:latin typeface="Albert Sans"/>
                  <a:ea typeface="Albert Sans"/>
                  <a:cs typeface="Albert Sans"/>
                  <a:sym typeface="Albert Sans"/>
                </a:rPr>
                <a:t> Dépendance aux données </a:t>
              </a:r>
              <a:br>
                <a:rPr lang="en" sz="900">
                  <a:latin typeface="Albert Sans"/>
                  <a:ea typeface="Albert Sans"/>
                  <a:cs typeface="Albert Sans"/>
                  <a:sym typeface="Albert Sans"/>
                </a:rPr>
              </a:br>
              <a:r>
                <a:rPr lang="en" sz="900">
                  <a:latin typeface="Albert Sans"/>
                  <a:ea typeface="Albert Sans"/>
                  <a:cs typeface="Albert Sans"/>
                  <a:sym typeface="Albert Sans"/>
                </a:rPr>
                <a:t>      historiques pour la partie analyse</a:t>
              </a:r>
              <a:endParaRPr sz="900">
                <a:latin typeface="Albert Sans"/>
                <a:ea typeface="Albert Sans"/>
                <a:cs typeface="Albert Sans"/>
                <a:sym typeface="Albert Sans"/>
              </a:endParaRPr>
            </a:p>
            <a:p>
              <a:pPr indent="0" lvl="0" marL="0" rtl="0" algn="l">
                <a:spcBef>
                  <a:spcPts val="0"/>
                </a:spcBef>
                <a:spcAft>
                  <a:spcPts val="0"/>
                </a:spcAft>
                <a:buNone/>
              </a:pPr>
              <a:r>
                <a:t/>
              </a:r>
              <a:endParaRPr sz="900">
                <a:latin typeface="Albert Sans"/>
                <a:ea typeface="Albert Sans"/>
                <a:cs typeface="Albert Sans"/>
                <a:sym typeface="Albert Sans"/>
              </a:endParaRPr>
            </a:p>
            <a:p>
              <a:pPr indent="0" lvl="0" marL="0" rtl="0" algn="l">
                <a:spcBef>
                  <a:spcPts val="0"/>
                </a:spcBef>
                <a:spcAft>
                  <a:spcPts val="0"/>
                </a:spcAft>
                <a:buNone/>
              </a:pPr>
              <a:r>
                <a:rPr lang="en" sz="900">
                  <a:latin typeface="Albert Sans"/>
                  <a:ea typeface="Albert Sans"/>
                  <a:cs typeface="Albert Sans"/>
                  <a:sym typeface="Albert Sans"/>
                </a:rPr>
                <a:t>⛔</a:t>
              </a:r>
              <a:r>
                <a:rPr lang="en" sz="900">
                  <a:latin typeface="Albert Sans"/>
                  <a:ea typeface="Albert Sans"/>
                  <a:cs typeface="Albert Sans"/>
                  <a:sym typeface="Albert Sans"/>
                </a:rPr>
                <a:t> Méthode n’anticipant pas les    </a:t>
              </a:r>
              <a:br>
                <a:rPr lang="en" sz="900">
                  <a:latin typeface="Albert Sans"/>
                  <a:ea typeface="Albert Sans"/>
                  <a:cs typeface="Albert Sans"/>
                  <a:sym typeface="Albert Sans"/>
                </a:rPr>
              </a:br>
              <a:r>
                <a:rPr lang="en" sz="900">
                  <a:latin typeface="Albert Sans"/>
                  <a:ea typeface="Albert Sans"/>
                  <a:cs typeface="Albert Sans"/>
                  <a:sym typeface="Albert Sans"/>
                </a:rPr>
                <a:t>      avancées technologiques de l’IAG</a:t>
              </a:r>
              <a:endParaRPr sz="900">
                <a:latin typeface="Albert Sans"/>
                <a:ea typeface="Albert Sans"/>
                <a:cs typeface="Albert Sans"/>
                <a:sym typeface="Albert Sans"/>
              </a:endParaRPr>
            </a:p>
            <a:p>
              <a:pPr indent="0" lvl="0" marL="0" rtl="0" algn="l">
                <a:spcBef>
                  <a:spcPts val="0"/>
                </a:spcBef>
                <a:spcAft>
                  <a:spcPts val="0"/>
                </a:spcAft>
                <a:buNone/>
              </a:pPr>
              <a:r>
                <a:t/>
              </a:r>
              <a:endParaRPr sz="900">
                <a:latin typeface="Albert Sans"/>
                <a:ea typeface="Albert Sans"/>
                <a:cs typeface="Albert Sans"/>
                <a:sym typeface="Albert Sans"/>
              </a:endParaRPr>
            </a:p>
            <a:p>
              <a:pPr indent="0" lvl="0" marL="0" rtl="0" algn="l">
                <a:spcBef>
                  <a:spcPts val="0"/>
                </a:spcBef>
                <a:spcAft>
                  <a:spcPts val="0"/>
                </a:spcAft>
                <a:buNone/>
              </a:pPr>
              <a:r>
                <a:rPr lang="en" sz="900">
                  <a:latin typeface="Albert Sans"/>
                  <a:ea typeface="Albert Sans"/>
                  <a:cs typeface="Albert Sans"/>
                  <a:sym typeface="Albert Sans"/>
                </a:rPr>
                <a:t>⛔ Pertinence et exhaustivité des</a:t>
              </a:r>
              <a:br>
                <a:rPr lang="en" sz="900">
                  <a:latin typeface="Albert Sans"/>
                  <a:ea typeface="Albert Sans"/>
                  <a:cs typeface="Albert Sans"/>
                  <a:sym typeface="Albert Sans"/>
                </a:rPr>
              </a:br>
              <a:r>
                <a:rPr lang="en" sz="900">
                  <a:latin typeface="Albert Sans"/>
                  <a:ea typeface="Albert Sans"/>
                  <a:cs typeface="Albert Sans"/>
                  <a:sym typeface="Albert Sans"/>
                </a:rPr>
                <a:t>      indicateurs de mesures</a:t>
              </a:r>
              <a:endParaRPr sz="900">
                <a:latin typeface="Albert Sans"/>
                <a:ea typeface="Albert Sans"/>
                <a:cs typeface="Albert Sans"/>
                <a:sym typeface="Albert Sans"/>
              </a:endParaRPr>
            </a:p>
            <a:p>
              <a:pPr indent="0" lvl="0" marL="0" rtl="0" algn="l">
                <a:spcBef>
                  <a:spcPts val="0"/>
                </a:spcBef>
                <a:spcAft>
                  <a:spcPts val="0"/>
                </a:spcAft>
                <a:buNone/>
              </a:pPr>
              <a:r>
                <a:t/>
              </a:r>
              <a:endParaRPr sz="900">
                <a:latin typeface="Albert Sans"/>
                <a:ea typeface="Albert Sans"/>
                <a:cs typeface="Albert Sans"/>
                <a:sym typeface="Albert Sans"/>
              </a:endParaRPr>
            </a:p>
          </p:txBody>
        </p:sp>
        <p:sp>
          <p:nvSpPr>
            <p:cNvPr id="666" name="Google Shape;666;p33"/>
            <p:cNvSpPr txBox="1"/>
            <p:nvPr/>
          </p:nvSpPr>
          <p:spPr>
            <a:xfrm>
              <a:off x="1728775" y="1365675"/>
              <a:ext cx="2241900" cy="28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Albert Sans"/>
                  <a:ea typeface="Albert Sans"/>
                  <a:cs typeface="Albert Sans"/>
                  <a:sym typeface="Albert Sans"/>
                </a:rPr>
                <a:t>Limites de l’approche</a:t>
              </a:r>
              <a:endParaRPr b="1">
                <a:solidFill>
                  <a:schemeClr val="dk1"/>
                </a:solidFill>
                <a:latin typeface="Albert Sans"/>
                <a:ea typeface="Albert Sans"/>
                <a:cs typeface="Albert Sans"/>
                <a:sym typeface="Albert Sans"/>
              </a:endParaRPr>
            </a:p>
          </p:txBody>
        </p:sp>
      </p:grpSp>
      <p:sp>
        <p:nvSpPr>
          <p:cNvPr id="667" name="Google Shape;667;p33"/>
          <p:cNvSpPr txBox="1"/>
          <p:nvPr/>
        </p:nvSpPr>
        <p:spPr>
          <a:xfrm>
            <a:off x="8520600" y="4820400"/>
            <a:ext cx="6234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Albert Sans SemiBold"/>
                <a:ea typeface="Albert Sans SemiBold"/>
                <a:cs typeface="Albert Sans SemiBold"/>
                <a:sym typeface="Albert Sans SemiBold"/>
              </a:rPr>
              <a:t>09/10</a:t>
            </a:r>
            <a:endParaRPr sz="1000">
              <a:solidFill>
                <a:schemeClr val="dk1"/>
              </a:solidFill>
              <a:latin typeface="Albert Sans SemiBold"/>
              <a:ea typeface="Albert Sans SemiBold"/>
              <a:cs typeface="Albert Sans SemiBold"/>
              <a:sym typeface="Albert Sans SemiBold"/>
            </a:endParaRPr>
          </a:p>
        </p:txBody>
      </p:sp>
      <p:sp>
        <p:nvSpPr>
          <p:cNvPr id="668" name="Google Shape;668;p33"/>
          <p:cNvSpPr txBox="1"/>
          <p:nvPr>
            <p:ph idx="4294967295" type="title"/>
          </p:nvPr>
        </p:nvSpPr>
        <p:spPr>
          <a:xfrm>
            <a:off x="4710650" y="36600"/>
            <a:ext cx="17157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2F2F2"/>
                </a:solidFill>
              </a:rPr>
              <a:t>SYNTHÈSE DES RÉSULTATS</a:t>
            </a:r>
            <a:endParaRPr sz="900">
              <a:solidFill>
                <a:srgbClr val="F2F2F2"/>
              </a:solidFill>
            </a:endParaRPr>
          </a:p>
        </p:txBody>
      </p:sp>
      <p:sp>
        <p:nvSpPr>
          <p:cNvPr id="669" name="Google Shape;669;p33"/>
          <p:cNvSpPr txBox="1"/>
          <p:nvPr>
            <p:ph idx="4294967295" type="title"/>
          </p:nvPr>
        </p:nvSpPr>
        <p:spPr>
          <a:xfrm>
            <a:off x="3861113"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04</a:t>
            </a:r>
            <a:endParaRPr sz="1600">
              <a:solidFill>
                <a:srgbClr val="F2F2F2"/>
              </a:solidFill>
            </a:endParaRPr>
          </a:p>
        </p:txBody>
      </p:sp>
      <p:sp>
        <p:nvSpPr>
          <p:cNvPr id="670" name="Google Shape;670;p33"/>
          <p:cNvSpPr txBox="1"/>
          <p:nvPr>
            <p:ph idx="4294967295" type="title"/>
          </p:nvPr>
        </p:nvSpPr>
        <p:spPr>
          <a:xfrm>
            <a:off x="7363838"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06</a:t>
            </a:r>
            <a:endParaRPr sz="1600">
              <a:solidFill>
                <a:srgbClr val="F2F2F2"/>
              </a:solidFill>
            </a:endParaRPr>
          </a:p>
        </p:txBody>
      </p:sp>
      <p:cxnSp>
        <p:nvCxnSpPr>
          <p:cNvPr id="671" name="Google Shape;671;p33"/>
          <p:cNvCxnSpPr>
            <a:stCxn id="672" idx="3"/>
          </p:cNvCxnSpPr>
          <p:nvPr/>
        </p:nvCxnSpPr>
        <p:spPr>
          <a:xfrm>
            <a:off x="2627963" y="198150"/>
            <a:ext cx="402900" cy="0"/>
          </a:xfrm>
          <a:prstGeom prst="straightConnector1">
            <a:avLst/>
          </a:prstGeom>
          <a:noFill/>
          <a:ln cap="flat" cmpd="sng" w="19050">
            <a:solidFill>
              <a:srgbClr val="666666"/>
            </a:solidFill>
            <a:prstDash val="solid"/>
            <a:round/>
            <a:headEnd len="med" w="med" type="none"/>
            <a:tailEnd len="med" w="med" type="none"/>
          </a:ln>
        </p:spPr>
      </p:cxnSp>
      <p:sp>
        <p:nvSpPr>
          <p:cNvPr id="673" name="Google Shape;673;p33"/>
          <p:cNvSpPr txBox="1"/>
          <p:nvPr>
            <p:ph idx="4294967295" type="title"/>
          </p:nvPr>
        </p:nvSpPr>
        <p:spPr>
          <a:xfrm>
            <a:off x="1314263"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01</a:t>
            </a:r>
            <a:endParaRPr sz="1600">
              <a:solidFill>
                <a:srgbClr val="F2F2F2"/>
              </a:solidFill>
            </a:endParaRPr>
          </a:p>
        </p:txBody>
      </p:sp>
      <p:cxnSp>
        <p:nvCxnSpPr>
          <p:cNvPr id="674" name="Google Shape;674;p33"/>
          <p:cNvCxnSpPr>
            <a:stCxn id="673" idx="3"/>
            <a:endCxn id="672" idx="1"/>
          </p:cNvCxnSpPr>
          <p:nvPr/>
        </p:nvCxnSpPr>
        <p:spPr>
          <a:xfrm>
            <a:off x="1780163" y="198150"/>
            <a:ext cx="381900" cy="0"/>
          </a:xfrm>
          <a:prstGeom prst="straightConnector1">
            <a:avLst/>
          </a:prstGeom>
          <a:noFill/>
          <a:ln cap="flat" cmpd="sng" w="19050">
            <a:solidFill>
              <a:srgbClr val="666666"/>
            </a:solidFill>
            <a:prstDash val="solid"/>
            <a:round/>
            <a:headEnd len="med" w="med" type="none"/>
            <a:tailEnd len="med" w="med" type="none"/>
          </a:ln>
        </p:spPr>
      </p:cxnSp>
      <p:sp>
        <p:nvSpPr>
          <p:cNvPr id="672" name="Google Shape;672;p33"/>
          <p:cNvSpPr txBox="1"/>
          <p:nvPr>
            <p:ph idx="4294967295" type="title"/>
          </p:nvPr>
        </p:nvSpPr>
        <p:spPr>
          <a:xfrm>
            <a:off x="2162063"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02</a:t>
            </a:r>
            <a:endParaRPr sz="1600">
              <a:solidFill>
                <a:srgbClr val="F2F2F2"/>
              </a:solidFill>
            </a:endParaRPr>
          </a:p>
        </p:txBody>
      </p:sp>
      <p:sp>
        <p:nvSpPr>
          <p:cNvPr id="675" name="Google Shape;675;p33"/>
          <p:cNvSpPr txBox="1"/>
          <p:nvPr>
            <p:ph idx="4294967295" type="title"/>
          </p:nvPr>
        </p:nvSpPr>
        <p:spPr>
          <a:xfrm>
            <a:off x="3011588"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03</a:t>
            </a:r>
            <a:endParaRPr sz="1600">
              <a:solidFill>
                <a:srgbClr val="F2F2F2"/>
              </a:solidFill>
            </a:endParaRPr>
          </a:p>
        </p:txBody>
      </p:sp>
      <p:cxnSp>
        <p:nvCxnSpPr>
          <p:cNvPr id="676" name="Google Shape;676;p33"/>
          <p:cNvCxnSpPr>
            <a:stCxn id="675" idx="3"/>
            <a:endCxn id="669" idx="1"/>
          </p:cNvCxnSpPr>
          <p:nvPr/>
        </p:nvCxnSpPr>
        <p:spPr>
          <a:xfrm>
            <a:off x="3477488" y="198150"/>
            <a:ext cx="383700" cy="0"/>
          </a:xfrm>
          <a:prstGeom prst="straightConnector1">
            <a:avLst/>
          </a:prstGeom>
          <a:noFill/>
          <a:ln cap="flat" cmpd="sng" w="19050">
            <a:solidFill>
              <a:srgbClr val="666666"/>
            </a:solidFill>
            <a:prstDash val="solid"/>
            <a:round/>
            <a:headEnd len="med" w="med" type="none"/>
            <a:tailEnd len="med" w="med" type="none"/>
          </a:ln>
        </p:spPr>
      </p:cxnSp>
      <p:cxnSp>
        <p:nvCxnSpPr>
          <p:cNvPr id="677" name="Google Shape;677;p33"/>
          <p:cNvCxnSpPr>
            <a:stCxn id="669" idx="3"/>
            <a:endCxn id="668" idx="1"/>
          </p:cNvCxnSpPr>
          <p:nvPr/>
        </p:nvCxnSpPr>
        <p:spPr>
          <a:xfrm>
            <a:off x="4327013" y="198150"/>
            <a:ext cx="383700" cy="0"/>
          </a:xfrm>
          <a:prstGeom prst="straightConnector1">
            <a:avLst/>
          </a:prstGeom>
          <a:noFill/>
          <a:ln cap="flat" cmpd="sng" w="19050">
            <a:solidFill>
              <a:srgbClr val="666666"/>
            </a:solidFill>
            <a:prstDash val="solid"/>
            <a:round/>
            <a:headEnd len="med" w="med" type="none"/>
            <a:tailEnd len="med" w="med" type="none"/>
          </a:ln>
        </p:spPr>
      </p:cxnSp>
      <p:cxnSp>
        <p:nvCxnSpPr>
          <p:cNvPr id="678" name="Google Shape;678;p33"/>
          <p:cNvCxnSpPr>
            <a:stCxn id="668" idx="3"/>
            <a:endCxn id="670" idx="1"/>
          </p:cNvCxnSpPr>
          <p:nvPr/>
        </p:nvCxnSpPr>
        <p:spPr>
          <a:xfrm>
            <a:off x="6426350" y="198150"/>
            <a:ext cx="937500" cy="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34"/>
          <p:cNvSpPr txBox="1"/>
          <p:nvPr/>
        </p:nvSpPr>
        <p:spPr>
          <a:xfrm>
            <a:off x="2059500" y="1065450"/>
            <a:ext cx="927600" cy="28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Albert Sans"/>
                <a:ea typeface="Albert Sans"/>
                <a:cs typeface="Albert Sans"/>
                <a:sym typeface="Albert Sans"/>
              </a:rPr>
              <a:t>Bilan</a:t>
            </a:r>
            <a:endParaRPr b="1">
              <a:solidFill>
                <a:schemeClr val="dk1"/>
              </a:solidFill>
              <a:latin typeface="Albert Sans"/>
              <a:ea typeface="Albert Sans"/>
              <a:cs typeface="Albert Sans"/>
              <a:sym typeface="Albert Sans"/>
            </a:endParaRPr>
          </a:p>
        </p:txBody>
      </p:sp>
      <p:sp>
        <p:nvSpPr>
          <p:cNvPr id="684" name="Google Shape;684;p34"/>
          <p:cNvSpPr txBox="1"/>
          <p:nvPr/>
        </p:nvSpPr>
        <p:spPr>
          <a:xfrm>
            <a:off x="6322575" y="1065450"/>
            <a:ext cx="1284900" cy="28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Albert Sans"/>
                <a:ea typeface="Albert Sans"/>
                <a:cs typeface="Albert Sans"/>
                <a:sym typeface="Albert Sans"/>
              </a:rPr>
              <a:t>Projection</a:t>
            </a:r>
            <a:endParaRPr b="1">
              <a:solidFill>
                <a:schemeClr val="dk1"/>
              </a:solidFill>
              <a:latin typeface="Albert Sans"/>
              <a:ea typeface="Albert Sans"/>
              <a:cs typeface="Albert Sans"/>
              <a:sym typeface="Albert Sans"/>
            </a:endParaRPr>
          </a:p>
        </p:txBody>
      </p:sp>
      <p:sp>
        <p:nvSpPr>
          <p:cNvPr id="685" name="Google Shape;685;p34"/>
          <p:cNvSpPr/>
          <p:nvPr/>
        </p:nvSpPr>
        <p:spPr>
          <a:xfrm>
            <a:off x="1114050" y="1562075"/>
            <a:ext cx="2757000" cy="406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accent4"/>
                </a:solidFill>
                <a:latin typeface="Albert Sans"/>
                <a:ea typeface="Albert Sans"/>
                <a:cs typeface="Albert Sans"/>
                <a:sym typeface="Albert Sans"/>
              </a:rPr>
              <a:t>La balance bénéfice/risque est-elle profitable à l’intégration de l’IAG dans divers processus métiers du secteur bancaire ?</a:t>
            </a:r>
            <a:endParaRPr sz="900">
              <a:solidFill>
                <a:schemeClr val="accent4"/>
              </a:solidFill>
              <a:latin typeface="Albert Sans"/>
              <a:ea typeface="Albert Sans"/>
              <a:cs typeface="Albert Sans"/>
              <a:sym typeface="Albert Sans"/>
            </a:endParaRPr>
          </a:p>
        </p:txBody>
      </p:sp>
      <p:sp>
        <p:nvSpPr>
          <p:cNvPr id="686" name="Google Shape;686;p34"/>
          <p:cNvSpPr/>
          <p:nvPr/>
        </p:nvSpPr>
        <p:spPr>
          <a:xfrm>
            <a:off x="2677900" y="2605125"/>
            <a:ext cx="1647900" cy="406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accent4"/>
                </a:solidFill>
                <a:latin typeface="Albert Sans"/>
                <a:ea typeface="Albert Sans"/>
                <a:cs typeface="Albert Sans"/>
                <a:sym typeface="Albert Sans"/>
              </a:rPr>
              <a:t>Protocole expérimental</a:t>
            </a:r>
            <a:endParaRPr sz="900">
              <a:solidFill>
                <a:schemeClr val="accent4"/>
              </a:solidFill>
              <a:latin typeface="Albert Sans"/>
              <a:ea typeface="Albert Sans"/>
              <a:cs typeface="Albert Sans"/>
              <a:sym typeface="Albert Sans"/>
            </a:endParaRPr>
          </a:p>
        </p:txBody>
      </p:sp>
      <p:sp>
        <p:nvSpPr>
          <p:cNvPr id="687" name="Google Shape;687;p34"/>
          <p:cNvSpPr/>
          <p:nvPr/>
        </p:nvSpPr>
        <p:spPr>
          <a:xfrm>
            <a:off x="574400" y="2605125"/>
            <a:ext cx="1647900" cy="406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accent4"/>
                </a:solidFill>
                <a:latin typeface="Albert Sans"/>
                <a:ea typeface="Albert Sans"/>
                <a:cs typeface="Albert Sans"/>
                <a:sym typeface="Albert Sans"/>
              </a:rPr>
              <a:t>Observations &amp; résultats</a:t>
            </a:r>
            <a:endParaRPr sz="900">
              <a:solidFill>
                <a:schemeClr val="accent4"/>
              </a:solidFill>
              <a:latin typeface="Albert Sans"/>
              <a:ea typeface="Albert Sans"/>
              <a:cs typeface="Albert Sans"/>
              <a:sym typeface="Albert Sans"/>
            </a:endParaRPr>
          </a:p>
        </p:txBody>
      </p:sp>
      <p:sp>
        <p:nvSpPr>
          <p:cNvPr id="688" name="Google Shape;688;p34"/>
          <p:cNvSpPr/>
          <p:nvPr/>
        </p:nvSpPr>
        <p:spPr>
          <a:xfrm>
            <a:off x="3442725" y="2026225"/>
            <a:ext cx="221800" cy="521550"/>
          </a:xfrm>
          <a:custGeom>
            <a:rect b="b" l="l" r="r" t="t"/>
            <a:pathLst>
              <a:path extrusionOk="0" h="20862" w="8872">
                <a:moveTo>
                  <a:pt x="0" y="0"/>
                </a:moveTo>
                <a:cubicBezTo>
                  <a:pt x="6760" y="3378"/>
                  <a:pt x="8872" y="13305"/>
                  <a:pt x="8872" y="20862"/>
                </a:cubicBezTo>
              </a:path>
            </a:pathLst>
          </a:custGeom>
          <a:noFill/>
          <a:ln cap="flat" cmpd="sng" w="38100">
            <a:solidFill>
              <a:schemeClr val="dk2"/>
            </a:solidFill>
            <a:prstDash val="solid"/>
            <a:round/>
            <a:headEnd len="med" w="med" type="none"/>
            <a:tailEnd len="med" w="med" type="triangle"/>
          </a:ln>
        </p:spPr>
      </p:sp>
      <p:sp>
        <p:nvSpPr>
          <p:cNvPr id="689" name="Google Shape;689;p34"/>
          <p:cNvSpPr/>
          <p:nvPr/>
        </p:nvSpPr>
        <p:spPr>
          <a:xfrm>
            <a:off x="1446475" y="3069325"/>
            <a:ext cx="2092150" cy="361825"/>
          </a:xfrm>
          <a:custGeom>
            <a:rect b="b" l="l" r="r" t="t"/>
            <a:pathLst>
              <a:path extrusionOk="0" h="14473" w="83686">
                <a:moveTo>
                  <a:pt x="83686" y="0"/>
                </a:moveTo>
                <a:cubicBezTo>
                  <a:pt x="80880" y="9831"/>
                  <a:pt x="66284" y="12412"/>
                  <a:pt x="56111" y="13428"/>
                </a:cubicBezTo>
                <a:cubicBezTo>
                  <a:pt x="36993" y="15337"/>
                  <a:pt x="10642" y="16236"/>
                  <a:pt x="0" y="239"/>
                </a:cubicBezTo>
              </a:path>
            </a:pathLst>
          </a:custGeom>
          <a:noFill/>
          <a:ln cap="flat" cmpd="sng" w="38100">
            <a:solidFill>
              <a:schemeClr val="dk2"/>
            </a:solidFill>
            <a:prstDash val="solid"/>
            <a:round/>
            <a:headEnd len="med" w="med" type="none"/>
            <a:tailEnd len="med" w="med" type="triangle"/>
          </a:ln>
        </p:spPr>
      </p:sp>
      <p:sp>
        <p:nvSpPr>
          <p:cNvPr id="690" name="Google Shape;690;p34"/>
          <p:cNvSpPr/>
          <p:nvPr/>
        </p:nvSpPr>
        <p:spPr>
          <a:xfrm>
            <a:off x="1308706" y="2050200"/>
            <a:ext cx="167725" cy="503575"/>
          </a:xfrm>
          <a:custGeom>
            <a:rect b="b" l="l" r="r" t="t"/>
            <a:pathLst>
              <a:path extrusionOk="0" h="20143" w="6709">
                <a:moveTo>
                  <a:pt x="475" y="20143"/>
                </a:moveTo>
                <a:cubicBezTo>
                  <a:pt x="-681" y="13210"/>
                  <a:pt x="-108" y="1706"/>
                  <a:pt x="6710" y="0"/>
                </a:cubicBezTo>
              </a:path>
            </a:pathLst>
          </a:custGeom>
          <a:noFill/>
          <a:ln cap="flat" cmpd="sng" w="38100">
            <a:solidFill>
              <a:schemeClr val="dk2"/>
            </a:solidFill>
            <a:prstDash val="solid"/>
            <a:round/>
            <a:headEnd len="med" w="med" type="none"/>
            <a:tailEnd len="med" w="med" type="triangle"/>
          </a:ln>
        </p:spPr>
      </p:sp>
      <p:sp>
        <p:nvSpPr>
          <p:cNvPr id="691" name="Google Shape;691;p34"/>
          <p:cNvSpPr txBox="1"/>
          <p:nvPr/>
        </p:nvSpPr>
        <p:spPr>
          <a:xfrm>
            <a:off x="3739450" y="2050200"/>
            <a:ext cx="1076100" cy="32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Albert Sans"/>
                <a:ea typeface="Albert Sans"/>
                <a:cs typeface="Albert Sans"/>
                <a:sym typeface="Albert Sans"/>
              </a:rPr>
              <a:t>Questionnement</a:t>
            </a:r>
            <a:endParaRPr sz="900">
              <a:solidFill>
                <a:schemeClr val="dk1"/>
              </a:solidFill>
              <a:latin typeface="Albert Sans"/>
              <a:ea typeface="Albert Sans"/>
              <a:cs typeface="Albert Sans"/>
              <a:sym typeface="Albert Sans"/>
            </a:endParaRPr>
          </a:p>
        </p:txBody>
      </p:sp>
      <p:sp>
        <p:nvSpPr>
          <p:cNvPr id="692" name="Google Shape;692;p34"/>
          <p:cNvSpPr txBox="1"/>
          <p:nvPr/>
        </p:nvSpPr>
        <p:spPr>
          <a:xfrm>
            <a:off x="1954500" y="3488550"/>
            <a:ext cx="10761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Albert Sans"/>
                <a:ea typeface="Albert Sans"/>
                <a:cs typeface="Albert Sans"/>
                <a:sym typeface="Albert Sans"/>
              </a:rPr>
              <a:t>Études</a:t>
            </a:r>
            <a:endParaRPr sz="900">
              <a:solidFill>
                <a:schemeClr val="dk1"/>
              </a:solidFill>
              <a:latin typeface="Albert Sans"/>
              <a:ea typeface="Albert Sans"/>
              <a:cs typeface="Albert Sans"/>
              <a:sym typeface="Albert Sans"/>
            </a:endParaRPr>
          </a:p>
        </p:txBody>
      </p:sp>
      <p:sp>
        <p:nvSpPr>
          <p:cNvPr id="693" name="Google Shape;693;p34"/>
          <p:cNvSpPr txBox="1"/>
          <p:nvPr/>
        </p:nvSpPr>
        <p:spPr>
          <a:xfrm>
            <a:off x="574400" y="2133150"/>
            <a:ext cx="1076100" cy="32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Albert Sans"/>
                <a:ea typeface="Albert Sans"/>
                <a:cs typeface="Albert Sans"/>
                <a:sym typeface="Albert Sans"/>
              </a:rPr>
              <a:t>Réponses</a:t>
            </a:r>
            <a:endParaRPr sz="900">
              <a:solidFill>
                <a:schemeClr val="dk1"/>
              </a:solidFill>
              <a:latin typeface="Albert Sans"/>
              <a:ea typeface="Albert Sans"/>
              <a:cs typeface="Albert Sans"/>
              <a:sym typeface="Albert Sans"/>
            </a:endParaRPr>
          </a:p>
        </p:txBody>
      </p:sp>
      <p:cxnSp>
        <p:nvCxnSpPr>
          <p:cNvPr id="694" name="Google Shape;694;p34"/>
          <p:cNvCxnSpPr/>
          <p:nvPr/>
        </p:nvCxnSpPr>
        <p:spPr>
          <a:xfrm rot="10800000">
            <a:off x="4921700" y="1420725"/>
            <a:ext cx="0" cy="2439900"/>
          </a:xfrm>
          <a:prstGeom prst="straightConnector1">
            <a:avLst/>
          </a:prstGeom>
          <a:noFill/>
          <a:ln cap="flat" cmpd="sng" w="38100">
            <a:solidFill>
              <a:srgbClr val="212121"/>
            </a:solidFill>
            <a:prstDash val="solid"/>
            <a:round/>
            <a:headEnd len="med" w="med" type="none"/>
            <a:tailEnd len="med" w="med" type="none"/>
          </a:ln>
        </p:spPr>
      </p:cxnSp>
      <p:sp>
        <p:nvSpPr>
          <p:cNvPr id="695" name="Google Shape;695;p34"/>
          <p:cNvSpPr txBox="1"/>
          <p:nvPr/>
        </p:nvSpPr>
        <p:spPr>
          <a:xfrm>
            <a:off x="5101525" y="1510725"/>
            <a:ext cx="3357000" cy="2259900"/>
          </a:xfrm>
          <a:prstGeom prst="rect">
            <a:avLst/>
          </a:prstGeom>
          <a:noFill/>
          <a:ln>
            <a:noFill/>
          </a:ln>
        </p:spPr>
        <p:txBody>
          <a:bodyPr anchorCtr="0" anchor="ctr" bIns="91425" lIns="91425" spcFirstLastPara="1" rIns="91425" wrap="square" tIns="91425">
            <a:noAutofit/>
          </a:bodyPr>
          <a:lstStyle/>
          <a:p>
            <a:pPr indent="-298450" lvl="0" marL="457200" rtl="0" algn="l">
              <a:spcBef>
                <a:spcPts val="0"/>
              </a:spcBef>
              <a:spcAft>
                <a:spcPts val="0"/>
              </a:spcAft>
              <a:buClr>
                <a:schemeClr val="dk1"/>
              </a:buClr>
              <a:buSzPts val="1100"/>
              <a:buFont typeface="Albert Sans"/>
              <a:buChar char="🧭"/>
            </a:pPr>
            <a:r>
              <a:rPr lang="en" sz="900">
                <a:solidFill>
                  <a:schemeClr val="dk1"/>
                </a:solidFill>
                <a:latin typeface="Albert Sans"/>
                <a:ea typeface="Albert Sans"/>
                <a:cs typeface="Albert Sans"/>
                <a:sym typeface="Albert Sans"/>
              </a:rPr>
              <a:t>Adaptabilité du protocole expérimental</a:t>
            </a:r>
            <a:endParaRPr sz="900">
              <a:solidFill>
                <a:schemeClr val="dk1"/>
              </a:solidFill>
              <a:latin typeface="Albert Sans"/>
              <a:ea typeface="Albert Sans"/>
              <a:cs typeface="Albert Sans"/>
              <a:sym typeface="Albert Sans"/>
            </a:endParaRPr>
          </a:p>
          <a:p>
            <a:pPr indent="0" lvl="0" marL="457200" rtl="0" algn="l">
              <a:spcBef>
                <a:spcPts val="0"/>
              </a:spcBef>
              <a:spcAft>
                <a:spcPts val="0"/>
              </a:spcAft>
              <a:buNone/>
            </a:pPr>
            <a:r>
              <a:t/>
            </a:r>
            <a:endParaRPr sz="900">
              <a:solidFill>
                <a:schemeClr val="dk1"/>
              </a:solidFill>
              <a:latin typeface="Albert Sans"/>
              <a:ea typeface="Albert Sans"/>
              <a:cs typeface="Albert Sans"/>
              <a:sym typeface="Albert Sans"/>
            </a:endParaRPr>
          </a:p>
          <a:p>
            <a:pPr indent="-298450" lvl="0" marL="457200" rtl="0" algn="l">
              <a:spcBef>
                <a:spcPts val="0"/>
              </a:spcBef>
              <a:spcAft>
                <a:spcPts val="0"/>
              </a:spcAft>
              <a:buClr>
                <a:schemeClr val="dk1"/>
              </a:buClr>
              <a:buSzPts val="1100"/>
              <a:buFont typeface="Albert Sans"/>
              <a:buChar char="🧭"/>
            </a:pPr>
            <a:r>
              <a:rPr lang="en" sz="900">
                <a:solidFill>
                  <a:schemeClr val="dk1"/>
                </a:solidFill>
                <a:latin typeface="Albert Sans"/>
                <a:ea typeface="Albert Sans"/>
                <a:cs typeface="Albert Sans"/>
                <a:sym typeface="Albert Sans"/>
              </a:rPr>
              <a:t>Encourage l’intégration de stratégies de l’IAG dans le secteur bancaire</a:t>
            </a:r>
            <a:endParaRPr sz="9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sz="900">
              <a:solidFill>
                <a:schemeClr val="dk1"/>
              </a:solidFill>
              <a:latin typeface="Albert Sans"/>
              <a:ea typeface="Albert Sans"/>
              <a:cs typeface="Albert Sans"/>
              <a:sym typeface="Albert Sans"/>
            </a:endParaRPr>
          </a:p>
          <a:p>
            <a:pPr indent="-298450" lvl="0" marL="457200" rtl="0" algn="l">
              <a:spcBef>
                <a:spcPts val="0"/>
              </a:spcBef>
              <a:spcAft>
                <a:spcPts val="0"/>
              </a:spcAft>
              <a:buClr>
                <a:schemeClr val="dk1"/>
              </a:buClr>
              <a:buSzPts val="1100"/>
              <a:buFont typeface="Albert Sans"/>
              <a:buChar char="🧭"/>
            </a:pPr>
            <a:r>
              <a:rPr lang="en" sz="900">
                <a:solidFill>
                  <a:schemeClr val="dk1"/>
                </a:solidFill>
                <a:latin typeface="Albert Sans"/>
                <a:ea typeface="Albert Sans"/>
                <a:cs typeface="Albert Sans"/>
                <a:sym typeface="Albert Sans"/>
              </a:rPr>
              <a:t>Ouvre la voie à des recherches interdisciplinaires sur la question de l’IAG</a:t>
            </a:r>
            <a:endParaRPr sz="9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sz="900">
              <a:solidFill>
                <a:schemeClr val="dk1"/>
              </a:solidFill>
              <a:latin typeface="Albert Sans"/>
              <a:ea typeface="Albert Sans"/>
              <a:cs typeface="Albert Sans"/>
              <a:sym typeface="Albert Sans"/>
            </a:endParaRPr>
          </a:p>
          <a:p>
            <a:pPr indent="-298450" lvl="0" marL="457200" rtl="0" algn="l">
              <a:spcBef>
                <a:spcPts val="0"/>
              </a:spcBef>
              <a:spcAft>
                <a:spcPts val="0"/>
              </a:spcAft>
              <a:buClr>
                <a:schemeClr val="dk1"/>
              </a:buClr>
              <a:buSzPts val="1100"/>
              <a:buFont typeface="Albert Sans"/>
              <a:buChar char="🧭"/>
            </a:pPr>
            <a:r>
              <a:rPr lang="en" sz="900">
                <a:solidFill>
                  <a:schemeClr val="dk1"/>
                </a:solidFill>
                <a:latin typeface="Albert Sans"/>
                <a:ea typeface="Albert Sans"/>
                <a:cs typeface="Albert Sans"/>
                <a:sym typeface="Albert Sans"/>
              </a:rPr>
              <a:t>Contribue au corpus de connaissance sur la gestion des risques liés à l’IAG</a:t>
            </a:r>
            <a:endParaRPr sz="900">
              <a:solidFill>
                <a:schemeClr val="dk1"/>
              </a:solidFill>
              <a:latin typeface="Albert Sans"/>
              <a:ea typeface="Albert Sans"/>
              <a:cs typeface="Albert Sans"/>
              <a:sym typeface="Albert Sans"/>
            </a:endParaRPr>
          </a:p>
        </p:txBody>
      </p:sp>
      <p:sp>
        <p:nvSpPr>
          <p:cNvPr id="696" name="Google Shape;696;p34"/>
          <p:cNvSpPr txBox="1"/>
          <p:nvPr/>
        </p:nvSpPr>
        <p:spPr>
          <a:xfrm>
            <a:off x="8520600" y="4820400"/>
            <a:ext cx="6234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Albert Sans SemiBold"/>
                <a:ea typeface="Albert Sans SemiBold"/>
                <a:cs typeface="Albert Sans SemiBold"/>
                <a:sym typeface="Albert Sans SemiBold"/>
              </a:rPr>
              <a:t>10/10</a:t>
            </a:r>
            <a:endParaRPr sz="1000">
              <a:solidFill>
                <a:schemeClr val="dk1"/>
              </a:solidFill>
              <a:latin typeface="Albert Sans SemiBold"/>
              <a:ea typeface="Albert Sans SemiBold"/>
              <a:cs typeface="Albert Sans SemiBold"/>
              <a:sym typeface="Albert Sans SemiBold"/>
            </a:endParaRPr>
          </a:p>
        </p:txBody>
      </p:sp>
      <p:sp>
        <p:nvSpPr>
          <p:cNvPr id="697" name="Google Shape;697;p34"/>
          <p:cNvSpPr txBox="1"/>
          <p:nvPr>
            <p:ph idx="4294967295" type="title"/>
          </p:nvPr>
        </p:nvSpPr>
        <p:spPr>
          <a:xfrm>
            <a:off x="5717256" y="36600"/>
            <a:ext cx="19554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2F2F2"/>
                </a:solidFill>
              </a:rPr>
              <a:t>CONCLUSION &amp; PERSPECTIVES</a:t>
            </a:r>
            <a:endParaRPr sz="900">
              <a:solidFill>
                <a:srgbClr val="F2F2F2"/>
              </a:solidFill>
            </a:endParaRPr>
          </a:p>
        </p:txBody>
      </p:sp>
      <p:sp>
        <p:nvSpPr>
          <p:cNvPr id="698" name="Google Shape;698;p34"/>
          <p:cNvSpPr txBox="1"/>
          <p:nvPr>
            <p:ph idx="4294967295" type="title"/>
          </p:nvPr>
        </p:nvSpPr>
        <p:spPr>
          <a:xfrm>
            <a:off x="4018194"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04</a:t>
            </a:r>
            <a:endParaRPr sz="1600">
              <a:solidFill>
                <a:srgbClr val="F2F2F2"/>
              </a:solidFill>
            </a:endParaRPr>
          </a:p>
        </p:txBody>
      </p:sp>
      <p:sp>
        <p:nvSpPr>
          <p:cNvPr id="699" name="Google Shape;699;p34"/>
          <p:cNvSpPr txBox="1"/>
          <p:nvPr>
            <p:ph idx="4294967295" type="title"/>
          </p:nvPr>
        </p:nvSpPr>
        <p:spPr>
          <a:xfrm>
            <a:off x="4867719"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05</a:t>
            </a:r>
            <a:endParaRPr sz="1600">
              <a:solidFill>
                <a:srgbClr val="F2F2F2"/>
              </a:solidFill>
            </a:endParaRPr>
          </a:p>
        </p:txBody>
      </p:sp>
      <p:cxnSp>
        <p:nvCxnSpPr>
          <p:cNvPr id="700" name="Google Shape;700;p34"/>
          <p:cNvCxnSpPr>
            <a:stCxn id="701" idx="3"/>
          </p:cNvCxnSpPr>
          <p:nvPr/>
        </p:nvCxnSpPr>
        <p:spPr>
          <a:xfrm>
            <a:off x="2785044" y="198150"/>
            <a:ext cx="402900" cy="0"/>
          </a:xfrm>
          <a:prstGeom prst="straightConnector1">
            <a:avLst/>
          </a:prstGeom>
          <a:noFill/>
          <a:ln cap="flat" cmpd="sng" w="19050">
            <a:solidFill>
              <a:srgbClr val="666666"/>
            </a:solidFill>
            <a:prstDash val="solid"/>
            <a:round/>
            <a:headEnd len="med" w="med" type="none"/>
            <a:tailEnd len="med" w="med" type="none"/>
          </a:ln>
        </p:spPr>
      </p:cxnSp>
      <p:sp>
        <p:nvSpPr>
          <p:cNvPr id="702" name="Google Shape;702;p34"/>
          <p:cNvSpPr txBox="1"/>
          <p:nvPr>
            <p:ph idx="4294967295" type="title"/>
          </p:nvPr>
        </p:nvSpPr>
        <p:spPr>
          <a:xfrm>
            <a:off x="1471344"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01</a:t>
            </a:r>
            <a:endParaRPr sz="1600">
              <a:solidFill>
                <a:srgbClr val="F2F2F2"/>
              </a:solidFill>
            </a:endParaRPr>
          </a:p>
        </p:txBody>
      </p:sp>
      <p:cxnSp>
        <p:nvCxnSpPr>
          <p:cNvPr id="703" name="Google Shape;703;p34"/>
          <p:cNvCxnSpPr>
            <a:stCxn id="702" idx="3"/>
            <a:endCxn id="701" idx="1"/>
          </p:cNvCxnSpPr>
          <p:nvPr/>
        </p:nvCxnSpPr>
        <p:spPr>
          <a:xfrm>
            <a:off x="1937244" y="198150"/>
            <a:ext cx="381900" cy="0"/>
          </a:xfrm>
          <a:prstGeom prst="straightConnector1">
            <a:avLst/>
          </a:prstGeom>
          <a:noFill/>
          <a:ln cap="flat" cmpd="sng" w="19050">
            <a:solidFill>
              <a:srgbClr val="666666"/>
            </a:solidFill>
            <a:prstDash val="solid"/>
            <a:round/>
            <a:headEnd len="med" w="med" type="none"/>
            <a:tailEnd len="med" w="med" type="none"/>
          </a:ln>
        </p:spPr>
      </p:cxnSp>
      <p:sp>
        <p:nvSpPr>
          <p:cNvPr id="701" name="Google Shape;701;p34"/>
          <p:cNvSpPr txBox="1"/>
          <p:nvPr>
            <p:ph idx="4294967295" type="title"/>
          </p:nvPr>
        </p:nvSpPr>
        <p:spPr>
          <a:xfrm>
            <a:off x="2319144"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02</a:t>
            </a:r>
            <a:endParaRPr sz="1600">
              <a:solidFill>
                <a:srgbClr val="F2F2F2"/>
              </a:solidFill>
            </a:endParaRPr>
          </a:p>
        </p:txBody>
      </p:sp>
      <p:sp>
        <p:nvSpPr>
          <p:cNvPr id="704" name="Google Shape;704;p34"/>
          <p:cNvSpPr txBox="1"/>
          <p:nvPr>
            <p:ph idx="4294967295" type="title"/>
          </p:nvPr>
        </p:nvSpPr>
        <p:spPr>
          <a:xfrm>
            <a:off x="3168669"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03</a:t>
            </a:r>
            <a:endParaRPr sz="1600">
              <a:solidFill>
                <a:srgbClr val="F2F2F2"/>
              </a:solidFill>
            </a:endParaRPr>
          </a:p>
        </p:txBody>
      </p:sp>
      <p:cxnSp>
        <p:nvCxnSpPr>
          <p:cNvPr id="705" name="Google Shape;705;p34"/>
          <p:cNvCxnSpPr>
            <a:stCxn id="704" idx="3"/>
            <a:endCxn id="698" idx="1"/>
          </p:cNvCxnSpPr>
          <p:nvPr/>
        </p:nvCxnSpPr>
        <p:spPr>
          <a:xfrm>
            <a:off x="3634569" y="198150"/>
            <a:ext cx="383700" cy="0"/>
          </a:xfrm>
          <a:prstGeom prst="straightConnector1">
            <a:avLst/>
          </a:prstGeom>
          <a:noFill/>
          <a:ln cap="flat" cmpd="sng" w="19050">
            <a:solidFill>
              <a:srgbClr val="666666"/>
            </a:solidFill>
            <a:prstDash val="solid"/>
            <a:round/>
            <a:headEnd len="med" w="med" type="none"/>
            <a:tailEnd len="med" w="med" type="none"/>
          </a:ln>
        </p:spPr>
      </p:cxnSp>
      <p:cxnSp>
        <p:nvCxnSpPr>
          <p:cNvPr id="706" name="Google Shape;706;p34"/>
          <p:cNvCxnSpPr>
            <a:stCxn id="698" idx="3"/>
            <a:endCxn id="699" idx="1"/>
          </p:cNvCxnSpPr>
          <p:nvPr/>
        </p:nvCxnSpPr>
        <p:spPr>
          <a:xfrm>
            <a:off x="4484094" y="198150"/>
            <a:ext cx="383700" cy="0"/>
          </a:xfrm>
          <a:prstGeom prst="straightConnector1">
            <a:avLst/>
          </a:prstGeom>
          <a:noFill/>
          <a:ln cap="flat" cmpd="sng" w="19050">
            <a:solidFill>
              <a:srgbClr val="666666"/>
            </a:solidFill>
            <a:prstDash val="solid"/>
            <a:round/>
            <a:headEnd len="med" w="med" type="none"/>
            <a:tailEnd len="med" w="med" type="none"/>
          </a:ln>
        </p:spPr>
      </p:cxnSp>
      <p:cxnSp>
        <p:nvCxnSpPr>
          <p:cNvPr id="707" name="Google Shape;707;p34"/>
          <p:cNvCxnSpPr>
            <a:stCxn id="699" idx="3"/>
            <a:endCxn id="697" idx="1"/>
          </p:cNvCxnSpPr>
          <p:nvPr/>
        </p:nvCxnSpPr>
        <p:spPr>
          <a:xfrm>
            <a:off x="5333619" y="198150"/>
            <a:ext cx="383700" cy="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35"/>
          <p:cNvSpPr txBox="1"/>
          <p:nvPr>
            <p:ph idx="4294967295" type="ctrTitle"/>
          </p:nvPr>
        </p:nvSpPr>
        <p:spPr>
          <a:xfrm>
            <a:off x="1060125" y="1038325"/>
            <a:ext cx="3211200" cy="1038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Merci pour votre attention</a:t>
            </a:r>
            <a:endParaRPr/>
          </a:p>
        </p:txBody>
      </p:sp>
      <p:grpSp>
        <p:nvGrpSpPr>
          <p:cNvPr id="713" name="Google Shape;713;p35"/>
          <p:cNvGrpSpPr/>
          <p:nvPr/>
        </p:nvGrpSpPr>
        <p:grpSpPr>
          <a:xfrm>
            <a:off x="4894586" y="966023"/>
            <a:ext cx="3211436" cy="3211451"/>
            <a:chOff x="1190500" y="238125"/>
            <a:chExt cx="5237175" cy="5237200"/>
          </a:xfrm>
        </p:grpSpPr>
        <p:sp>
          <p:nvSpPr>
            <p:cNvPr id="714" name="Google Shape;714;p35"/>
            <p:cNvSpPr/>
            <p:nvPr/>
          </p:nvSpPr>
          <p:spPr>
            <a:xfrm>
              <a:off x="1190500" y="238125"/>
              <a:ext cx="5237175" cy="5237200"/>
            </a:xfrm>
            <a:custGeom>
              <a:rect b="b" l="l" r="r" t="t"/>
              <a:pathLst>
                <a:path extrusionOk="0" h="209488" w="209487">
                  <a:moveTo>
                    <a:pt x="104743" y="0"/>
                  </a:moveTo>
                  <a:cubicBezTo>
                    <a:pt x="76964" y="0"/>
                    <a:pt x="50321" y="11035"/>
                    <a:pt x="30679" y="30679"/>
                  </a:cubicBezTo>
                  <a:cubicBezTo>
                    <a:pt x="11034" y="50321"/>
                    <a:pt x="0" y="76964"/>
                    <a:pt x="0" y="104744"/>
                  </a:cubicBezTo>
                  <a:cubicBezTo>
                    <a:pt x="0" y="132523"/>
                    <a:pt x="11034" y="159163"/>
                    <a:pt x="30679" y="178808"/>
                  </a:cubicBezTo>
                  <a:cubicBezTo>
                    <a:pt x="50321" y="198449"/>
                    <a:pt x="76964" y="209487"/>
                    <a:pt x="104743" y="209487"/>
                  </a:cubicBezTo>
                  <a:cubicBezTo>
                    <a:pt x="132523" y="209487"/>
                    <a:pt x="159162" y="198449"/>
                    <a:pt x="178807" y="178808"/>
                  </a:cubicBezTo>
                  <a:cubicBezTo>
                    <a:pt x="198449" y="159163"/>
                    <a:pt x="209486" y="132523"/>
                    <a:pt x="209486" y="104744"/>
                  </a:cubicBezTo>
                  <a:cubicBezTo>
                    <a:pt x="209486" y="76964"/>
                    <a:pt x="198449" y="50321"/>
                    <a:pt x="178807" y="30679"/>
                  </a:cubicBezTo>
                  <a:cubicBezTo>
                    <a:pt x="159162" y="11035"/>
                    <a:pt x="132523" y="0"/>
                    <a:pt x="104743" y="0"/>
                  </a:cubicBezTo>
                  <a:close/>
                </a:path>
              </a:pathLst>
            </a:cu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5"/>
            <p:cNvSpPr/>
            <p:nvPr/>
          </p:nvSpPr>
          <p:spPr>
            <a:xfrm>
              <a:off x="1732050" y="779675"/>
              <a:ext cx="4154050" cy="4154075"/>
            </a:xfrm>
            <a:custGeom>
              <a:rect b="b" l="l" r="r" t="t"/>
              <a:pathLst>
                <a:path extrusionOk="0" h="166163" w="166162">
                  <a:moveTo>
                    <a:pt x="83081" y="1"/>
                  </a:moveTo>
                  <a:cubicBezTo>
                    <a:pt x="61045" y="1"/>
                    <a:pt x="39914" y="8753"/>
                    <a:pt x="24335" y="24335"/>
                  </a:cubicBezTo>
                  <a:cubicBezTo>
                    <a:pt x="8753" y="39915"/>
                    <a:pt x="1" y="61046"/>
                    <a:pt x="1" y="83082"/>
                  </a:cubicBezTo>
                  <a:cubicBezTo>
                    <a:pt x="1" y="105114"/>
                    <a:pt x="8753" y="126249"/>
                    <a:pt x="24335" y="141828"/>
                  </a:cubicBezTo>
                  <a:cubicBezTo>
                    <a:pt x="39914" y="157407"/>
                    <a:pt x="61045" y="166162"/>
                    <a:pt x="83081" y="166162"/>
                  </a:cubicBezTo>
                  <a:cubicBezTo>
                    <a:pt x="105114" y="166162"/>
                    <a:pt x="126248" y="157407"/>
                    <a:pt x="141827" y="141828"/>
                  </a:cubicBezTo>
                  <a:cubicBezTo>
                    <a:pt x="157406" y="126249"/>
                    <a:pt x="166162" y="105114"/>
                    <a:pt x="166162" y="83082"/>
                  </a:cubicBezTo>
                  <a:cubicBezTo>
                    <a:pt x="166162" y="61046"/>
                    <a:pt x="157406" y="39915"/>
                    <a:pt x="141827" y="24335"/>
                  </a:cubicBezTo>
                  <a:cubicBezTo>
                    <a:pt x="126248" y="8753"/>
                    <a:pt x="105114" y="1"/>
                    <a:pt x="83081" y="1"/>
                  </a:cubicBezTo>
                  <a:close/>
                </a:path>
              </a:pathLst>
            </a:cu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5"/>
            <p:cNvSpPr/>
            <p:nvPr/>
          </p:nvSpPr>
          <p:spPr>
            <a:xfrm>
              <a:off x="2297475" y="1345125"/>
              <a:ext cx="3023200" cy="3023200"/>
            </a:xfrm>
            <a:custGeom>
              <a:rect b="b" l="l" r="r" t="t"/>
              <a:pathLst>
                <a:path extrusionOk="0" h="120928" w="120928">
                  <a:moveTo>
                    <a:pt x="60464" y="0"/>
                  </a:moveTo>
                  <a:cubicBezTo>
                    <a:pt x="44429" y="0"/>
                    <a:pt x="29048" y="6371"/>
                    <a:pt x="17710" y="17709"/>
                  </a:cubicBezTo>
                  <a:cubicBezTo>
                    <a:pt x="6372" y="29048"/>
                    <a:pt x="1" y="44429"/>
                    <a:pt x="1" y="60464"/>
                  </a:cubicBezTo>
                  <a:cubicBezTo>
                    <a:pt x="1" y="76499"/>
                    <a:pt x="6372" y="91879"/>
                    <a:pt x="17710" y="103218"/>
                  </a:cubicBezTo>
                  <a:cubicBezTo>
                    <a:pt x="29048" y="114556"/>
                    <a:pt x="44429" y="120927"/>
                    <a:pt x="60464" y="120927"/>
                  </a:cubicBezTo>
                  <a:cubicBezTo>
                    <a:pt x="76499" y="120927"/>
                    <a:pt x="91880" y="114556"/>
                    <a:pt x="103218" y="103218"/>
                  </a:cubicBezTo>
                  <a:cubicBezTo>
                    <a:pt x="114556" y="91879"/>
                    <a:pt x="120927" y="76499"/>
                    <a:pt x="120927" y="60464"/>
                  </a:cubicBezTo>
                  <a:cubicBezTo>
                    <a:pt x="120927" y="44429"/>
                    <a:pt x="114556" y="29048"/>
                    <a:pt x="103218" y="17709"/>
                  </a:cubicBezTo>
                  <a:cubicBezTo>
                    <a:pt x="91880" y="6371"/>
                    <a:pt x="76499" y="0"/>
                    <a:pt x="60464" y="0"/>
                  </a:cubicBezTo>
                  <a:close/>
                </a:path>
              </a:pathLst>
            </a:cu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7" name="Google Shape;717;p35"/>
          <p:cNvGrpSpPr/>
          <p:nvPr/>
        </p:nvGrpSpPr>
        <p:grpSpPr>
          <a:xfrm>
            <a:off x="5513969" y="1435837"/>
            <a:ext cx="554700" cy="554700"/>
            <a:chOff x="1221094" y="1533487"/>
            <a:chExt cx="554700" cy="554700"/>
          </a:xfrm>
        </p:grpSpPr>
        <p:sp>
          <p:nvSpPr>
            <p:cNvPr id="718" name="Google Shape;718;p35"/>
            <p:cNvSpPr/>
            <p:nvPr/>
          </p:nvSpPr>
          <p:spPr>
            <a:xfrm>
              <a:off x="1221094" y="1533487"/>
              <a:ext cx="554700" cy="5547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5"/>
            <p:cNvSpPr/>
            <p:nvPr/>
          </p:nvSpPr>
          <p:spPr>
            <a:xfrm>
              <a:off x="1288144" y="1600535"/>
              <a:ext cx="420600" cy="420600"/>
            </a:xfrm>
            <a:prstGeom prst="ellipse">
              <a:avLst/>
            </a:prstGeom>
            <a:gradFill>
              <a:gsLst>
                <a:gs pos="0">
                  <a:schemeClr val="accent3"/>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0" name="Google Shape;720;p35"/>
            <p:cNvGrpSpPr/>
            <p:nvPr/>
          </p:nvGrpSpPr>
          <p:grpSpPr>
            <a:xfrm>
              <a:off x="1376326" y="1673263"/>
              <a:ext cx="244237" cy="244216"/>
              <a:chOff x="4628325" y="3599825"/>
              <a:chExt cx="295400" cy="295375"/>
            </a:xfrm>
          </p:grpSpPr>
          <p:sp>
            <p:nvSpPr>
              <p:cNvPr id="721" name="Google Shape;721;p35"/>
              <p:cNvSpPr/>
              <p:nvPr/>
            </p:nvSpPr>
            <p:spPr>
              <a:xfrm>
                <a:off x="4679525" y="3686450"/>
                <a:ext cx="17350" cy="86675"/>
              </a:xfrm>
              <a:custGeom>
                <a:rect b="b" l="l" r="r" t="t"/>
                <a:pathLst>
                  <a:path extrusionOk="0" h="3467" w="694">
                    <a:moveTo>
                      <a:pt x="0" y="1"/>
                    </a:moveTo>
                    <a:lnTo>
                      <a:pt x="0" y="3466"/>
                    </a:lnTo>
                    <a:lnTo>
                      <a:pt x="694" y="3466"/>
                    </a:lnTo>
                    <a:lnTo>
                      <a:pt x="69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5"/>
              <p:cNvSpPr/>
              <p:nvPr/>
            </p:nvSpPr>
            <p:spPr>
              <a:xfrm>
                <a:off x="4854375" y="3686450"/>
                <a:ext cx="18150" cy="86675"/>
              </a:xfrm>
              <a:custGeom>
                <a:rect b="b" l="l" r="r" t="t"/>
                <a:pathLst>
                  <a:path extrusionOk="0" h="3467" w="726">
                    <a:moveTo>
                      <a:pt x="1" y="1"/>
                    </a:moveTo>
                    <a:lnTo>
                      <a:pt x="1" y="3466"/>
                    </a:lnTo>
                    <a:lnTo>
                      <a:pt x="725" y="3466"/>
                    </a:lnTo>
                    <a:lnTo>
                      <a:pt x="7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5"/>
              <p:cNvSpPr/>
              <p:nvPr/>
            </p:nvSpPr>
            <p:spPr>
              <a:xfrm>
                <a:off x="4679525" y="3790425"/>
                <a:ext cx="17350" cy="104000"/>
              </a:xfrm>
              <a:custGeom>
                <a:rect b="b" l="l" r="r" t="t"/>
                <a:pathLst>
                  <a:path extrusionOk="0" h="4160" w="694">
                    <a:moveTo>
                      <a:pt x="0" y="0"/>
                    </a:moveTo>
                    <a:lnTo>
                      <a:pt x="0" y="4159"/>
                    </a:lnTo>
                    <a:lnTo>
                      <a:pt x="694" y="4159"/>
                    </a:lnTo>
                    <a:lnTo>
                      <a:pt x="69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5"/>
              <p:cNvSpPr/>
              <p:nvPr/>
            </p:nvSpPr>
            <p:spPr>
              <a:xfrm>
                <a:off x="4854375" y="3790425"/>
                <a:ext cx="18150" cy="104000"/>
              </a:xfrm>
              <a:custGeom>
                <a:rect b="b" l="l" r="r" t="t"/>
                <a:pathLst>
                  <a:path extrusionOk="0" h="4160" w="726">
                    <a:moveTo>
                      <a:pt x="1" y="0"/>
                    </a:moveTo>
                    <a:lnTo>
                      <a:pt x="1" y="4159"/>
                    </a:lnTo>
                    <a:lnTo>
                      <a:pt x="725" y="4159"/>
                    </a:lnTo>
                    <a:lnTo>
                      <a:pt x="72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5"/>
              <p:cNvSpPr/>
              <p:nvPr/>
            </p:nvSpPr>
            <p:spPr>
              <a:xfrm>
                <a:off x="4628325" y="3686450"/>
                <a:ext cx="34675" cy="86675"/>
              </a:xfrm>
              <a:custGeom>
                <a:rect b="b" l="l" r="r" t="t"/>
                <a:pathLst>
                  <a:path extrusionOk="0" h="3467" w="1387">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5"/>
              <p:cNvSpPr/>
              <p:nvPr/>
            </p:nvSpPr>
            <p:spPr>
              <a:xfrm>
                <a:off x="4714975" y="3686450"/>
                <a:ext cx="122100" cy="86675"/>
              </a:xfrm>
              <a:custGeom>
                <a:rect b="b" l="l" r="r" t="t"/>
                <a:pathLst>
                  <a:path extrusionOk="0" h="3467" w="4884">
                    <a:moveTo>
                      <a:pt x="0" y="1"/>
                    </a:moveTo>
                    <a:lnTo>
                      <a:pt x="0" y="3466"/>
                    </a:lnTo>
                    <a:lnTo>
                      <a:pt x="4883" y="3466"/>
                    </a:lnTo>
                    <a:lnTo>
                      <a:pt x="488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5"/>
              <p:cNvSpPr/>
              <p:nvPr/>
            </p:nvSpPr>
            <p:spPr>
              <a:xfrm>
                <a:off x="4889025" y="3777825"/>
                <a:ext cx="34700" cy="117375"/>
              </a:xfrm>
              <a:custGeom>
                <a:rect b="b" l="l" r="r" t="t"/>
                <a:pathLst>
                  <a:path extrusionOk="0" h="4695" w="1388">
                    <a:moveTo>
                      <a:pt x="1387" y="0"/>
                    </a:moveTo>
                    <a:cubicBezTo>
                      <a:pt x="977" y="315"/>
                      <a:pt x="505" y="504"/>
                      <a:pt x="1" y="504"/>
                    </a:cubicBezTo>
                    <a:lnTo>
                      <a:pt x="1" y="4695"/>
                    </a:lnTo>
                    <a:lnTo>
                      <a:pt x="347" y="4695"/>
                    </a:lnTo>
                    <a:cubicBezTo>
                      <a:pt x="946" y="4695"/>
                      <a:pt x="1387" y="4222"/>
                      <a:pt x="1387" y="3655"/>
                    </a:cubicBezTo>
                    <a:lnTo>
                      <a:pt x="138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5"/>
              <p:cNvSpPr/>
              <p:nvPr/>
            </p:nvSpPr>
            <p:spPr>
              <a:xfrm>
                <a:off x="4628325" y="3777825"/>
                <a:ext cx="34675" cy="116600"/>
              </a:xfrm>
              <a:custGeom>
                <a:rect b="b" l="l" r="r" t="t"/>
                <a:pathLst>
                  <a:path extrusionOk="0" h="4664" w="1387">
                    <a:moveTo>
                      <a:pt x="1" y="0"/>
                    </a:moveTo>
                    <a:lnTo>
                      <a:pt x="1" y="3655"/>
                    </a:lnTo>
                    <a:cubicBezTo>
                      <a:pt x="1" y="4222"/>
                      <a:pt x="442" y="4663"/>
                      <a:pt x="1009" y="4663"/>
                    </a:cubicBezTo>
                    <a:lnTo>
                      <a:pt x="1387" y="4663"/>
                    </a:lnTo>
                    <a:lnTo>
                      <a:pt x="1387" y="504"/>
                    </a:lnTo>
                    <a:cubicBezTo>
                      <a:pt x="851" y="504"/>
                      <a:pt x="379" y="315"/>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5"/>
              <p:cNvSpPr/>
              <p:nvPr/>
            </p:nvSpPr>
            <p:spPr>
              <a:xfrm>
                <a:off x="4766950" y="3790425"/>
                <a:ext cx="17350" cy="18150"/>
              </a:xfrm>
              <a:custGeom>
                <a:rect b="b" l="l" r="r" t="t"/>
                <a:pathLst>
                  <a:path extrusionOk="0" h="726" w="694">
                    <a:moveTo>
                      <a:pt x="1" y="0"/>
                    </a:moveTo>
                    <a:lnTo>
                      <a:pt x="1" y="347"/>
                    </a:lnTo>
                    <a:cubicBezTo>
                      <a:pt x="1" y="568"/>
                      <a:pt x="158" y="725"/>
                      <a:pt x="347" y="725"/>
                    </a:cubicBezTo>
                    <a:cubicBezTo>
                      <a:pt x="568" y="725"/>
                      <a:pt x="694" y="568"/>
                      <a:pt x="694" y="347"/>
                    </a:cubicBezTo>
                    <a:lnTo>
                      <a:pt x="69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5"/>
              <p:cNvSpPr/>
              <p:nvPr/>
            </p:nvSpPr>
            <p:spPr>
              <a:xfrm>
                <a:off x="4889025" y="3686450"/>
                <a:ext cx="34700" cy="86675"/>
              </a:xfrm>
              <a:custGeom>
                <a:rect b="b" l="l" r="r" t="t"/>
                <a:pathLst>
                  <a:path extrusionOk="0" h="3467" w="1388">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5"/>
              <p:cNvSpPr/>
              <p:nvPr/>
            </p:nvSpPr>
            <p:spPr>
              <a:xfrm>
                <a:off x="4714975" y="3790425"/>
                <a:ext cx="122100" cy="104000"/>
              </a:xfrm>
              <a:custGeom>
                <a:rect b="b" l="l" r="r" t="t"/>
                <a:pathLst>
                  <a:path extrusionOk="0" h="4160" w="4884">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5"/>
              <p:cNvSpPr/>
              <p:nvPr/>
            </p:nvSpPr>
            <p:spPr>
              <a:xfrm>
                <a:off x="4714175" y="3599825"/>
                <a:ext cx="122100" cy="69325"/>
              </a:xfrm>
              <a:custGeom>
                <a:rect b="b" l="l" r="r" t="t"/>
                <a:pathLst>
                  <a:path extrusionOk="0" h="2773" w="4884">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33" name="Google Shape;733;p35"/>
          <p:cNvGrpSpPr/>
          <p:nvPr/>
        </p:nvGrpSpPr>
        <p:grpSpPr>
          <a:xfrm>
            <a:off x="5330743" y="2188704"/>
            <a:ext cx="2001014" cy="1106717"/>
            <a:chOff x="6879411" y="2843985"/>
            <a:chExt cx="1404319" cy="776643"/>
          </a:xfrm>
        </p:grpSpPr>
        <p:grpSp>
          <p:nvGrpSpPr>
            <p:cNvPr id="734" name="Google Shape;734;p35"/>
            <p:cNvGrpSpPr/>
            <p:nvPr/>
          </p:nvGrpSpPr>
          <p:grpSpPr>
            <a:xfrm>
              <a:off x="6879411" y="2843985"/>
              <a:ext cx="1404319" cy="776643"/>
              <a:chOff x="4202297" y="-1870275"/>
              <a:chExt cx="2538997" cy="1404164"/>
            </a:xfrm>
          </p:grpSpPr>
          <p:sp>
            <p:nvSpPr>
              <p:cNvPr id="735" name="Google Shape;735;p35"/>
              <p:cNvSpPr/>
              <p:nvPr/>
            </p:nvSpPr>
            <p:spPr>
              <a:xfrm>
                <a:off x="4202297" y="-1870275"/>
                <a:ext cx="2538997" cy="227172"/>
              </a:xfrm>
              <a:custGeom>
                <a:rect b="b" l="l" r="r" t="t"/>
                <a:pathLst>
                  <a:path extrusionOk="0" h="11958" w="133649">
                    <a:moveTo>
                      <a:pt x="4983" y="0"/>
                    </a:moveTo>
                    <a:cubicBezTo>
                      <a:pt x="2232" y="0"/>
                      <a:pt x="0" y="2232"/>
                      <a:pt x="0" y="4983"/>
                    </a:cubicBezTo>
                    <a:lnTo>
                      <a:pt x="0" y="11958"/>
                    </a:lnTo>
                    <a:lnTo>
                      <a:pt x="133648" y="11958"/>
                    </a:lnTo>
                    <a:lnTo>
                      <a:pt x="133648" y="4983"/>
                    </a:lnTo>
                    <a:cubicBezTo>
                      <a:pt x="133648" y="2232"/>
                      <a:pt x="131419" y="0"/>
                      <a:pt x="128665" y="0"/>
                    </a:cubicBezTo>
                    <a:close/>
                  </a:path>
                </a:pathLst>
              </a:custGeom>
              <a:gradFill>
                <a:gsLst>
                  <a:gs pos="0">
                    <a:schemeClr val="accent3"/>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5"/>
              <p:cNvSpPr/>
              <p:nvPr/>
            </p:nvSpPr>
            <p:spPr>
              <a:xfrm>
                <a:off x="4202297" y="-1643101"/>
                <a:ext cx="2538997" cy="1176990"/>
              </a:xfrm>
              <a:custGeom>
                <a:rect b="b" l="l" r="r" t="t"/>
                <a:pathLst>
                  <a:path extrusionOk="0" h="61955" w="133649">
                    <a:moveTo>
                      <a:pt x="0" y="0"/>
                    </a:moveTo>
                    <a:lnTo>
                      <a:pt x="0" y="56971"/>
                    </a:lnTo>
                    <a:cubicBezTo>
                      <a:pt x="0" y="59722"/>
                      <a:pt x="2232" y="61954"/>
                      <a:pt x="4983" y="61954"/>
                    </a:cubicBezTo>
                    <a:lnTo>
                      <a:pt x="128665" y="61954"/>
                    </a:lnTo>
                    <a:cubicBezTo>
                      <a:pt x="131419" y="61954"/>
                      <a:pt x="133648" y="59722"/>
                      <a:pt x="133648" y="56971"/>
                    </a:cubicBezTo>
                    <a:lnTo>
                      <a:pt x="133648" y="0"/>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5"/>
              <p:cNvSpPr/>
              <p:nvPr/>
            </p:nvSpPr>
            <p:spPr>
              <a:xfrm>
                <a:off x="4284841" y="-1807298"/>
                <a:ext cx="71583" cy="71583"/>
              </a:xfrm>
              <a:custGeom>
                <a:rect b="b" l="l" r="r" t="t"/>
                <a:pathLst>
                  <a:path extrusionOk="0" h="3768" w="3768">
                    <a:moveTo>
                      <a:pt x="1882" y="0"/>
                    </a:moveTo>
                    <a:cubicBezTo>
                      <a:pt x="844" y="0"/>
                      <a:pt x="0" y="844"/>
                      <a:pt x="0" y="1882"/>
                    </a:cubicBezTo>
                    <a:cubicBezTo>
                      <a:pt x="0" y="2924"/>
                      <a:pt x="844"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5"/>
              <p:cNvSpPr/>
              <p:nvPr/>
            </p:nvSpPr>
            <p:spPr>
              <a:xfrm>
                <a:off x="4447574" y="-1807298"/>
                <a:ext cx="71583" cy="71583"/>
              </a:xfrm>
              <a:custGeom>
                <a:rect b="b" l="l" r="r" t="t"/>
                <a:pathLst>
                  <a:path extrusionOk="0" h="3768" w="3768">
                    <a:moveTo>
                      <a:pt x="1883" y="0"/>
                    </a:moveTo>
                    <a:cubicBezTo>
                      <a:pt x="844" y="0"/>
                      <a:pt x="1" y="844"/>
                      <a:pt x="1" y="1882"/>
                    </a:cubicBezTo>
                    <a:cubicBezTo>
                      <a:pt x="1" y="2924"/>
                      <a:pt x="844" y="3767"/>
                      <a:pt x="1883" y="3767"/>
                    </a:cubicBezTo>
                    <a:cubicBezTo>
                      <a:pt x="2924" y="3767"/>
                      <a:pt x="3768" y="2924"/>
                      <a:pt x="3768" y="1882"/>
                    </a:cubicBezTo>
                    <a:cubicBezTo>
                      <a:pt x="3768" y="844"/>
                      <a:pt x="2924" y="0"/>
                      <a:pt x="18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5"/>
              <p:cNvSpPr/>
              <p:nvPr/>
            </p:nvSpPr>
            <p:spPr>
              <a:xfrm>
                <a:off x="4610326" y="-1807298"/>
                <a:ext cx="71564" cy="71583"/>
              </a:xfrm>
              <a:custGeom>
                <a:rect b="b" l="l" r="r" t="t"/>
                <a:pathLst>
                  <a:path extrusionOk="0" h="3768" w="3767">
                    <a:moveTo>
                      <a:pt x="1882" y="0"/>
                    </a:moveTo>
                    <a:cubicBezTo>
                      <a:pt x="841" y="0"/>
                      <a:pt x="0" y="844"/>
                      <a:pt x="0" y="1882"/>
                    </a:cubicBezTo>
                    <a:cubicBezTo>
                      <a:pt x="0" y="2924"/>
                      <a:pt x="841"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0" name="Google Shape;740;p35"/>
            <p:cNvGrpSpPr/>
            <p:nvPr/>
          </p:nvGrpSpPr>
          <p:grpSpPr>
            <a:xfrm flipH="1">
              <a:off x="7727981" y="3082508"/>
              <a:ext cx="395014" cy="409310"/>
              <a:chOff x="3357325" y="2093500"/>
              <a:chExt cx="311525" cy="322825"/>
            </a:xfrm>
          </p:grpSpPr>
          <p:sp>
            <p:nvSpPr>
              <p:cNvPr id="741" name="Google Shape;741;p35"/>
              <p:cNvSpPr/>
              <p:nvPr/>
            </p:nvSpPr>
            <p:spPr>
              <a:xfrm>
                <a:off x="3357325" y="2210550"/>
                <a:ext cx="85700" cy="205775"/>
              </a:xfrm>
              <a:custGeom>
                <a:rect b="b" l="l" r="r" t="t"/>
                <a:pathLst>
                  <a:path extrusionOk="0" h="8231" w="3428">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42" name="Google Shape;742;p35"/>
              <p:cNvSpPr/>
              <p:nvPr/>
            </p:nvSpPr>
            <p:spPr>
              <a:xfrm>
                <a:off x="3471225" y="2152075"/>
                <a:ext cx="84725" cy="264250"/>
              </a:xfrm>
              <a:custGeom>
                <a:rect b="b" l="l" r="r" t="t"/>
                <a:pathLst>
                  <a:path extrusionOk="0" h="10570" w="3389">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43" name="Google Shape;743;p35"/>
              <p:cNvSpPr/>
              <p:nvPr/>
            </p:nvSpPr>
            <p:spPr>
              <a:xfrm>
                <a:off x="3584150" y="2093500"/>
                <a:ext cx="84700" cy="322825"/>
              </a:xfrm>
              <a:custGeom>
                <a:rect b="b" l="l" r="r" t="t"/>
                <a:pathLst>
                  <a:path extrusionOk="0" h="12913" w="3388">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744" name="Google Shape;744;p35"/>
            <p:cNvSpPr/>
            <p:nvPr/>
          </p:nvSpPr>
          <p:spPr>
            <a:xfrm>
              <a:off x="7040399" y="3082527"/>
              <a:ext cx="563400" cy="771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5"/>
            <p:cNvSpPr/>
            <p:nvPr/>
          </p:nvSpPr>
          <p:spPr>
            <a:xfrm>
              <a:off x="7040399" y="3195879"/>
              <a:ext cx="563400" cy="296100"/>
            </a:xfrm>
            <a:prstGeom prst="roundRect">
              <a:avLst>
                <a:gd fmla="val 17271"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35"/>
          <p:cNvGrpSpPr/>
          <p:nvPr/>
        </p:nvGrpSpPr>
        <p:grpSpPr>
          <a:xfrm>
            <a:off x="6343074" y="1848076"/>
            <a:ext cx="1326801" cy="733850"/>
            <a:chOff x="6879411" y="2843985"/>
            <a:chExt cx="1404319" cy="776643"/>
          </a:xfrm>
        </p:grpSpPr>
        <p:grpSp>
          <p:nvGrpSpPr>
            <p:cNvPr id="747" name="Google Shape;747;p35"/>
            <p:cNvGrpSpPr/>
            <p:nvPr/>
          </p:nvGrpSpPr>
          <p:grpSpPr>
            <a:xfrm>
              <a:off x="6879411" y="2843985"/>
              <a:ext cx="1404319" cy="776643"/>
              <a:chOff x="4202297" y="-1870275"/>
              <a:chExt cx="2538997" cy="1404164"/>
            </a:xfrm>
          </p:grpSpPr>
          <p:sp>
            <p:nvSpPr>
              <p:cNvPr id="748" name="Google Shape;748;p35"/>
              <p:cNvSpPr/>
              <p:nvPr/>
            </p:nvSpPr>
            <p:spPr>
              <a:xfrm>
                <a:off x="4202297" y="-1870275"/>
                <a:ext cx="2538997" cy="227172"/>
              </a:xfrm>
              <a:custGeom>
                <a:rect b="b" l="l" r="r" t="t"/>
                <a:pathLst>
                  <a:path extrusionOk="0" h="11958" w="133649">
                    <a:moveTo>
                      <a:pt x="4983" y="0"/>
                    </a:moveTo>
                    <a:cubicBezTo>
                      <a:pt x="2232" y="0"/>
                      <a:pt x="0" y="2232"/>
                      <a:pt x="0" y="4983"/>
                    </a:cubicBezTo>
                    <a:lnTo>
                      <a:pt x="0" y="11958"/>
                    </a:lnTo>
                    <a:lnTo>
                      <a:pt x="133648" y="11958"/>
                    </a:lnTo>
                    <a:lnTo>
                      <a:pt x="133648" y="4983"/>
                    </a:lnTo>
                    <a:cubicBezTo>
                      <a:pt x="133648" y="2232"/>
                      <a:pt x="131419" y="0"/>
                      <a:pt x="128665" y="0"/>
                    </a:cubicBezTo>
                    <a:close/>
                  </a:path>
                </a:pathLst>
              </a:custGeom>
              <a:gradFill>
                <a:gsLst>
                  <a:gs pos="0">
                    <a:schemeClr val="accent3"/>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5"/>
              <p:cNvSpPr/>
              <p:nvPr/>
            </p:nvSpPr>
            <p:spPr>
              <a:xfrm>
                <a:off x="4202297" y="-1643101"/>
                <a:ext cx="2538997" cy="1176990"/>
              </a:xfrm>
              <a:custGeom>
                <a:rect b="b" l="l" r="r" t="t"/>
                <a:pathLst>
                  <a:path extrusionOk="0" h="61955" w="133649">
                    <a:moveTo>
                      <a:pt x="0" y="0"/>
                    </a:moveTo>
                    <a:lnTo>
                      <a:pt x="0" y="56971"/>
                    </a:lnTo>
                    <a:cubicBezTo>
                      <a:pt x="0" y="59722"/>
                      <a:pt x="2232" y="61954"/>
                      <a:pt x="4983" y="61954"/>
                    </a:cubicBezTo>
                    <a:lnTo>
                      <a:pt x="128665" y="61954"/>
                    </a:lnTo>
                    <a:cubicBezTo>
                      <a:pt x="131419" y="61954"/>
                      <a:pt x="133648" y="59722"/>
                      <a:pt x="133648" y="56971"/>
                    </a:cubicBezTo>
                    <a:lnTo>
                      <a:pt x="133648" y="0"/>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5"/>
              <p:cNvSpPr/>
              <p:nvPr/>
            </p:nvSpPr>
            <p:spPr>
              <a:xfrm>
                <a:off x="4284841" y="-1807298"/>
                <a:ext cx="71583" cy="71583"/>
              </a:xfrm>
              <a:custGeom>
                <a:rect b="b" l="l" r="r" t="t"/>
                <a:pathLst>
                  <a:path extrusionOk="0" h="3768" w="3768">
                    <a:moveTo>
                      <a:pt x="1882" y="0"/>
                    </a:moveTo>
                    <a:cubicBezTo>
                      <a:pt x="844" y="0"/>
                      <a:pt x="0" y="844"/>
                      <a:pt x="0" y="1882"/>
                    </a:cubicBezTo>
                    <a:cubicBezTo>
                      <a:pt x="0" y="2924"/>
                      <a:pt x="844"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5"/>
              <p:cNvSpPr/>
              <p:nvPr/>
            </p:nvSpPr>
            <p:spPr>
              <a:xfrm>
                <a:off x="4447574" y="-1807298"/>
                <a:ext cx="71583" cy="71583"/>
              </a:xfrm>
              <a:custGeom>
                <a:rect b="b" l="l" r="r" t="t"/>
                <a:pathLst>
                  <a:path extrusionOk="0" h="3768" w="3768">
                    <a:moveTo>
                      <a:pt x="1883" y="0"/>
                    </a:moveTo>
                    <a:cubicBezTo>
                      <a:pt x="844" y="0"/>
                      <a:pt x="1" y="844"/>
                      <a:pt x="1" y="1882"/>
                    </a:cubicBezTo>
                    <a:cubicBezTo>
                      <a:pt x="1" y="2924"/>
                      <a:pt x="844" y="3767"/>
                      <a:pt x="1883" y="3767"/>
                    </a:cubicBezTo>
                    <a:cubicBezTo>
                      <a:pt x="2924" y="3767"/>
                      <a:pt x="3768" y="2924"/>
                      <a:pt x="3768" y="1882"/>
                    </a:cubicBezTo>
                    <a:cubicBezTo>
                      <a:pt x="3768" y="844"/>
                      <a:pt x="2924" y="0"/>
                      <a:pt x="18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5"/>
              <p:cNvSpPr/>
              <p:nvPr/>
            </p:nvSpPr>
            <p:spPr>
              <a:xfrm>
                <a:off x="4610326" y="-1807298"/>
                <a:ext cx="71564" cy="71583"/>
              </a:xfrm>
              <a:custGeom>
                <a:rect b="b" l="l" r="r" t="t"/>
                <a:pathLst>
                  <a:path extrusionOk="0" h="3768" w="3767">
                    <a:moveTo>
                      <a:pt x="1882" y="0"/>
                    </a:moveTo>
                    <a:cubicBezTo>
                      <a:pt x="841" y="0"/>
                      <a:pt x="0" y="844"/>
                      <a:pt x="0" y="1882"/>
                    </a:cubicBezTo>
                    <a:cubicBezTo>
                      <a:pt x="0" y="2924"/>
                      <a:pt x="841"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3" name="Google Shape;753;p35"/>
            <p:cNvGrpSpPr/>
            <p:nvPr/>
          </p:nvGrpSpPr>
          <p:grpSpPr>
            <a:xfrm flipH="1">
              <a:off x="7727981" y="3082508"/>
              <a:ext cx="395014" cy="409310"/>
              <a:chOff x="3357325" y="2093500"/>
              <a:chExt cx="311525" cy="322825"/>
            </a:xfrm>
          </p:grpSpPr>
          <p:sp>
            <p:nvSpPr>
              <p:cNvPr id="754" name="Google Shape;754;p35"/>
              <p:cNvSpPr/>
              <p:nvPr/>
            </p:nvSpPr>
            <p:spPr>
              <a:xfrm>
                <a:off x="3357325" y="2210550"/>
                <a:ext cx="85700" cy="205775"/>
              </a:xfrm>
              <a:custGeom>
                <a:rect b="b" l="l" r="r" t="t"/>
                <a:pathLst>
                  <a:path extrusionOk="0" h="8231" w="3428">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55" name="Google Shape;755;p35"/>
              <p:cNvSpPr/>
              <p:nvPr/>
            </p:nvSpPr>
            <p:spPr>
              <a:xfrm>
                <a:off x="3471225" y="2152075"/>
                <a:ext cx="84725" cy="264250"/>
              </a:xfrm>
              <a:custGeom>
                <a:rect b="b" l="l" r="r" t="t"/>
                <a:pathLst>
                  <a:path extrusionOk="0" h="10570" w="3389">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56" name="Google Shape;756;p35"/>
              <p:cNvSpPr/>
              <p:nvPr/>
            </p:nvSpPr>
            <p:spPr>
              <a:xfrm>
                <a:off x="3584150" y="2093500"/>
                <a:ext cx="84700" cy="322825"/>
              </a:xfrm>
              <a:custGeom>
                <a:rect b="b" l="l" r="r" t="t"/>
                <a:pathLst>
                  <a:path extrusionOk="0" h="12913" w="3388">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757" name="Google Shape;757;p35"/>
            <p:cNvSpPr/>
            <p:nvPr/>
          </p:nvSpPr>
          <p:spPr>
            <a:xfrm>
              <a:off x="7040399" y="3082527"/>
              <a:ext cx="563400" cy="771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5"/>
            <p:cNvSpPr/>
            <p:nvPr/>
          </p:nvSpPr>
          <p:spPr>
            <a:xfrm>
              <a:off x="7040399" y="3195879"/>
              <a:ext cx="563400" cy="296100"/>
            </a:xfrm>
            <a:prstGeom prst="roundRect">
              <a:avLst>
                <a:gd fmla="val 17271"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9" name="Google Shape;759;p35"/>
          <p:cNvGrpSpPr/>
          <p:nvPr/>
        </p:nvGrpSpPr>
        <p:grpSpPr>
          <a:xfrm>
            <a:off x="7127022" y="2927041"/>
            <a:ext cx="835800" cy="835800"/>
            <a:chOff x="4818747" y="4959641"/>
            <a:chExt cx="835800" cy="835800"/>
          </a:xfrm>
        </p:grpSpPr>
        <p:grpSp>
          <p:nvGrpSpPr>
            <p:cNvPr id="760" name="Google Shape;760;p35"/>
            <p:cNvGrpSpPr/>
            <p:nvPr/>
          </p:nvGrpSpPr>
          <p:grpSpPr>
            <a:xfrm>
              <a:off x="4818747" y="4959641"/>
              <a:ext cx="835800" cy="835800"/>
              <a:chOff x="4818747" y="4959641"/>
              <a:chExt cx="835800" cy="835800"/>
            </a:xfrm>
          </p:grpSpPr>
          <p:sp>
            <p:nvSpPr>
              <p:cNvPr id="761" name="Google Shape;761;p35"/>
              <p:cNvSpPr/>
              <p:nvPr/>
            </p:nvSpPr>
            <p:spPr>
              <a:xfrm>
                <a:off x="4818747" y="4959641"/>
                <a:ext cx="835800" cy="8358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5"/>
              <p:cNvSpPr/>
              <p:nvPr/>
            </p:nvSpPr>
            <p:spPr>
              <a:xfrm>
                <a:off x="4919765" y="5060655"/>
                <a:ext cx="633600" cy="633600"/>
              </a:xfrm>
              <a:prstGeom prst="ellipse">
                <a:avLst/>
              </a:prstGeom>
              <a:gradFill>
                <a:gsLst>
                  <a:gs pos="0">
                    <a:schemeClr val="accent3"/>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3" name="Google Shape;763;p35"/>
            <p:cNvGrpSpPr/>
            <p:nvPr/>
          </p:nvGrpSpPr>
          <p:grpSpPr>
            <a:xfrm>
              <a:off x="5112076" y="5184686"/>
              <a:ext cx="249059" cy="385628"/>
              <a:chOff x="-47839250" y="3569100"/>
              <a:chExt cx="193775" cy="300100"/>
            </a:xfrm>
          </p:grpSpPr>
          <p:sp>
            <p:nvSpPr>
              <p:cNvPr id="764" name="Google Shape;764;p35"/>
              <p:cNvSpPr/>
              <p:nvPr/>
            </p:nvSpPr>
            <p:spPr>
              <a:xfrm>
                <a:off x="-47786475" y="3657325"/>
                <a:ext cx="51225" cy="51200"/>
              </a:xfrm>
              <a:custGeom>
                <a:rect b="b" l="l" r="r" t="t"/>
                <a:pathLst>
                  <a:path extrusionOk="0" h="2048" w="2049">
                    <a:moveTo>
                      <a:pt x="1072" y="0"/>
                    </a:moveTo>
                    <a:cubicBezTo>
                      <a:pt x="473" y="0"/>
                      <a:pt x="1" y="473"/>
                      <a:pt x="1" y="1071"/>
                    </a:cubicBezTo>
                    <a:cubicBezTo>
                      <a:pt x="1" y="1544"/>
                      <a:pt x="284" y="1890"/>
                      <a:pt x="725" y="2048"/>
                    </a:cubicBezTo>
                    <a:lnTo>
                      <a:pt x="725" y="1071"/>
                    </a:lnTo>
                    <a:cubicBezTo>
                      <a:pt x="725" y="882"/>
                      <a:pt x="883" y="725"/>
                      <a:pt x="1072" y="725"/>
                    </a:cubicBezTo>
                    <a:lnTo>
                      <a:pt x="2048" y="725"/>
                    </a:lnTo>
                    <a:cubicBezTo>
                      <a:pt x="1891" y="315"/>
                      <a:pt x="1513" y="0"/>
                      <a:pt x="107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5"/>
              <p:cNvSpPr/>
              <p:nvPr/>
            </p:nvSpPr>
            <p:spPr>
              <a:xfrm>
                <a:off x="-47751025" y="3692750"/>
                <a:ext cx="15775" cy="15775"/>
              </a:xfrm>
              <a:custGeom>
                <a:rect b="b" l="l" r="r" t="t"/>
                <a:pathLst>
                  <a:path extrusionOk="0" h="631" w="631">
                    <a:moveTo>
                      <a:pt x="0" y="1"/>
                    </a:moveTo>
                    <a:lnTo>
                      <a:pt x="0" y="631"/>
                    </a:lnTo>
                    <a:cubicBezTo>
                      <a:pt x="315" y="536"/>
                      <a:pt x="504" y="284"/>
                      <a:pt x="63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5"/>
              <p:cNvSpPr/>
              <p:nvPr/>
            </p:nvSpPr>
            <p:spPr>
              <a:xfrm>
                <a:off x="-47838450" y="3569100"/>
                <a:ext cx="192975" cy="35475"/>
              </a:xfrm>
              <a:custGeom>
                <a:rect b="b" l="l" r="r" t="t"/>
                <a:pathLst>
                  <a:path extrusionOk="0" h="1419" w="7719">
                    <a:moveTo>
                      <a:pt x="347" y="1"/>
                    </a:moveTo>
                    <a:cubicBezTo>
                      <a:pt x="158" y="1"/>
                      <a:pt x="0" y="158"/>
                      <a:pt x="0" y="347"/>
                    </a:cubicBezTo>
                    <a:lnTo>
                      <a:pt x="0" y="1418"/>
                    </a:lnTo>
                    <a:lnTo>
                      <a:pt x="7719" y="1418"/>
                    </a:lnTo>
                    <a:lnTo>
                      <a:pt x="7719" y="347"/>
                    </a:lnTo>
                    <a:cubicBezTo>
                      <a:pt x="7719" y="158"/>
                      <a:pt x="7561" y="1"/>
                      <a:pt x="73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5"/>
              <p:cNvSpPr/>
              <p:nvPr/>
            </p:nvSpPr>
            <p:spPr>
              <a:xfrm>
                <a:off x="-47751025" y="3691975"/>
                <a:ext cx="53575" cy="53575"/>
              </a:xfrm>
              <a:custGeom>
                <a:rect b="b" l="l" r="r" t="t"/>
                <a:pathLst>
                  <a:path extrusionOk="0" h="2143" w="2143">
                    <a:moveTo>
                      <a:pt x="1386" y="0"/>
                    </a:moveTo>
                    <a:cubicBezTo>
                      <a:pt x="1229" y="662"/>
                      <a:pt x="725" y="1229"/>
                      <a:pt x="0" y="1387"/>
                    </a:cubicBezTo>
                    <a:lnTo>
                      <a:pt x="0" y="2143"/>
                    </a:lnTo>
                    <a:lnTo>
                      <a:pt x="2143" y="2143"/>
                    </a:lnTo>
                    <a:lnTo>
                      <a:pt x="214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5"/>
              <p:cNvSpPr/>
              <p:nvPr/>
            </p:nvSpPr>
            <p:spPr>
              <a:xfrm>
                <a:off x="-47839250" y="3621875"/>
                <a:ext cx="193000" cy="159125"/>
              </a:xfrm>
              <a:custGeom>
                <a:rect b="b" l="l" r="r" t="t"/>
                <a:pathLst>
                  <a:path extrusionOk="0" h="6365" w="7720">
                    <a:moveTo>
                      <a:pt x="3183" y="725"/>
                    </a:moveTo>
                    <a:cubicBezTo>
                      <a:pt x="4033" y="725"/>
                      <a:pt x="4758" y="1324"/>
                      <a:pt x="4915" y="2143"/>
                    </a:cubicBezTo>
                    <a:lnTo>
                      <a:pt x="6018" y="2143"/>
                    </a:lnTo>
                    <a:cubicBezTo>
                      <a:pt x="6207" y="2143"/>
                      <a:pt x="6365" y="2300"/>
                      <a:pt x="6365" y="2489"/>
                    </a:cubicBezTo>
                    <a:lnTo>
                      <a:pt x="6365" y="5293"/>
                    </a:lnTo>
                    <a:cubicBezTo>
                      <a:pt x="6365" y="5482"/>
                      <a:pt x="6207" y="5640"/>
                      <a:pt x="6018" y="5640"/>
                    </a:cubicBezTo>
                    <a:lnTo>
                      <a:pt x="3214" y="5640"/>
                    </a:lnTo>
                    <a:cubicBezTo>
                      <a:pt x="3025" y="5640"/>
                      <a:pt x="2868" y="5482"/>
                      <a:pt x="2868" y="5293"/>
                    </a:cubicBezTo>
                    <a:lnTo>
                      <a:pt x="2868" y="4191"/>
                    </a:lnTo>
                    <a:cubicBezTo>
                      <a:pt x="2080" y="4033"/>
                      <a:pt x="1450" y="3308"/>
                      <a:pt x="1450" y="2458"/>
                    </a:cubicBezTo>
                    <a:cubicBezTo>
                      <a:pt x="1418" y="1513"/>
                      <a:pt x="2206" y="725"/>
                      <a:pt x="3183" y="725"/>
                    </a:cubicBezTo>
                    <a:close/>
                    <a:moveTo>
                      <a:pt x="1" y="0"/>
                    </a:moveTo>
                    <a:lnTo>
                      <a:pt x="1" y="6364"/>
                    </a:lnTo>
                    <a:lnTo>
                      <a:pt x="7719" y="6364"/>
                    </a:lnTo>
                    <a:lnTo>
                      <a:pt x="771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5"/>
              <p:cNvSpPr/>
              <p:nvPr/>
            </p:nvSpPr>
            <p:spPr>
              <a:xfrm>
                <a:off x="-47839250" y="3799075"/>
                <a:ext cx="193000" cy="70125"/>
              </a:xfrm>
              <a:custGeom>
                <a:rect b="b" l="l" r="r" t="t"/>
                <a:pathLst>
                  <a:path extrusionOk="0" h="2805" w="7720">
                    <a:moveTo>
                      <a:pt x="4600" y="663"/>
                    </a:moveTo>
                    <a:cubicBezTo>
                      <a:pt x="4789" y="663"/>
                      <a:pt x="4947" y="820"/>
                      <a:pt x="4947" y="1041"/>
                    </a:cubicBezTo>
                    <a:cubicBezTo>
                      <a:pt x="4947" y="1230"/>
                      <a:pt x="4789" y="1387"/>
                      <a:pt x="4600" y="1387"/>
                    </a:cubicBezTo>
                    <a:lnTo>
                      <a:pt x="3183" y="1387"/>
                    </a:lnTo>
                    <a:cubicBezTo>
                      <a:pt x="2994" y="1387"/>
                      <a:pt x="2836" y="1230"/>
                      <a:pt x="2836" y="1041"/>
                    </a:cubicBezTo>
                    <a:cubicBezTo>
                      <a:pt x="2836" y="852"/>
                      <a:pt x="2994" y="663"/>
                      <a:pt x="3183" y="663"/>
                    </a:cubicBezTo>
                    <a:close/>
                    <a:moveTo>
                      <a:pt x="1" y="1"/>
                    </a:moveTo>
                    <a:lnTo>
                      <a:pt x="1" y="2458"/>
                    </a:lnTo>
                    <a:cubicBezTo>
                      <a:pt x="1" y="2647"/>
                      <a:pt x="158" y="2805"/>
                      <a:pt x="347" y="2805"/>
                    </a:cubicBezTo>
                    <a:lnTo>
                      <a:pt x="7341" y="2805"/>
                    </a:lnTo>
                    <a:cubicBezTo>
                      <a:pt x="7562" y="2805"/>
                      <a:pt x="7719" y="2647"/>
                      <a:pt x="7719" y="2458"/>
                    </a:cubicBezTo>
                    <a:lnTo>
                      <a:pt x="771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70" name="Google Shape;770;p35"/>
          <p:cNvSpPr/>
          <p:nvPr/>
        </p:nvSpPr>
        <p:spPr>
          <a:xfrm>
            <a:off x="5622113" y="3185525"/>
            <a:ext cx="283500" cy="2835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5"/>
          <p:cNvSpPr/>
          <p:nvPr/>
        </p:nvSpPr>
        <p:spPr>
          <a:xfrm>
            <a:off x="5809013" y="3352763"/>
            <a:ext cx="151500" cy="151500"/>
          </a:xfrm>
          <a:prstGeom prst="ellipse">
            <a:avLst/>
          </a:prstGeom>
          <a:gradFill>
            <a:gsLst>
              <a:gs pos="0">
                <a:schemeClr val="dk2">
                  <a:alpha val="10000"/>
                </a:schemeClr>
              </a:gs>
              <a:gs pos="100000">
                <a:schemeClr val="lt1">
                  <a:alpha val="10000"/>
                </a:scheme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5"/>
          <p:cNvSpPr/>
          <p:nvPr/>
        </p:nvSpPr>
        <p:spPr>
          <a:xfrm>
            <a:off x="6972288" y="1623850"/>
            <a:ext cx="283500" cy="2835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5"/>
          <p:cNvSpPr/>
          <p:nvPr/>
        </p:nvSpPr>
        <p:spPr>
          <a:xfrm>
            <a:off x="4894575" y="1090849"/>
            <a:ext cx="315000" cy="315000"/>
          </a:xfrm>
          <a:prstGeom prst="ellipse">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5"/>
          <p:cNvSpPr txBox="1"/>
          <p:nvPr>
            <p:ph idx="4294967295" type="subTitle"/>
          </p:nvPr>
        </p:nvSpPr>
        <p:spPr>
          <a:xfrm>
            <a:off x="1060125" y="2417288"/>
            <a:ext cx="2836200" cy="116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b="1" lang="en"/>
              <a:t>Place aux questions !</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Pour tout complément d’information :</a:t>
            </a:r>
            <a:br>
              <a:rPr lang="en"/>
            </a:br>
            <a:r>
              <a:rPr lang="en" u="sng">
                <a:solidFill>
                  <a:schemeClr val="hlink"/>
                </a:solidFill>
                <a:hlinkClick r:id="rId3"/>
              </a:rPr>
              <a:t>valdrin.salihi@etu.univ-poitiers.fr</a:t>
            </a:r>
            <a:br>
              <a:rPr lang="en"/>
            </a:br>
            <a:endParaRPr/>
          </a:p>
        </p:txBody>
      </p:sp>
      <p:pic>
        <p:nvPicPr>
          <p:cNvPr id="775" name="Google Shape;775;p35"/>
          <p:cNvPicPr preferRelativeResize="0"/>
          <p:nvPr/>
        </p:nvPicPr>
        <p:blipFill rotWithShape="1">
          <a:blip r:embed="rId4">
            <a:alphaModFix/>
          </a:blip>
          <a:srcRect b="0" l="0" r="0" t="0"/>
          <a:stretch/>
        </p:blipFill>
        <p:spPr>
          <a:xfrm>
            <a:off x="487625" y="513607"/>
            <a:ext cx="640500" cy="437594"/>
          </a:xfrm>
          <a:prstGeom prst="rect">
            <a:avLst/>
          </a:prstGeom>
          <a:noFill/>
          <a:ln>
            <a:noFill/>
          </a:ln>
        </p:spPr>
      </p:pic>
      <p:pic>
        <p:nvPicPr>
          <p:cNvPr id="776" name="Google Shape;776;p35"/>
          <p:cNvPicPr preferRelativeResize="0"/>
          <p:nvPr/>
        </p:nvPicPr>
        <p:blipFill rotWithShape="1">
          <a:blip r:embed="rId5">
            <a:alphaModFix/>
          </a:blip>
          <a:srcRect b="0" l="0" r="0" t="0"/>
          <a:stretch/>
        </p:blipFill>
        <p:spPr>
          <a:xfrm>
            <a:off x="8002550" y="513600"/>
            <a:ext cx="640500" cy="437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36"/>
          <p:cNvSpPr txBox="1"/>
          <p:nvPr>
            <p:ph type="title"/>
          </p:nvPr>
        </p:nvSpPr>
        <p:spPr>
          <a:xfrm>
            <a:off x="715050" y="505025"/>
            <a:ext cx="7713900" cy="44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Bibliographie</a:t>
            </a:r>
            <a:endParaRPr/>
          </a:p>
        </p:txBody>
      </p:sp>
      <p:sp>
        <p:nvSpPr>
          <p:cNvPr id="782" name="Google Shape;782;p36"/>
          <p:cNvSpPr txBox="1"/>
          <p:nvPr/>
        </p:nvSpPr>
        <p:spPr>
          <a:xfrm>
            <a:off x="1144500" y="1182650"/>
            <a:ext cx="7133700" cy="31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Albert Sans"/>
                <a:ea typeface="Albert Sans"/>
                <a:cs typeface="Albert Sans"/>
                <a:sym typeface="Albert Sans"/>
              </a:rPr>
              <a:t>Ian Goodfellow, Jean Pouget-Abadie, Mehdi Mirza, Bing Xu, David Warde-Farley, Sherjil Ozair, Aaron Courville, and Yoshua Bengio. 2020. Generative adversarial networks. Commun. ACM 63, 11 (November 2020), 139–144. </a:t>
            </a:r>
            <a:r>
              <a:rPr lang="en" sz="800" u="sng">
                <a:solidFill>
                  <a:schemeClr val="hlink"/>
                </a:solidFill>
                <a:latin typeface="Albert Sans"/>
                <a:ea typeface="Albert Sans"/>
                <a:cs typeface="Albert Sans"/>
                <a:sym typeface="Albert Sans"/>
                <a:hlinkClick r:id="rId3"/>
              </a:rPr>
              <a:t>https://doi.org/10.1145/3422622</a:t>
            </a:r>
            <a:r>
              <a:rPr lang="en" sz="800">
                <a:solidFill>
                  <a:schemeClr val="dk1"/>
                </a:solidFill>
                <a:latin typeface="Albert Sans"/>
                <a:ea typeface="Albert Sans"/>
                <a:cs typeface="Albert Sans"/>
                <a:sym typeface="Albert Sans"/>
              </a:rPr>
              <a:t> </a:t>
            </a:r>
            <a:endParaRPr sz="800">
              <a:solidFill>
                <a:schemeClr val="dk1"/>
              </a:solidFill>
              <a:latin typeface="Albert Sans"/>
              <a:ea typeface="Albert Sans"/>
              <a:cs typeface="Albert Sans"/>
              <a:sym typeface="Albert Sans"/>
            </a:endParaRPr>
          </a:p>
        </p:txBody>
      </p:sp>
      <p:sp>
        <p:nvSpPr>
          <p:cNvPr id="783" name="Google Shape;783;p36"/>
          <p:cNvSpPr txBox="1"/>
          <p:nvPr/>
        </p:nvSpPr>
        <p:spPr>
          <a:xfrm>
            <a:off x="850800" y="1204250"/>
            <a:ext cx="293700" cy="26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Albert Sans"/>
                <a:ea typeface="Albert Sans"/>
                <a:cs typeface="Albert Sans"/>
                <a:sym typeface="Albert Sans"/>
              </a:rPr>
              <a:t>[</a:t>
            </a:r>
            <a:r>
              <a:rPr b="1" lang="en" sz="900">
                <a:solidFill>
                  <a:schemeClr val="lt2"/>
                </a:solidFill>
                <a:latin typeface="Albert Sans"/>
                <a:ea typeface="Albert Sans"/>
                <a:cs typeface="Albert Sans"/>
                <a:sym typeface="Albert Sans"/>
              </a:rPr>
              <a:t>1</a:t>
            </a:r>
            <a:r>
              <a:rPr lang="en" sz="900">
                <a:solidFill>
                  <a:schemeClr val="dk1"/>
                </a:solidFill>
                <a:latin typeface="Albert Sans"/>
                <a:ea typeface="Albert Sans"/>
                <a:cs typeface="Albert Sans"/>
                <a:sym typeface="Albert Sans"/>
              </a:rPr>
              <a:t>]</a:t>
            </a:r>
            <a:endParaRPr sz="900">
              <a:solidFill>
                <a:schemeClr val="dk1"/>
              </a:solidFill>
              <a:latin typeface="Albert Sans"/>
              <a:ea typeface="Albert Sans"/>
              <a:cs typeface="Albert Sans"/>
              <a:sym typeface="Albert Sans"/>
            </a:endParaRPr>
          </a:p>
        </p:txBody>
      </p:sp>
      <p:sp>
        <p:nvSpPr>
          <p:cNvPr id="784" name="Google Shape;784;p36"/>
          <p:cNvSpPr txBox="1"/>
          <p:nvPr/>
        </p:nvSpPr>
        <p:spPr>
          <a:xfrm>
            <a:off x="1144500" y="1494350"/>
            <a:ext cx="7133700" cy="31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Albert Sans"/>
                <a:ea typeface="Albert Sans"/>
                <a:cs typeface="Albert Sans"/>
                <a:sym typeface="Albert Sans"/>
              </a:rPr>
              <a:t>Shabir, Ghualm. (2023). The Role of Artificial Intelligence in Cybersecurity: Enhancing Threat Detection and Mitigation.</a:t>
            </a:r>
            <a:endParaRPr sz="800">
              <a:solidFill>
                <a:schemeClr val="dk1"/>
              </a:solidFill>
              <a:latin typeface="Albert Sans"/>
              <a:ea typeface="Albert Sans"/>
              <a:cs typeface="Albert Sans"/>
              <a:sym typeface="Albert Sans"/>
            </a:endParaRPr>
          </a:p>
        </p:txBody>
      </p:sp>
      <p:sp>
        <p:nvSpPr>
          <p:cNvPr id="785" name="Google Shape;785;p36"/>
          <p:cNvSpPr txBox="1"/>
          <p:nvPr/>
        </p:nvSpPr>
        <p:spPr>
          <a:xfrm>
            <a:off x="835800" y="1515950"/>
            <a:ext cx="323700" cy="26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Albert Sans"/>
                <a:ea typeface="Albert Sans"/>
                <a:cs typeface="Albert Sans"/>
                <a:sym typeface="Albert Sans"/>
              </a:rPr>
              <a:t>[</a:t>
            </a:r>
            <a:r>
              <a:rPr b="1" lang="en" sz="900">
                <a:solidFill>
                  <a:schemeClr val="lt2"/>
                </a:solidFill>
                <a:latin typeface="Albert Sans"/>
                <a:ea typeface="Albert Sans"/>
                <a:cs typeface="Albert Sans"/>
                <a:sym typeface="Albert Sans"/>
              </a:rPr>
              <a:t>2</a:t>
            </a:r>
            <a:r>
              <a:rPr lang="en" sz="900">
                <a:solidFill>
                  <a:schemeClr val="dk1"/>
                </a:solidFill>
                <a:latin typeface="Albert Sans"/>
                <a:ea typeface="Albert Sans"/>
                <a:cs typeface="Albert Sans"/>
                <a:sym typeface="Albert Sans"/>
              </a:rPr>
              <a:t>]</a:t>
            </a:r>
            <a:endParaRPr sz="900">
              <a:solidFill>
                <a:schemeClr val="dk1"/>
              </a:solidFill>
              <a:latin typeface="Albert Sans"/>
              <a:ea typeface="Albert Sans"/>
              <a:cs typeface="Albert Sans"/>
              <a:sym typeface="Albert Sans"/>
            </a:endParaRPr>
          </a:p>
        </p:txBody>
      </p:sp>
      <p:sp>
        <p:nvSpPr>
          <p:cNvPr id="786" name="Google Shape;786;p36"/>
          <p:cNvSpPr txBox="1"/>
          <p:nvPr/>
        </p:nvSpPr>
        <p:spPr>
          <a:xfrm>
            <a:off x="1144500" y="1806050"/>
            <a:ext cx="7133700" cy="31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Albert Sans"/>
                <a:ea typeface="Albert Sans"/>
                <a:cs typeface="Albert Sans"/>
                <a:sym typeface="Albert Sans"/>
              </a:rPr>
              <a:t>MANJALY, Joel, VARGHESE, Ranjana Mary, et VARUGHESE, Philip. Artificial Intelligence in the Banking Sector—A Critical Analysis. Shanlax International Journal of Management, 2021, vol. 8, no S1, p. 210-216.</a:t>
            </a:r>
            <a:endParaRPr sz="800">
              <a:solidFill>
                <a:schemeClr val="dk1"/>
              </a:solidFill>
              <a:latin typeface="Albert Sans"/>
              <a:ea typeface="Albert Sans"/>
              <a:cs typeface="Albert Sans"/>
              <a:sym typeface="Albert Sans"/>
            </a:endParaRPr>
          </a:p>
        </p:txBody>
      </p:sp>
      <p:sp>
        <p:nvSpPr>
          <p:cNvPr id="787" name="Google Shape;787;p36"/>
          <p:cNvSpPr txBox="1"/>
          <p:nvPr/>
        </p:nvSpPr>
        <p:spPr>
          <a:xfrm>
            <a:off x="835800" y="1827650"/>
            <a:ext cx="323700" cy="26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Albert Sans"/>
                <a:ea typeface="Albert Sans"/>
                <a:cs typeface="Albert Sans"/>
                <a:sym typeface="Albert Sans"/>
              </a:rPr>
              <a:t>[</a:t>
            </a:r>
            <a:r>
              <a:rPr b="1" lang="en" sz="900">
                <a:solidFill>
                  <a:schemeClr val="lt2"/>
                </a:solidFill>
                <a:latin typeface="Albert Sans"/>
                <a:ea typeface="Albert Sans"/>
                <a:cs typeface="Albert Sans"/>
                <a:sym typeface="Albert Sans"/>
              </a:rPr>
              <a:t>3</a:t>
            </a:r>
            <a:r>
              <a:rPr lang="en" sz="900">
                <a:solidFill>
                  <a:schemeClr val="dk1"/>
                </a:solidFill>
                <a:latin typeface="Albert Sans"/>
                <a:ea typeface="Albert Sans"/>
                <a:cs typeface="Albert Sans"/>
                <a:sym typeface="Albert Sans"/>
              </a:rPr>
              <a:t>]</a:t>
            </a:r>
            <a:endParaRPr sz="900">
              <a:solidFill>
                <a:schemeClr val="dk1"/>
              </a:solidFill>
              <a:latin typeface="Albert Sans"/>
              <a:ea typeface="Albert Sans"/>
              <a:cs typeface="Albert Sans"/>
              <a:sym typeface="Albert Sans"/>
            </a:endParaRPr>
          </a:p>
        </p:txBody>
      </p:sp>
      <p:sp>
        <p:nvSpPr>
          <p:cNvPr id="788" name="Google Shape;788;p36"/>
          <p:cNvSpPr txBox="1"/>
          <p:nvPr/>
        </p:nvSpPr>
        <p:spPr>
          <a:xfrm>
            <a:off x="1159500" y="2139350"/>
            <a:ext cx="7133700" cy="31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Albert Sans"/>
                <a:ea typeface="Albert Sans"/>
                <a:cs typeface="Albert Sans"/>
                <a:sym typeface="Albert Sans"/>
              </a:rPr>
              <a:t>Kaur, R., Gabrijelčič, D., &amp; Klobučar, T. (2023). Artificial Intelligence for Cybersecurity : Literature Review and Future Research Directions. Information Fusion, 101804. </a:t>
            </a:r>
            <a:r>
              <a:rPr lang="en" sz="800" u="sng">
                <a:solidFill>
                  <a:schemeClr val="hlink"/>
                </a:solidFill>
                <a:latin typeface="Albert Sans"/>
                <a:ea typeface="Albert Sans"/>
                <a:cs typeface="Albert Sans"/>
                <a:sym typeface="Albert Sans"/>
                <a:hlinkClick r:id="rId4"/>
              </a:rPr>
              <a:t>https://doi.org/10.1016/j.inffus.2023.101804</a:t>
            </a:r>
            <a:r>
              <a:rPr lang="en" sz="800">
                <a:solidFill>
                  <a:schemeClr val="dk1"/>
                </a:solidFill>
                <a:latin typeface="Albert Sans"/>
                <a:ea typeface="Albert Sans"/>
                <a:cs typeface="Albert Sans"/>
                <a:sym typeface="Albert Sans"/>
              </a:rPr>
              <a:t> </a:t>
            </a:r>
            <a:endParaRPr sz="800">
              <a:solidFill>
                <a:schemeClr val="dk1"/>
              </a:solidFill>
              <a:latin typeface="Albert Sans"/>
              <a:ea typeface="Albert Sans"/>
              <a:cs typeface="Albert Sans"/>
              <a:sym typeface="Albert Sans"/>
            </a:endParaRPr>
          </a:p>
        </p:txBody>
      </p:sp>
      <p:sp>
        <p:nvSpPr>
          <p:cNvPr id="789" name="Google Shape;789;p36"/>
          <p:cNvSpPr txBox="1"/>
          <p:nvPr/>
        </p:nvSpPr>
        <p:spPr>
          <a:xfrm>
            <a:off x="828300" y="2160950"/>
            <a:ext cx="338700" cy="26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Albert Sans"/>
                <a:ea typeface="Albert Sans"/>
                <a:cs typeface="Albert Sans"/>
                <a:sym typeface="Albert Sans"/>
              </a:rPr>
              <a:t>[</a:t>
            </a:r>
            <a:r>
              <a:rPr b="1" lang="en" sz="900">
                <a:solidFill>
                  <a:schemeClr val="lt2"/>
                </a:solidFill>
                <a:latin typeface="Albert Sans"/>
                <a:ea typeface="Albert Sans"/>
                <a:cs typeface="Albert Sans"/>
                <a:sym typeface="Albert Sans"/>
              </a:rPr>
              <a:t>4</a:t>
            </a:r>
            <a:r>
              <a:rPr lang="en" sz="900">
                <a:solidFill>
                  <a:schemeClr val="dk1"/>
                </a:solidFill>
                <a:latin typeface="Albert Sans"/>
                <a:ea typeface="Albert Sans"/>
                <a:cs typeface="Albert Sans"/>
                <a:sym typeface="Albert Sans"/>
              </a:rPr>
              <a:t>]</a:t>
            </a:r>
            <a:endParaRPr sz="900">
              <a:solidFill>
                <a:schemeClr val="dk1"/>
              </a:solidFill>
              <a:latin typeface="Albert Sans"/>
              <a:ea typeface="Albert Sans"/>
              <a:cs typeface="Albert Sans"/>
              <a:sym typeface="Albert Sans"/>
            </a:endParaRPr>
          </a:p>
        </p:txBody>
      </p:sp>
      <p:sp>
        <p:nvSpPr>
          <p:cNvPr id="790" name="Google Shape;790;p36"/>
          <p:cNvSpPr txBox="1"/>
          <p:nvPr/>
        </p:nvSpPr>
        <p:spPr>
          <a:xfrm>
            <a:off x="835800" y="2494250"/>
            <a:ext cx="338700" cy="26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Albert Sans"/>
                <a:ea typeface="Albert Sans"/>
                <a:cs typeface="Albert Sans"/>
                <a:sym typeface="Albert Sans"/>
              </a:rPr>
              <a:t>[</a:t>
            </a:r>
            <a:r>
              <a:rPr b="1" lang="en" sz="900">
                <a:solidFill>
                  <a:schemeClr val="lt2"/>
                </a:solidFill>
                <a:latin typeface="Albert Sans"/>
                <a:ea typeface="Albert Sans"/>
                <a:cs typeface="Albert Sans"/>
                <a:sym typeface="Albert Sans"/>
              </a:rPr>
              <a:t>5</a:t>
            </a:r>
            <a:r>
              <a:rPr lang="en" sz="900">
                <a:solidFill>
                  <a:schemeClr val="dk1"/>
                </a:solidFill>
                <a:latin typeface="Albert Sans"/>
                <a:ea typeface="Albert Sans"/>
                <a:cs typeface="Albert Sans"/>
                <a:sym typeface="Albert Sans"/>
              </a:rPr>
              <a:t>]</a:t>
            </a:r>
            <a:endParaRPr sz="900">
              <a:solidFill>
                <a:schemeClr val="dk1"/>
              </a:solidFill>
              <a:latin typeface="Albert Sans"/>
              <a:ea typeface="Albert Sans"/>
              <a:cs typeface="Albert Sans"/>
              <a:sym typeface="Albert Sans"/>
            </a:endParaRPr>
          </a:p>
        </p:txBody>
      </p:sp>
      <p:sp>
        <p:nvSpPr>
          <p:cNvPr id="791" name="Google Shape;791;p36"/>
          <p:cNvSpPr txBox="1"/>
          <p:nvPr/>
        </p:nvSpPr>
        <p:spPr>
          <a:xfrm>
            <a:off x="1167000" y="2472650"/>
            <a:ext cx="7133700" cy="31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Albert Sans"/>
                <a:ea typeface="Albert Sans"/>
                <a:cs typeface="Albert Sans"/>
                <a:sym typeface="Albert Sans"/>
              </a:rPr>
              <a:t>MHLANGA, David. Financial inclusion in emerging economies: The application of machine learning and artificial intelligence in credit risk assessment. International journal of financial studies, 2021, vol.9, no 3, p. 39. </a:t>
            </a:r>
            <a:r>
              <a:rPr lang="en" sz="800" u="sng">
                <a:solidFill>
                  <a:schemeClr val="hlink"/>
                </a:solidFill>
                <a:latin typeface="Albert Sans"/>
                <a:ea typeface="Albert Sans"/>
                <a:cs typeface="Albert Sans"/>
                <a:sym typeface="Albert Sans"/>
                <a:hlinkClick r:id="rId5"/>
              </a:rPr>
              <a:t>https://doi.org/10.3390/ijfs9030039</a:t>
            </a:r>
            <a:r>
              <a:rPr lang="en" sz="800">
                <a:solidFill>
                  <a:schemeClr val="dk1"/>
                </a:solidFill>
                <a:latin typeface="Albert Sans"/>
                <a:ea typeface="Albert Sans"/>
                <a:cs typeface="Albert Sans"/>
                <a:sym typeface="Albert Sans"/>
              </a:rPr>
              <a:t> </a:t>
            </a:r>
            <a:endParaRPr sz="800">
              <a:solidFill>
                <a:schemeClr val="dk1"/>
              </a:solidFill>
              <a:latin typeface="Albert Sans"/>
              <a:ea typeface="Albert Sans"/>
              <a:cs typeface="Albert Sans"/>
              <a:sym typeface="Albert Sans"/>
            </a:endParaRPr>
          </a:p>
        </p:txBody>
      </p:sp>
      <p:sp>
        <p:nvSpPr>
          <p:cNvPr id="792" name="Google Shape;792;p36"/>
          <p:cNvSpPr txBox="1"/>
          <p:nvPr/>
        </p:nvSpPr>
        <p:spPr>
          <a:xfrm>
            <a:off x="850800" y="2849150"/>
            <a:ext cx="338700" cy="26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Albert Sans"/>
                <a:ea typeface="Albert Sans"/>
                <a:cs typeface="Albert Sans"/>
                <a:sym typeface="Albert Sans"/>
              </a:rPr>
              <a:t>[</a:t>
            </a:r>
            <a:r>
              <a:rPr b="1" lang="en" sz="900">
                <a:solidFill>
                  <a:schemeClr val="lt2"/>
                </a:solidFill>
                <a:latin typeface="Albert Sans"/>
                <a:ea typeface="Albert Sans"/>
                <a:cs typeface="Albert Sans"/>
                <a:sym typeface="Albert Sans"/>
              </a:rPr>
              <a:t>6</a:t>
            </a:r>
            <a:r>
              <a:rPr lang="en" sz="900">
                <a:solidFill>
                  <a:schemeClr val="dk1"/>
                </a:solidFill>
                <a:latin typeface="Albert Sans"/>
                <a:ea typeface="Albert Sans"/>
                <a:cs typeface="Albert Sans"/>
                <a:sym typeface="Albert Sans"/>
              </a:rPr>
              <a:t>]</a:t>
            </a:r>
            <a:endParaRPr sz="900">
              <a:solidFill>
                <a:schemeClr val="dk1"/>
              </a:solidFill>
              <a:latin typeface="Albert Sans"/>
              <a:ea typeface="Albert Sans"/>
              <a:cs typeface="Albert Sans"/>
              <a:sym typeface="Albert Sans"/>
            </a:endParaRPr>
          </a:p>
        </p:txBody>
      </p:sp>
      <p:sp>
        <p:nvSpPr>
          <p:cNvPr id="793" name="Google Shape;793;p36"/>
          <p:cNvSpPr txBox="1"/>
          <p:nvPr/>
        </p:nvSpPr>
        <p:spPr>
          <a:xfrm>
            <a:off x="1182000" y="2827550"/>
            <a:ext cx="7133700" cy="31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Albert Sans"/>
                <a:ea typeface="Albert Sans"/>
                <a:cs typeface="Albert Sans"/>
                <a:sym typeface="Albert Sans"/>
              </a:rPr>
              <a:t>MIN, Alfonso. ARTIFICIAL INTELLIGENCE AND BIAS: CHALLENGES, IMPLICATIONS, AND REMEDIES. Journal of Social Research, 2023, vol. 2, no 11. </a:t>
            </a:r>
            <a:r>
              <a:rPr lang="en" sz="800" u="sng">
                <a:solidFill>
                  <a:schemeClr val="hlink"/>
                </a:solidFill>
                <a:latin typeface="Albert Sans"/>
                <a:ea typeface="Albert Sans"/>
                <a:cs typeface="Albert Sans"/>
                <a:sym typeface="Albert Sans"/>
                <a:hlinkClick r:id="rId6"/>
              </a:rPr>
              <a:t>https://doi.org/10.55324/josr.v2i11.1477</a:t>
            </a:r>
            <a:r>
              <a:rPr lang="en" sz="800">
                <a:solidFill>
                  <a:schemeClr val="dk1"/>
                </a:solidFill>
                <a:latin typeface="Albert Sans"/>
                <a:ea typeface="Albert Sans"/>
                <a:cs typeface="Albert Sans"/>
                <a:sym typeface="Albert Sans"/>
              </a:rPr>
              <a:t> </a:t>
            </a:r>
            <a:endParaRPr sz="800">
              <a:solidFill>
                <a:schemeClr val="dk1"/>
              </a:solidFill>
              <a:latin typeface="Albert Sans"/>
              <a:ea typeface="Albert Sans"/>
              <a:cs typeface="Albert Sans"/>
              <a:sym typeface="Albert Sans"/>
            </a:endParaRPr>
          </a:p>
        </p:txBody>
      </p:sp>
      <p:sp>
        <p:nvSpPr>
          <p:cNvPr id="794" name="Google Shape;794;p36"/>
          <p:cNvSpPr txBox="1"/>
          <p:nvPr/>
        </p:nvSpPr>
        <p:spPr>
          <a:xfrm>
            <a:off x="850800" y="3225650"/>
            <a:ext cx="338700" cy="26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Albert Sans"/>
                <a:ea typeface="Albert Sans"/>
                <a:cs typeface="Albert Sans"/>
                <a:sym typeface="Albert Sans"/>
              </a:rPr>
              <a:t>[</a:t>
            </a:r>
            <a:r>
              <a:rPr b="1" lang="en" sz="900">
                <a:solidFill>
                  <a:schemeClr val="lt2"/>
                </a:solidFill>
                <a:latin typeface="Albert Sans"/>
                <a:ea typeface="Albert Sans"/>
                <a:cs typeface="Albert Sans"/>
                <a:sym typeface="Albert Sans"/>
              </a:rPr>
              <a:t>7</a:t>
            </a:r>
            <a:r>
              <a:rPr lang="en" sz="900">
                <a:solidFill>
                  <a:schemeClr val="dk1"/>
                </a:solidFill>
                <a:latin typeface="Albert Sans"/>
                <a:ea typeface="Albert Sans"/>
                <a:cs typeface="Albert Sans"/>
                <a:sym typeface="Albert Sans"/>
              </a:rPr>
              <a:t>]</a:t>
            </a:r>
            <a:endParaRPr sz="900">
              <a:solidFill>
                <a:schemeClr val="dk1"/>
              </a:solidFill>
              <a:latin typeface="Albert Sans"/>
              <a:ea typeface="Albert Sans"/>
              <a:cs typeface="Albert Sans"/>
              <a:sym typeface="Albert Sans"/>
            </a:endParaRPr>
          </a:p>
        </p:txBody>
      </p:sp>
      <p:sp>
        <p:nvSpPr>
          <p:cNvPr id="795" name="Google Shape;795;p36"/>
          <p:cNvSpPr txBox="1"/>
          <p:nvPr/>
        </p:nvSpPr>
        <p:spPr>
          <a:xfrm>
            <a:off x="1182000" y="3204050"/>
            <a:ext cx="7133700" cy="31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Albert Sans"/>
                <a:ea typeface="Albert Sans"/>
                <a:cs typeface="Albert Sans"/>
                <a:sym typeface="Albert Sans"/>
              </a:rPr>
              <a:t>Tad, M. C. S., Mohamed, M. S., Samuel, S. F., &amp; J, D. M. (2023). Artificial Intelligence and Robotics and their Impact on the Performance of the Workforce in the Banking Sector. Revista de Gestão Social e Ambiental, 17(6), Article e03410. </a:t>
            </a:r>
            <a:r>
              <a:rPr lang="en" sz="800" u="sng">
                <a:solidFill>
                  <a:schemeClr val="hlink"/>
                </a:solidFill>
                <a:latin typeface="Albert Sans"/>
                <a:ea typeface="Albert Sans"/>
                <a:cs typeface="Albert Sans"/>
                <a:sym typeface="Albert Sans"/>
                <a:hlinkClick r:id="rId7"/>
              </a:rPr>
              <a:t>https://doi.org/10.24857/rgsa.v17n6-012</a:t>
            </a:r>
            <a:r>
              <a:rPr lang="en" sz="800">
                <a:solidFill>
                  <a:schemeClr val="dk1"/>
                </a:solidFill>
                <a:latin typeface="Albert Sans"/>
                <a:ea typeface="Albert Sans"/>
                <a:cs typeface="Albert Sans"/>
                <a:sym typeface="Albert Sans"/>
              </a:rPr>
              <a:t> </a:t>
            </a:r>
            <a:endParaRPr sz="800">
              <a:solidFill>
                <a:schemeClr val="dk1"/>
              </a:solidFill>
              <a:latin typeface="Albert Sans"/>
              <a:ea typeface="Albert Sans"/>
              <a:cs typeface="Albert Sans"/>
              <a:sym typeface="Albert Sans"/>
            </a:endParaRPr>
          </a:p>
        </p:txBody>
      </p:sp>
      <p:sp>
        <p:nvSpPr>
          <p:cNvPr id="796" name="Google Shape;796;p36"/>
          <p:cNvSpPr txBox="1"/>
          <p:nvPr/>
        </p:nvSpPr>
        <p:spPr>
          <a:xfrm>
            <a:off x="850800" y="3623750"/>
            <a:ext cx="338700" cy="26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Albert Sans"/>
                <a:ea typeface="Albert Sans"/>
                <a:cs typeface="Albert Sans"/>
                <a:sym typeface="Albert Sans"/>
              </a:rPr>
              <a:t>[</a:t>
            </a:r>
            <a:r>
              <a:rPr b="1" lang="en" sz="900">
                <a:solidFill>
                  <a:schemeClr val="lt2"/>
                </a:solidFill>
                <a:latin typeface="Albert Sans"/>
                <a:ea typeface="Albert Sans"/>
                <a:cs typeface="Albert Sans"/>
                <a:sym typeface="Albert Sans"/>
              </a:rPr>
              <a:t>8</a:t>
            </a:r>
            <a:r>
              <a:rPr lang="en" sz="900">
                <a:solidFill>
                  <a:schemeClr val="dk1"/>
                </a:solidFill>
                <a:latin typeface="Albert Sans"/>
                <a:ea typeface="Albert Sans"/>
                <a:cs typeface="Albert Sans"/>
                <a:sym typeface="Albert Sans"/>
              </a:rPr>
              <a:t>]</a:t>
            </a:r>
            <a:endParaRPr sz="900">
              <a:solidFill>
                <a:schemeClr val="dk1"/>
              </a:solidFill>
              <a:latin typeface="Albert Sans"/>
              <a:ea typeface="Albert Sans"/>
              <a:cs typeface="Albert Sans"/>
              <a:sym typeface="Albert Sans"/>
            </a:endParaRPr>
          </a:p>
        </p:txBody>
      </p:sp>
      <p:sp>
        <p:nvSpPr>
          <p:cNvPr id="797" name="Google Shape;797;p36"/>
          <p:cNvSpPr txBox="1"/>
          <p:nvPr/>
        </p:nvSpPr>
        <p:spPr>
          <a:xfrm>
            <a:off x="1182000" y="3602150"/>
            <a:ext cx="7133700" cy="31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Albert Sans"/>
                <a:ea typeface="Albert Sans"/>
                <a:cs typeface="Albert Sans"/>
                <a:sym typeface="Albert Sans"/>
              </a:rPr>
              <a:t>BHARADIYA, Jasmin Praful. A comparative study of business intelligence and artificial intelligence with big data analytics. American Journal of Artificial Intelligence, 2023, vol. 7, no 1, p. 24.</a:t>
            </a:r>
            <a:endParaRPr sz="800">
              <a:solidFill>
                <a:schemeClr val="dk1"/>
              </a:solidFill>
              <a:latin typeface="Albert Sans"/>
              <a:ea typeface="Albert Sans"/>
              <a:cs typeface="Albert Sans"/>
              <a:sym typeface="Albert Sans"/>
            </a:endParaRPr>
          </a:p>
        </p:txBody>
      </p:sp>
      <p:sp>
        <p:nvSpPr>
          <p:cNvPr id="798" name="Google Shape;798;p36"/>
          <p:cNvSpPr txBox="1"/>
          <p:nvPr/>
        </p:nvSpPr>
        <p:spPr>
          <a:xfrm>
            <a:off x="850800" y="4021850"/>
            <a:ext cx="338700" cy="26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Albert Sans"/>
                <a:ea typeface="Albert Sans"/>
                <a:cs typeface="Albert Sans"/>
                <a:sym typeface="Albert Sans"/>
              </a:rPr>
              <a:t>[</a:t>
            </a:r>
            <a:r>
              <a:rPr b="1" lang="en" sz="900">
                <a:solidFill>
                  <a:schemeClr val="lt2"/>
                </a:solidFill>
                <a:latin typeface="Albert Sans"/>
                <a:ea typeface="Albert Sans"/>
                <a:cs typeface="Albert Sans"/>
                <a:sym typeface="Albert Sans"/>
              </a:rPr>
              <a:t>9</a:t>
            </a:r>
            <a:r>
              <a:rPr lang="en" sz="900">
                <a:solidFill>
                  <a:schemeClr val="dk1"/>
                </a:solidFill>
                <a:latin typeface="Albert Sans"/>
                <a:ea typeface="Albert Sans"/>
                <a:cs typeface="Albert Sans"/>
                <a:sym typeface="Albert Sans"/>
              </a:rPr>
              <a:t>]</a:t>
            </a:r>
            <a:endParaRPr sz="900">
              <a:solidFill>
                <a:schemeClr val="dk1"/>
              </a:solidFill>
              <a:latin typeface="Albert Sans"/>
              <a:ea typeface="Albert Sans"/>
              <a:cs typeface="Albert Sans"/>
              <a:sym typeface="Albert Sans"/>
            </a:endParaRPr>
          </a:p>
        </p:txBody>
      </p:sp>
      <p:sp>
        <p:nvSpPr>
          <p:cNvPr id="799" name="Google Shape;799;p36"/>
          <p:cNvSpPr txBox="1"/>
          <p:nvPr/>
        </p:nvSpPr>
        <p:spPr>
          <a:xfrm>
            <a:off x="1182000" y="4000250"/>
            <a:ext cx="7133700" cy="31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Albert Sans"/>
                <a:ea typeface="Albert Sans"/>
                <a:cs typeface="Albert Sans"/>
                <a:sym typeface="Albert Sans"/>
              </a:rPr>
              <a:t>GEETHA, Keval. Param (2020). Data Analysis and ETL Tools in Business Intelligence. International Research Journal of Computer Science (IRJCS), 2020, vol. 7, p. 127-131.</a:t>
            </a:r>
            <a:endParaRPr sz="800">
              <a:solidFill>
                <a:schemeClr val="dk1"/>
              </a:solidFill>
              <a:latin typeface="Albert Sans"/>
              <a:ea typeface="Albert Sans"/>
              <a:cs typeface="Albert Sans"/>
              <a:sym typeface="Albert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4"/>
          <p:cNvSpPr txBox="1"/>
          <p:nvPr>
            <p:ph type="title"/>
          </p:nvPr>
        </p:nvSpPr>
        <p:spPr>
          <a:xfrm>
            <a:off x="715100" y="1199200"/>
            <a:ext cx="649200" cy="52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01</a:t>
            </a:r>
            <a:endParaRPr sz="2200"/>
          </a:p>
        </p:txBody>
      </p:sp>
      <p:sp>
        <p:nvSpPr>
          <p:cNvPr id="249" name="Google Shape;249;p24"/>
          <p:cNvSpPr txBox="1"/>
          <p:nvPr>
            <p:ph idx="1" type="subTitle"/>
          </p:nvPr>
        </p:nvSpPr>
        <p:spPr>
          <a:xfrm>
            <a:off x="1364300" y="1199200"/>
            <a:ext cx="70647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Recontextualisation</a:t>
            </a:r>
            <a:r>
              <a:rPr lang="en"/>
              <a:t> → p.1-</a:t>
            </a:r>
            <a:r>
              <a:rPr lang="en"/>
              <a:t>p.</a:t>
            </a:r>
            <a:r>
              <a:rPr lang="en"/>
              <a:t>2</a:t>
            </a:r>
            <a:endParaRPr/>
          </a:p>
        </p:txBody>
      </p:sp>
      <p:sp>
        <p:nvSpPr>
          <p:cNvPr id="250" name="Google Shape;250;p24"/>
          <p:cNvSpPr txBox="1"/>
          <p:nvPr>
            <p:ph idx="2" type="title"/>
          </p:nvPr>
        </p:nvSpPr>
        <p:spPr>
          <a:xfrm>
            <a:off x="715100" y="535000"/>
            <a:ext cx="3757200" cy="6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a:t>
            </a:r>
            <a:endParaRPr/>
          </a:p>
        </p:txBody>
      </p:sp>
      <p:sp>
        <p:nvSpPr>
          <p:cNvPr id="251" name="Google Shape;251;p24"/>
          <p:cNvSpPr txBox="1"/>
          <p:nvPr>
            <p:ph idx="3" type="title"/>
          </p:nvPr>
        </p:nvSpPr>
        <p:spPr>
          <a:xfrm>
            <a:off x="715100" y="1723000"/>
            <a:ext cx="649200" cy="52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02</a:t>
            </a:r>
            <a:endParaRPr sz="2200"/>
          </a:p>
        </p:txBody>
      </p:sp>
      <p:sp>
        <p:nvSpPr>
          <p:cNvPr id="252" name="Google Shape;252;p24"/>
          <p:cNvSpPr txBox="1"/>
          <p:nvPr>
            <p:ph idx="4" type="subTitle"/>
          </p:nvPr>
        </p:nvSpPr>
        <p:spPr>
          <a:xfrm>
            <a:off x="1364300" y="1723000"/>
            <a:ext cx="70647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État de l’art</a:t>
            </a:r>
            <a:r>
              <a:rPr lang="en"/>
              <a:t> → p.3</a:t>
            </a:r>
            <a:endParaRPr/>
          </a:p>
        </p:txBody>
      </p:sp>
      <p:sp>
        <p:nvSpPr>
          <p:cNvPr id="253" name="Google Shape;253;p24"/>
          <p:cNvSpPr txBox="1"/>
          <p:nvPr>
            <p:ph idx="5" type="title"/>
          </p:nvPr>
        </p:nvSpPr>
        <p:spPr>
          <a:xfrm>
            <a:off x="715100" y="2246800"/>
            <a:ext cx="649200" cy="52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03</a:t>
            </a:r>
            <a:endParaRPr sz="2200"/>
          </a:p>
        </p:txBody>
      </p:sp>
      <p:sp>
        <p:nvSpPr>
          <p:cNvPr id="254" name="Google Shape;254;p24"/>
          <p:cNvSpPr txBox="1"/>
          <p:nvPr>
            <p:ph idx="6" type="subTitle"/>
          </p:nvPr>
        </p:nvSpPr>
        <p:spPr>
          <a:xfrm>
            <a:off x="1364300" y="2246800"/>
            <a:ext cx="70647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Cadre méthodologique </a:t>
            </a:r>
            <a:r>
              <a:rPr lang="en"/>
              <a:t>→ p.4-p.5</a:t>
            </a:r>
            <a:endParaRPr/>
          </a:p>
        </p:txBody>
      </p:sp>
      <p:sp>
        <p:nvSpPr>
          <p:cNvPr id="255" name="Google Shape;255;p24"/>
          <p:cNvSpPr txBox="1"/>
          <p:nvPr>
            <p:ph idx="7" type="title"/>
          </p:nvPr>
        </p:nvSpPr>
        <p:spPr>
          <a:xfrm>
            <a:off x="715100" y="2770600"/>
            <a:ext cx="649200" cy="52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04</a:t>
            </a:r>
            <a:endParaRPr sz="2200"/>
          </a:p>
        </p:txBody>
      </p:sp>
      <p:sp>
        <p:nvSpPr>
          <p:cNvPr id="256" name="Google Shape;256;p24"/>
          <p:cNvSpPr txBox="1"/>
          <p:nvPr>
            <p:ph idx="8" type="subTitle"/>
          </p:nvPr>
        </p:nvSpPr>
        <p:spPr>
          <a:xfrm>
            <a:off x="1364300" y="2770600"/>
            <a:ext cx="70647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Protocole expérimentale → p.6-p.8</a:t>
            </a:r>
            <a:endParaRPr/>
          </a:p>
        </p:txBody>
      </p:sp>
      <p:sp>
        <p:nvSpPr>
          <p:cNvPr id="257" name="Google Shape;257;p24"/>
          <p:cNvSpPr txBox="1"/>
          <p:nvPr>
            <p:ph idx="9" type="title"/>
          </p:nvPr>
        </p:nvSpPr>
        <p:spPr>
          <a:xfrm>
            <a:off x="715100" y="3294400"/>
            <a:ext cx="649200" cy="52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05</a:t>
            </a:r>
            <a:endParaRPr sz="2200"/>
          </a:p>
        </p:txBody>
      </p:sp>
      <p:sp>
        <p:nvSpPr>
          <p:cNvPr id="258" name="Google Shape;258;p24"/>
          <p:cNvSpPr txBox="1"/>
          <p:nvPr>
            <p:ph idx="13" type="subTitle"/>
          </p:nvPr>
        </p:nvSpPr>
        <p:spPr>
          <a:xfrm>
            <a:off x="1364300" y="3294400"/>
            <a:ext cx="70647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Synthèse des résultats</a:t>
            </a:r>
            <a:r>
              <a:rPr lang="en"/>
              <a:t> → p.9</a:t>
            </a:r>
            <a:endParaRPr/>
          </a:p>
        </p:txBody>
      </p:sp>
      <p:sp>
        <p:nvSpPr>
          <p:cNvPr id="259" name="Google Shape;259;p24"/>
          <p:cNvSpPr txBox="1"/>
          <p:nvPr>
            <p:ph idx="14" type="title"/>
          </p:nvPr>
        </p:nvSpPr>
        <p:spPr>
          <a:xfrm>
            <a:off x="715100" y="3818200"/>
            <a:ext cx="649200" cy="52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06</a:t>
            </a:r>
            <a:endParaRPr sz="2200"/>
          </a:p>
        </p:txBody>
      </p:sp>
      <p:sp>
        <p:nvSpPr>
          <p:cNvPr id="260" name="Google Shape;260;p24"/>
          <p:cNvSpPr txBox="1"/>
          <p:nvPr>
            <p:ph idx="15" type="subTitle"/>
          </p:nvPr>
        </p:nvSpPr>
        <p:spPr>
          <a:xfrm>
            <a:off x="1364300" y="3818200"/>
            <a:ext cx="70647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 &amp; perspectives</a:t>
            </a:r>
            <a:r>
              <a:rPr lang="en"/>
              <a:t> → p.10</a:t>
            </a:r>
            <a:endParaRPr/>
          </a:p>
        </p:txBody>
      </p:sp>
      <p:sp>
        <p:nvSpPr>
          <p:cNvPr id="261" name="Google Shape;261;p24"/>
          <p:cNvSpPr/>
          <p:nvPr/>
        </p:nvSpPr>
        <p:spPr>
          <a:xfrm>
            <a:off x="6766800" y="3493250"/>
            <a:ext cx="555600" cy="555600"/>
          </a:xfrm>
          <a:prstGeom prst="ellipse">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 name="Google Shape;262;p24"/>
          <p:cNvGrpSpPr/>
          <p:nvPr/>
        </p:nvGrpSpPr>
        <p:grpSpPr>
          <a:xfrm>
            <a:off x="7277540" y="3733901"/>
            <a:ext cx="835737" cy="835737"/>
            <a:chOff x="7774163" y="804325"/>
            <a:chExt cx="587100" cy="587100"/>
          </a:xfrm>
        </p:grpSpPr>
        <p:sp>
          <p:nvSpPr>
            <p:cNvPr id="263" name="Google Shape;263;p24"/>
            <p:cNvSpPr/>
            <p:nvPr/>
          </p:nvSpPr>
          <p:spPr>
            <a:xfrm>
              <a:off x="7774163" y="804325"/>
              <a:ext cx="587100" cy="5871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4"/>
            <p:cNvSpPr/>
            <p:nvPr/>
          </p:nvSpPr>
          <p:spPr>
            <a:xfrm>
              <a:off x="7845113" y="875275"/>
              <a:ext cx="445200" cy="445200"/>
            </a:xfrm>
            <a:prstGeom prst="ellipse">
              <a:avLst/>
            </a:prstGeom>
            <a:gradFill>
              <a:gsLst>
                <a:gs pos="0">
                  <a:schemeClr val="accent3"/>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24"/>
            <p:cNvGrpSpPr/>
            <p:nvPr/>
          </p:nvGrpSpPr>
          <p:grpSpPr>
            <a:xfrm>
              <a:off x="7941423" y="971571"/>
              <a:ext cx="252594" cy="252615"/>
              <a:chOff x="-44924250" y="3206000"/>
              <a:chExt cx="300100" cy="300125"/>
            </a:xfrm>
          </p:grpSpPr>
          <p:sp>
            <p:nvSpPr>
              <p:cNvPr id="266" name="Google Shape;266;p24"/>
              <p:cNvSpPr/>
              <p:nvPr/>
            </p:nvSpPr>
            <p:spPr>
              <a:xfrm>
                <a:off x="-44747025" y="3365100"/>
                <a:ext cx="122875" cy="87450"/>
              </a:xfrm>
              <a:custGeom>
                <a:rect b="b" l="l" r="r" t="t"/>
                <a:pathLst>
                  <a:path extrusionOk="0" h="3498" w="4915">
                    <a:moveTo>
                      <a:pt x="0" y="1"/>
                    </a:moveTo>
                    <a:lnTo>
                      <a:pt x="0" y="3498"/>
                    </a:lnTo>
                    <a:lnTo>
                      <a:pt x="4915" y="3498"/>
                    </a:lnTo>
                    <a:lnTo>
                      <a:pt x="491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
              <p:cNvSpPr/>
              <p:nvPr/>
            </p:nvSpPr>
            <p:spPr>
              <a:xfrm>
                <a:off x="-44747025" y="3470650"/>
                <a:ext cx="122875" cy="35475"/>
              </a:xfrm>
              <a:custGeom>
                <a:rect b="b" l="l" r="r" t="t"/>
                <a:pathLst>
                  <a:path extrusionOk="0" h="1419" w="4915">
                    <a:moveTo>
                      <a:pt x="0" y="0"/>
                    </a:moveTo>
                    <a:lnTo>
                      <a:pt x="0" y="347"/>
                    </a:lnTo>
                    <a:cubicBezTo>
                      <a:pt x="0" y="946"/>
                      <a:pt x="473" y="1418"/>
                      <a:pt x="1071" y="1418"/>
                    </a:cubicBezTo>
                    <a:lnTo>
                      <a:pt x="3875" y="1418"/>
                    </a:lnTo>
                    <a:cubicBezTo>
                      <a:pt x="4442" y="1418"/>
                      <a:pt x="4915" y="946"/>
                      <a:pt x="4915" y="347"/>
                    </a:cubicBezTo>
                    <a:lnTo>
                      <a:pt x="491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a:off x="-44747025" y="3313125"/>
                <a:ext cx="122875" cy="35475"/>
              </a:xfrm>
              <a:custGeom>
                <a:rect b="b" l="l" r="r" t="t"/>
                <a:pathLst>
                  <a:path extrusionOk="0" h="1419" w="4915">
                    <a:moveTo>
                      <a:pt x="1071" y="1"/>
                    </a:moveTo>
                    <a:cubicBezTo>
                      <a:pt x="473" y="1"/>
                      <a:pt x="0" y="473"/>
                      <a:pt x="0" y="1072"/>
                    </a:cubicBezTo>
                    <a:lnTo>
                      <a:pt x="0" y="1418"/>
                    </a:lnTo>
                    <a:lnTo>
                      <a:pt x="4915" y="1418"/>
                    </a:lnTo>
                    <a:lnTo>
                      <a:pt x="4915" y="1072"/>
                    </a:lnTo>
                    <a:cubicBezTo>
                      <a:pt x="4915" y="473"/>
                      <a:pt x="4442" y="1"/>
                      <a:pt x="387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a:off x="-44924250" y="3384000"/>
                <a:ext cx="159125" cy="69350"/>
              </a:xfrm>
              <a:custGeom>
                <a:rect b="b" l="l" r="r" t="t"/>
                <a:pathLst>
                  <a:path extrusionOk="0" h="2774" w="6365">
                    <a:moveTo>
                      <a:pt x="1" y="1"/>
                    </a:moveTo>
                    <a:lnTo>
                      <a:pt x="1" y="316"/>
                    </a:lnTo>
                    <a:lnTo>
                      <a:pt x="32" y="316"/>
                    </a:lnTo>
                    <a:cubicBezTo>
                      <a:pt x="32" y="915"/>
                      <a:pt x="505" y="1387"/>
                      <a:pt x="1103" y="1387"/>
                    </a:cubicBezTo>
                    <a:lnTo>
                      <a:pt x="4254" y="1387"/>
                    </a:lnTo>
                    <a:lnTo>
                      <a:pt x="4254" y="2080"/>
                    </a:lnTo>
                    <a:lnTo>
                      <a:pt x="3183" y="2080"/>
                    </a:lnTo>
                    <a:cubicBezTo>
                      <a:pt x="2994" y="2080"/>
                      <a:pt x="2836" y="2238"/>
                      <a:pt x="2836" y="2427"/>
                    </a:cubicBezTo>
                    <a:cubicBezTo>
                      <a:pt x="2836" y="2647"/>
                      <a:pt x="2994" y="2773"/>
                      <a:pt x="3183" y="2773"/>
                    </a:cubicBezTo>
                    <a:lnTo>
                      <a:pt x="6365" y="2773"/>
                    </a:lnTo>
                    <a:lnTo>
                      <a:pt x="636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p:nvPr/>
            </p:nvSpPr>
            <p:spPr>
              <a:xfrm>
                <a:off x="-44924250" y="3206000"/>
                <a:ext cx="264675" cy="159125"/>
              </a:xfrm>
              <a:custGeom>
                <a:rect b="b" l="l" r="r" t="t"/>
                <a:pathLst>
                  <a:path extrusionOk="0" h="6365" w="10587">
                    <a:moveTo>
                      <a:pt x="1072" y="1"/>
                    </a:moveTo>
                    <a:cubicBezTo>
                      <a:pt x="473" y="1"/>
                      <a:pt x="1" y="473"/>
                      <a:pt x="1" y="1041"/>
                    </a:cubicBezTo>
                    <a:lnTo>
                      <a:pt x="1" y="6365"/>
                    </a:lnTo>
                    <a:lnTo>
                      <a:pt x="6365" y="6365"/>
                    </a:lnTo>
                    <a:lnTo>
                      <a:pt x="6365" y="5357"/>
                    </a:lnTo>
                    <a:cubicBezTo>
                      <a:pt x="6365" y="4349"/>
                      <a:pt x="7152" y="3561"/>
                      <a:pt x="8160" y="3561"/>
                    </a:cubicBezTo>
                    <a:lnTo>
                      <a:pt x="10586" y="3561"/>
                    </a:lnTo>
                    <a:lnTo>
                      <a:pt x="10586" y="1041"/>
                    </a:lnTo>
                    <a:cubicBezTo>
                      <a:pt x="10586" y="473"/>
                      <a:pt x="10114" y="1"/>
                      <a:pt x="951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1" name="Google Shape;271;p24"/>
          <p:cNvSpPr/>
          <p:nvPr/>
        </p:nvSpPr>
        <p:spPr>
          <a:xfrm>
            <a:off x="6902850" y="2629688"/>
            <a:ext cx="283500" cy="2835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4"/>
          <p:cNvSpPr/>
          <p:nvPr/>
        </p:nvSpPr>
        <p:spPr>
          <a:xfrm>
            <a:off x="7089750" y="2796925"/>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 name="Google Shape;273;p24"/>
          <p:cNvGrpSpPr/>
          <p:nvPr/>
        </p:nvGrpSpPr>
        <p:grpSpPr>
          <a:xfrm>
            <a:off x="7558464" y="2451050"/>
            <a:ext cx="554809" cy="554809"/>
            <a:chOff x="5724800" y="2169125"/>
            <a:chExt cx="587100" cy="587100"/>
          </a:xfrm>
        </p:grpSpPr>
        <p:sp>
          <p:nvSpPr>
            <p:cNvPr id="274" name="Google Shape;274;p24"/>
            <p:cNvSpPr/>
            <p:nvPr/>
          </p:nvSpPr>
          <p:spPr>
            <a:xfrm>
              <a:off x="5724800" y="2169125"/>
              <a:ext cx="587100" cy="5871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4"/>
            <p:cNvSpPr/>
            <p:nvPr/>
          </p:nvSpPr>
          <p:spPr>
            <a:xfrm>
              <a:off x="5795750" y="2240075"/>
              <a:ext cx="445200" cy="445200"/>
            </a:xfrm>
            <a:prstGeom prst="ellipse">
              <a:avLst/>
            </a:prstGeom>
            <a:gradFill>
              <a:gsLst>
                <a:gs pos="0">
                  <a:schemeClr val="dk2"/>
                </a:gs>
                <a:gs pos="100000">
                  <a:schemeClr val="lt1"/>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4"/>
            <p:cNvSpPr/>
            <p:nvPr/>
          </p:nvSpPr>
          <p:spPr>
            <a:xfrm>
              <a:off x="5889083" y="2332610"/>
              <a:ext cx="258497" cy="260131"/>
            </a:xfrm>
            <a:custGeom>
              <a:rect b="b" l="l" r="r" t="t"/>
              <a:pathLst>
                <a:path extrusionOk="0" h="42505" w="42238">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24"/>
          <p:cNvSpPr/>
          <p:nvPr/>
        </p:nvSpPr>
        <p:spPr>
          <a:xfrm>
            <a:off x="8113275" y="3241450"/>
            <a:ext cx="105900" cy="105900"/>
          </a:xfrm>
          <a:prstGeom prst="ellipse">
            <a:avLst/>
          </a:prstGeom>
          <a:solidFill>
            <a:srgbClr val="0388E5">
              <a:alpha val="1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8" name="Google Shape;278;p24"/>
          <p:cNvPicPr preferRelativeResize="0"/>
          <p:nvPr/>
        </p:nvPicPr>
        <p:blipFill>
          <a:blip r:embed="rId3">
            <a:alphaModFix/>
          </a:blip>
          <a:stretch>
            <a:fillRect/>
          </a:stretch>
        </p:blipFill>
        <p:spPr>
          <a:xfrm>
            <a:off x="6881662" y="535000"/>
            <a:ext cx="1627500" cy="1627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5"/>
          <p:cNvSpPr txBox="1"/>
          <p:nvPr/>
        </p:nvSpPr>
        <p:spPr>
          <a:xfrm>
            <a:off x="977175" y="3965375"/>
            <a:ext cx="6503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u="sng">
                <a:solidFill>
                  <a:schemeClr val="dk1"/>
                </a:solidFill>
                <a:latin typeface="Albert Sans"/>
                <a:ea typeface="Albert Sans"/>
                <a:cs typeface="Albert Sans"/>
                <a:sym typeface="Albert Sans"/>
              </a:rPr>
              <a:t>Contexte</a:t>
            </a:r>
            <a:r>
              <a:rPr lang="en" sz="900">
                <a:solidFill>
                  <a:schemeClr val="dk1"/>
                </a:solidFill>
                <a:latin typeface="Albert Sans"/>
                <a:ea typeface="Albert Sans"/>
                <a:cs typeface="Albert Sans"/>
                <a:sym typeface="Albert Sans"/>
              </a:rPr>
              <a:t> : </a:t>
            </a:r>
            <a:endParaRPr sz="900">
              <a:solidFill>
                <a:schemeClr val="dk1"/>
              </a:solidFill>
              <a:latin typeface="Albert Sans"/>
              <a:ea typeface="Albert Sans"/>
              <a:cs typeface="Albert Sans"/>
              <a:sym typeface="Albert Sans"/>
            </a:endParaRPr>
          </a:p>
          <a:p>
            <a:pPr indent="0" lvl="0" marL="0" rtl="0" algn="l">
              <a:spcBef>
                <a:spcPts val="0"/>
              </a:spcBef>
              <a:spcAft>
                <a:spcPts val="0"/>
              </a:spcAft>
              <a:buNone/>
            </a:pPr>
            <a:r>
              <a:rPr lang="en" sz="900">
                <a:solidFill>
                  <a:schemeClr val="dk1"/>
                </a:solidFill>
                <a:latin typeface="Albert Sans"/>
                <a:ea typeface="Albert Sans"/>
                <a:cs typeface="Albert Sans"/>
                <a:sym typeface="Albert Sans"/>
              </a:rPr>
              <a:t>Dans le secteur bancaire, l'IAG promet d'améliorer significativement l'efficacité opérationnelle, de renforcer la détection des fraudes et des risques de cybersécurité, tout en offrant une expérience client hautement personnalisée. Son adoption est vue comme un vecteur clé d'innovation et de compétitivité dans un marché en constante évolution.</a:t>
            </a:r>
            <a:endParaRPr sz="900">
              <a:solidFill>
                <a:schemeClr val="dk1"/>
              </a:solidFill>
              <a:latin typeface="Albert Sans"/>
              <a:ea typeface="Albert Sans"/>
              <a:cs typeface="Albert Sans"/>
              <a:sym typeface="Albert Sans"/>
            </a:endParaRPr>
          </a:p>
        </p:txBody>
      </p:sp>
      <p:sp>
        <p:nvSpPr>
          <p:cNvPr id="284" name="Google Shape;284;p25"/>
          <p:cNvSpPr txBox="1"/>
          <p:nvPr/>
        </p:nvSpPr>
        <p:spPr>
          <a:xfrm>
            <a:off x="618675" y="468325"/>
            <a:ext cx="7220400" cy="7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chemeClr val="dk1"/>
                </a:solidFill>
                <a:latin typeface="Albert Sans"/>
                <a:ea typeface="Albert Sans"/>
                <a:cs typeface="Albert Sans"/>
                <a:sym typeface="Albert Sans"/>
              </a:rPr>
              <a:t>Définition</a:t>
            </a:r>
            <a:r>
              <a:rPr lang="en" sz="900">
                <a:solidFill>
                  <a:schemeClr val="dk1"/>
                </a:solidFill>
                <a:latin typeface="Albert Sans"/>
                <a:ea typeface="Albert Sans"/>
                <a:cs typeface="Albert Sans"/>
                <a:sym typeface="Albert Sans"/>
              </a:rPr>
              <a:t> : </a:t>
            </a:r>
            <a:endParaRPr sz="900">
              <a:solidFill>
                <a:schemeClr val="dk1"/>
              </a:solidFill>
              <a:latin typeface="Albert Sans"/>
              <a:ea typeface="Albert Sans"/>
              <a:cs typeface="Albert Sans"/>
              <a:sym typeface="Albert Sans"/>
            </a:endParaRPr>
          </a:p>
          <a:p>
            <a:pPr indent="0" lvl="0" marL="0" rtl="0" algn="l">
              <a:spcBef>
                <a:spcPts val="0"/>
              </a:spcBef>
              <a:spcAft>
                <a:spcPts val="0"/>
              </a:spcAft>
              <a:buNone/>
            </a:pPr>
            <a:r>
              <a:rPr lang="en" sz="900">
                <a:solidFill>
                  <a:schemeClr val="dk1"/>
                </a:solidFill>
                <a:latin typeface="Albert Sans"/>
                <a:ea typeface="Albert Sans"/>
                <a:cs typeface="Albert Sans"/>
                <a:sym typeface="Albert Sans"/>
              </a:rPr>
              <a:t>L'Intelligence artificielle générative (</a:t>
            </a:r>
            <a:r>
              <a:rPr b="1" lang="en" sz="900">
                <a:solidFill>
                  <a:schemeClr val="dk1"/>
                </a:solidFill>
                <a:latin typeface="Albert Sans"/>
                <a:ea typeface="Albert Sans"/>
                <a:cs typeface="Albert Sans"/>
                <a:sym typeface="Albert Sans"/>
              </a:rPr>
              <a:t>IAG</a:t>
            </a:r>
            <a:r>
              <a:rPr lang="en" sz="900">
                <a:solidFill>
                  <a:schemeClr val="dk1"/>
                </a:solidFill>
                <a:latin typeface="Albert Sans"/>
                <a:ea typeface="Albert Sans"/>
                <a:cs typeface="Albert Sans"/>
                <a:sym typeface="Albert Sans"/>
              </a:rPr>
              <a:t>) se réfère aux systèmes d'intelligences artificielles capables de générer de nouvelles données, imitant souvent des formes humaines de création. Ces systèmes utilisent des techniques telles que les réseaux de neurones, le deep learning et l'apprentissage (non) supervisé pour produire des résultats qui n'ont pas été explicitement programmés. [</a:t>
            </a:r>
            <a:r>
              <a:rPr b="1" lang="en" sz="900">
                <a:solidFill>
                  <a:schemeClr val="lt2"/>
                </a:solidFill>
                <a:latin typeface="Albert Sans"/>
                <a:ea typeface="Albert Sans"/>
                <a:cs typeface="Albert Sans"/>
                <a:sym typeface="Albert Sans"/>
              </a:rPr>
              <a:t>1</a:t>
            </a:r>
            <a:r>
              <a:rPr lang="en" sz="900">
                <a:solidFill>
                  <a:schemeClr val="dk1"/>
                </a:solidFill>
                <a:latin typeface="Albert Sans"/>
                <a:ea typeface="Albert Sans"/>
                <a:cs typeface="Albert Sans"/>
                <a:sym typeface="Albert Sans"/>
              </a:rPr>
              <a:t>]</a:t>
            </a:r>
            <a:endParaRPr sz="9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sz="900">
              <a:solidFill>
                <a:schemeClr val="dk1"/>
              </a:solidFill>
              <a:latin typeface="Albert Sans"/>
              <a:ea typeface="Albert Sans"/>
              <a:cs typeface="Albert Sans"/>
              <a:sym typeface="Albert Sans"/>
            </a:endParaRPr>
          </a:p>
        </p:txBody>
      </p:sp>
      <p:pic>
        <p:nvPicPr>
          <p:cNvPr id="285" name="Google Shape;285;p25"/>
          <p:cNvPicPr preferRelativeResize="0"/>
          <p:nvPr/>
        </p:nvPicPr>
        <p:blipFill>
          <a:blip r:embed="rId3">
            <a:alphaModFix/>
          </a:blip>
          <a:stretch>
            <a:fillRect/>
          </a:stretch>
        </p:blipFill>
        <p:spPr>
          <a:xfrm>
            <a:off x="2592100" y="1400751"/>
            <a:ext cx="3959799" cy="2341999"/>
          </a:xfrm>
          <a:prstGeom prst="rect">
            <a:avLst/>
          </a:prstGeom>
          <a:noFill/>
          <a:ln>
            <a:noFill/>
          </a:ln>
        </p:spPr>
      </p:pic>
      <p:sp>
        <p:nvSpPr>
          <p:cNvPr id="286" name="Google Shape;286;p25"/>
          <p:cNvSpPr txBox="1"/>
          <p:nvPr/>
        </p:nvSpPr>
        <p:spPr>
          <a:xfrm>
            <a:off x="3243450" y="3742750"/>
            <a:ext cx="2657100" cy="14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600" u="sng">
                <a:solidFill>
                  <a:schemeClr val="dk1"/>
                </a:solidFill>
                <a:latin typeface="Albert Sans"/>
                <a:ea typeface="Albert Sans"/>
                <a:cs typeface="Albert Sans"/>
                <a:sym typeface="Albert Sans"/>
              </a:rPr>
              <a:t>Titre</a:t>
            </a:r>
            <a:r>
              <a:rPr i="1" lang="en" sz="600">
                <a:solidFill>
                  <a:schemeClr val="dk1"/>
                </a:solidFill>
                <a:latin typeface="Albert Sans"/>
                <a:ea typeface="Albert Sans"/>
                <a:cs typeface="Albert Sans"/>
                <a:sym typeface="Albert Sans"/>
              </a:rPr>
              <a:t> : Opportunités de l’intégration de l’IAG dans le secteur bancaire </a:t>
            </a:r>
            <a:endParaRPr i="1" sz="600">
              <a:solidFill>
                <a:schemeClr val="dk1"/>
              </a:solidFill>
              <a:latin typeface="Albert Sans"/>
              <a:ea typeface="Albert Sans"/>
              <a:cs typeface="Albert Sans"/>
              <a:sym typeface="Albert Sans"/>
            </a:endParaRPr>
          </a:p>
        </p:txBody>
      </p:sp>
      <p:sp>
        <p:nvSpPr>
          <p:cNvPr id="287" name="Google Shape;287;p25"/>
          <p:cNvSpPr txBox="1"/>
          <p:nvPr/>
        </p:nvSpPr>
        <p:spPr>
          <a:xfrm>
            <a:off x="8520600" y="4820400"/>
            <a:ext cx="6234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Albert Sans SemiBold"/>
                <a:ea typeface="Albert Sans SemiBold"/>
                <a:cs typeface="Albert Sans SemiBold"/>
                <a:sym typeface="Albert Sans SemiBold"/>
              </a:rPr>
              <a:t>01/10</a:t>
            </a:r>
            <a:endParaRPr sz="1000">
              <a:solidFill>
                <a:schemeClr val="dk1"/>
              </a:solidFill>
              <a:latin typeface="Albert Sans SemiBold"/>
              <a:ea typeface="Albert Sans SemiBold"/>
              <a:cs typeface="Albert Sans SemiBold"/>
              <a:sym typeface="Albert Sans SemiBold"/>
            </a:endParaRPr>
          </a:p>
        </p:txBody>
      </p:sp>
      <p:sp>
        <p:nvSpPr>
          <p:cNvPr id="288" name="Google Shape;288;p25"/>
          <p:cNvSpPr txBox="1"/>
          <p:nvPr>
            <p:ph idx="4294967295" type="title"/>
          </p:nvPr>
        </p:nvSpPr>
        <p:spPr>
          <a:xfrm>
            <a:off x="3908013"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02</a:t>
            </a:r>
            <a:endParaRPr sz="1600">
              <a:solidFill>
                <a:srgbClr val="F2F2F2"/>
              </a:solidFill>
            </a:endParaRPr>
          </a:p>
        </p:txBody>
      </p:sp>
      <p:sp>
        <p:nvSpPr>
          <p:cNvPr id="289" name="Google Shape;289;p25"/>
          <p:cNvSpPr txBox="1"/>
          <p:nvPr>
            <p:ph idx="4294967295" type="title"/>
          </p:nvPr>
        </p:nvSpPr>
        <p:spPr>
          <a:xfrm>
            <a:off x="4755788"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03</a:t>
            </a:r>
            <a:endParaRPr sz="1600">
              <a:solidFill>
                <a:srgbClr val="F2F2F2"/>
              </a:solidFill>
            </a:endParaRPr>
          </a:p>
        </p:txBody>
      </p:sp>
      <p:sp>
        <p:nvSpPr>
          <p:cNvPr id="290" name="Google Shape;290;p25"/>
          <p:cNvSpPr txBox="1"/>
          <p:nvPr>
            <p:ph idx="4294967295" type="title"/>
          </p:nvPr>
        </p:nvSpPr>
        <p:spPr>
          <a:xfrm>
            <a:off x="5603563"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04</a:t>
            </a:r>
            <a:endParaRPr sz="1600">
              <a:solidFill>
                <a:srgbClr val="F2F2F2"/>
              </a:solidFill>
            </a:endParaRPr>
          </a:p>
        </p:txBody>
      </p:sp>
      <p:sp>
        <p:nvSpPr>
          <p:cNvPr id="291" name="Google Shape;291;p25"/>
          <p:cNvSpPr txBox="1"/>
          <p:nvPr>
            <p:ph idx="4294967295" type="title"/>
          </p:nvPr>
        </p:nvSpPr>
        <p:spPr>
          <a:xfrm>
            <a:off x="6451338"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05</a:t>
            </a:r>
            <a:endParaRPr sz="1600">
              <a:solidFill>
                <a:srgbClr val="F2F2F2"/>
              </a:solidFill>
            </a:endParaRPr>
          </a:p>
        </p:txBody>
      </p:sp>
      <p:sp>
        <p:nvSpPr>
          <p:cNvPr id="292" name="Google Shape;292;p25"/>
          <p:cNvSpPr txBox="1"/>
          <p:nvPr>
            <p:ph idx="4294967295" type="title"/>
          </p:nvPr>
        </p:nvSpPr>
        <p:spPr>
          <a:xfrm>
            <a:off x="7299113"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06</a:t>
            </a:r>
            <a:endParaRPr sz="1600">
              <a:solidFill>
                <a:srgbClr val="F2F2F2"/>
              </a:solidFill>
            </a:endParaRPr>
          </a:p>
        </p:txBody>
      </p:sp>
      <p:sp>
        <p:nvSpPr>
          <p:cNvPr id="293" name="Google Shape;293;p25"/>
          <p:cNvSpPr txBox="1"/>
          <p:nvPr/>
        </p:nvSpPr>
        <p:spPr>
          <a:xfrm>
            <a:off x="1378988" y="36450"/>
            <a:ext cx="1581300" cy="323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2F2F2"/>
                </a:solidFill>
                <a:latin typeface="Albert Sans SemiBold"/>
                <a:ea typeface="Albert Sans SemiBold"/>
                <a:cs typeface="Albert Sans SemiBold"/>
                <a:sym typeface="Albert Sans SemiBold"/>
              </a:rPr>
              <a:t>RECONTEXTUALISATION</a:t>
            </a:r>
            <a:endParaRPr sz="900">
              <a:solidFill>
                <a:srgbClr val="F2F2F2"/>
              </a:solidFill>
              <a:latin typeface="Albert Sans SemiBold"/>
              <a:ea typeface="Albert Sans SemiBold"/>
              <a:cs typeface="Albert Sans SemiBold"/>
              <a:sym typeface="Albert Sans SemiBold"/>
            </a:endParaRPr>
          </a:p>
        </p:txBody>
      </p:sp>
      <p:cxnSp>
        <p:nvCxnSpPr>
          <p:cNvPr id="294" name="Google Shape;294;p25"/>
          <p:cNvCxnSpPr>
            <a:stCxn id="293" idx="3"/>
            <a:endCxn id="288" idx="1"/>
          </p:cNvCxnSpPr>
          <p:nvPr/>
        </p:nvCxnSpPr>
        <p:spPr>
          <a:xfrm>
            <a:off x="2960288" y="198000"/>
            <a:ext cx="947700" cy="300"/>
          </a:xfrm>
          <a:prstGeom prst="straightConnector1">
            <a:avLst/>
          </a:prstGeom>
          <a:noFill/>
          <a:ln cap="flat" cmpd="sng" w="19050">
            <a:solidFill>
              <a:srgbClr val="666666"/>
            </a:solidFill>
            <a:prstDash val="solid"/>
            <a:round/>
            <a:headEnd len="med" w="med" type="none"/>
            <a:tailEnd len="med" w="med" type="none"/>
          </a:ln>
        </p:spPr>
      </p:cxnSp>
      <p:cxnSp>
        <p:nvCxnSpPr>
          <p:cNvPr id="295" name="Google Shape;295;p25"/>
          <p:cNvCxnSpPr>
            <a:stCxn id="288" idx="3"/>
            <a:endCxn id="289" idx="1"/>
          </p:cNvCxnSpPr>
          <p:nvPr/>
        </p:nvCxnSpPr>
        <p:spPr>
          <a:xfrm>
            <a:off x="4373913" y="198150"/>
            <a:ext cx="381900" cy="0"/>
          </a:xfrm>
          <a:prstGeom prst="straightConnector1">
            <a:avLst/>
          </a:prstGeom>
          <a:noFill/>
          <a:ln cap="flat" cmpd="sng" w="19050">
            <a:solidFill>
              <a:srgbClr val="666666"/>
            </a:solidFill>
            <a:prstDash val="solid"/>
            <a:round/>
            <a:headEnd len="med" w="med" type="none"/>
            <a:tailEnd len="med" w="med" type="none"/>
          </a:ln>
        </p:spPr>
      </p:cxnSp>
      <p:cxnSp>
        <p:nvCxnSpPr>
          <p:cNvPr id="296" name="Google Shape;296;p25"/>
          <p:cNvCxnSpPr>
            <a:stCxn id="289" idx="3"/>
            <a:endCxn id="290" idx="1"/>
          </p:cNvCxnSpPr>
          <p:nvPr/>
        </p:nvCxnSpPr>
        <p:spPr>
          <a:xfrm>
            <a:off x="5221688" y="198150"/>
            <a:ext cx="381900" cy="0"/>
          </a:xfrm>
          <a:prstGeom prst="straightConnector1">
            <a:avLst/>
          </a:prstGeom>
          <a:noFill/>
          <a:ln cap="flat" cmpd="sng" w="19050">
            <a:solidFill>
              <a:srgbClr val="666666"/>
            </a:solidFill>
            <a:prstDash val="solid"/>
            <a:round/>
            <a:headEnd len="med" w="med" type="none"/>
            <a:tailEnd len="med" w="med" type="none"/>
          </a:ln>
        </p:spPr>
      </p:cxnSp>
      <p:cxnSp>
        <p:nvCxnSpPr>
          <p:cNvPr id="297" name="Google Shape;297;p25"/>
          <p:cNvCxnSpPr>
            <a:stCxn id="290" idx="3"/>
            <a:endCxn id="291" idx="1"/>
          </p:cNvCxnSpPr>
          <p:nvPr/>
        </p:nvCxnSpPr>
        <p:spPr>
          <a:xfrm>
            <a:off x="6069463" y="198150"/>
            <a:ext cx="381900" cy="0"/>
          </a:xfrm>
          <a:prstGeom prst="straightConnector1">
            <a:avLst/>
          </a:prstGeom>
          <a:noFill/>
          <a:ln cap="flat" cmpd="sng" w="19050">
            <a:solidFill>
              <a:srgbClr val="666666"/>
            </a:solidFill>
            <a:prstDash val="solid"/>
            <a:round/>
            <a:headEnd len="med" w="med" type="none"/>
            <a:tailEnd len="med" w="med" type="none"/>
          </a:ln>
        </p:spPr>
      </p:cxnSp>
      <p:cxnSp>
        <p:nvCxnSpPr>
          <p:cNvPr id="298" name="Google Shape;298;p25"/>
          <p:cNvCxnSpPr>
            <a:stCxn id="291" idx="3"/>
            <a:endCxn id="292" idx="1"/>
          </p:cNvCxnSpPr>
          <p:nvPr/>
        </p:nvCxnSpPr>
        <p:spPr>
          <a:xfrm>
            <a:off x="6917238" y="198150"/>
            <a:ext cx="381900" cy="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6"/>
          <p:cNvSpPr txBox="1"/>
          <p:nvPr/>
        </p:nvSpPr>
        <p:spPr>
          <a:xfrm>
            <a:off x="608000" y="445375"/>
            <a:ext cx="3345000" cy="28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Albert Sans"/>
                <a:ea typeface="Albert Sans"/>
                <a:cs typeface="Albert Sans"/>
                <a:sym typeface="Albert Sans"/>
              </a:rPr>
              <a:t>Objectifs de l’étude</a:t>
            </a:r>
            <a:endParaRPr b="1">
              <a:solidFill>
                <a:schemeClr val="dk1"/>
              </a:solidFill>
              <a:latin typeface="Albert Sans"/>
              <a:ea typeface="Albert Sans"/>
              <a:cs typeface="Albert Sans"/>
              <a:sym typeface="Albert Sans"/>
            </a:endParaRPr>
          </a:p>
        </p:txBody>
      </p:sp>
      <p:sp>
        <p:nvSpPr>
          <p:cNvPr id="304" name="Google Shape;304;p26"/>
          <p:cNvSpPr txBox="1"/>
          <p:nvPr/>
        </p:nvSpPr>
        <p:spPr>
          <a:xfrm>
            <a:off x="2323350" y="978750"/>
            <a:ext cx="4497300" cy="41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u="sng">
                <a:solidFill>
                  <a:schemeClr val="dk1"/>
                </a:solidFill>
                <a:latin typeface="Albert Sans"/>
                <a:ea typeface="Albert Sans"/>
                <a:cs typeface="Albert Sans"/>
                <a:sym typeface="Albert Sans"/>
              </a:rPr>
              <a:t>Problématique</a:t>
            </a:r>
            <a:r>
              <a:rPr lang="en" sz="900">
                <a:solidFill>
                  <a:schemeClr val="dk1"/>
                </a:solidFill>
                <a:latin typeface="Albert Sans"/>
                <a:ea typeface="Albert Sans"/>
                <a:cs typeface="Albert Sans"/>
                <a:sym typeface="Albert Sans"/>
              </a:rPr>
              <a:t> : </a:t>
            </a:r>
            <a:endParaRPr sz="900">
              <a:solidFill>
                <a:schemeClr val="dk1"/>
              </a:solidFill>
              <a:latin typeface="Albert Sans"/>
              <a:ea typeface="Albert Sans"/>
              <a:cs typeface="Albert Sans"/>
              <a:sym typeface="Albert Sans"/>
            </a:endParaRPr>
          </a:p>
          <a:p>
            <a:pPr indent="0" lvl="0" marL="0" rtl="0" algn="l">
              <a:spcBef>
                <a:spcPts val="400"/>
              </a:spcBef>
              <a:spcAft>
                <a:spcPts val="0"/>
              </a:spcAft>
              <a:buNone/>
            </a:pPr>
            <a:r>
              <a:rPr lang="en" sz="900">
                <a:solidFill>
                  <a:schemeClr val="dk1"/>
                </a:solidFill>
                <a:latin typeface="Albert Sans"/>
                <a:ea typeface="Albert Sans"/>
                <a:cs typeface="Albert Sans"/>
                <a:sym typeface="Albert Sans"/>
              </a:rPr>
              <a:t>Comment l’IAG impacte-t-elle la gestion des risques IT dans le secteur bancaire ?</a:t>
            </a:r>
            <a:endParaRPr sz="900">
              <a:solidFill>
                <a:schemeClr val="dk1"/>
              </a:solidFill>
              <a:latin typeface="Albert Sans"/>
              <a:ea typeface="Albert Sans"/>
              <a:cs typeface="Albert Sans"/>
              <a:sym typeface="Albert Sans"/>
            </a:endParaRPr>
          </a:p>
        </p:txBody>
      </p:sp>
      <p:sp>
        <p:nvSpPr>
          <p:cNvPr id="305" name="Google Shape;305;p26"/>
          <p:cNvSpPr/>
          <p:nvPr/>
        </p:nvSpPr>
        <p:spPr>
          <a:xfrm rot="5400000">
            <a:off x="4263288" y="1689250"/>
            <a:ext cx="617400" cy="347700"/>
          </a:xfrm>
          <a:prstGeom prst="rightArrow">
            <a:avLst>
              <a:gd fmla="val 50000" name="adj1"/>
              <a:gd fmla="val 50000" name="adj2"/>
            </a:avLst>
          </a:prstGeom>
          <a:solidFill>
            <a:schemeClr val="accent3"/>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306" name="Google Shape;306;p26"/>
          <p:cNvSpPr txBox="1"/>
          <p:nvPr/>
        </p:nvSpPr>
        <p:spPr>
          <a:xfrm>
            <a:off x="2372550" y="2309713"/>
            <a:ext cx="4398900" cy="49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u="sng">
                <a:solidFill>
                  <a:schemeClr val="dk1"/>
                </a:solidFill>
                <a:latin typeface="Albert Sans"/>
                <a:ea typeface="Albert Sans"/>
                <a:cs typeface="Albert Sans"/>
                <a:sym typeface="Albert Sans"/>
              </a:rPr>
              <a:t>Hypothèse</a:t>
            </a:r>
            <a:r>
              <a:rPr lang="en" sz="900">
                <a:solidFill>
                  <a:schemeClr val="dk1"/>
                </a:solidFill>
                <a:latin typeface="Albert Sans"/>
                <a:ea typeface="Albert Sans"/>
                <a:cs typeface="Albert Sans"/>
                <a:sym typeface="Albert Sans"/>
              </a:rPr>
              <a:t> : </a:t>
            </a:r>
            <a:endParaRPr sz="900">
              <a:solidFill>
                <a:schemeClr val="dk1"/>
              </a:solidFill>
              <a:latin typeface="Albert Sans"/>
              <a:ea typeface="Albert Sans"/>
              <a:cs typeface="Albert Sans"/>
              <a:sym typeface="Albert Sans"/>
            </a:endParaRPr>
          </a:p>
          <a:p>
            <a:pPr indent="0" lvl="0" marL="0" rtl="0" algn="ctr">
              <a:spcBef>
                <a:spcPts val="400"/>
              </a:spcBef>
              <a:spcAft>
                <a:spcPts val="0"/>
              </a:spcAft>
              <a:buNone/>
            </a:pPr>
            <a:r>
              <a:rPr lang="en" sz="900">
                <a:solidFill>
                  <a:schemeClr val="dk1"/>
                </a:solidFill>
                <a:latin typeface="Albert Sans"/>
                <a:ea typeface="Albert Sans"/>
                <a:cs typeface="Albert Sans"/>
                <a:sym typeface="Albert Sans"/>
              </a:rPr>
              <a:t>La balance bénéfice/risque est-elle profitable à l’intégration de l’intelligence artificielle générative dans divers processus métiers du secteur bancaire ?</a:t>
            </a:r>
            <a:endParaRPr sz="900">
              <a:solidFill>
                <a:schemeClr val="dk1"/>
              </a:solidFill>
              <a:latin typeface="Albert Sans"/>
              <a:ea typeface="Albert Sans"/>
              <a:cs typeface="Albert Sans"/>
              <a:sym typeface="Albert Sans"/>
            </a:endParaRPr>
          </a:p>
        </p:txBody>
      </p:sp>
      <p:sp>
        <p:nvSpPr>
          <p:cNvPr id="307" name="Google Shape;307;p26"/>
          <p:cNvSpPr/>
          <p:nvPr/>
        </p:nvSpPr>
        <p:spPr>
          <a:xfrm rot="5400000">
            <a:off x="2547750" y="3027825"/>
            <a:ext cx="665400" cy="4950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308" name="Google Shape;308;p26"/>
          <p:cNvSpPr/>
          <p:nvPr/>
        </p:nvSpPr>
        <p:spPr>
          <a:xfrm rot="5400000">
            <a:off x="2318700" y="3250875"/>
            <a:ext cx="1123500" cy="4950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309" name="Google Shape;309;p26"/>
          <p:cNvSpPr txBox="1"/>
          <p:nvPr/>
        </p:nvSpPr>
        <p:spPr>
          <a:xfrm>
            <a:off x="1046250" y="3576225"/>
            <a:ext cx="1462800" cy="22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Albert Sans"/>
                <a:ea typeface="Albert Sans"/>
                <a:cs typeface="Albert Sans"/>
                <a:sym typeface="Albert Sans"/>
              </a:rPr>
              <a:t>2 objectifs spécifiques :</a:t>
            </a:r>
            <a:endParaRPr b="1" sz="900">
              <a:solidFill>
                <a:schemeClr val="dk1"/>
              </a:solidFill>
              <a:latin typeface="Albert Sans"/>
              <a:ea typeface="Albert Sans"/>
              <a:cs typeface="Albert Sans"/>
              <a:sym typeface="Albert Sans"/>
            </a:endParaRPr>
          </a:p>
        </p:txBody>
      </p:sp>
      <p:sp>
        <p:nvSpPr>
          <p:cNvPr id="310" name="Google Shape;310;p26"/>
          <p:cNvSpPr txBox="1"/>
          <p:nvPr/>
        </p:nvSpPr>
        <p:spPr>
          <a:xfrm>
            <a:off x="3179725" y="3420525"/>
            <a:ext cx="5182800" cy="15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Albert Sans"/>
                <a:ea typeface="Albert Sans"/>
                <a:cs typeface="Albert Sans"/>
                <a:sym typeface="Albert Sans"/>
              </a:rPr>
              <a:t>(</a:t>
            </a:r>
            <a:r>
              <a:rPr b="1" lang="en" sz="900">
                <a:solidFill>
                  <a:schemeClr val="dk1"/>
                </a:solidFill>
                <a:latin typeface="Albert Sans"/>
                <a:ea typeface="Albert Sans"/>
                <a:cs typeface="Albert Sans"/>
                <a:sym typeface="Albert Sans"/>
              </a:rPr>
              <a:t>i</a:t>
            </a:r>
            <a:r>
              <a:rPr lang="en" sz="900">
                <a:solidFill>
                  <a:schemeClr val="dk1"/>
                </a:solidFill>
                <a:latin typeface="Albert Sans"/>
                <a:ea typeface="Albert Sans"/>
                <a:cs typeface="Albert Sans"/>
                <a:sym typeface="Albert Sans"/>
              </a:rPr>
              <a:t>) Évaluer quantitativement et qualitativement l’impact de l’IAG sur les risques IT/techniques</a:t>
            </a:r>
            <a:endParaRPr sz="900">
              <a:solidFill>
                <a:schemeClr val="dk1"/>
              </a:solidFill>
              <a:latin typeface="Albert Sans"/>
              <a:ea typeface="Albert Sans"/>
              <a:cs typeface="Albert Sans"/>
              <a:sym typeface="Albert Sans"/>
            </a:endParaRPr>
          </a:p>
        </p:txBody>
      </p:sp>
      <p:sp>
        <p:nvSpPr>
          <p:cNvPr id="311" name="Google Shape;311;p26"/>
          <p:cNvSpPr txBox="1"/>
          <p:nvPr/>
        </p:nvSpPr>
        <p:spPr>
          <a:xfrm>
            <a:off x="3179725" y="3866675"/>
            <a:ext cx="5182800" cy="15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Albert Sans"/>
                <a:ea typeface="Albert Sans"/>
                <a:cs typeface="Albert Sans"/>
                <a:sym typeface="Albert Sans"/>
              </a:rPr>
              <a:t>(</a:t>
            </a:r>
            <a:r>
              <a:rPr b="1" lang="en" sz="900">
                <a:solidFill>
                  <a:schemeClr val="dk1"/>
                </a:solidFill>
                <a:latin typeface="Albert Sans"/>
                <a:ea typeface="Albert Sans"/>
                <a:cs typeface="Albert Sans"/>
                <a:sym typeface="Albert Sans"/>
              </a:rPr>
              <a:t>ii</a:t>
            </a:r>
            <a:r>
              <a:rPr lang="en" sz="900">
                <a:solidFill>
                  <a:schemeClr val="dk1"/>
                </a:solidFill>
                <a:latin typeface="Albert Sans"/>
                <a:ea typeface="Albert Sans"/>
                <a:cs typeface="Albert Sans"/>
                <a:sym typeface="Albert Sans"/>
              </a:rPr>
              <a:t>) Identifier et mesurer les bénéfices potentiels de l’intégration de l’IAG</a:t>
            </a:r>
            <a:endParaRPr sz="900">
              <a:solidFill>
                <a:schemeClr val="dk1"/>
              </a:solidFill>
              <a:latin typeface="Albert Sans"/>
              <a:ea typeface="Albert Sans"/>
              <a:cs typeface="Albert Sans"/>
              <a:sym typeface="Albert Sans"/>
            </a:endParaRPr>
          </a:p>
        </p:txBody>
      </p:sp>
      <p:sp>
        <p:nvSpPr>
          <p:cNvPr id="312" name="Google Shape;312;p26"/>
          <p:cNvSpPr txBox="1"/>
          <p:nvPr/>
        </p:nvSpPr>
        <p:spPr>
          <a:xfrm>
            <a:off x="8520600" y="4820400"/>
            <a:ext cx="6234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Albert Sans SemiBold"/>
                <a:ea typeface="Albert Sans SemiBold"/>
                <a:cs typeface="Albert Sans SemiBold"/>
                <a:sym typeface="Albert Sans SemiBold"/>
              </a:rPr>
              <a:t>02/10</a:t>
            </a:r>
            <a:endParaRPr sz="1000">
              <a:solidFill>
                <a:schemeClr val="dk1"/>
              </a:solidFill>
              <a:latin typeface="Albert Sans SemiBold"/>
              <a:ea typeface="Albert Sans SemiBold"/>
              <a:cs typeface="Albert Sans SemiBold"/>
              <a:sym typeface="Albert Sans SemiBold"/>
            </a:endParaRPr>
          </a:p>
        </p:txBody>
      </p:sp>
      <p:sp>
        <p:nvSpPr>
          <p:cNvPr id="313" name="Google Shape;313;p26"/>
          <p:cNvSpPr txBox="1"/>
          <p:nvPr>
            <p:ph idx="4294967295" type="title"/>
          </p:nvPr>
        </p:nvSpPr>
        <p:spPr>
          <a:xfrm>
            <a:off x="3908013"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02</a:t>
            </a:r>
            <a:endParaRPr sz="1600">
              <a:solidFill>
                <a:srgbClr val="F2F2F2"/>
              </a:solidFill>
            </a:endParaRPr>
          </a:p>
        </p:txBody>
      </p:sp>
      <p:sp>
        <p:nvSpPr>
          <p:cNvPr id="314" name="Google Shape;314;p26"/>
          <p:cNvSpPr txBox="1"/>
          <p:nvPr>
            <p:ph idx="4294967295" type="title"/>
          </p:nvPr>
        </p:nvSpPr>
        <p:spPr>
          <a:xfrm>
            <a:off x="4755788"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03</a:t>
            </a:r>
            <a:endParaRPr sz="1600">
              <a:solidFill>
                <a:srgbClr val="F2F2F2"/>
              </a:solidFill>
            </a:endParaRPr>
          </a:p>
        </p:txBody>
      </p:sp>
      <p:sp>
        <p:nvSpPr>
          <p:cNvPr id="315" name="Google Shape;315;p26"/>
          <p:cNvSpPr txBox="1"/>
          <p:nvPr>
            <p:ph idx="4294967295" type="title"/>
          </p:nvPr>
        </p:nvSpPr>
        <p:spPr>
          <a:xfrm>
            <a:off x="5603563"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04</a:t>
            </a:r>
            <a:endParaRPr sz="1600">
              <a:solidFill>
                <a:srgbClr val="F2F2F2"/>
              </a:solidFill>
            </a:endParaRPr>
          </a:p>
        </p:txBody>
      </p:sp>
      <p:sp>
        <p:nvSpPr>
          <p:cNvPr id="316" name="Google Shape;316;p26"/>
          <p:cNvSpPr txBox="1"/>
          <p:nvPr>
            <p:ph idx="4294967295" type="title"/>
          </p:nvPr>
        </p:nvSpPr>
        <p:spPr>
          <a:xfrm>
            <a:off x="6451338"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05</a:t>
            </a:r>
            <a:endParaRPr sz="1600">
              <a:solidFill>
                <a:srgbClr val="F2F2F2"/>
              </a:solidFill>
            </a:endParaRPr>
          </a:p>
        </p:txBody>
      </p:sp>
      <p:sp>
        <p:nvSpPr>
          <p:cNvPr id="317" name="Google Shape;317;p26"/>
          <p:cNvSpPr txBox="1"/>
          <p:nvPr>
            <p:ph idx="4294967295" type="title"/>
          </p:nvPr>
        </p:nvSpPr>
        <p:spPr>
          <a:xfrm>
            <a:off x="7299113"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06</a:t>
            </a:r>
            <a:endParaRPr sz="1600">
              <a:solidFill>
                <a:srgbClr val="F2F2F2"/>
              </a:solidFill>
            </a:endParaRPr>
          </a:p>
        </p:txBody>
      </p:sp>
      <p:sp>
        <p:nvSpPr>
          <p:cNvPr id="318" name="Google Shape;318;p26"/>
          <p:cNvSpPr txBox="1"/>
          <p:nvPr/>
        </p:nvSpPr>
        <p:spPr>
          <a:xfrm>
            <a:off x="1378988" y="36450"/>
            <a:ext cx="1581300" cy="323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2F2F2"/>
                </a:solidFill>
                <a:latin typeface="Albert Sans SemiBold"/>
                <a:ea typeface="Albert Sans SemiBold"/>
                <a:cs typeface="Albert Sans SemiBold"/>
                <a:sym typeface="Albert Sans SemiBold"/>
              </a:rPr>
              <a:t>RECONTEXTUALISATION</a:t>
            </a:r>
            <a:endParaRPr sz="900">
              <a:solidFill>
                <a:srgbClr val="F2F2F2"/>
              </a:solidFill>
              <a:latin typeface="Albert Sans SemiBold"/>
              <a:ea typeface="Albert Sans SemiBold"/>
              <a:cs typeface="Albert Sans SemiBold"/>
              <a:sym typeface="Albert Sans SemiBold"/>
            </a:endParaRPr>
          </a:p>
        </p:txBody>
      </p:sp>
      <p:cxnSp>
        <p:nvCxnSpPr>
          <p:cNvPr id="319" name="Google Shape;319;p26"/>
          <p:cNvCxnSpPr>
            <a:stCxn id="318" idx="3"/>
            <a:endCxn id="313" idx="1"/>
          </p:cNvCxnSpPr>
          <p:nvPr/>
        </p:nvCxnSpPr>
        <p:spPr>
          <a:xfrm>
            <a:off x="2960288" y="198000"/>
            <a:ext cx="947700" cy="300"/>
          </a:xfrm>
          <a:prstGeom prst="straightConnector1">
            <a:avLst/>
          </a:prstGeom>
          <a:noFill/>
          <a:ln cap="flat" cmpd="sng" w="19050">
            <a:solidFill>
              <a:srgbClr val="666666"/>
            </a:solidFill>
            <a:prstDash val="solid"/>
            <a:round/>
            <a:headEnd len="med" w="med" type="none"/>
            <a:tailEnd len="med" w="med" type="none"/>
          </a:ln>
        </p:spPr>
      </p:cxnSp>
      <p:cxnSp>
        <p:nvCxnSpPr>
          <p:cNvPr id="320" name="Google Shape;320;p26"/>
          <p:cNvCxnSpPr>
            <a:stCxn id="313" idx="3"/>
            <a:endCxn id="314" idx="1"/>
          </p:cNvCxnSpPr>
          <p:nvPr/>
        </p:nvCxnSpPr>
        <p:spPr>
          <a:xfrm>
            <a:off x="4373913" y="198150"/>
            <a:ext cx="381900" cy="0"/>
          </a:xfrm>
          <a:prstGeom prst="straightConnector1">
            <a:avLst/>
          </a:prstGeom>
          <a:noFill/>
          <a:ln cap="flat" cmpd="sng" w="19050">
            <a:solidFill>
              <a:srgbClr val="666666"/>
            </a:solidFill>
            <a:prstDash val="solid"/>
            <a:round/>
            <a:headEnd len="med" w="med" type="none"/>
            <a:tailEnd len="med" w="med" type="none"/>
          </a:ln>
        </p:spPr>
      </p:cxnSp>
      <p:cxnSp>
        <p:nvCxnSpPr>
          <p:cNvPr id="321" name="Google Shape;321;p26"/>
          <p:cNvCxnSpPr>
            <a:stCxn id="314" idx="3"/>
            <a:endCxn id="315" idx="1"/>
          </p:cNvCxnSpPr>
          <p:nvPr/>
        </p:nvCxnSpPr>
        <p:spPr>
          <a:xfrm>
            <a:off x="5221688" y="198150"/>
            <a:ext cx="381900" cy="0"/>
          </a:xfrm>
          <a:prstGeom prst="straightConnector1">
            <a:avLst/>
          </a:prstGeom>
          <a:noFill/>
          <a:ln cap="flat" cmpd="sng" w="19050">
            <a:solidFill>
              <a:srgbClr val="666666"/>
            </a:solidFill>
            <a:prstDash val="solid"/>
            <a:round/>
            <a:headEnd len="med" w="med" type="none"/>
            <a:tailEnd len="med" w="med" type="none"/>
          </a:ln>
        </p:spPr>
      </p:cxnSp>
      <p:cxnSp>
        <p:nvCxnSpPr>
          <p:cNvPr id="322" name="Google Shape;322;p26"/>
          <p:cNvCxnSpPr>
            <a:stCxn id="315" idx="3"/>
            <a:endCxn id="316" idx="1"/>
          </p:cNvCxnSpPr>
          <p:nvPr/>
        </p:nvCxnSpPr>
        <p:spPr>
          <a:xfrm>
            <a:off x="6069463" y="198150"/>
            <a:ext cx="381900" cy="0"/>
          </a:xfrm>
          <a:prstGeom prst="straightConnector1">
            <a:avLst/>
          </a:prstGeom>
          <a:noFill/>
          <a:ln cap="flat" cmpd="sng" w="19050">
            <a:solidFill>
              <a:srgbClr val="666666"/>
            </a:solidFill>
            <a:prstDash val="solid"/>
            <a:round/>
            <a:headEnd len="med" w="med" type="none"/>
            <a:tailEnd len="med" w="med" type="none"/>
          </a:ln>
        </p:spPr>
      </p:cxnSp>
      <p:cxnSp>
        <p:nvCxnSpPr>
          <p:cNvPr id="323" name="Google Shape;323;p26"/>
          <p:cNvCxnSpPr>
            <a:stCxn id="316" idx="3"/>
            <a:endCxn id="317" idx="1"/>
          </p:cNvCxnSpPr>
          <p:nvPr/>
        </p:nvCxnSpPr>
        <p:spPr>
          <a:xfrm>
            <a:off x="6917238" y="198150"/>
            <a:ext cx="381900" cy="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grpSp>
        <p:nvGrpSpPr>
          <p:cNvPr id="328" name="Google Shape;328;p27"/>
          <p:cNvGrpSpPr/>
          <p:nvPr/>
        </p:nvGrpSpPr>
        <p:grpSpPr>
          <a:xfrm>
            <a:off x="3232638" y="926300"/>
            <a:ext cx="2678700" cy="2559600"/>
            <a:chOff x="3202675" y="1143825"/>
            <a:chExt cx="2678700" cy="2559600"/>
          </a:xfrm>
        </p:grpSpPr>
        <p:sp>
          <p:nvSpPr>
            <p:cNvPr id="329" name="Google Shape;329;p27"/>
            <p:cNvSpPr txBox="1"/>
            <p:nvPr/>
          </p:nvSpPr>
          <p:spPr>
            <a:xfrm>
              <a:off x="3548875" y="2279775"/>
              <a:ext cx="1986300" cy="28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Albert Sans"/>
                  <a:ea typeface="Albert Sans"/>
                  <a:cs typeface="Albert Sans"/>
                  <a:sym typeface="Albert Sans"/>
                </a:rPr>
                <a:t>État actuel de l’IAG dans les banques</a:t>
              </a:r>
              <a:endParaRPr b="1" sz="1300">
                <a:solidFill>
                  <a:schemeClr val="dk1"/>
                </a:solidFill>
                <a:latin typeface="Albert Sans"/>
                <a:ea typeface="Albert Sans"/>
                <a:cs typeface="Albert Sans"/>
                <a:sym typeface="Albert Sans"/>
              </a:endParaRPr>
            </a:p>
          </p:txBody>
        </p:sp>
        <p:sp>
          <p:nvSpPr>
            <p:cNvPr id="330" name="Google Shape;330;p27"/>
            <p:cNvSpPr/>
            <p:nvPr/>
          </p:nvSpPr>
          <p:spPr>
            <a:xfrm>
              <a:off x="3202675" y="1143825"/>
              <a:ext cx="2678700" cy="2559600"/>
            </a:xfrm>
            <a:prstGeom prst="donut">
              <a:avLst>
                <a:gd fmla="val 20096" name="adj"/>
              </a:avLst>
            </a:prstGeom>
            <a:solidFill>
              <a:srgbClr val="7994A9">
                <a:alpha val="64709"/>
              </a:srgbClr>
            </a:solidFill>
            <a:ln cap="flat" cmpd="sng" w="9525">
              <a:solidFill>
                <a:srgbClr val="7994A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grpSp>
      <p:grpSp>
        <p:nvGrpSpPr>
          <p:cNvPr id="331" name="Google Shape;331;p27"/>
          <p:cNvGrpSpPr/>
          <p:nvPr/>
        </p:nvGrpSpPr>
        <p:grpSpPr>
          <a:xfrm>
            <a:off x="2036350" y="3548875"/>
            <a:ext cx="5071279" cy="1158700"/>
            <a:chOff x="1966275" y="3606150"/>
            <a:chExt cx="5071279" cy="1158700"/>
          </a:xfrm>
        </p:grpSpPr>
        <p:grpSp>
          <p:nvGrpSpPr>
            <p:cNvPr id="332" name="Google Shape;332;p27"/>
            <p:cNvGrpSpPr/>
            <p:nvPr/>
          </p:nvGrpSpPr>
          <p:grpSpPr>
            <a:xfrm>
              <a:off x="4734083" y="3842703"/>
              <a:ext cx="1059075" cy="294281"/>
              <a:chOff x="4808316" y="2800065"/>
              <a:chExt cx="1999386" cy="412910"/>
            </a:xfrm>
          </p:grpSpPr>
          <p:sp>
            <p:nvSpPr>
              <p:cNvPr id="333" name="Google Shape;333;p27"/>
              <p:cNvSpPr/>
              <p:nvPr/>
            </p:nvSpPr>
            <p:spPr>
              <a:xfrm>
                <a:off x="4849302"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 name="Google Shape;334;p27"/>
              <p:cNvGrpSpPr/>
              <p:nvPr/>
            </p:nvGrpSpPr>
            <p:grpSpPr>
              <a:xfrm>
                <a:off x="4808316" y="2800065"/>
                <a:ext cx="92400" cy="411825"/>
                <a:chOff x="845575" y="2563700"/>
                <a:chExt cx="92400" cy="411825"/>
              </a:xfrm>
            </p:grpSpPr>
            <p:cxnSp>
              <p:nvCxnSpPr>
                <p:cNvPr id="335" name="Google Shape;335;p27"/>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336" name="Google Shape;336;p27"/>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7" name="Google Shape;337;p27"/>
            <p:cNvGrpSpPr/>
            <p:nvPr/>
          </p:nvGrpSpPr>
          <p:grpSpPr>
            <a:xfrm>
              <a:off x="5767908" y="4041833"/>
              <a:ext cx="1269646" cy="293508"/>
              <a:chOff x="6760035" y="3079467"/>
              <a:chExt cx="2396914" cy="411825"/>
            </a:xfrm>
          </p:grpSpPr>
          <p:sp>
            <p:nvSpPr>
              <p:cNvPr id="338" name="Google Shape;338;p27"/>
              <p:cNvSpPr/>
              <p:nvPr/>
            </p:nvSpPr>
            <p:spPr>
              <a:xfrm>
                <a:off x="6807650" y="3079475"/>
                <a:ext cx="2349300" cy="133500"/>
              </a:xfrm>
              <a:prstGeom prst="rect">
                <a:avLst/>
              </a:prstGeom>
              <a:solidFill>
                <a:srgbClr val="0856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9" name="Google Shape;339;p27"/>
              <p:cNvGrpSpPr/>
              <p:nvPr/>
            </p:nvGrpSpPr>
            <p:grpSpPr>
              <a:xfrm rot="10800000">
                <a:off x="6760035" y="3079467"/>
                <a:ext cx="92400" cy="411825"/>
                <a:chOff x="2070100" y="2563700"/>
                <a:chExt cx="92400" cy="411825"/>
              </a:xfrm>
            </p:grpSpPr>
            <p:cxnSp>
              <p:nvCxnSpPr>
                <p:cNvPr id="340" name="Google Shape;340;p27"/>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341" name="Google Shape;341;p27"/>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2" name="Google Shape;342;p27"/>
            <p:cNvGrpSpPr/>
            <p:nvPr/>
          </p:nvGrpSpPr>
          <p:grpSpPr>
            <a:xfrm>
              <a:off x="2653797" y="3842703"/>
              <a:ext cx="1064684" cy="294281"/>
              <a:chOff x="881025" y="2800065"/>
              <a:chExt cx="2009975" cy="412910"/>
            </a:xfrm>
          </p:grpSpPr>
          <p:sp>
            <p:nvSpPr>
              <p:cNvPr id="343" name="Google Shape;343;p27"/>
              <p:cNvSpPr/>
              <p:nvPr/>
            </p:nvSpPr>
            <p:spPr>
              <a:xfrm>
                <a:off x="932600"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4" name="Google Shape;344;p27"/>
              <p:cNvGrpSpPr/>
              <p:nvPr/>
            </p:nvGrpSpPr>
            <p:grpSpPr>
              <a:xfrm>
                <a:off x="881025" y="2800065"/>
                <a:ext cx="92400" cy="411825"/>
                <a:chOff x="845575" y="2563700"/>
                <a:chExt cx="92400" cy="411825"/>
              </a:xfrm>
            </p:grpSpPr>
            <p:cxnSp>
              <p:nvCxnSpPr>
                <p:cNvPr id="345" name="Google Shape;345;p27"/>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346" name="Google Shape;346;p27"/>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7" name="Google Shape;347;p27"/>
            <p:cNvGrpSpPr/>
            <p:nvPr/>
          </p:nvGrpSpPr>
          <p:grpSpPr>
            <a:xfrm>
              <a:off x="3696272" y="4041833"/>
              <a:ext cx="1059548" cy="293508"/>
              <a:chOff x="2849073" y="3079467"/>
              <a:chExt cx="2000279" cy="411825"/>
            </a:xfrm>
          </p:grpSpPr>
          <p:sp>
            <p:nvSpPr>
              <p:cNvPr id="348" name="Google Shape;348;p27"/>
              <p:cNvSpPr/>
              <p:nvPr/>
            </p:nvSpPr>
            <p:spPr>
              <a:xfrm>
                <a:off x="2890952" y="3079475"/>
                <a:ext cx="1958400" cy="133500"/>
              </a:xfrm>
              <a:prstGeom prst="rect">
                <a:avLst/>
              </a:prstGeom>
              <a:solidFill>
                <a:srgbClr val="0856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9" name="Google Shape;349;p27"/>
              <p:cNvGrpSpPr/>
              <p:nvPr/>
            </p:nvGrpSpPr>
            <p:grpSpPr>
              <a:xfrm rot="10800000">
                <a:off x="2849073" y="3079467"/>
                <a:ext cx="92400" cy="411825"/>
                <a:chOff x="2070100" y="2563700"/>
                <a:chExt cx="92400" cy="411825"/>
              </a:xfrm>
            </p:grpSpPr>
            <p:cxnSp>
              <p:nvCxnSpPr>
                <p:cNvPr id="350" name="Google Shape;350;p27"/>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351" name="Google Shape;351;p27"/>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2" name="Google Shape;352;p27"/>
            <p:cNvSpPr txBox="1"/>
            <p:nvPr/>
          </p:nvSpPr>
          <p:spPr>
            <a:xfrm>
              <a:off x="1966275" y="3606150"/>
              <a:ext cx="1456800" cy="20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Albert Sans SemiBold"/>
                  <a:ea typeface="Albert Sans SemiBold"/>
                  <a:cs typeface="Albert Sans SemiBold"/>
                  <a:sym typeface="Albert Sans SemiBold"/>
                </a:rPr>
                <a:t>Commencement de l’IA</a:t>
              </a:r>
              <a:endParaRPr sz="900">
                <a:solidFill>
                  <a:schemeClr val="dk1"/>
                </a:solidFill>
                <a:latin typeface="Albert Sans SemiBold"/>
                <a:ea typeface="Albert Sans SemiBold"/>
                <a:cs typeface="Albert Sans SemiBold"/>
                <a:sym typeface="Albert Sans SemiBold"/>
              </a:endParaRPr>
            </a:p>
          </p:txBody>
        </p:sp>
        <p:sp>
          <p:nvSpPr>
            <p:cNvPr id="353" name="Google Shape;353;p27"/>
            <p:cNvSpPr txBox="1"/>
            <p:nvPr/>
          </p:nvSpPr>
          <p:spPr>
            <a:xfrm>
              <a:off x="2987925" y="4294750"/>
              <a:ext cx="1456800" cy="47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Albert Sans SemiBold"/>
                  <a:ea typeface="Albert Sans SemiBold"/>
                  <a:cs typeface="Albert Sans SemiBold"/>
                  <a:sym typeface="Albert Sans SemiBold"/>
                </a:rPr>
                <a:t>Avènement de l’apprentissage automatique</a:t>
              </a:r>
              <a:endParaRPr sz="900">
                <a:solidFill>
                  <a:schemeClr val="dk1"/>
                </a:solidFill>
                <a:latin typeface="Albert Sans SemiBold"/>
                <a:ea typeface="Albert Sans SemiBold"/>
                <a:cs typeface="Albert Sans SemiBold"/>
                <a:sym typeface="Albert Sans SemiBold"/>
              </a:endParaRPr>
            </a:p>
          </p:txBody>
        </p:sp>
        <p:sp>
          <p:nvSpPr>
            <p:cNvPr id="354" name="Google Shape;354;p27"/>
            <p:cNvSpPr txBox="1"/>
            <p:nvPr/>
          </p:nvSpPr>
          <p:spPr>
            <a:xfrm>
              <a:off x="4037400" y="3606175"/>
              <a:ext cx="1644000" cy="20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Albert Sans SemiBold"/>
                  <a:ea typeface="Albert Sans SemiBold"/>
                  <a:cs typeface="Albert Sans SemiBold"/>
                  <a:sym typeface="Albert Sans SemiBold"/>
                </a:rPr>
                <a:t>Ère du deep learning (DL)</a:t>
              </a:r>
              <a:endParaRPr sz="900">
                <a:solidFill>
                  <a:schemeClr val="dk1"/>
                </a:solidFill>
                <a:latin typeface="Albert Sans SemiBold"/>
                <a:ea typeface="Albert Sans SemiBold"/>
                <a:cs typeface="Albert Sans SemiBold"/>
                <a:sym typeface="Albert Sans SemiBold"/>
              </a:endParaRPr>
            </a:p>
          </p:txBody>
        </p:sp>
        <p:sp>
          <p:nvSpPr>
            <p:cNvPr id="355" name="Google Shape;355;p27"/>
            <p:cNvSpPr txBox="1"/>
            <p:nvPr/>
          </p:nvSpPr>
          <p:spPr>
            <a:xfrm>
              <a:off x="5062050" y="4382675"/>
              <a:ext cx="1644000" cy="29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Albert Sans SemiBold"/>
                  <a:ea typeface="Albert Sans SemiBold"/>
                  <a:cs typeface="Albert Sans SemiBold"/>
                  <a:sym typeface="Albert Sans SemiBold"/>
                </a:rPr>
                <a:t>Ère de l’intelligence artificielle générative (IAG)</a:t>
              </a:r>
              <a:endParaRPr sz="900">
                <a:solidFill>
                  <a:schemeClr val="dk1"/>
                </a:solidFill>
                <a:latin typeface="Albert Sans SemiBold"/>
                <a:ea typeface="Albert Sans SemiBold"/>
                <a:cs typeface="Albert Sans SemiBold"/>
                <a:sym typeface="Albert Sans SemiBold"/>
              </a:endParaRPr>
            </a:p>
          </p:txBody>
        </p:sp>
        <p:sp>
          <p:nvSpPr>
            <p:cNvPr id="356" name="Google Shape;356;p27"/>
            <p:cNvSpPr txBox="1"/>
            <p:nvPr/>
          </p:nvSpPr>
          <p:spPr>
            <a:xfrm>
              <a:off x="2236125" y="4164425"/>
              <a:ext cx="917100" cy="17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Albert Sans SemiBold"/>
                  <a:ea typeface="Albert Sans SemiBold"/>
                  <a:cs typeface="Albert Sans SemiBold"/>
                  <a:sym typeface="Albert Sans SemiBold"/>
                </a:rPr>
                <a:t>(1950-1980)</a:t>
              </a:r>
              <a:endParaRPr sz="900">
                <a:solidFill>
                  <a:schemeClr val="dk1"/>
                </a:solidFill>
                <a:latin typeface="Albert Sans SemiBold"/>
                <a:ea typeface="Albert Sans SemiBold"/>
                <a:cs typeface="Albert Sans SemiBold"/>
                <a:sym typeface="Albert Sans SemiBold"/>
              </a:endParaRPr>
            </a:p>
          </p:txBody>
        </p:sp>
        <p:sp>
          <p:nvSpPr>
            <p:cNvPr id="357" name="Google Shape;357;p27"/>
            <p:cNvSpPr txBox="1"/>
            <p:nvPr/>
          </p:nvSpPr>
          <p:spPr>
            <a:xfrm>
              <a:off x="3257775" y="3841988"/>
              <a:ext cx="917100" cy="17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Albert Sans SemiBold"/>
                  <a:ea typeface="Albert Sans SemiBold"/>
                  <a:cs typeface="Albert Sans SemiBold"/>
                  <a:sym typeface="Albert Sans SemiBold"/>
                </a:rPr>
                <a:t>(1980-2000)</a:t>
              </a:r>
              <a:endParaRPr sz="900">
                <a:solidFill>
                  <a:schemeClr val="dk1"/>
                </a:solidFill>
                <a:latin typeface="Albert Sans SemiBold"/>
                <a:ea typeface="Albert Sans SemiBold"/>
                <a:cs typeface="Albert Sans SemiBold"/>
                <a:sym typeface="Albert Sans SemiBold"/>
              </a:endParaRPr>
            </a:p>
          </p:txBody>
        </p:sp>
        <p:sp>
          <p:nvSpPr>
            <p:cNvPr id="358" name="Google Shape;358;p27"/>
            <p:cNvSpPr txBox="1"/>
            <p:nvPr/>
          </p:nvSpPr>
          <p:spPr>
            <a:xfrm>
              <a:off x="4269750" y="4173263"/>
              <a:ext cx="992100" cy="17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Albert Sans SemiBold"/>
                  <a:ea typeface="Albert Sans SemiBold"/>
                  <a:cs typeface="Albert Sans SemiBold"/>
                  <a:sym typeface="Albert Sans SemiBold"/>
                </a:rPr>
                <a:t>(2012-présent)</a:t>
              </a:r>
              <a:endParaRPr sz="900">
                <a:solidFill>
                  <a:schemeClr val="dk1"/>
                </a:solidFill>
                <a:latin typeface="Albert Sans SemiBold"/>
                <a:ea typeface="Albert Sans SemiBold"/>
                <a:cs typeface="Albert Sans SemiBold"/>
                <a:sym typeface="Albert Sans SemiBold"/>
              </a:endParaRPr>
            </a:p>
          </p:txBody>
        </p:sp>
        <p:sp>
          <p:nvSpPr>
            <p:cNvPr id="359" name="Google Shape;359;p27"/>
            <p:cNvSpPr txBox="1"/>
            <p:nvPr/>
          </p:nvSpPr>
          <p:spPr>
            <a:xfrm>
              <a:off x="5294400" y="3821400"/>
              <a:ext cx="1244400" cy="17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Albert Sans SemiBold"/>
                  <a:ea typeface="Albert Sans SemiBold"/>
                  <a:cs typeface="Albert Sans SemiBold"/>
                  <a:sym typeface="Albert Sans SemiBold"/>
                </a:rPr>
                <a:t>(2018-présent)</a:t>
              </a:r>
              <a:endParaRPr sz="900">
                <a:solidFill>
                  <a:schemeClr val="dk1"/>
                </a:solidFill>
                <a:latin typeface="Albert Sans SemiBold"/>
                <a:ea typeface="Albert Sans SemiBold"/>
                <a:cs typeface="Albert Sans SemiBold"/>
                <a:sym typeface="Albert Sans SemiBold"/>
              </a:endParaRPr>
            </a:p>
          </p:txBody>
        </p:sp>
      </p:grpSp>
      <p:cxnSp>
        <p:nvCxnSpPr>
          <p:cNvPr id="360" name="Google Shape;360;p27"/>
          <p:cNvCxnSpPr>
            <a:stCxn id="330" idx="3"/>
          </p:cNvCxnSpPr>
          <p:nvPr/>
        </p:nvCxnSpPr>
        <p:spPr>
          <a:xfrm flipH="1" rot="10800000">
            <a:off x="3624924" y="2733655"/>
            <a:ext cx="343800" cy="377400"/>
          </a:xfrm>
          <a:prstGeom prst="straightConnector1">
            <a:avLst/>
          </a:prstGeom>
          <a:noFill/>
          <a:ln cap="flat" cmpd="sng" w="19050">
            <a:solidFill>
              <a:schemeClr val="dk1"/>
            </a:solidFill>
            <a:prstDash val="solid"/>
            <a:round/>
            <a:headEnd len="med" w="med" type="none"/>
            <a:tailEnd len="med" w="med" type="none"/>
          </a:ln>
        </p:spPr>
      </p:cxnSp>
      <p:cxnSp>
        <p:nvCxnSpPr>
          <p:cNvPr id="361" name="Google Shape;361;p27"/>
          <p:cNvCxnSpPr>
            <a:stCxn id="330" idx="2"/>
          </p:cNvCxnSpPr>
          <p:nvPr/>
        </p:nvCxnSpPr>
        <p:spPr>
          <a:xfrm flipH="1" rot="10800000">
            <a:off x="3232638" y="2203400"/>
            <a:ext cx="510600" cy="2700"/>
          </a:xfrm>
          <a:prstGeom prst="straightConnector1">
            <a:avLst/>
          </a:prstGeom>
          <a:noFill/>
          <a:ln cap="flat" cmpd="sng" w="19050">
            <a:solidFill>
              <a:schemeClr val="dk1"/>
            </a:solidFill>
            <a:prstDash val="solid"/>
            <a:round/>
            <a:headEnd len="med" w="med" type="none"/>
            <a:tailEnd len="med" w="med" type="none"/>
          </a:ln>
        </p:spPr>
      </p:cxnSp>
      <p:cxnSp>
        <p:nvCxnSpPr>
          <p:cNvPr id="362" name="Google Shape;362;p27"/>
          <p:cNvCxnSpPr>
            <a:stCxn id="330" idx="1"/>
          </p:cNvCxnSpPr>
          <p:nvPr/>
        </p:nvCxnSpPr>
        <p:spPr>
          <a:xfrm>
            <a:off x="3624924" y="1301145"/>
            <a:ext cx="359700" cy="369000"/>
          </a:xfrm>
          <a:prstGeom prst="straightConnector1">
            <a:avLst/>
          </a:prstGeom>
          <a:noFill/>
          <a:ln cap="flat" cmpd="sng" w="19050">
            <a:solidFill>
              <a:schemeClr val="dk1"/>
            </a:solidFill>
            <a:prstDash val="solid"/>
            <a:round/>
            <a:headEnd len="med" w="med" type="none"/>
            <a:tailEnd len="med" w="med" type="none"/>
          </a:ln>
        </p:spPr>
      </p:cxnSp>
      <p:cxnSp>
        <p:nvCxnSpPr>
          <p:cNvPr id="363" name="Google Shape;363;p27"/>
          <p:cNvCxnSpPr>
            <a:stCxn id="330" idx="7"/>
          </p:cNvCxnSpPr>
          <p:nvPr/>
        </p:nvCxnSpPr>
        <p:spPr>
          <a:xfrm flipH="1">
            <a:off x="5156051" y="1301145"/>
            <a:ext cx="363000" cy="362700"/>
          </a:xfrm>
          <a:prstGeom prst="straightConnector1">
            <a:avLst/>
          </a:prstGeom>
          <a:noFill/>
          <a:ln cap="flat" cmpd="sng" w="19050">
            <a:solidFill>
              <a:schemeClr val="dk1"/>
            </a:solidFill>
            <a:prstDash val="solid"/>
            <a:round/>
            <a:headEnd len="med" w="med" type="none"/>
            <a:tailEnd len="med" w="med" type="none"/>
          </a:ln>
        </p:spPr>
      </p:cxnSp>
      <p:cxnSp>
        <p:nvCxnSpPr>
          <p:cNvPr id="364" name="Google Shape;364;p27"/>
          <p:cNvCxnSpPr>
            <a:stCxn id="330" idx="6"/>
          </p:cNvCxnSpPr>
          <p:nvPr/>
        </p:nvCxnSpPr>
        <p:spPr>
          <a:xfrm rot="10800000">
            <a:off x="5394438" y="2203400"/>
            <a:ext cx="516900" cy="2700"/>
          </a:xfrm>
          <a:prstGeom prst="straightConnector1">
            <a:avLst/>
          </a:prstGeom>
          <a:noFill/>
          <a:ln cap="flat" cmpd="sng" w="19050">
            <a:solidFill>
              <a:schemeClr val="dk1"/>
            </a:solidFill>
            <a:prstDash val="solid"/>
            <a:round/>
            <a:headEnd len="med" w="med" type="none"/>
            <a:tailEnd len="med" w="med" type="none"/>
          </a:ln>
        </p:spPr>
      </p:cxnSp>
      <p:cxnSp>
        <p:nvCxnSpPr>
          <p:cNvPr id="365" name="Google Shape;365;p27"/>
          <p:cNvCxnSpPr>
            <a:stCxn id="330" idx="5"/>
          </p:cNvCxnSpPr>
          <p:nvPr/>
        </p:nvCxnSpPr>
        <p:spPr>
          <a:xfrm rot="10800000">
            <a:off x="5165651" y="2736955"/>
            <a:ext cx="353400" cy="374100"/>
          </a:xfrm>
          <a:prstGeom prst="straightConnector1">
            <a:avLst/>
          </a:prstGeom>
          <a:noFill/>
          <a:ln cap="flat" cmpd="sng" w="19050">
            <a:solidFill>
              <a:schemeClr val="dk1"/>
            </a:solidFill>
            <a:prstDash val="solid"/>
            <a:round/>
            <a:headEnd len="med" w="med" type="none"/>
            <a:tailEnd len="med" w="med" type="none"/>
          </a:ln>
        </p:spPr>
      </p:cxnSp>
      <p:cxnSp>
        <p:nvCxnSpPr>
          <p:cNvPr id="366" name="Google Shape;366;p27"/>
          <p:cNvCxnSpPr/>
          <p:nvPr/>
        </p:nvCxnSpPr>
        <p:spPr>
          <a:xfrm flipH="1">
            <a:off x="2808850" y="2576800"/>
            <a:ext cx="731100" cy="322800"/>
          </a:xfrm>
          <a:prstGeom prst="straightConnector1">
            <a:avLst/>
          </a:prstGeom>
          <a:noFill/>
          <a:ln cap="flat" cmpd="sng" w="9525">
            <a:solidFill>
              <a:srgbClr val="212121"/>
            </a:solidFill>
            <a:prstDash val="solid"/>
            <a:round/>
            <a:headEnd len="med" w="med" type="none"/>
            <a:tailEnd len="med" w="med" type="oval"/>
          </a:ln>
        </p:spPr>
      </p:cxnSp>
      <p:sp>
        <p:nvSpPr>
          <p:cNvPr id="367" name="Google Shape;367;p27"/>
          <p:cNvSpPr txBox="1"/>
          <p:nvPr/>
        </p:nvSpPr>
        <p:spPr>
          <a:xfrm>
            <a:off x="1023650" y="2928750"/>
            <a:ext cx="19668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Albert Sans"/>
                <a:ea typeface="Albert Sans"/>
                <a:cs typeface="Albert Sans"/>
                <a:sym typeface="Albert Sans"/>
              </a:rPr>
              <a:t>Classification des cas d’utilisation de l’IA par le NIST [</a:t>
            </a:r>
            <a:r>
              <a:rPr b="1" lang="en" sz="900">
                <a:solidFill>
                  <a:schemeClr val="lt2"/>
                </a:solidFill>
                <a:latin typeface="Albert Sans"/>
                <a:ea typeface="Albert Sans"/>
                <a:cs typeface="Albert Sans"/>
                <a:sym typeface="Albert Sans"/>
              </a:rPr>
              <a:t>4</a:t>
            </a:r>
            <a:r>
              <a:rPr lang="en" sz="900">
                <a:solidFill>
                  <a:schemeClr val="dk1"/>
                </a:solidFill>
                <a:latin typeface="Albert Sans"/>
                <a:ea typeface="Albert Sans"/>
                <a:cs typeface="Albert Sans"/>
                <a:sym typeface="Albert Sans"/>
              </a:rPr>
              <a:t>]</a:t>
            </a:r>
            <a:endParaRPr sz="900">
              <a:solidFill>
                <a:schemeClr val="dk1"/>
              </a:solidFill>
              <a:latin typeface="Albert Sans"/>
              <a:ea typeface="Albert Sans"/>
              <a:cs typeface="Albert Sans"/>
              <a:sym typeface="Albert Sans"/>
            </a:endParaRPr>
          </a:p>
        </p:txBody>
      </p:sp>
      <p:cxnSp>
        <p:nvCxnSpPr>
          <p:cNvPr id="368" name="Google Shape;368;p27"/>
          <p:cNvCxnSpPr/>
          <p:nvPr/>
        </p:nvCxnSpPr>
        <p:spPr>
          <a:xfrm>
            <a:off x="5643850" y="2537575"/>
            <a:ext cx="689700" cy="326700"/>
          </a:xfrm>
          <a:prstGeom prst="straightConnector1">
            <a:avLst/>
          </a:prstGeom>
          <a:noFill/>
          <a:ln cap="flat" cmpd="sng" w="9525">
            <a:solidFill>
              <a:srgbClr val="212121"/>
            </a:solidFill>
            <a:prstDash val="solid"/>
            <a:round/>
            <a:headEnd len="med" w="med" type="none"/>
            <a:tailEnd len="med" w="med" type="oval"/>
          </a:ln>
        </p:spPr>
      </p:cxnSp>
      <p:sp>
        <p:nvSpPr>
          <p:cNvPr id="369" name="Google Shape;369;p27"/>
          <p:cNvSpPr txBox="1"/>
          <p:nvPr/>
        </p:nvSpPr>
        <p:spPr>
          <a:xfrm>
            <a:off x="5918300" y="2928750"/>
            <a:ext cx="2223300" cy="46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Albert Sans"/>
                <a:ea typeface="Albert Sans"/>
                <a:cs typeface="Albert Sans"/>
                <a:sym typeface="Albert Sans"/>
              </a:rPr>
              <a:t>Études d’impact de l’utilisation de l’utilisation de l’IAG dans le secteur</a:t>
            </a:r>
            <a:r>
              <a:rPr lang="en" sz="900">
                <a:solidFill>
                  <a:schemeClr val="dk1"/>
                </a:solidFill>
                <a:latin typeface="Albert Sans"/>
                <a:ea typeface="Albert Sans"/>
                <a:cs typeface="Albert Sans"/>
                <a:sym typeface="Albert Sans"/>
              </a:rPr>
              <a:t> [</a:t>
            </a:r>
            <a:r>
              <a:rPr b="1" lang="en" sz="900">
                <a:solidFill>
                  <a:schemeClr val="lt2"/>
                </a:solidFill>
                <a:latin typeface="Albert Sans"/>
                <a:ea typeface="Albert Sans"/>
                <a:cs typeface="Albert Sans"/>
                <a:sym typeface="Albert Sans"/>
              </a:rPr>
              <a:t>7</a:t>
            </a:r>
            <a:r>
              <a:rPr lang="en" sz="900">
                <a:solidFill>
                  <a:schemeClr val="dk1"/>
                </a:solidFill>
                <a:latin typeface="Albert Sans"/>
                <a:ea typeface="Albert Sans"/>
                <a:cs typeface="Albert Sans"/>
                <a:sym typeface="Albert Sans"/>
              </a:rPr>
              <a:t>]</a:t>
            </a:r>
            <a:endParaRPr sz="900">
              <a:solidFill>
                <a:schemeClr val="dk1"/>
              </a:solidFill>
              <a:latin typeface="Albert Sans"/>
              <a:ea typeface="Albert Sans"/>
              <a:cs typeface="Albert Sans"/>
              <a:sym typeface="Albert Sans"/>
            </a:endParaRPr>
          </a:p>
        </p:txBody>
      </p:sp>
      <p:sp>
        <p:nvSpPr>
          <p:cNvPr id="370" name="Google Shape;370;p27"/>
          <p:cNvSpPr txBox="1"/>
          <p:nvPr/>
        </p:nvSpPr>
        <p:spPr>
          <a:xfrm>
            <a:off x="4367988" y="3031500"/>
            <a:ext cx="398400" cy="25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dk1"/>
                </a:solidFill>
                <a:latin typeface="Albert Sans"/>
                <a:ea typeface="Albert Sans"/>
                <a:cs typeface="Albert Sans"/>
                <a:sym typeface="Albert Sans"/>
              </a:rPr>
              <a:t>…</a:t>
            </a:r>
            <a:endParaRPr b="1" sz="1500">
              <a:solidFill>
                <a:schemeClr val="dk1"/>
              </a:solidFill>
              <a:latin typeface="Albert Sans"/>
              <a:ea typeface="Albert Sans"/>
              <a:cs typeface="Albert Sans"/>
              <a:sym typeface="Albert Sans"/>
            </a:endParaRPr>
          </a:p>
        </p:txBody>
      </p:sp>
      <p:cxnSp>
        <p:nvCxnSpPr>
          <p:cNvPr id="371" name="Google Shape;371;p27"/>
          <p:cNvCxnSpPr/>
          <p:nvPr/>
        </p:nvCxnSpPr>
        <p:spPr>
          <a:xfrm flipH="1" rot="10800000">
            <a:off x="5574375" y="1543150"/>
            <a:ext cx="693600" cy="244200"/>
          </a:xfrm>
          <a:prstGeom prst="straightConnector1">
            <a:avLst/>
          </a:prstGeom>
          <a:noFill/>
          <a:ln cap="flat" cmpd="sng" w="9525">
            <a:solidFill>
              <a:srgbClr val="212121"/>
            </a:solidFill>
            <a:prstDash val="solid"/>
            <a:round/>
            <a:headEnd len="med" w="med" type="none"/>
            <a:tailEnd len="med" w="med" type="oval"/>
          </a:ln>
        </p:spPr>
      </p:cxnSp>
      <p:sp>
        <p:nvSpPr>
          <p:cNvPr id="372" name="Google Shape;372;p27"/>
          <p:cNvSpPr txBox="1"/>
          <p:nvPr/>
        </p:nvSpPr>
        <p:spPr>
          <a:xfrm>
            <a:off x="6263750" y="1301150"/>
            <a:ext cx="14070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Albert Sans"/>
                <a:ea typeface="Albert Sans"/>
                <a:cs typeface="Albert Sans"/>
                <a:sym typeface="Albert Sans"/>
              </a:rPr>
              <a:t>Défis éthiques et biais algorithmiques</a:t>
            </a:r>
            <a:r>
              <a:rPr lang="en" sz="900">
                <a:solidFill>
                  <a:schemeClr val="dk1"/>
                </a:solidFill>
                <a:latin typeface="Albert Sans"/>
                <a:ea typeface="Albert Sans"/>
                <a:cs typeface="Albert Sans"/>
                <a:sym typeface="Albert Sans"/>
              </a:rPr>
              <a:t> [</a:t>
            </a:r>
            <a:r>
              <a:rPr b="1" lang="en" sz="900">
                <a:solidFill>
                  <a:schemeClr val="lt2"/>
                </a:solidFill>
                <a:latin typeface="Albert Sans"/>
                <a:ea typeface="Albert Sans"/>
                <a:cs typeface="Albert Sans"/>
                <a:sym typeface="Albert Sans"/>
              </a:rPr>
              <a:t>6</a:t>
            </a:r>
            <a:r>
              <a:rPr lang="en" sz="900">
                <a:solidFill>
                  <a:schemeClr val="dk1"/>
                </a:solidFill>
                <a:latin typeface="Albert Sans"/>
                <a:ea typeface="Albert Sans"/>
                <a:cs typeface="Albert Sans"/>
                <a:sym typeface="Albert Sans"/>
              </a:rPr>
              <a:t>]</a:t>
            </a:r>
            <a:endParaRPr sz="900">
              <a:solidFill>
                <a:schemeClr val="dk1"/>
              </a:solidFill>
              <a:latin typeface="Albert Sans"/>
              <a:ea typeface="Albert Sans"/>
              <a:cs typeface="Albert Sans"/>
              <a:sym typeface="Albert Sans"/>
            </a:endParaRPr>
          </a:p>
        </p:txBody>
      </p:sp>
      <p:cxnSp>
        <p:nvCxnSpPr>
          <p:cNvPr id="373" name="Google Shape;373;p27"/>
          <p:cNvCxnSpPr/>
          <p:nvPr/>
        </p:nvCxnSpPr>
        <p:spPr>
          <a:xfrm rot="10800000">
            <a:off x="2778625" y="1734550"/>
            <a:ext cx="802800" cy="52800"/>
          </a:xfrm>
          <a:prstGeom prst="straightConnector1">
            <a:avLst/>
          </a:prstGeom>
          <a:noFill/>
          <a:ln cap="flat" cmpd="sng" w="9525">
            <a:solidFill>
              <a:srgbClr val="212121"/>
            </a:solidFill>
            <a:prstDash val="solid"/>
            <a:round/>
            <a:headEnd len="med" w="med" type="none"/>
            <a:tailEnd len="med" w="med" type="oval"/>
          </a:ln>
        </p:spPr>
      </p:cxnSp>
      <p:sp>
        <p:nvSpPr>
          <p:cNvPr id="374" name="Google Shape;374;p27"/>
          <p:cNvSpPr txBox="1"/>
          <p:nvPr/>
        </p:nvSpPr>
        <p:spPr>
          <a:xfrm>
            <a:off x="811825" y="1482625"/>
            <a:ext cx="19668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Albert Sans"/>
                <a:ea typeface="Albert Sans"/>
                <a:cs typeface="Albert Sans"/>
                <a:sym typeface="Albert Sans"/>
              </a:rPr>
              <a:t>Exemple d’application de l’IAG dans la gestion des risques de crédits</a:t>
            </a:r>
            <a:r>
              <a:rPr lang="en" sz="900">
                <a:solidFill>
                  <a:schemeClr val="dk1"/>
                </a:solidFill>
                <a:latin typeface="Albert Sans"/>
                <a:ea typeface="Albert Sans"/>
                <a:cs typeface="Albert Sans"/>
                <a:sym typeface="Albert Sans"/>
              </a:rPr>
              <a:t> [</a:t>
            </a:r>
            <a:r>
              <a:rPr b="1" lang="en" sz="900">
                <a:solidFill>
                  <a:schemeClr val="lt2"/>
                </a:solidFill>
                <a:latin typeface="Albert Sans"/>
                <a:ea typeface="Albert Sans"/>
                <a:cs typeface="Albert Sans"/>
                <a:sym typeface="Albert Sans"/>
              </a:rPr>
              <a:t>5</a:t>
            </a:r>
            <a:r>
              <a:rPr lang="en" sz="900">
                <a:solidFill>
                  <a:schemeClr val="dk1"/>
                </a:solidFill>
                <a:latin typeface="Albert Sans"/>
                <a:ea typeface="Albert Sans"/>
                <a:cs typeface="Albert Sans"/>
                <a:sym typeface="Albert Sans"/>
              </a:rPr>
              <a:t>]</a:t>
            </a:r>
            <a:endParaRPr sz="900">
              <a:solidFill>
                <a:schemeClr val="dk1"/>
              </a:solidFill>
              <a:latin typeface="Albert Sans"/>
              <a:ea typeface="Albert Sans"/>
              <a:cs typeface="Albert Sans"/>
              <a:sym typeface="Albert Sans"/>
            </a:endParaRPr>
          </a:p>
        </p:txBody>
      </p:sp>
      <p:cxnSp>
        <p:nvCxnSpPr>
          <p:cNvPr id="375" name="Google Shape;375;p27"/>
          <p:cNvCxnSpPr/>
          <p:nvPr/>
        </p:nvCxnSpPr>
        <p:spPr>
          <a:xfrm rot="10800000">
            <a:off x="4573675" y="736300"/>
            <a:ext cx="0" cy="494100"/>
          </a:xfrm>
          <a:prstGeom prst="straightConnector1">
            <a:avLst/>
          </a:prstGeom>
          <a:noFill/>
          <a:ln cap="flat" cmpd="sng" w="9525">
            <a:solidFill>
              <a:srgbClr val="212121"/>
            </a:solidFill>
            <a:prstDash val="solid"/>
            <a:round/>
            <a:headEnd len="med" w="med" type="none"/>
            <a:tailEnd len="med" w="med" type="oval"/>
          </a:ln>
        </p:spPr>
      </p:cxnSp>
      <p:sp>
        <p:nvSpPr>
          <p:cNvPr id="376" name="Google Shape;376;p27"/>
          <p:cNvSpPr txBox="1"/>
          <p:nvPr/>
        </p:nvSpPr>
        <p:spPr>
          <a:xfrm>
            <a:off x="3590275" y="378275"/>
            <a:ext cx="1966800" cy="32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Albert Sans"/>
                <a:ea typeface="Albert Sans"/>
                <a:cs typeface="Albert Sans"/>
                <a:sym typeface="Albert Sans"/>
              </a:rPr>
              <a:t>Niveau de maturité faible sur les technologies d’IAG</a:t>
            </a:r>
            <a:r>
              <a:rPr lang="en" sz="900">
                <a:solidFill>
                  <a:schemeClr val="dk1"/>
                </a:solidFill>
                <a:latin typeface="Albert Sans"/>
                <a:ea typeface="Albert Sans"/>
                <a:cs typeface="Albert Sans"/>
                <a:sym typeface="Albert Sans"/>
              </a:rPr>
              <a:t> </a:t>
            </a:r>
            <a:endParaRPr sz="900">
              <a:solidFill>
                <a:schemeClr val="dk1"/>
              </a:solidFill>
              <a:latin typeface="Albert Sans"/>
              <a:ea typeface="Albert Sans"/>
              <a:cs typeface="Albert Sans"/>
              <a:sym typeface="Albert Sans"/>
            </a:endParaRPr>
          </a:p>
        </p:txBody>
      </p:sp>
      <p:sp>
        <p:nvSpPr>
          <p:cNvPr id="377" name="Google Shape;377;p27"/>
          <p:cNvSpPr txBox="1"/>
          <p:nvPr/>
        </p:nvSpPr>
        <p:spPr>
          <a:xfrm>
            <a:off x="8520600" y="4820400"/>
            <a:ext cx="6234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Albert Sans SemiBold"/>
                <a:ea typeface="Albert Sans SemiBold"/>
                <a:cs typeface="Albert Sans SemiBold"/>
                <a:sym typeface="Albert Sans SemiBold"/>
              </a:rPr>
              <a:t>03/10</a:t>
            </a:r>
            <a:endParaRPr sz="1000">
              <a:solidFill>
                <a:schemeClr val="dk1"/>
              </a:solidFill>
              <a:latin typeface="Albert Sans SemiBold"/>
              <a:ea typeface="Albert Sans SemiBold"/>
              <a:cs typeface="Albert Sans SemiBold"/>
              <a:sym typeface="Albert Sans SemiBold"/>
            </a:endParaRPr>
          </a:p>
        </p:txBody>
      </p:sp>
      <p:sp>
        <p:nvSpPr>
          <p:cNvPr id="378" name="Google Shape;378;p27"/>
          <p:cNvSpPr txBox="1"/>
          <p:nvPr>
            <p:ph idx="4294967295" type="title"/>
          </p:nvPr>
        </p:nvSpPr>
        <p:spPr>
          <a:xfrm>
            <a:off x="4462525"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03</a:t>
            </a:r>
            <a:endParaRPr sz="1600">
              <a:solidFill>
                <a:srgbClr val="F2F2F2"/>
              </a:solidFill>
            </a:endParaRPr>
          </a:p>
        </p:txBody>
      </p:sp>
      <p:sp>
        <p:nvSpPr>
          <p:cNvPr id="379" name="Google Shape;379;p27"/>
          <p:cNvSpPr txBox="1"/>
          <p:nvPr>
            <p:ph idx="4294967295" type="title"/>
          </p:nvPr>
        </p:nvSpPr>
        <p:spPr>
          <a:xfrm>
            <a:off x="5310300"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04</a:t>
            </a:r>
            <a:endParaRPr sz="1600">
              <a:solidFill>
                <a:srgbClr val="F2F2F2"/>
              </a:solidFill>
            </a:endParaRPr>
          </a:p>
        </p:txBody>
      </p:sp>
      <p:sp>
        <p:nvSpPr>
          <p:cNvPr id="380" name="Google Shape;380;p27"/>
          <p:cNvSpPr txBox="1"/>
          <p:nvPr>
            <p:ph idx="4294967295" type="title"/>
          </p:nvPr>
        </p:nvSpPr>
        <p:spPr>
          <a:xfrm>
            <a:off x="6158075"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05</a:t>
            </a:r>
            <a:endParaRPr sz="1600">
              <a:solidFill>
                <a:srgbClr val="F2F2F2"/>
              </a:solidFill>
            </a:endParaRPr>
          </a:p>
        </p:txBody>
      </p:sp>
      <p:sp>
        <p:nvSpPr>
          <p:cNvPr id="381" name="Google Shape;381;p27"/>
          <p:cNvSpPr txBox="1"/>
          <p:nvPr>
            <p:ph idx="4294967295" type="title"/>
          </p:nvPr>
        </p:nvSpPr>
        <p:spPr>
          <a:xfrm>
            <a:off x="7005850"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06</a:t>
            </a:r>
            <a:endParaRPr sz="1600">
              <a:solidFill>
                <a:srgbClr val="F2F2F2"/>
              </a:solidFill>
            </a:endParaRPr>
          </a:p>
        </p:txBody>
      </p:sp>
      <p:cxnSp>
        <p:nvCxnSpPr>
          <p:cNvPr id="382" name="Google Shape;382;p27"/>
          <p:cNvCxnSpPr>
            <a:stCxn id="378" idx="3"/>
            <a:endCxn id="379" idx="1"/>
          </p:cNvCxnSpPr>
          <p:nvPr/>
        </p:nvCxnSpPr>
        <p:spPr>
          <a:xfrm>
            <a:off x="4928425" y="198150"/>
            <a:ext cx="381900" cy="0"/>
          </a:xfrm>
          <a:prstGeom prst="straightConnector1">
            <a:avLst/>
          </a:prstGeom>
          <a:noFill/>
          <a:ln cap="flat" cmpd="sng" w="19050">
            <a:solidFill>
              <a:srgbClr val="666666"/>
            </a:solidFill>
            <a:prstDash val="solid"/>
            <a:round/>
            <a:headEnd len="med" w="med" type="none"/>
            <a:tailEnd len="med" w="med" type="none"/>
          </a:ln>
        </p:spPr>
      </p:cxnSp>
      <p:cxnSp>
        <p:nvCxnSpPr>
          <p:cNvPr id="383" name="Google Shape;383;p27"/>
          <p:cNvCxnSpPr>
            <a:stCxn id="379" idx="3"/>
            <a:endCxn id="380" idx="1"/>
          </p:cNvCxnSpPr>
          <p:nvPr/>
        </p:nvCxnSpPr>
        <p:spPr>
          <a:xfrm>
            <a:off x="5776200" y="198150"/>
            <a:ext cx="381900" cy="0"/>
          </a:xfrm>
          <a:prstGeom prst="straightConnector1">
            <a:avLst/>
          </a:prstGeom>
          <a:noFill/>
          <a:ln cap="flat" cmpd="sng" w="19050">
            <a:solidFill>
              <a:srgbClr val="666666"/>
            </a:solidFill>
            <a:prstDash val="solid"/>
            <a:round/>
            <a:headEnd len="med" w="med" type="none"/>
            <a:tailEnd len="med" w="med" type="none"/>
          </a:ln>
        </p:spPr>
      </p:cxnSp>
      <p:cxnSp>
        <p:nvCxnSpPr>
          <p:cNvPr id="384" name="Google Shape;384;p27"/>
          <p:cNvCxnSpPr>
            <a:stCxn id="380" idx="3"/>
            <a:endCxn id="381" idx="1"/>
          </p:cNvCxnSpPr>
          <p:nvPr/>
        </p:nvCxnSpPr>
        <p:spPr>
          <a:xfrm>
            <a:off x="6623975" y="198150"/>
            <a:ext cx="381900" cy="0"/>
          </a:xfrm>
          <a:prstGeom prst="straightConnector1">
            <a:avLst/>
          </a:prstGeom>
          <a:noFill/>
          <a:ln cap="flat" cmpd="sng" w="19050">
            <a:solidFill>
              <a:srgbClr val="666666"/>
            </a:solidFill>
            <a:prstDash val="solid"/>
            <a:round/>
            <a:headEnd len="med" w="med" type="none"/>
            <a:tailEnd len="med" w="med" type="none"/>
          </a:ln>
        </p:spPr>
      </p:cxnSp>
      <p:sp>
        <p:nvSpPr>
          <p:cNvPr id="385" name="Google Shape;385;p27"/>
          <p:cNvSpPr txBox="1"/>
          <p:nvPr>
            <p:ph idx="4294967295" type="title"/>
          </p:nvPr>
        </p:nvSpPr>
        <p:spPr>
          <a:xfrm>
            <a:off x="1672250"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01</a:t>
            </a:r>
            <a:endParaRPr sz="1600">
              <a:solidFill>
                <a:srgbClr val="F2F2F2"/>
              </a:solidFill>
            </a:endParaRPr>
          </a:p>
        </p:txBody>
      </p:sp>
      <p:sp>
        <p:nvSpPr>
          <p:cNvPr id="386" name="Google Shape;386;p27"/>
          <p:cNvSpPr txBox="1"/>
          <p:nvPr/>
        </p:nvSpPr>
        <p:spPr>
          <a:xfrm>
            <a:off x="2520063" y="36600"/>
            <a:ext cx="1001400" cy="323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2F2F2"/>
                </a:solidFill>
                <a:latin typeface="Albert Sans SemiBold"/>
                <a:ea typeface="Albert Sans SemiBold"/>
                <a:cs typeface="Albert Sans SemiBold"/>
                <a:sym typeface="Albert Sans SemiBold"/>
              </a:rPr>
              <a:t>ÉTAT DE L’ART</a:t>
            </a:r>
            <a:endParaRPr sz="900">
              <a:solidFill>
                <a:srgbClr val="F2F2F2"/>
              </a:solidFill>
              <a:latin typeface="Albert Sans SemiBold"/>
              <a:ea typeface="Albert Sans SemiBold"/>
              <a:cs typeface="Albert Sans SemiBold"/>
              <a:sym typeface="Albert Sans SemiBold"/>
            </a:endParaRPr>
          </a:p>
        </p:txBody>
      </p:sp>
      <p:cxnSp>
        <p:nvCxnSpPr>
          <p:cNvPr id="387" name="Google Shape;387;p27"/>
          <p:cNvCxnSpPr>
            <a:stCxn id="385" idx="3"/>
            <a:endCxn id="386" idx="1"/>
          </p:cNvCxnSpPr>
          <p:nvPr/>
        </p:nvCxnSpPr>
        <p:spPr>
          <a:xfrm>
            <a:off x="2138150" y="198150"/>
            <a:ext cx="381900" cy="0"/>
          </a:xfrm>
          <a:prstGeom prst="straightConnector1">
            <a:avLst/>
          </a:prstGeom>
          <a:noFill/>
          <a:ln cap="flat" cmpd="sng" w="19050">
            <a:solidFill>
              <a:srgbClr val="666666"/>
            </a:solidFill>
            <a:prstDash val="solid"/>
            <a:round/>
            <a:headEnd len="med" w="med" type="none"/>
            <a:tailEnd len="med" w="med" type="none"/>
          </a:ln>
        </p:spPr>
      </p:cxnSp>
      <p:cxnSp>
        <p:nvCxnSpPr>
          <p:cNvPr id="388" name="Google Shape;388;p27"/>
          <p:cNvCxnSpPr>
            <a:stCxn id="386" idx="3"/>
            <a:endCxn id="378" idx="1"/>
          </p:cNvCxnSpPr>
          <p:nvPr/>
        </p:nvCxnSpPr>
        <p:spPr>
          <a:xfrm>
            <a:off x="3521463" y="198150"/>
            <a:ext cx="941100" cy="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8"/>
          <p:cNvSpPr/>
          <p:nvPr/>
        </p:nvSpPr>
        <p:spPr>
          <a:xfrm>
            <a:off x="2001925" y="983300"/>
            <a:ext cx="1850700" cy="1649100"/>
          </a:xfrm>
          <a:prstGeom prst="ellipse">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394" name="Google Shape;394;p28"/>
          <p:cNvSpPr/>
          <p:nvPr/>
        </p:nvSpPr>
        <p:spPr>
          <a:xfrm>
            <a:off x="4756300" y="983288"/>
            <a:ext cx="1850700" cy="1649100"/>
          </a:xfrm>
          <a:prstGeom prst="ellipse">
            <a:avLst/>
          </a:prstGeom>
          <a:no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395" name="Google Shape;395;p28"/>
          <p:cNvSpPr txBox="1"/>
          <p:nvPr/>
        </p:nvSpPr>
        <p:spPr>
          <a:xfrm>
            <a:off x="1854475" y="2748400"/>
            <a:ext cx="2145600" cy="53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Albert Sans"/>
                <a:ea typeface="Albert Sans"/>
                <a:cs typeface="Albert Sans"/>
                <a:sym typeface="Albert Sans"/>
              </a:rPr>
              <a:t>Groupe A : groupe de contrôle</a:t>
            </a:r>
            <a:endParaRPr sz="900">
              <a:solidFill>
                <a:schemeClr val="dk1"/>
              </a:solidFill>
              <a:latin typeface="Albert Sans"/>
              <a:ea typeface="Albert Sans"/>
              <a:cs typeface="Albert Sans"/>
              <a:sym typeface="Albert Sans"/>
            </a:endParaRPr>
          </a:p>
          <a:p>
            <a:pPr indent="0" lvl="0" marL="0" rtl="0" algn="ctr">
              <a:spcBef>
                <a:spcPts val="0"/>
              </a:spcBef>
              <a:spcAft>
                <a:spcPts val="0"/>
              </a:spcAft>
              <a:buNone/>
            </a:pPr>
            <a:r>
              <a:rPr lang="en" sz="800">
                <a:solidFill>
                  <a:schemeClr val="dk1"/>
                </a:solidFill>
                <a:latin typeface="Albert Sans"/>
                <a:ea typeface="Albert Sans"/>
                <a:cs typeface="Albert Sans"/>
                <a:sym typeface="Albert Sans"/>
              </a:rPr>
              <a:t>(constitué d’établissements bancaires n’utilisant pas ou peu d’IAG)</a:t>
            </a:r>
            <a:endParaRPr sz="800">
              <a:solidFill>
                <a:schemeClr val="dk1"/>
              </a:solidFill>
              <a:latin typeface="Albert Sans"/>
              <a:ea typeface="Albert Sans"/>
              <a:cs typeface="Albert Sans"/>
              <a:sym typeface="Albert Sans"/>
            </a:endParaRPr>
          </a:p>
        </p:txBody>
      </p:sp>
      <p:sp>
        <p:nvSpPr>
          <p:cNvPr id="396" name="Google Shape;396;p28"/>
          <p:cNvSpPr txBox="1"/>
          <p:nvPr/>
        </p:nvSpPr>
        <p:spPr>
          <a:xfrm>
            <a:off x="4623250" y="2748406"/>
            <a:ext cx="2116800" cy="48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Albert Sans"/>
                <a:ea typeface="Albert Sans"/>
                <a:cs typeface="Albert Sans"/>
                <a:sym typeface="Albert Sans"/>
              </a:rPr>
              <a:t>Groupe B : groupe de expérimental</a:t>
            </a:r>
            <a:endParaRPr sz="900">
              <a:solidFill>
                <a:schemeClr val="dk1"/>
              </a:solidFill>
              <a:latin typeface="Albert Sans"/>
              <a:ea typeface="Albert Sans"/>
              <a:cs typeface="Albert Sans"/>
              <a:sym typeface="Albert Sans"/>
            </a:endParaRPr>
          </a:p>
          <a:p>
            <a:pPr indent="0" lvl="0" marL="0" rtl="0" algn="ctr">
              <a:spcBef>
                <a:spcPts val="0"/>
              </a:spcBef>
              <a:spcAft>
                <a:spcPts val="0"/>
              </a:spcAft>
              <a:buNone/>
            </a:pPr>
            <a:r>
              <a:rPr lang="en" sz="800">
                <a:solidFill>
                  <a:schemeClr val="dk1"/>
                </a:solidFill>
                <a:latin typeface="Albert Sans"/>
                <a:ea typeface="Albert Sans"/>
                <a:cs typeface="Albert Sans"/>
                <a:sym typeface="Albert Sans"/>
              </a:rPr>
              <a:t>(constitué d’établissements bancaires intégrant l’IAG dans leurs activités)</a:t>
            </a:r>
            <a:endParaRPr sz="800">
              <a:solidFill>
                <a:schemeClr val="dk1"/>
              </a:solidFill>
              <a:latin typeface="Albert Sans"/>
              <a:ea typeface="Albert Sans"/>
              <a:cs typeface="Albert Sans"/>
              <a:sym typeface="Albert Sans"/>
            </a:endParaRPr>
          </a:p>
        </p:txBody>
      </p:sp>
      <p:grpSp>
        <p:nvGrpSpPr>
          <p:cNvPr id="397" name="Google Shape;397;p28"/>
          <p:cNvGrpSpPr/>
          <p:nvPr/>
        </p:nvGrpSpPr>
        <p:grpSpPr>
          <a:xfrm>
            <a:off x="2301819" y="1310922"/>
            <a:ext cx="276815" cy="281086"/>
            <a:chOff x="-60987850" y="4100950"/>
            <a:chExt cx="316650" cy="315650"/>
          </a:xfrm>
        </p:grpSpPr>
        <p:sp>
          <p:nvSpPr>
            <p:cNvPr id="398" name="Google Shape;398;p28"/>
            <p:cNvSpPr/>
            <p:nvPr/>
          </p:nvSpPr>
          <p:spPr>
            <a:xfrm>
              <a:off x="-60987850" y="4355925"/>
              <a:ext cx="315875" cy="60675"/>
            </a:xfrm>
            <a:custGeom>
              <a:rect b="b" l="l" r="r" t="t"/>
              <a:pathLst>
                <a:path extrusionOk="0" h="2427" w="12635">
                  <a:moveTo>
                    <a:pt x="1230" y="1"/>
                  </a:moveTo>
                  <a:cubicBezTo>
                    <a:pt x="537" y="1"/>
                    <a:pt x="1" y="536"/>
                    <a:pt x="1" y="1198"/>
                  </a:cubicBezTo>
                  <a:lnTo>
                    <a:pt x="1" y="2049"/>
                  </a:lnTo>
                  <a:cubicBezTo>
                    <a:pt x="1" y="2269"/>
                    <a:pt x="190" y="2427"/>
                    <a:pt x="379" y="2427"/>
                  </a:cubicBezTo>
                  <a:lnTo>
                    <a:pt x="12256" y="2427"/>
                  </a:lnTo>
                  <a:cubicBezTo>
                    <a:pt x="12477" y="2427"/>
                    <a:pt x="12634" y="2238"/>
                    <a:pt x="12634" y="2049"/>
                  </a:cubicBezTo>
                  <a:lnTo>
                    <a:pt x="12634" y="1198"/>
                  </a:lnTo>
                  <a:cubicBezTo>
                    <a:pt x="12634" y="536"/>
                    <a:pt x="12099" y="1"/>
                    <a:pt x="11406" y="1"/>
                  </a:cubicBezTo>
                  <a:close/>
                </a:path>
              </a:pathLst>
            </a:custGeom>
            <a:solidFill>
              <a:srgbClr val="7AA5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p:nvPr/>
          </p:nvSpPr>
          <p:spPr>
            <a:xfrm>
              <a:off x="-60987050" y="4100950"/>
              <a:ext cx="315850" cy="123475"/>
            </a:xfrm>
            <a:custGeom>
              <a:rect b="b" l="l" r="r" t="t"/>
              <a:pathLst>
                <a:path extrusionOk="0" h="4939" w="12634">
                  <a:moveTo>
                    <a:pt x="6270" y="2355"/>
                  </a:moveTo>
                  <a:cubicBezTo>
                    <a:pt x="6490" y="2355"/>
                    <a:pt x="6711" y="2544"/>
                    <a:pt x="6711" y="2796"/>
                  </a:cubicBezTo>
                  <a:cubicBezTo>
                    <a:pt x="6711" y="2985"/>
                    <a:pt x="6490" y="3174"/>
                    <a:pt x="6270" y="3174"/>
                  </a:cubicBezTo>
                  <a:cubicBezTo>
                    <a:pt x="6018" y="3174"/>
                    <a:pt x="5860" y="2985"/>
                    <a:pt x="5860" y="2796"/>
                  </a:cubicBezTo>
                  <a:cubicBezTo>
                    <a:pt x="5860" y="2544"/>
                    <a:pt x="6081" y="2355"/>
                    <a:pt x="6270" y="2355"/>
                  </a:cubicBezTo>
                  <a:close/>
                  <a:moveTo>
                    <a:pt x="6290" y="0"/>
                  </a:moveTo>
                  <a:cubicBezTo>
                    <a:pt x="6238" y="0"/>
                    <a:pt x="6191" y="8"/>
                    <a:pt x="6144" y="24"/>
                  </a:cubicBezTo>
                  <a:lnTo>
                    <a:pt x="252" y="2513"/>
                  </a:lnTo>
                  <a:cubicBezTo>
                    <a:pt x="95" y="2576"/>
                    <a:pt x="0" y="2702"/>
                    <a:pt x="0" y="2891"/>
                  </a:cubicBezTo>
                  <a:lnTo>
                    <a:pt x="0" y="4561"/>
                  </a:lnTo>
                  <a:cubicBezTo>
                    <a:pt x="0" y="4781"/>
                    <a:pt x="189" y="4939"/>
                    <a:pt x="410" y="4939"/>
                  </a:cubicBezTo>
                  <a:lnTo>
                    <a:pt x="12256" y="4939"/>
                  </a:lnTo>
                  <a:cubicBezTo>
                    <a:pt x="12476" y="4939"/>
                    <a:pt x="12634" y="4750"/>
                    <a:pt x="12634" y="4561"/>
                  </a:cubicBezTo>
                  <a:lnTo>
                    <a:pt x="12634" y="2891"/>
                  </a:lnTo>
                  <a:cubicBezTo>
                    <a:pt x="12602" y="2702"/>
                    <a:pt x="12539" y="2544"/>
                    <a:pt x="12382" y="2513"/>
                  </a:cubicBezTo>
                  <a:lnTo>
                    <a:pt x="6459" y="24"/>
                  </a:lnTo>
                  <a:cubicBezTo>
                    <a:pt x="6396" y="8"/>
                    <a:pt x="6341" y="0"/>
                    <a:pt x="6290" y="0"/>
                  </a:cubicBezTo>
                  <a:close/>
                </a:path>
              </a:pathLst>
            </a:custGeom>
            <a:solidFill>
              <a:srgbClr val="7AA5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a:off x="-60757075" y="4245675"/>
              <a:ext cx="61475" cy="89025"/>
            </a:xfrm>
            <a:custGeom>
              <a:rect b="b" l="l" r="r" t="t"/>
              <a:pathLst>
                <a:path extrusionOk="0" h="3561" w="2459">
                  <a:moveTo>
                    <a:pt x="1" y="0"/>
                  </a:moveTo>
                  <a:lnTo>
                    <a:pt x="1" y="3560"/>
                  </a:lnTo>
                  <a:lnTo>
                    <a:pt x="2458" y="3560"/>
                  </a:lnTo>
                  <a:lnTo>
                    <a:pt x="2458" y="0"/>
                  </a:lnTo>
                  <a:close/>
                </a:path>
              </a:pathLst>
            </a:custGeom>
            <a:solidFill>
              <a:srgbClr val="7AA5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a:off x="-60861025" y="4245675"/>
              <a:ext cx="62225" cy="89025"/>
            </a:xfrm>
            <a:custGeom>
              <a:rect b="b" l="l" r="r" t="t"/>
              <a:pathLst>
                <a:path extrusionOk="0" h="3561" w="2489">
                  <a:moveTo>
                    <a:pt x="0" y="0"/>
                  </a:moveTo>
                  <a:lnTo>
                    <a:pt x="0" y="3560"/>
                  </a:lnTo>
                  <a:lnTo>
                    <a:pt x="2489" y="3560"/>
                  </a:lnTo>
                  <a:lnTo>
                    <a:pt x="2489" y="0"/>
                  </a:lnTo>
                  <a:close/>
                </a:path>
              </a:pathLst>
            </a:custGeom>
            <a:solidFill>
              <a:srgbClr val="7AA5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a:off x="-60964200" y="4245675"/>
              <a:ext cx="62225" cy="89025"/>
            </a:xfrm>
            <a:custGeom>
              <a:rect b="b" l="l" r="r" t="t"/>
              <a:pathLst>
                <a:path extrusionOk="0" h="3561" w="2489">
                  <a:moveTo>
                    <a:pt x="0" y="0"/>
                  </a:moveTo>
                  <a:lnTo>
                    <a:pt x="0" y="3560"/>
                  </a:lnTo>
                  <a:lnTo>
                    <a:pt x="2489" y="3560"/>
                  </a:lnTo>
                  <a:lnTo>
                    <a:pt x="2489" y="0"/>
                  </a:lnTo>
                  <a:close/>
                </a:path>
              </a:pathLst>
            </a:custGeom>
            <a:solidFill>
              <a:srgbClr val="7AA5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28"/>
          <p:cNvGrpSpPr/>
          <p:nvPr/>
        </p:nvGrpSpPr>
        <p:grpSpPr>
          <a:xfrm>
            <a:off x="2931444" y="1619522"/>
            <a:ext cx="276815" cy="281086"/>
            <a:chOff x="-60987850" y="4100950"/>
            <a:chExt cx="316650" cy="315650"/>
          </a:xfrm>
        </p:grpSpPr>
        <p:sp>
          <p:nvSpPr>
            <p:cNvPr id="404" name="Google Shape;404;p28"/>
            <p:cNvSpPr/>
            <p:nvPr/>
          </p:nvSpPr>
          <p:spPr>
            <a:xfrm>
              <a:off x="-60987850" y="4355925"/>
              <a:ext cx="315875" cy="60675"/>
            </a:xfrm>
            <a:custGeom>
              <a:rect b="b" l="l" r="r" t="t"/>
              <a:pathLst>
                <a:path extrusionOk="0" h="2427" w="12635">
                  <a:moveTo>
                    <a:pt x="1230" y="1"/>
                  </a:moveTo>
                  <a:cubicBezTo>
                    <a:pt x="537" y="1"/>
                    <a:pt x="1" y="536"/>
                    <a:pt x="1" y="1198"/>
                  </a:cubicBezTo>
                  <a:lnTo>
                    <a:pt x="1" y="2049"/>
                  </a:lnTo>
                  <a:cubicBezTo>
                    <a:pt x="1" y="2269"/>
                    <a:pt x="190" y="2427"/>
                    <a:pt x="379" y="2427"/>
                  </a:cubicBezTo>
                  <a:lnTo>
                    <a:pt x="12256" y="2427"/>
                  </a:lnTo>
                  <a:cubicBezTo>
                    <a:pt x="12477" y="2427"/>
                    <a:pt x="12634" y="2238"/>
                    <a:pt x="12634" y="2049"/>
                  </a:cubicBezTo>
                  <a:lnTo>
                    <a:pt x="12634" y="1198"/>
                  </a:lnTo>
                  <a:cubicBezTo>
                    <a:pt x="12634" y="536"/>
                    <a:pt x="12099" y="1"/>
                    <a:pt x="11406" y="1"/>
                  </a:cubicBezTo>
                  <a:close/>
                </a:path>
              </a:pathLst>
            </a:custGeom>
            <a:solidFill>
              <a:srgbClr val="7AA5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a:off x="-60987050" y="4100950"/>
              <a:ext cx="315850" cy="123475"/>
            </a:xfrm>
            <a:custGeom>
              <a:rect b="b" l="l" r="r" t="t"/>
              <a:pathLst>
                <a:path extrusionOk="0" h="4939" w="12634">
                  <a:moveTo>
                    <a:pt x="6270" y="2355"/>
                  </a:moveTo>
                  <a:cubicBezTo>
                    <a:pt x="6490" y="2355"/>
                    <a:pt x="6711" y="2544"/>
                    <a:pt x="6711" y="2796"/>
                  </a:cubicBezTo>
                  <a:cubicBezTo>
                    <a:pt x="6711" y="2985"/>
                    <a:pt x="6490" y="3174"/>
                    <a:pt x="6270" y="3174"/>
                  </a:cubicBezTo>
                  <a:cubicBezTo>
                    <a:pt x="6018" y="3174"/>
                    <a:pt x="5860" y="2985"/>
                    <a:pt x="5860" y="2796"/>
                  </a:cubicBezTo>
                  <a:cubicBezTo>
                    <a:pt x="5860" y="2544"/>
                    <a:pt x="6081" y="2355"/>
                    <a:pt x="6270" y="2355"/>
                  </a:cubicBezTo>
                  <a:close/>
                  <a:moveTo>
                    <a:pt x="6290" y="0"/>
                  </a:moveTo>
                  <a:cubicBezTo>
                    <a:pt x="6238" y="0"/>
                    <a:pt x="6191" y="8"/>
                    <a:pt x="6144" y="24"/>
                  </a:cubicBezTo>
                  <a:lnTo>
                    <a:pt x="252" y="2513"/>
                  </a:lnTo>
                  <a:cubicBezTo>
                    <a:pt x="95" y="2576"/>
                    <a:pt x="0" y="2702"/>
                    <a:pt x="0" y="2891"/>
                  </a:cubicBezTo>
                  <a:lnTo>
                    <a:pt x="0" y="4561"/>
                  </a:lnTo>
                  <a:cubicBezTo>
                    <a:pt x="0" y="4781"/>
                    <a:pt x="189" y="4939"/>
                    <a:pt x="410" y="4939"/>
                  </a:cubicBezTo>
                  <a:lnTo>
                    <a:pt x="12256" y="4939"/>
                  </a:lnTo>
                  <a:cubicBezTo>
                    <a:pt x="12476" y="4939"/>
                    <a:pt x="12634" y="4750"/>
                    <a:pt x="12634" y="4561"/>
                  </a:cubicBezTo>
                  <a:lnTo>
                    <a:pt x="12634" y="2891"/>
                  </a:lnTo>
                  <a:cubicBezTo>
                    <a:pt x="12602" y="2702"/>
                    <a:pt x="12539" y="2544"/>
                    <a:pt x="12382" y="2513"/>
                  </a:cubicBezTo>
                  <a:lnTo>
                    <a:pt x="6459" y="24"/>
                  </a:lnTo>
                  <a:cubicBezTo>
                    <a:pt x="6396" y="8"/>
                    <a:pt x="6341" y="0"/>
                    <a:pt x="6290" y="0"/>
                  </a:cubicBezTo>
                  <a:close/>
                </a:path>
              </a:pathLst>
            </a:custGeom>
            <a:solidFill>
              <a:srgbClr val="7AA5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a:off x="-60757075" y="4245675"/>
              <a:ext cx="61475" cy="89025"/>
            </a:xfrm>
            <a:custGeom>
              <a:rect b="b" l="l" r="r" t="t"/>
              <a:pathLst>
                <a:path extrusionOk="0" h="3561" w="2459">
                  <a:moveTo>
                    <a:pt x="1" y="0"/>
                  </a:moveTo>
                  <a:lnTo>
                    <a:pt x="1" y="3560"/>
                  </a:lnTo>
                  <a:lnTo>
                    <a:pt x="2458" y="3560"/>
                  </a:lnTo>
                  <a:lnTo>
                    <a:pt x="2458" y="0"/>
                  </a:lnTo>
                  <a:close/>
                </a:path>
              </a:pathLst>
            </a:custGeom>
            <a:solidFill>
              <a:srgbClr val="7AA5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a:off x="-60861025" y="4245675"/>
              <a:ext cx="62225" cy="89025"/>
            </a:xfrm>
            <a:custGeom>
              <a:rect b="b" l="l" r="r" t="t"/>
              <a:pathLst>
                <a:path extrusionOk="0" h="3561" w="2489">
                  <a:moveTo>
                    <a:pt x="0" y="0"/>
                  </a:moveTo>
                  <a:lnTo>
                    <a:pt x="0" y="3560"/>
                  </a:lnTo>
                  <a:lnTo>
                    <a:pt x="2489" y="3560"/>
                  </a:lnTo>
                  <a:lnTo>
                    <a:pt x="2489" y="0"/>
                  </a:lnTo>
                  <a:close/>
                </a:path>
              </a:pathLst>
            </a:custGeom>
            <a:solidFill>
              <a:srgbClr val="7AA5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a:off x="-60964200" y="4245675"/>
              <a:ext cx="62225" cy="89025"/>
            </a:xfrm>
            <a:custGeom>
              <a:rect b="b" l="l" r="r" t="t"/>
              <a:pathLst>
                <a:path extrusionOk="0" h="3561" w="2489">
                  <a:moveTo>
                    <a:pt x="0" y="0"/>
                  </a:moveTo>
                  <a:lnTo>
                    <a:pt x="0" y="3560"/>
                  </a:lnTo>
                  <a:lnTo>
                    <a:pt x="2489" y="3560"/>
                  </a:lnTo>
                  <a:lnTo>
                    <a:pt x="2489" y="0"/>
                  </a:lnTo>
                  <a:close/>
                </a:path>
              </a:pathLst>
            </a:custGeom>
            <a:solidFill>
              <a:srgbClr val="7AA5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 name="Google Shape;409;p28"/>
          <p:cNvGrpSpPr/>
          <p:nvPr/>
        </p:nvGrpSpPr>
        <p:grpSpPr>
          <a:xfrm>
            <a:off x="2415769" y="1996560"/>
            <a:ext cx="276815" cy="281086"/>
            <a:chOff x="-60987850" y="4100950"/>
            <a:chExt cx="316650" cy="315650"/>
          </a:xfrm>
        </p:grpSpPr>
        <p:sp>
          <p:nvSpPr>
            <p:cNvPr id="410" name="Google Shape;410;p28"/>
            <p:cNvSpPr/>
            <p:nvPr/>
          </p:nvSpPr>
          <p:spPr>
            <a:xfrm>
              <a:off x="-60987850" y="4355925"/>
              <a:ext cx="315875" cy="60675"/>
            </a:xfrm>
            <a:custGeom>
              <a:rect b="b" l="l" r="r" t="t"/>
              <a:pathLst>
                <a:path extrusionOk="0" h="2427" w="12635">
                  <a:moveTo>
                    <a:pt x="1230" y="1"/>
                  </a:moveTo>
                  <a:cubicBezTo>
                    <a:pt x="537" y="1"/>
                    <a:pt x="1" y="536"/>
                    <a:pt x="1" y="1198"/>
                  </a:cubicBezTo>
                  <a:lnTo>
                    <a:pt x="1" y="2049"/>
                  </a:lnTo>
                  <a:cubicBezTo>
                    <a:pt x="1" y="2269"/>
                    <a:pt x="190" y="2427"/>
                    <a:pt x="379" y="2427"/>
                  </a:cubicBezTo>
                  <a:lnTo>
                    <a:pt x="12256" y="2427"/>
                  </a:lnTo>
                  <a:cubicBezTo>
                    <a:pt x="12477" y="2427"/>
                    <a:pt x="12634" y="2238"/>
                    <a:pt x="12634" y="2049"/>
                  </a:cubicBezTo>
                  <a:lnTo>
                    <a:pt x="12634" y="1198"/>
                  </a:lnTo>
                  <a:cubicBezTo>
                    <a:pt x="12634" y="536"/>
                    <a:pt x="12099" y="1"/>
                    <a:pt x="11406" y="1"/>
                  </a:cubicBezTo>
                  <a:close/>
                </a:path>
              </a:pathLst>
            </a:custGeom>
            <a:solidFill>
              <a:srgbClr val="7AA5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8"/>
            <p:cNvSpPr/>
            <p:nvPr/>
          </p:nvSpPr>
          <p:spPr>
            <a:xfrm>
              <a:off x="-60987050" y="4100950"/>
              <a:ext cx="315850" cy="123475"/>
            </a:xfrm>
            <a:custGeom>
              <a:rect b="b" l="l" r="r" t="t"/>
              <a:pathLst>
                <a:path extrusionOk="0" h="4939" w="12634">
                  <a:moveTo>
                    <a:pt x="6270" y="2355"/>
                  </a:moveTo>
                  <a:cubicBezTo>
                    <a:pt x="6490" y="2355"/>
                    <a:pt x="6711" y="2544"/>
                    <a:pt x="6711" y="2796"/>
                  </a:cubicBezTo>
                  <a:cubicBezTo>
                    <a:pt x="6711" y="2985"/>
                    <a:pt x="6490" y="3174"/>
                    <a:pt x="6270" y="3174"/>
                  </a:cubicBezTo>
                  <a:cubicBezTo>
                    <a:pt x="6018" y="3174"/>
                    <a:pt x="5860" y="2985"/>
                    <a:pt x="5860" y="2796"/>
                  </a:cubicBezTo>
                  <a:cubicBezTo>
                    <a:pt x="5860" y="2544"/>
                    <a:pt x="6081" y="2355"/>
                    <a:pt x="6270" y="2355"/>
                  </a:cubicBezTo>
                  <a:close/>
                  <a:moveTo>
                    <a:pt x="6290" y="0"/>
                  </a:moveTo>
                  <a:cubicBezTo>
                    <a:pt x="6238" y="0"/>
                    <a:pt x="6191" y="8"/>
                    <a:pt x="6144" y="24"/>
                  </a:cubicBezTo>
                  <a:lnTo>
                    <a:pt x="252" y="2513"/>
                  </a:lnTo>
                  <a:cubicBezTo>
                    <a:pt x="95" y="2576"/>
                    <a:pt x="0" y="2702"/>
                    <a:pt x="0" y="2891"/>
                  </a:cubicBezTo>
                  <a:lnTo>
                    <a:pt x="0" y="4561"/>
                  </a:lnTo>
                  <a:cubicBezTo>
                    <a:pt x="0" y="4781"/>
                    <a:pt x="189" y="4939"/>
                    <a:pt x="410" y="4939"/>
                  </a:cubicBezTo>
                  <a:lnTo>
                    <a:pt x="12256" y="4939"/>
                  </a:lnTo>
                  <a:cubicBezTo>
                    <a:pt x="12476" y="4939"/>
                    <a:pt x="12634" y="4750"/>
                    <a:pt x="12634" y="4561"/>
                  </a:cubicBezTo>
                  <a:lnTo>
                    <a:pt x="12634" y="2891"/>
                  </a:lnTo>
                  <a:cubicBezTo>
                    <a:pt x="12602" y="2702"/>
                    <a:pt x="12539" y="2544"/>
                    <a:pt x="12382" y="2513"/>
                  </a:cubicBezTo>
                  <a:lnTo>
                    <a:pt x="6459" y="24"/>
                  </a:lnTo>
                  <a:cubicBezTo>
                    <a:pt x="6396" y="8"/>
                    <a:pt x="6341" y="0"/>
                    <a:pt x="6290" y="0"/>
                  </a:cubicBezTo>
                  <a:close/>
                </a:path>
              </a:pathLst>
            </a:custGeom>
            <a:solidFill>
              <a:srgbClr val="7AA5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8"/>
            <p:cNvSpPr/>
            <p:nvPr/>
          </p:nvSpPr>
          <p:spPr>
            <a:xfrm>
              <a:off x="-60757075" y="4245675"/>
              <a:ext cx="61475" cy="89025"/>
            </a:xfrm>
            <a:custGeom>
              <a:rect b="b" l="l" r="r" t="t"/>
              <a:pathLst>
                <a:path extrusionOk="0" h="3561" w="2459">
                  <a:moveTo>
                    <a:pt x="1" y="0"/>
                  </a:moveTo>
                  <a:lnTo>
                    <a:pt x="1" y="3560"/>
                  </a:lnTo>
                  <a:lnTo>
                    <a:pt x="2458" y="3560"/>
                  </a:lnTo>
                  <a:lnTo>
                    <a:pt x="2458" y="0"/>
                  </a:lnTo>
                  <a:close/>
                </a:path>
              </a:pathLst>
            </a:custGeom>
            <a:solidFill>
              <a:srgbClr val="7AA5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8"/>
            <p:cNvSpPr/>
            <p:nvPr/>
          </p:nvSpPr>
          <p:spPr>
            <a:xfrm>
              <a:off x="-60861025" y="4245675"/>
              <a:ext cx="62225" cy="89025"/>
            </a:xfrm>
            <a:custGeom>
              <a:rect b="b" l="l" r="r" t="t"/>
              <a:pathLst>
                <a:path extrusionOk="0" h="3561" w="2489">
                  <a:moveTo>
                    <a:pt x="0" y="0"/>
                  </a:moveTo>
                  <a:lnTo>
                    <a:pt x="0" y="3560"/>
                  </a:lnTo>
                  <a:lnTo>
                    <a:pt x="2489" y="3560"/>
                  </a:lnTo>
                  <a:lnTo>
                    <a:pt x="2489" y="0"/>
                  </a:lnTo>
                  <a:close/>
                </a:path>
              </a:pathLst>
            </a:custGeom>
            <a:solidFill>
              <a:srgbClr val="7AA5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8"/>
            <p:cNvSpPr/>
            <p:nvPr/>
          </p:nvSpPr>
          <p:spPr>
            <a:xfrm>
              <a:off x="-60964200" y="4245675"/>
              <a:ext cx="62225" cy="89025"/>
            </a:xfrm>
            <a:custGeom>
              <a:rect b="b" l="l" r="r" t="t"/>
              <a:pathLst>
                <a:path extrusionOk="0" h="3561" w="2489">
                  <a:moveTo>
                    <a:pt x="0" y="0"/>
                  </a:moveTo>
                  <a:lnTo>
                    <a:pt x="0" y="3560"/>
                  </a:lnTo>
                  <a:lnTo>
                    <a:pt x="2489" y="3560"/>
                  </a:lnTo>
                  <a:lnTo>
                    <a:pt x="2489" y="0"/>
                  </a:lnTo>
                  <a:close/>
                </a:path>
              </a:pathLst>
            </a:custGeom>
            <a:solidFill>
              <a:srgbClr val="7AA5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 name="Google Shape;415;p28"/>
          <p:cNvGrpSpPr/>
          <p:nvPr/>
        </p:nvGrpSpPr>
        <p:grpSpPr>
          <a:xfrm>
            <a:off x="3076694" y="2147335"/>
            <a:ext cx="276815" cy="281086"/>
            <a:chOff x="-60987850" y="4100950"/>
            <a:chExt cx="316650" cy="315650"/>
          </a:xfrm>
        </p:grpSpPr>
        <p:sp>
          <p:nvSpPr>
            <p:cNvPr id="416" name="Google Shape;416;p28"/>
            <p:cNvSpPr/>
            <p:nvPr/>
          </p:nvSpPr>
          <p:spPr>
            <a:xfrm>
              <a:off x="-60987850" y="4355925"/>
              <a:ext cx="315875" cy="60675"/>
            </a:xfrm>
            <a:custGeom>
              <a:rect b="b" l="l" r="r" t="t"/>
              <a:pathLst>
                <a:path extrusionOk="0" h="2427" w="12635">
                  <a:moveTo>
                    <a:pt x="1230" y="1"/>
                  </a:moveTo>
                  <a:cubicBezTo>
                    <a:pt x="537" y="1"/>
                    <a:pt x="1" y="536"/>
                    <a:pt x="1" y="1198"/>
                  </a:cubicBezTo>
                  <a:lnTo>
                    <a:pt x="1" y="2049"/>
                  </a:lnTo>
                  <a:cubicBezTo>
                    <a:pt x="1" y="2269"/>
                    <a:pt x="190" y="2427"/>
                    <a:pt x="379" y="2427"/>
                  </a:cubicBezTo>
                  <a:lnTo>
                    <a:pt x="12256" y="2427"/>
                  </a:lnTo>
                  <a:cubicBezTo>
                    <a:pt x="12477" y="2427"/>
                    <a:pt x="12634" y="2238"/>
                    <a:pt x="12634" y="2049"/>
                  </a:cubicBezTo>
                  <a:lnTo>
                    <a:pt x="12634" y="1198"/>
                  </a:lnTo>
                  <a:cubicBezTo>
                    <a:pt x="12634" y="536"/>
                    <a:pt x="12099" y="1"/>
                    <a:pt x="11406" y="1"/>
                  </a:cubicBezTo>
                  <a:close/>
                </a:path>
              </a:pathLst>
            </a:custGeom>
            <a:solidFill>
              <a:srgbClr val="7AA5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8"/>
            <p:cNvSpPr/>
            <p:nvPr/>
          </p:nvSpPr>
          <p:spPr>
            <a:xfrm>
              <a:off x="-60987050" y="4100950"/>
              <a:ext cx="315850" cy="123475"/>
            </a:xfrm>
            <a:custGeom>
              <a:rect b="b" l="l" r="r" t="t"/>
              <a:pathLst>
                <a:path extrusionOk="0" h="4939" w="12634">
                  <a:moveTo>
                    <a:pt x="6270" y="2355"/>
                  </a:moveTo>
                  <a:cubicBezTo>
                    <a:pt x="6490" y="2355"/>
                    <a:pt x="6711" y="2544"/>
                    <a:pt x="6711" y="2796"/>
                  </a:cubicBezTo>
                  <a:cubicBezTo>
                    <a:pt x="6711" y="2985"/>
                    <a:pt x="6490" y="3174"/>
                    <a:pt x="6270" y="3174"/>
                  </a:cubicBezTo>
                  <a:cubicBezTo>
                    <a:pt x="6018" y="3174"/>
                    <a:pt x="5860" y="2985"/>
                    <a:pt x="5860" y="2796"/>
                  </a:cubicBezTo>
                  <a:cubicBezTo>
                    <a:pt x="5860" y="2544"/>
                    <a:pt x="6081" y="2355"/>
                    <a:pt x="6270" y="2355"/>
                  </a:cubicBezTo>
                  <a:close/>
                  <a:moveTo>
                    <a:pt x="6290" y="0"/>
                  </a:moveTo>
                  <a:cubicBezTo>
                    <a:pt x="6238" y="0"/>
                    <a:pt x="6191" y="8"/>
                    <a:pt x="6144" y="24"/>
                  </a:cubicBezTo>
                  <a:lnTo>
                    <a:pt x="252" y="2513"/>
                  </a:lnTo>
                  <a:cubicBezTo>
                    <a:pt x="95" y="2576"/>
                    <a:pt x="0" y="2702"/>
                    <a:pt x="0" y="2891"/>
                  </a:cubicBezTo>
                  <a:lnTo>
                    <a:pt x="0" y="4561"/>
                  </a:lnTo>
                  <a:cubicBezTo>
                    <a:pt x="0" y="4781"/>
                    <a:pt x="189" y="4939"/>
                    <a:pt x="410" y="4939"/>
                  </a:cubicBezTo>
                  <a:lnTo>
                    <a:pt x="12256" y="4939"/>
                  </a:lnTo>
                  <a:cubicBezTo>
                    <a:pt x="12476" y="4939"/>
                    <a:pt x="12634" y="4750"/>
                    <a:pt x="12634" y="4561"/>
                  </a:cubicBezTo>
                  <a:lnTo>
                    <a:pt x="12634" y="2891"/>
                  </a:lnTo>
                  <a:cubicBezTo>
                    <a:pt x="12602" y="2702"/>
                    <a:pt x="12539" y="2544"/>
                    <a:pt x="12382" y="2513"/>
                  </a:cubicBezTo>
                  <a:lnTo>
                    <a:pt x="6459" y="24"/>
                  </a:lnTo>
                  <a:cubicBezTo>
                    <a:pt x="6396" y="8"/>
                    <a:pt x="6341" y="0"/>
                    <a:pt x="6290" y="0"/>
                  </a:cubicBezTo>
                  <a:close/>
                </a:path>
              </a:pathLst>
            </a:custGeom>
            <a:solidFill>
              <a:srgbClr val="7AA5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8"/>
            <p:cNvSpPr/>
            <p:nvPr/>
          </p:nvSpPr>
          <p:spPr>
            <a:xfrm>
              <a:off x="-60757075" y="4245675"/>
              <a:ext cx="61475" cy="89025"/>
            </a:xfrm>
            <a:custGeom>
              <a:rect b="b" l="l" r="r" t="t"/>
              <a:pathLst>
                <a:path extrusionOk="0" h="3561" w="2459">
                  <a:moveTo>
                    <a:pt x="1" y="0"/>
                  </a:moveTo>
                  <a:lnTo>
                    <a:pt x="1" y="3560"/>
                  </a:lnTo>
                  <a:lnTo>
                    <a:pt x="2458" y="3560"/>
                  </a:lnTo>
                  <a:lnTo>
                    <a:pt x="2458" y="0"/>
                  </a:lnTo>
                  <a:close/>
                </a:path>
              </a:pathLst>
            </a:custGeom>
            <a:solidFill>
              <a:srgbClr val="7AA5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8"/>
            <p:cNvSpPr/>
            <p:nvPr/>
          </p:nvSpPr>
          <p:spPr>
            <a:xfrm>
              <a:off x="-60861025" y="4245675"/>
              <a:ext cx="62225" cy="89025"/>
            </a:xfrm>
            <a:custGeom>
              <a:rect b="b" l="l" r="r" t="t"/>
              <a:pathLst>
                <a:path extrusionOk="0" h="3561" w="2489">
                  <a:moveTo>
                    <a:pt x="0" y="0"/>
                  </a:moveTo>
                  <a:lnTo>
                    <a:pt x="0" y="3560"/>
                  </a:lnTo>
                  <a:lnTo>
                    <a:pt x="2489" y="3560"/>
                  </a:lnTo>
                  <a:lnTo>
                    <a:pt x="2489" y="0"/>
                  </a:lnTo>
                  <a:close/>
                </a:path>
              </a:pathLst>
            </a:custGeom>
            <a:solidFill>
              <a:srgbClr val="7AA5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p:nvPr/>
          </p:nvSpPr>
          <p:spPr>
            <a:xfrm>
              <a:off x="-60964200" y="4245675"/>
              <a:ext cx="62225" cy="89025"/>
            </a:xfrm>
            <a:custGeom>
              <a:rect b="b" l="l" r="r" t="t"/>
              <a:pathLst>
                <a:path extrusionOk="0" h="3561" w="2489">
                  <a:moveTo>
                    <a:pt x="0" y="0"/>
                  </a:moveTo>
                  <a:lnTo>
                    <a:pt x="0" y="3560"/>
                  </a:lnTo>
                  <a:lnTo>
                    <a:pt x="2489" y="3560"/>
                  </a:lnTo>
                  <a:lnTo>
                    <a:pt x="2489" y="0"/>
                  </a:lnTo>
                  <a:close/>
                </a:path>
              </a:pathLst>
            </a:custGeom>
            <a:solidFill>
              <a:srgbClr val="7AA5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 name="Google Shape;421;p28"/>
          <p:cNvGrpSpPr/>
          <p:nvPr/>
        </p:nvGrpSpPr>
        <p:grpSpPr>
          <a:xfrm>
            <a:off x="5483169" y="1673847"/>
            <a:ext cx="276815" cy="281086"/>
            <a:chOff x="-60987850" y="4100950"/>
            <a:chExt cx="316650" cy="315650"/>
          </a:xfrm>
        </p:grpSpPr>
        <p:sp>
          <p:nvSpPr>
            <p:cNvPr id="422" name="Google Shape;422;p28"/>
            <p:cNvSpPr/>
            <p:nvPr/>
          </p:nvSpPr>
          <p:spPr>
            <a:xfrm>
              <a:off x="-60987850" y="4355925"/>
              <a:ext cx="315875" cy="60675"/>
            </a:xfrm>
            <a:custGeom>
              <a:rect b="b" l="l" r="r" t="t"/>
              <a:pathLst>
                <a:path extrusionOk="0" h="2427" w="12635">
                  <a:moveTo>
                    <a:pt x="1230" y="1"/>
                  </a:moveTo>
                  <a:cubicBezTo>
                    <a:pt x="537" y="1"/>
                    <a:pt x="1" y="536"/>
                    <a:pt x="1" y="1198"/>
                  </a:cubicBezTo>
                  <a:lnTo>
                    <a:pt x="1" y="2049"/>
                  </a:lnTo>
                  <a:cubicBezTo>
                    <a:pt x="1" y="2269"/>
                    <a:pt x="190" y="2427"/>
                    <a:pt x="379" y="2427"/>
                  </a:cubicBezTo>
                  <a:lnTo>
                    <a:pt x="12256" y="2427"/>
                  </a:lnTo>
                  <a:cubicBezTo>
                    <a:pt x="12477" y="2427"/>
                    <a:pt x="12634" y="2238"/>
                    <a:pt x="12634" y="2049"/>
                  </a:cubicBezTo>
                  <a:lnTo>
                    <a:pt x="12634" y="1198"/>
                  </a:lnTo>
                  <a:cubicBezTo>
                    <a:pt x="12634" y="536"/>
                    <a:pt x="12099" y="1"/>
                    <a:pt x="11406" y="1"/>
                  </a:cubicBezTo>
                  <a:close/>
                </a:path>
              </a:pathLst>
            </a:custGeom>
            <a:solidFill>
              <a:srgbClr val="D695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8"/>
            <p:cNvSpPr/>
            <p:nvPr/>
          </p:nvSpPr>
          <p:spPr>
            <a:xfrm>
              <a:off x="-60987050" y="4100950"/>
              <a:ext cx="315850" cy="123475"/>
            </a:xfrm>
            <a:custGeom>
              <a:rect b="b" l="l" r="r" t="t"/>
              <a:pathLst>
                <a:path extrusionOk="0" h="4939" w="12634">
                  <a:moveTo>
                    <a:pt x="6270" y="2355"/>
                  </a:moveTo>
                  <a:cubicBezTo>
                    <a:pt x="6490" y="2355"/>
                    <a:pt x="6711" y="2544"/>
                    <a:pt x="6711" y="2796"/>
                  </a:cubicBezTo>
                  <a:cubicBezTo>
                    <a:pt x="6711" y="2985"/>
                    <a:pt x="6490" y="3174"/>
                    <a:pt x="6270" y="3174"/>
                  </a:cubicBezTo>
                  <a:cubicBezTo>
                    <a:pt x="6018" y="3174"/>
                    <a:pt x="5860" y="2985"/>
                    <a:pt x="5860" y="2796"/>
                  </a:cubicBezTo>
                  <a:cubicBezTo>
                    <a:pt x="5860" y="2544"/>
                    <a:pt x="6081" y="2355"/>
                    <a:pt x="6270" y="2355"/>
                  </a:cubicBezTo>
                  <a:close/>
                  <a:moveTo>
                    <a:pt x="6290" y="0"/>
                  </a:moveTo>
                  <a:cubicBezTo>
                    <a:pt x="6238" y="0"/>
                    <a:pt x="6191" y="8"/>
                    <a:pt x="6144" y="24"/>
                  </a:cubicBezTo>
                  <a:lnTo>
                    <a:pt x="252" y="2513"/>
                  </a:lnTo>
                  <a:cubicBezTo>
                    <a:pt x="95" y="2576"/>
                    <a:pt x="0" y="2702"/>
                    <a:pt x="0" y="2891"/>
                  </a:cubicBezTo>
                  <a:lnTo>
                    <a:pt x="0" y="4561"/>
                  </a:lnTo>
                  <a:cubicBezTo>
                    <a:pt x="0" y="4781"/>
                    <a:pt x="189" y="4939"/>
                    <a:pt x="410" y="4939"/>
                  </a:cubicBezTo>
                  <a:lnTo>
                    <a:pt x="12256" y="4939"/>
                  </a:lnTo>
                  <a:cubicBezTo>
                    <a:pt x="12476" y="4939"/>
                    <a:pt x="12634" y="4750"/>
                    <a:pt x="12634" y="4561"/>
                  </a:cubicBezTo>
                  <a:lnTo>
                    <a:pt x="12634" y="2891"/>
                  </a:lnTo>
                  <a:cubicBezTo>
                    <a:pt x="12602" y="2702"/>
                    <a:pt x="12539" y="2544"/>
                    <a:pt x="12382" y="2513"/>
                  </a:cubicBezTo>
                  <a:lnTo>
                    <a:pt x="6459" y="24"/>
                  </a:lnTo>
                  <a:cubicBezTo>
                    <a:pt x="6396" y="8"/>
                    <a:pt x="6341" y="0"/>
                    <a:pt x="6290" y="0"/>
                  </a:cubicBezTo>
                  <a:close/>
                </a:path>
              </a:pathLst>
            </a:custGeom>
            <a:solidFill>
              <a:srgbClr val="D695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8"/>
            <p:cNvSpPr/>
            <p:nvPr/>
          </p:nvSpPr>
          <p:spPr>
            <a:xfrm>
              <a:off x="-60757075" y="4245675"/>
              <a:ext cx="61475" cy="89025"/>
            </a:xfrm>
            <a:custGeom>
              <a:rect b="b" l="l" r="r" t="t"/>
              <a:pathLst>
                <a:path extrusionOk="0" h="3561" w="2459">
                  <a:moveTo>
                    <a:pt x="1" y="0"/>
                  </a:moveTo>
                  <a:lnTo>
                    <a:pt x="1" y="3560"/>
                  </a:lnTo>
                  <a:lnTo>
                    <a:pt x="2458" y="3560"/>
                  </a:lnTo>
                  <a:lnTo>
                    <a:pt x="2458" y="0"/>
                  </a:lnTo>
                  <a:close/>
                </a:path>
              </a:pathLst>
            </a:custGeom>
            <a:solidFill>
              <a:srgbClr val="D695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8"/>
            <p:cNvSpPr/>
            <p:nvPr/>
          </p:nvSpPr>
          <p:spPr>
            <a:xfrm>
              <a:off x="-60861025" y="4245675"/>
              <a:ext cx="62225" cy="89025"/>
            </a:xfrm>
            <a:custGeom>
              <a:rect b="b" l="l" r="r" t="t"/>
              <a:pathLst>
                <a:path extrusionOk="0" h="3561" w="2489">
                  <a:moveTo>
                    <a:pt x="0" y="0"/>
                  </a:moveTo>
                  <a:lnTo>
                    <a:pt x="0" y="3560"/>
                  </a:lnTo>
                  <a:lnTo>
                    <a:pt x="2489" y="3560"/>
                  </a:lnTo>
                  <a:lnTo>
                    <a:pt x="2489" y="0"/>
                  </a:lnTo>
                  <a:close/>
                </a:path>
              </a:pathLst>
            </a:custGeom>
            <a:solidFill>
              <a:srgbClr val="D695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8"/>
            <p:cNvSpPr/>
            <p:nvPr/>
          </p:nvSpPr>
          <p:spPr>
            <a:xfrm>
              <a:off x="-60964200" y="4245675"/>
              <a:ext cx="62225" cy="89025"/>
            </a:xfrm>
            <a:custGeom>
              <a:rect b="b" l="l" r="r" t="t"/>
              <a:pathLst>
                <a:path extrusionOk="0" h="3561" w="2489">
                  <a:moveTo>
                    <a:pt x="0" y="0"/>
                  </a:moveTo>
                  <a:lnTo>
                    <a:pt x="0" y="3560"/>
                  </a:lnTo>
                  <a:lnTo>
                    <a:pt x="2489" y="3560"/>
                  </a:lnTo>
                  <a:lnTo>
                    <a:pt x="2489" y="0"/>
                  </a:lnTo>
                  <a:close/>
                </a:path>
              </a:pathLst>
            </a:custGeom>
            <a:solidFill>
              <a:srgbClr val="D695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 name="Google Shape;427;p28"/>
          <p:cNvGrpSpPr/>
          <p:nvPr/>
        </p:nvGrpSpPr>
        <p:grpSpPr>
          <a:xfrm>
            <a:off x="5176694" y="2047572"/>
            <a:ext cx="276815" cy="281086"/>
            <a:chOff x="-60987850" y="4100950"/>
            <a:chExt cx="316650" cy="315650"/>
          </a:xfrm>
        </p:grpSpPr>
        <p:sp>
          <p:nvSpPr>
            <p:cNvPr id="428" name="Google Shape;428;p28"/>
            <p:cNvSpPr/>
            <p:nvPr/>
          </p:nvSpPr>
          <p:spPr>
            <a:xfrm>
              <a:off x="-60987850" y="4355925"/>
              <a:ext cx="315875" cy="60675"/>
            </a:xfrm>
            <a:custGeom>
              <a:rect b="b" l="l" r="r" t="t"/>
              <a:pathLst>
                <a:path extrusionOk="0" h="2427" w="12635">
                  <a:moveTo>
                    <a:pt x="1230" y="1"/>
                  </a:moveTo>
                  <a:cubicBezTo>
                    <a:pt x="537" y="1"/>
                    <a:pt x="1" y="536"/>
                    <a:pt x="1" y="1198"/>
                  </a:cubicBezTo>
                  <a:lnTo>
                    <a:pt x="1" y="2049"/>
                  </a:lnTo>
                  <a:cubicBezTo>
                    <a:pt x="1" y="2269"/>
                    <a:pt x="190" y="2427"/>
                    <a:pt x="379" y="2427"/>
                  </a:cubicBezTo>
                  <a:lnTo>
                    <a:pt x="12256" y="2427"/>
                  </a:lnTo>
                  <a:cubicBezTo>
                    <a:pt x="12477" y="2427"/>
                    <a:pt x="12634" y="2238"/>
                    <a:pt x="12634" y="2049"/>
                  </a:cubicBezTo>
                  <a:lnTo>
                    <a:pt x="12634" y="1198"/>
                  </a:lnTo>
                  <a:cubicBezTo>
                    <a:pt x="12634" y="536"/>
                    <a:pt x="12099" y="1"/>
                    <a:pt x="11406" y="1"/>
                  </a:cubicBezTo>
                  <a:close/>
                </a:path>
              </a:pathLst>
            </a:custGeom>
            <a:solidFill>
              <a:srgbClr val="D695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8"/>
            <p:cNvSpPr/>
            <p:nvPr/>
          </p:nvSpPr>
          <p:spPr>
            <a:xfrm>
              <a:off x="-60987050" y="4100950"/>
              <a:ext cx="315850" cy="123475"/>
            </a:xfrm>
            <a:custGeom>
              <a:rect b="b" l="l" r="r" t="t"/>
              <a:pathLst>
                <a:path extrusionOk="0" h="4939" w="12634">
                  <a:moveTo>
                    <a:pt x="6270" y="2355"/>
                  </a:moveTo>
                  <a:cubicBezTo>
                    <a:pt x="6490" y="2355"/>
                    <a:pt x="6711" y="2544"/>
                    <a:pt x="6711" y="2796"/>
                  </a:cubicBezTo>
                  <a:cubicBezTo>
                    <a:pt x="6711" y="2985"/>
                    <a:pt x="6490" y="3174"/>
                    <a:pt x="6270" y="3174"/>
                  </a:cubicBezTo>
                  <a:cubicBezTo>
                    <a:pt x="6018" y="3174"/>
                    <a:pt x="5860" y="2985"/>
                    <a:pt x="5860" y="2796"/>
                  </a:cubicBezTo>
                  <a:cubicBezTo>
                    <a:pt x="5860" y="2544"/>
                    <a:pt x="6081" y="2355"/>
                    <a:pt x="6270" y="2355"/>
                  </a:cubicBezTo>
                  <a:close/>
                  <a:moveTo>
                    <a:pt x="6290" y="0"/>
                  </a:moveTo>
                  <a:cubicBezTo>
                    <a:pt x="6238" y="0"/>
                    <a:pt x="6191" y="8"/>
                    <a:pt x="6144" y="24"/>
                  </a:cubicBezTo>
                  <a:lnTo>
                    <a:pt x="252" y="2513"/>
                  </a:lnTo>
                  <a:cubicBezTo>
                    <a:pt x="95" y="2576"/>
                    <a:pt x="0" y="2702"/>
                    <a:pt x="0" y="2891"/>
                  </a:cubicBezTo>
                  <a:lnTo>
                    <a:pt x="0" y="4561"/>
                  </a:lnTo>
                  <a:cubicBezTo>
                    <a:pt x="0" y="4781"/>
                    <a:pt x="189" y="4939"/>
                    <a:pt x="410" y="4939"/>
                  </a:cubicBezTo>
                  <a:lnTo>
                    <a:pt x="12256" y="4939"/>
                  </a:lnTo>
                  <a:cubicBezTo>
                    <a:pt x="12476" y="4939"/>
                    <a:pt x="12634" y="4750"/>
                    <a:pt x="12634" y="4561"/>
                  </a:cubicBezTo>
                  <a:lnTo>
                    <a:pt x="12634" y="2891"/>
                  </a:lnTo>
                  <a:cubicBezTo>
                    <a:pt x="12602" y="2702"/>
                    <a:pt x="12539" y="2544"/>
                    <a:pt x="12382" y="2513"/>
                  </a:cubicBezTo>
                  <a:lnTo>
                    <a:pt x="6459" y="24"/>
                  </a:lnTo>
                  <a:cubicBezTo>
                    <a:pt x="6396" y="8"/>
                    <a:pt x="6341" y="0"/>
                    <a:pt x="6290" y="0"/>
                  </a:cubicBezTo>
                  <a:close/>
                </a:path>
              </a:pathLst>
            </a:custGeom>
            <a:solidFill>
              <a:srgbClr val="D695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8"/>
            <p:cNvSpPr/>
            <p:nvPr/>
          </p:nvSpPr>
          <p:spPr>
            <a:xfrm>
              <a:off x="-60757075" y="4245675"/>
              <a:ext cx="61475" cy="89025"/>
            </a:xfrm>
            <a:custGeom>
              <a:rect b="b" l="l" r="r" t="t"/>
              <a:pathLst>
                <a:path extrusionOk="0" h="3561" w="2459">
                  <a:moveTo>
                    <a:pt x="1" y="0"/>
                  </a:moveTo>
                  <a:lnTo>
                    <a:pt x="1" y="3560"/>
                  </a:lnTo>
                  <a:lnTo>
                    <a:pt x="2458" y="3560"/>
                  </a:lnTo>
                  <a:lnTo>
                    <a:pt x="2458" y="0"/>
                  </a:lnTo>
                  <a:close/>
                </a:path>
              </a:pathLst>
            </a:custGeom>
            <a:solidFill>
              <a:srgbClr val="D695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8"/>
            <p:cNvSpPr/>
            <p:nvPr/>
          </p:nvSpPr>
          <p:spPr>
            <a:xfrm>
              <a:off x="-60861025" y="4245675"/>
              <a:ext cx="62225" cy="89025"/>
            </a:xfrm>
            <a:custGeom>
              <a:rect b="b" l="l" r="r" t="t"/>
              <a:pathLst>
                <a:path extrusionOk="0" h="3561" w="2489">
                  <a:moveTo>
                    <a:pt x="0" y="0"/>
                  </a:moveTo>
                  <a:lnTo>
                    <a:pt x="0" y="3560"/>
                  </a:lnTo>
                  <a:lnTo>
                    <a:pt x="2489" y="3560"/>
                  </a:lnTo>
                  <a:lnTo>
                    <a:pt x="2489" y="0"/>
                  </a:lnTo>
                  <a:close/>
                </a:path>
              </a:pathLst>
            </a:custGeom>
            <a:solidFill>
              <a:srgbClr val="D695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8"/>
            <p:cNvSpPr/>
            <p:nvPr/>
          </p:nvSpPr>
          <p:spPr>
            <a:xfrm>
              <a:off x="-60964200" y="4245675"/>
              <a:ext cx="62225" cy="89025"/>
            </a:xfrm>
            <a:custGeom>
              <a:rect b="b" l="l" r="r" t="t"/>
              <a:pathLst>
                <a:path extrusionOk="0" h="3561" w="2489">
                  <a:moveTo>
                    <a:pt x="0" y="0"/>
                  </a:moveTo>
                  <a:lnTo>
                    <a:pt x="0" y="3560"/>
                  </a:lnTo>
                  <a:lnTo>
                    <a:pt x="2489" y="3560"/>
                  </a:lnTo>
                  <a:lnTo>
                    <a:pt x="2489" y="0"/>
                  </a:lnTo>
                  <a:close/>
                </a:path>
              </a:pathLst>
            </a:custGeom>
            <a:solidFill>
              <a:srgbClr val="D695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3" name="Google Shape;433;p28"/>
          <p:cNvGrpSpPr/>
          <p:nvPr/>
        </p:nvGrpSpPr>
        <p:grpSpPr>
          <a:xfrm>
            <a:off x="5949869" y="1374247"/>
            <a:ext cx="276815" cy="281086"/>
            <a:chOff x="-60987850" y="4100950"/>
            <a:chExt cx="316650" cy="315650"/>
          </a:xfrm>
        </p:grpSpPr>
        <p:sp>
          <p:nvSpPr>
            <p:cNvPr id="434" name="Google Shape;434;p28"/>
            <p:cNvSpPr/>
            <p:nvPr/>
          </p:nvSpPr>
          <p:spPr>
            <a:xfrm>
              <a:off x="-60987850" y="4355925"/>
              <a:ext cx="315875" cy="60675"/>
            </a:xfrm>
            <a:custGeom>
              <a:rect b="b" l="l" r="r" t="t"/>
              <a:pathLst>
                <a:path extrusionOk="0" h="2427" w="12635">
                  <a:moveTo>
                    <a:pt x="1230" y="1"/>
                  </a:moveTo>
                  <a:cubicBezTo>
                    <a:pt x="537" y="1"/>
                    <a:pt x="1" y="536"/>
                    <a:pt x="1" y="1198"/>
                  </a:cubicBezTo>
                  <a:lnTo>
                    <a:pt x="1" y="2049"/>
                  </a:lnTo>
                  <a:cubicBezTo>
                    <a:pt x="1" y="2269"/>
                    <a:pt x="190" y="2427"/>
                    <a:pt x="379" y="2427"/>
                  </a:cubicBezTo>
                  <a:lnTo>
                    <a:pt x="12256" y="2427"/>
                  </a:lnTo>
                  <a:cubicBezTo>
                    <a:pt x="12477" y="2427"/>
                    <a:pt x="12634" y="2238"/>
                    <a:pt x="12634" y="2049"/>
                  </a:cubicBezTo>
                  <a:lnTo>
                    <a:pt x="12634" y="1198"/>
                  </a:lnTo>
                  <a:cubicBezTo>
                    <a:pt x="12634" y="536"/>
                    <a:pt x="12099" y="1"/>
                    <a:pt x="11406" y="1"/>
                  </a:cubicBezTo>
                  <a:close/>
                </a:path>
              </a:pathLst>
            </a:custGeom>
            <a:solidFill>
              <a:srgbClr val="D695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
            <p:cNvSpPr/>
            <p:nvPr/>
          </p:nvSpPr>
          <p:spPr>
            <a:xfrm>
              <a:off x="-60987050" y="4100950"/>
              <a:ext cx="315850" cy="123475"/>
            </a:xfrm>
            <a:custGeom>
              <a:rect b="b" l="l" r="r" t="t"/>
              <a:pathLst>
                <a:path extrusionOk="0" h="4939" w="12634">
                  <a:moveTo>
                    <a:pt x="6270" y="2355"/>
                  </a:moveTo>
                  <a:cubicBezTo>
                    <a:pt x="6490" y="2355"/>
                    <a:pt x="6711" y="2544"/>
                    <a:pt x="6711" y="2796"/>
                  </a:cubicBezTo>
                  <a:cubicBezTo>
                    <a:pt x="6711" y="2985"/>
                    <a:pt x="6490" y="3174"/>
                    <a:pt x="6270" y="3174"/>
                  </a:cubicBezTo>
                  <a:cubicBezTo>
                    <a:pt x="6018" y="3174"/>
                    <a:pt x="5860" y="2985"/>
                    <a:pt x="5860" y="2796"/>
                  </a:cubicBezTo>
                  <a:cubicBezTo>
                    <a:pt x="5860" y="2544"/>
                    <a:pt x="6081" y="2355"/>
                    <a:pt x="6270" y="2355"/>
                  </a:cubicBezTo>
                  <a:close/>
                  <a:moveTo>
                    <a:pt x="6290" y="0"/>
                  </a:moveTo>
                  <a:cubicBezTo>
                    <a:pt x="6238" y="0"/>
                    <a:pt x="6191" y="8"/>
                    <a:pt x="6144" y="24"/>
                  </a:cubicBezTo>
                  <a:lnTo>
                    <a:pt x="252" y="2513"/>
                  </a:lnTo>
                  <a:cubicBezTo>
                    <a:pt x="95" y="2576"/>
                    <a:pt x="0" y="2702"/>
                    <a:pt x="0" y="2891"/>
                  </a:cubicBezTo>
                  <a:lnTo>
                    <a:pt x="0" y="4561"/>
                  </a:lnTo>
                  <a:cubicBezTo>
                    <a:pt x="0" y="4781"/>
                    <a:pt x="189" y="4939"/>
                    <a:pt x="410" y="4939"/>
                  </a:cubicBezTo>
                  <a:lnTo>
                    <a:pt x="12256" y="4939"/>
                  </a:lnTo>
                  <a:cubicBezTo>
                    <a:pt x="12476" y="4939"/>
                    <a:pt x="12634" y="4750"/>
                    <a:pt x="12634" y="4561"/>
                  </a:cubicBezTo>
                  <a:lnTo>
                    <a:pt x="12634" y="2891"/>
                  </a:lnTo>
                  <a:cubicBezTo>
                    <a:pt x="12602" y="2702"/>
                    <a:pt x="12539" y="2544"/>
                    <a:pt x="12382" y="2513"/>
                  </a:cubicBezTo>
                  <a:lnTo>
                    <a:pt x="6459" y="24"/>
                  </a:lnTo>
                  <a:cubicBezTo>
                    <a:pt x="6396" y="8"/>
                    <a:pt x="6341" y="0"/>
                    <a:pt x="6290" y="0"/>
                  </a:cubicBezTo>
                  <a:close/>
                </a:path>
              </a:pathLst>
            </a:custGeom>
            <a:solidFill>
              <a:srgbClr val="D695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8"/>
            <p:cNvSpPr/>
            <p:nvPr/>
          </p:nvSpPr>
          <p:spPr>
            <a:xfrm>
              <a:off x="-60757075" y="4245675"/>
              <a:ext cx="61475" cy="89025"/>
            </a:xfrm>
            <a:custGeom>
              <a:rect b="b" l="l" r="r" t="t"/>
              <a:pathLst>
                <a:path extrusionOk="0" h="3561" w="2459">
                  <a:moveTo>
                    <a:pt x="1" y="0"/>
                  </a:moveTo>
                  <a:lnTo>
                    <a:pt x="1" y="3560"/>
                  </a:lnTo>
                  <a:lnTo>
                    <a:pt x="2458" y="3560"/>
                  </a:lnTo>
                  <a:lnTo>
                    <a:pt x="2458" y="0"/>
                  </a:lnTo>
                  <a:close/>
                </a:path>
              </a:pathLst>
            </a:custGeom>
            <a:solidFill>
              <a:srgbClr val="D695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8"/>
            <p:cNvSpPr/>
            <p:nvPr/>
          </p:nvSpPr>
          <p:spPr>
            <a:xfrm>
              <a:off x="-60861025" y="4245675"/>
              <a:ext cx="62225" cy="89025"/>
            </a:xfrm>
            <a:custGeom>
              <a:rect b="b" l="l" r="r" t="t"/>
              <a:pathLst>
                <a:path extrusionOk="0" h="3561" w="2489">
                  <a:moveTo>
                    <a:pt x="0" y="0"/>
                  </a:moveTo>
                  <a:lnTo>
                    <a:pt x="0" y="3560"/>
                  </a:lnTo>
                  <a:lnTo>
                    <a:pt x="2489" y="3560"/>
                  </a:lnTo>
                  <a:lnTo>
                    <a:pt x="2489" y="0"/>
                  </a:lnTo>
                  <a:close/>
                </a:path>
              </a:pathLst>
            </a:custGeom>
            <a:solidFill>
              <a:srgbClr val="D695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8"/>
            <p:cNvSpPr/>
            <p:nvPr/>
          </p:nvSpPr>
          <p:spPr>
            <a:xfrm>
              <a:off x="-60964200" y="4245675"/>
              <a:ext cx="62225" cy="89025"/>
            </a:xfrm>
            <a:custGeom>
              <a:rect b="b" l="l" r="r" t="t"/>
              <a:pathLst>
                <a:path extrusionOk="0" h="3561" w="2489">
                  <a:moveTo>
                    <a:pt x="0" y="0"/>
                  </a:moveTo>
                  <a:lnTo>
                    <a:pt x="0" y="3560"/>
                  </a:lnTo>
                  <a:lnTo>
                    <a:pt x="2489" y="3560"/>
                  </a:lnTo>
                  <a:lnTo>
                    <a:pt x="2489" y="0"/>
                  </a:lnTo>
                  <a:close/>
                </a:path>
              </a:pathLst>
            </a:custGeom>
            <a:solidFill>
              <a:srgbClr val="D695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28"/>
          <p:cNvGrpSpPr/>
          <p:nvPr/>
        </p:nvGrpSpPr>
        <p:grpSpPr>
          <a:xfrm>
            <a:off x="5153719" y="1253097"/>
            <a:ext cx="276815" cy="281086"/>
            <a:chOff x="-60987850" y="4100950"/>
            <a:chExt cx="316650" cy="315650"/>
          </a:xfrm>
        </p:grpSpPr>
        <p:sp>
          <p:nvSpPr>
            <p:cNvPr id="440" name="Google Shape;440;p28"/>
            <p:cNvSpPr/>
            <p:nvPr/>
          </p:nvSpPr>
          <p:spPr>
            <a:xfrm>
              <a:off x="-60987850" y="4355925"/>
              <a:ext cx="315875" cy="60675"/>
            </a:xfrm>
            <a:custGeom>
              <a:rect b="b" l="l" r="r" t="t"/>
              <a:pathLst>
                <a:path extrusionOk="0" h="2427" w="12635">
                  <a:moveTo>
                    <a:pt x="1230" y="1"/>
                  </a:moveTo>
                  <a:cubicBezTo>
                    <a:pt x="537" y="1"/>
                    <a:pt x="1" y="536"/>
                    <a:pt x="1" y="1198"/>
                  </a:cubicBezTo>
                  <a:lnTo>
                    <a:pt x="1" y="2049"/>
                  </a:lnTo>
                  <a:cubicBezTo>
                    <a:pt x="1" y="2269"/>
                    <a:pt x="190" y="2427"/>
                    <a:pt x="379" y="2427"/>
                  </a:cubicBezTo>
                  <a:lnTo>
                    <a:pt x="12256" y="2427"/>
                  </a:lnTo>
                  <a:cubicBezTo>
                    <a:pt x="12477" y="2427"/>
                    <a:pt x="12634" y="2238"/>
                    <a:pt x="12634" y="2049"/>
                  </a:cubicBezTo>
                  <a:lnTo>
                    <a:pt x="12634" y="1198"/>
                  </a:lnTo>
                  <a:cubicBezTo>
                    <a:pt x="12634" y="536"/>
                    <a:pt x="12099" y="1"/>
                    <a:pt x="11406" y="1"/>
                  </a:cubicBezTo>
                  <a:close/>
                </a:path>
              </a:pathLst>
            </a:custGeom>
            <a:solidFill>
              <a:srgbClr val="D695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8"/>
            <p:cNvSpPr/>
            <p:nvPr/>
          </p:nvSpPr>
          <p:spPr>
            <a:xfrm>
              <a:off x="-60987050" y="4100950"/>
              <a:ext cx="315850" cy="123475"/>
            </a:xfrm>
            <a:custGeom>
              <a:rect b="b" l="l" r="r" t="t"/>
              <a:pathLst>
                <a:path extrusionOk="0" h="4939" w="12634">
                  <a:moveTo>
                    <a:pt x="6270" y="2355"/>
                  </a:moveTo>
                  <a:cubicBezTo>
                    <a:pt x="6490" y="2355"/>
                    <a:pt x="6711" y="2544"/>
                    <a:pt x="6711" y="2796"/>
                  </a:cubicBezTo>
                  <a:cubicBezTo>
                    <a:pt x="6711" y="2985"/>
                    <a:pt x="6490" y="3174"/>
                    <a:pt x="6270" y="3174"/>
                  </a:cubicBezTo>
                  <a:cubicBezTo>
                    <a:pt x="6018" y="3174"/>
                    <a:pt x="5860" y="2985"/>
                    <a:pt x="5860" y="2796"/>
                  </a:cubicBezTo>
                  <a:cubicBezTo>
                    <a:pt x="5860" y="2544"/>
                    <a:pt x="6081" y="2355"/>
                    <a:pt x="6270" y="2355"/>
                  </a:cubicBezTo>
                  <a:close/>
                  <a:moveTo>
                    <a:pt x="6290" y="0"/>
                  </a:moveTo>
                  <a:cubicBezTo>
                    <a:pt x="6238" y="0"/>
                    <a:pt x="6191" y="8"/>
                    <a:pt x="6144" y="24"/>
                  </a:cubicBezTo>
                  <a:lnTo>
                    <a:pt x="252" y="2513"/>
                  </a:lnTo>
                  <a:cubicBezTo>
                    <a:pt x="95" y="2576"/>
                    <a:pt x="0" y="2702"/>
                    <a:pt x="0" y="2891"/>
                  </a:cubicBezTo>
                  <a:lnTo>
                    <a:pt x="0" y="4561"/>
                  </a:lnTo>
                  <a:cubicBezTo>
                    <a:pt x="0" y="4781"/>
                    <a:pt x="189" y="4939"/>
                    <a:pt x="410" y="4939"/>
                  </a:cubicBezTo>
                  <a:lnTo>
                    <a:pt x="12256" y="4939"/>
                  </a:lnTo>
                  <a:cubicBezTo>
                    <a:pt x="12476" y="4939"/>
                    <a:pt x="12634" y="4750"/>
                    <a:pt x="12634" y="4561"/>
                  </a:cubicBezTo>
                  <a:lnTo>
                    <a:pt x="12634" y="2891"/>
                  </a:lnTo>
                  <a:cubicBezTo>
                    <a:pt x="12602" y="2702"/>
                    <a:pt x="12539" y="2544"/>
                    <a:pt x="12382" y="2513"/>
                  </a:cubicBezTo>
                  <a:lnTo>
                    <a:pt x="6459" y="24"/>
                  </a:lnTo>
                  <a:cubicBezTo>
                    <a:pt x="6396" y="8"/>
                    <a:pt x="6341" y="0"/>
                    <a:pt x="6290" y="0"/>
                  </a:cubicBezTo>
                  <a:close/>
                </a:path>
              </a:pathLst>
            </a:custGeom>
            <a:solidFill>
              <a:srgbClr val="D695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8"/>
            <p:cNvSpPr/>
            <p:nvPr/>
          </p:nvSpPr>
          <p:spPr>
            <a:xfrm>
              <a:off x="-60757075" y="4245675"/>
              <a:ext cx="61475" cy="89025"/>
            </a:xfrm>
            <a:custGeom>
              <a:rect b="b" l="l" r="r" t="t"/>
              <a:pathLst>
                <a:path extrusionOk="0" h="3561" w="2459">
                  <a:moveTo>
                    <a:pt x="1" y="0"/>
                  </a:moveTo>
                  <a:lnTo>
                    <a:pt x="1" y="3560"/>
                  </a:lnTo>
                  <a:lnTo>
                    <a:pt x="2458" y="3560"/>
                  </a:lnTo>
                  <a:lnTo>
                    <a:pt x="2458" y="0"/>
                  </a:lnTo>
                  <a:close/>
                </a:path>
              </a:pathLst>
            </a:custGeom>
            <a:solidFill>
              <a:srgbClr val="D695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8"/>
            <p:cNvSpPr/>
            <p:nvPr/>
          </p:nvSpPr>
          <p:spPr>
            <a:xfrm>
              <a:off x="-60861025" y="4245675"/>
              <a:ext cx="62225" cy="89025"/>
            </a:xfrm>
            <a:custGeom>
              <a:rect b="b" l="l" r="r" t="t"/>
              <a:pathLst>
                <a:path extrusionOk="0" h="3561" w="2489">
                  <a:moveTo>
                    <a:pt x="0" y="0"/>
                  </a:moveTo>
                  <a:lnTo>
                    <a:pt x="0" y="3560"/>
                  </a:lnTo>
                  <a:lnTo>
                    <a:pt x="2489" y="3560"/>
                  </a:lnTo>
                  <a:lnTo>
                    <a:pt x="2489" y="0"/>
                  </a:lnTo>
                  <a:close/>
                </a:path>
              </a:pathLst>
            </a:custGeom>
            <a:solidFill>
              <a:srgbClr val="D695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8"/>
            <p:cNvSpPr/>
            <p:nvPr/>
          </p:nvSpPr>
          <p:spPr>
            <a:xfrm>
              <a:off x="-60964200" y="4245675"/>
              <a:ext cx="62225" cy="89025"/>
            </a:xfrm>
            <a:custGeom>
              <a:rect b="b" l="l" r="r" t="t"/>
              <a:pathLst>
                <a:path extrusionOk="0" h="3561" w="2489">
                  <a:moveTo>
                    <a:pt x="0" y="0"/>
                  </a:moveTo>
                  <a:lnTo>
                    <a:pt x="0" y="3560"/>
                  </a:lnTo>
                  <a:lnTo>
                    <a:pt x="2489" y="3560"/>
                  </a:lnTo>
                  <a:lnTo>
                    <a:pt x="2489" y="0"/>
                  </a:lnTo>
                  <a:close/>
                </a:path>
              </a:pathLst>
            </a:custGeom>
            <a:solidFill>
              <a:srgbClr val="D695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5" name="Google Shape;445;p28"/>
          <p:cNvSpPr txBox="1"/>
          <p:nvPr/>
        </p:nvSpPr>
        <p:spPr>
          <a:xfrm>
            <a:off x="4016763" y="1461888"/>
            <a:ext cx="575400" cy="70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Albert Sans"/>
                <a:ea typeface="Albert Sans"/>
                <a:cs typeface="Albert Sans"/>
                <a:sym typeface="Albert Sans"/>
              </a:rPr>
              <a:t>VS</a:t>
            </a:r>
            <a:endParaRPr b="1" sz="1600">
              <a:solidFill>
                <a:schemeClr val="dk1"/>
              </a:solidFill>
              <a:latin typeface="Albert Sans"/>
              <a:ea typeface="Albert Sans"/>
              <a:cs typeface="Albert Sans"/>
              <a:sym typeface="Albert Sans"/>
            </a:endParaRPr>
          </a:p>
        </p:txBody>
      </p:sp>
      <p:grpSp>
        <p:nvGrpSpPr>
          <p:cNvPr id="446" name="Google Shape;446;p28"/>
          <p:cNvGrpSpPr/>
          <p:nvPr/>
        </p:nvGrpSpPr>
        <p:grpSpPr>
          <a:xfrm>
            <a:off x="5315642" y="1179919"/>
            <a:ext cx="216058" cy="206770"/>
            <a:chOff x="6520459" y="-2363338"/>
            <a:chExt cx="1969532" cy="1871217"/>
          </a:xfrm>
        </p:grpSpPr>
        <p:sp>
          <p:nvSpPr>
            <p:cNvPr id="447" name="Google Shape;447;p28"/>
            <p:cNvSpPr/>
            <p:nvPr/>
          </p:nvSpPr>
          <p:spPr>
            <a:xfrm>
              <a:off x="6520459" y="-2363338"/>
              <a:ext cx="1969532" cy="1871217"/>
            </a:xfrm>
            <a:custGeom>
              <a:rect b="b" l="l" r="r" t="t"/>
              <a:pathLst>
                <a:path extrusionOk="0" h="140958" w="148364">
                  <a:moveTo>
                    <a:pt x="57509" y="0"/>
                  </a:moveTo>
                  <a:cubicBezTo>
                    <a:pt x="57349" y="0"/>
                    <a:pt x="57188" y="2"/>
                    <a:pt x="57026" y="6"/>
                  </a:cubicBezTo>
                  <a:cubicBezTo>
                    <a:pt x="46803" y="232"/>
                    <a:pt x="39270" y="6842"/>
                    <a:pt x="37039" y="14016"/>
                  </a:cubicBezTo>
                  <a:cubicBezTo>
                    <a:pt x="37039" y="14016"/>
                    <a:pt x="16155" y="19276"/>
                    <a:pt x="21576" y="41595"/>
                  </a:cubicBezTo>
                  <a:cubicBezTo>
                    <a:pt x="21576" y="41595"/>
                    <a:pt x="1" y="50122"/>
                    <a:pt x="9461" y="78898"/>
                  </a:cubicBezTo>
                  <a:cubicBezTo>
                    <a:pt x="9461" y="78898"/>
                    <a:pt x="1543" y="92735"/>
                    <a:pt x="5475" y="105202"/>
                  </a:cubicBezTo>
                  <a:cubicBezTo>
                    <a:pt x="9719" y="118650"/>
                    <a:pt x="19186" y="123854"/>
                    <a:pt x="19186" y="123854"/>
                  </a:cubicBezTo>
                  <a:cubicBezTo>
                    <a:pt x="19186" y="123854"/>
                    <a:pt x="19977" y="137126"/>
                    <a:pt x="34648" y="140274"/>
                  </a:cubicBezTo>
                  <a:cubicBezTo>
                    <a:pt x="36816" y="140739"/>
                    <a:pt x="38958" y="140958"/>
                    <a:pt x="41033" y="140958"/>
                  </a:cubicBezTo>
                  <a:cubicBezTo>
                    <a:pt x="51491" y="140958"/>
                    <a:pt x="60280" y="135394"/>
                    <a:pt x="62408" y="127680"/>
                  </a:cubicBezTo>
                  <a:cubicBezTo>
                    <a:pt x="62408" y="127680"/>
                    <a:pt x="62408" y="127680"/>
                    <a:pt x="62409" y="127680"/>
                  </a:cubicBezTo>
                  <a:cubicBezTo>
                    <a:pt x="62495" y="127680"/>
                    <a:pt x="70237" y="127666"/>
                    <a:pt x="74182" y="122737"/>
                  </a:cubicBezTo>
                  <a:cubicBezTo>
                    <a:pt x="78130" y="127666"/>
                    <a:pt x="85872" y="127680"/>
                    <a:pt x="85958" y="127680"/>
                  </a:cubicBezTo>
                  <a:cubicBezTo>
                    <a:pt x="85959" y="127680"/>
                    <a:pt x="85959" y="127680"/>
                    <a:pt x="85959" y="127680"/>
                  </a:cubicBezTo>
                  <a:cubicBezTo>
                    <a:pt x="88087" y="135394"/>
                    <a:pt x="96876" y="140958"/>
                    <a:pt x="107334" y="140958"/>
                  </a:cubicBezTo>
                  <a:cubicBezTo>
                    <a:pt x="109410" y="140958"/>
                    <a:pt x="111551" y="140739"/>
                    <a:pt x="113719" y="140274"/>
                  </a:cubicBezTo>
                  <a:cubicBezTo>
                    <a:pt x="128390" y="137126"/>
                    <a:pt x="129182" y="123854"/>
                    <a:pt x="129182" y="123854"/>
                  </a:cubicBezTo>
                  <a:cubicBezTo>
                    <a:pt x="129182" y="123854"/>
                    <a:pt x="138648" y="118650"/>
                    <a:pt x="142892" y="105202"/>
                  </a:cubicBezTo>
                  <a:cubicBezTo>
                    <a:pt x="146825" y="92735"/>
                    <a:pt x="138907" y="78898"/>
                    <a:pt x="138907" y="78898"/>
                  </a:cubicBezTo>
                  <a:cubicBezTo>
                    <a:pt x="148364" y="50122"/>
                    <a:pt x="126791" y="41595"/>
                    <a:pt x="126791" y="41595"/>
                  </a:cubicBezTo>
                  <a:cubicBezTo>
                    <a:pt x="132212" y="19276"/>
                    <a:pt x="111326" y="14016"/>
                    <a:pt x="111326" y="14016"/>
                  </a:cubicBezTo>
                  <a:cubicBezTo>
                    <a:pt x="109095" y="6842"/>
                    <a:pt x="101564" y="232"/>
                    <a:pt x="91341" y="6"/>
                  </a:cubicBezTo>
                  <a:cubicBezTo>
                    <a:pt x="91179" y="2"/>
                    <a:pt x="91018" y="0"/>
                    <a:pt x="90858" y="0"/>
                  </a:cubicBezTo>
                  <a:cubicBezTo>
                    <a:pt x="79725" y="0"/>
                    <a:pt x="74182" y="8595"/>
                    <a:pt x="74182" y="8595"/>
                  </a:cubicBezTo>
                  <a:cubicBezTo>
                    <a:pt x="74182" y="8595"/>
                    <a:pt x="68642" y="0"/>
                    <a:pt x="57509"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8"/>
            <p:cNvSpPr/>
            <p:nvPr/>
          </p:nvSpPr>
          <p:spPr>
            <a:xfrm>
              <a:off x="7505225" y="-2363338"/>
              <a:ext cx="984766" cy="1871217"/>
            </a:xfrm>
            <a:custGeom>
              <a:rect b="b" l="l" r="r" t="t"/>
              <a:pathLst>
                <a:path extrusionOk="0" h="140958" w="74182">
                  <a:moveTo>
                    <a:pt x="16676" y="0"/>
                  </a:moveTo>
                  <a:cubicBezTo>
                    <a:pt x="5543" y="0"/>
                    <a:pt x="0" y="8595"/>
                    <a:pt x="0" y="8595"/>
                  </a:cubicBezTo>
                  <a:lnTo>
                    <a:pt x="0" y="122739"/>
                  </a:lnTo>
                  <a:cubicBezTo>
                    <a:pt x="3948" y="127666"/>
                    <a:pt x="11690" y="127680"/>
                    <a:pt x="11776" y="127680"/>
                  </a:cubicBezTo>
                  <a:cubicBezTo>
                    <a:pt x="11777" y="127680"/>
                    <a:pt x="11777" y="127680"/>
                    <a:pt x="11777" y="127680"/>
                  </a:cubicBezTo>
                  <a:cubicBezTo>
                    <a:pt x="13905" y="135394"/>
                    <a:pt x="22694" y="140958"/>
                    <a:pt x="33150" y="140958"/>
                  </a:cubicBezTo>
                  <a:cubicBezTo>
                    <a:pt x="35226" y="140958"/>
                    <a:pt x="37367" y="140739"/>
                    <a:pt x="39535" y="140274"/>
                  </a:cubicBezTo>
                  <a:cubicBezTo>
                    <a:pt x="54208" y="137126"/>
                    <a:pt x="55000" y="123854"/>
                    <a:pt x="55000" y="123854"/>
                  </a:cubicBezTo>
                  <a:cubicBezTo>
                    <a:pt x="55000" y="123854"/>
                    <a:pt x="64466" y="118650"/>
                    <a:pt x="68710" y="105202"/>
                  </a:cubicBezTo>
                  <a:cubicBezTo>
                    <a:pt x="72643" y="92735"/>
                    <a:pt x="64725" y="78898"/>
                    <a:pt x="64725" y="78898"/>
                  </a:cubicBezTo>
                  <a:cubicBezTo>
                    <a:pt x="74182" y="50122"/>
                    <a:pt x="52609" y="41595"/>
                    <a:pt x="52609" y="41595"/>
                  </a:cubicBezTo>
                  <a:cubicBezTo>
                    <a:pt x="58030" y="19276"/>
                    <a:pt x="37144" y="14016"/>
                    <a:pt x="37144" y="14016"/>
                  </a:cubicBezTo>
                  <a:cubicBezTo>
                    <a:pt x="34913" y="6842"/>
                    <a:pt x="27382" y="232"/>
                    <a:pt x="17159" y="6"/>
                  </a:cubicBezTo>
                  <a:cubicBezTo>
                    <a:pt x="16997" y="2"/>
                    <a:pt x="16836" y="0"/>
                    <a:pt x="16676" y="0"/>
                  </a:cubicBezTo>
                  <a:close/>
                </a:path>
              </a:pathLst>
            </a:custGeom>
            <a:gradFill>
              <a:gsLst>
                <a:gs pos="0">
                  <a:schemeClr val="dk2"/>
                </a:gs>
                <a:gs pos="100000">
                  <a:schemeClr val="dk1"/>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 name="Google Shape;449;p28"/>
          <p:cNvGrpSpPr/>
          <p:nvPr/>
        </p:nvGrpSpPr>
        <p:grpSpPr>
          <a:xfrm>
            <a:off x="6134192" y="1310919"/>
            <a:ext cx="216058" cy="206770"/>
            <a:chOff x="6520459" y="-2363338"/>
            <a:chExt cx="1969532" cy="1871217"/>
          </a:xfrm>
        </p:grpSpPr>
        <p:sp>
          <p:nvSpPr>
            <p:cNvPr id="450" name="Google Shape;450;p28"/>
            <p:cNvSpPr/>
            <p:nvPr/>
          </p:nvSpPr>
          <p:spPr>
            <a:xfrm>
              <a:off x="6520459" y="-2363338"/>
              <a:ext cx="1969532" cy="1871217"/>
            </a:xfrm>
            <a:custGeom>
              <a:rect b="b" l="l" r="r" t="t"/>
              <a:pathLst>
                <a:path extrusionOk="0" h="140958" w="148364">
                  <a:moveTo>
                    <a:pt x="57509" y="0"/>
                  </a:moveTo>
                  <a:cubicBezTo>
                    <a:pt x="57349" y="0"/>
                    <a:pt x="57188" y="2"/>
                    <a:pt x="57026" y="6"/>
                  </a:cubicBezTo>
                  <a:cubicBezTo>
                    <a:pt x="46803" y="232"/>
                    <a:pt x="39270" y="6842"/>
                    <a:pt x="37039" y="14016"/>
                  </a:cubicBezTo>
                  <a:cubicBezTo>
                    <a:pt x="37039" y="14016"/>
                    <a:pt x="16155" y="19276"/>
                    <a:pt x="21576" y="41595"/>
                  </a:cubicBezTo>
                  <a:cubicBezTo>
                    <a:pt x="21576" y="41595"/>
                    <a:pt x="1" y="50122"/>
                    <a:pt x="9461" y="78898"/>
                  </a:cubicBezTo>
                  <a:cubicBezTo>
                    <a:pt x="9461" y="78898"/>
                    <a:pt x="1543" y="92735"/>
                    <a:pt x="5475" y="105202"/>
                  </a:cubicBezTo>
                  <a:cubicBezTo>
                    <a:pt x="9719" y="118650"/>
                    <a:pt x="19186" y="123854"/>
                    <a:pt x="19186" y="123854"/>
                  </a:cubicBezTo>
                  <a:cubicBezTo>
                    <a:pt x="19186" y="123854"/>
                    <a:pt x="19977" y="137126"/>
                    <a:pt x="34648" y="140274"/>
                  </a:cubicBezTo>
                  <a:cubicBezTo>
                    <a:pt x="36816" y="140739"/>
                    <a:pt x="38958" y="140958"/>
                    <a:pt x="41033" y="140958"/>
                  </a:cubicBezTo>
                  <a:cubicBezTo>
                    <a:pt x="51491" y="140958"/>
                    <a:pt x="60280" y="135394"/>
                    <a:pt x="62408" y="127680"/>
                  </a:cubicBezTo>
                  <a:cubicBezTo>
                    <a:pt x="62408" y="127680"/>
                    <a:pt x="62408" y="127680"/>
                    <a:pt x="62409" y="127680"/>
                  </a:cubicBezTo>
                  <a:cubicBezTo>
                    <a:pt x="62495" y="127680"/>
                    <a:pt x="70237" y="127666"/>
                    <a:pt x="74182" y="122737"/>
                  </a:cubicBezTo>
                  <a:cubicBezTo>
                    <a:pt x="78130" y="127666"/>
                    <a:pt x="85872" y="127680"/>
                    <a:pt x="85958" y="127680"/>
                  </a:cubicBezTo>
                  <a:cubicBezTo>
                    <a:pt x="85959" y="127680"/>
                    <a:pt x="85959" y="127680"/>
                    <a:pt x="85959" y="127680"/>
                  </a:cubicBezTo>
                  <a:cubicBezTo>
                    <a:pt x="88087" y="135394"/>
                    <a:pt x="96876" y="140958"/>
                    <a:pt x="107334" y="140958"/>
                  </a:cubicBezTo>
                  <a:cubicBezTo>
                    <a:pt x="109410" y="140958"/>
                    <a:pt x="111551" y="140739"/>
                    <a:pt x="113719" y="140274"/>
                  </a:cubicBezTo>
                  <a:cubicBezTo>
                    <a:pt x="128390" y="137126"/>
                    <a:pt x="129182" y="123854"/>
                    <a:pt x="129182" y="123854"/>
                  </a:cubicBezTo>
                  <a:cubicBezTo>
                    <a:pt x="129182" y="123854"/>
                    <a:pt x="138648" y="118650"/>
                    <a:pt x="142892" y="105202"/>
                  </a:cubicBezTo>
                  <a:cubicBezTo>
                    <a:pt x="146825" y="92735"/>
                    <a:pt x="138907" y="78898"/>
                    <a:pt x="138907" y="78898"/>
                  </a:cubicBezTo>
                  <a:cubicBezTo>
                    <a:pt x="148364" y="50122"/>
                    <a:pt x="126791" y="41595"/>
                    <a:pt x="126791" y="41595"/>
                  </a:cubicBezTo>
                  <a:cubicBezTo>
                    <a:pt x="132212" y="19276"/>
                    <a:pt x="111326" y="14016"/>
                    <a:pt x="111326" y="14016"/>
                  </a:cubicBezTo>
                  <a:cubicBezTo>
                    <a:pt x="109095" y="6842"/>
                    <a:pt x="101564" y="232"/>
                    <a:pt x="91341" y="6"/>
                  </a:cubicBezTo>
                  <a:cubicBezTo>
                    <a:pt x="91179" y="2"/>
                    <a:pt x="91018" y="0"/>
                    <a:pt x="90858" y="0"/>
                  </a:cubicBezTo>
                  <a:cubicBezTo>
                    <a:pt x="79725" y="0"/>
                    <a:pt x="74182" y="8595"/>
                    <a:pt x="74182" y="8595"/>
                  </a:cubicBezTo>
                  <a:cubicBezTo>
                    <a:pt x="74182" y="8595"/>
                    <a:pt x="68642" y="0"/>
                    <a:pt x="57509"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8"/>
            <p:cNvSpPr/>
            <p:nvPr/>
          </p:nvSpPr>
          <p:spPr>
            <a:xfrm>
              <a:off x="7505225" y="-2363338"/>
              <a:ext cx="984766" cy="1871217"/>
            </a:xfrm>
            <a:custGeom>
              <a:rect b="b" l="l" r="r" t="t"/>
              <a:pathLst>
                <a:path extrusionOk="0" h="140958" w="74182">
                  <a:moveTo>
                    <a:pt x="16676" y="0"/>
                  </a:moveTo>
                  <a:cubicBezTo>
                    <a:pt x="5543" y="0"/>
                    <a:pt x="0" y="8595"/>
                    <a:pt x="0" y="8595"/>
                  </a:cubicBezTo>
                  <a:lnTo>
                    <a:pt x="0" y="122739"/>
                  </a:lnTo>
                  <a:cubicBezTo>
                    <a:pt x="3948" y="127666"/>
                    <a:pt x="11690" y="127680"/>
                    <a:pt x="11776" y="127680"/>
                  </a:cubicBezTo>
                  <a:cubicBezTo>
                    <a:pt x="11777" y="127680"/>
                    <a:pt x="11777" y="127680"/>
                    <a:pt x="11777" y="127680"/>
                  </a:cubicBezTo>
                  <a:cubicBezTo>
                    <a:pt x="13905" y="135394"/>
                    <a:pt x="22694" y="140958"/>
                    <a:pt x="33150" y="140958"/>
                  </a:cubicBezTo>
                  <a:cubicBezTo>
                    <a:pt x="35226" y="140958"/>
                    <a:pt x="37367" y="140739"/>
                    <a:pt x="39535" y="140274"/>
                  </a:cubicBezTo>
                  <a:cubicBezTo>
                    <a:pt x="54208" y="137126"/>
                    <a:pt x="55000" y="123854"/>
                    <a:pt x="55000" y="123854"/>
                  </a:cubicBezTo>
                  <a:cubicBezTo>
                    <a:pt x="55000" y="123854"/>
                    <a:pt x="64466" y="118650"/>
                    <a:pt x="68710" y="105202"/>
                  </a:cubicBezTo>
                  <a:cubicBezTo>
                    <a:pt x="72643" y="92735"/>
                    <a:pt x="64725" y="78898"/>
                    <a:pt x="64725" y="78898"/>
                  </a:cubicBezTo>
                  <a:cubicBezTo>
                    <a:pt x="74182" y="50122"/>
                    <a:pt x="52609" y="41595"/>
                    <a:pt x="52609" y="41595"/>
                  </a:cubicBezTo>
                  <a:cubicBezTo>
                    <a:pt x="58030" y="19276"/>
                    <a:pt x="37144" y="14016"/>
                    <a:pt x="37144" y="14016"/>
                  </a:cubicBezTo>
                  <a:cubicBezTo>
                    <a:pt x="34913" y="6842"/>
                    <a:pt x="27382" y="232"/>
                    <a:pt x="17159" y="6"/>
                  </a:cubicBezTo>
                  <a:cubicBezTo>
                    <a:pt x="16997" y="2"/>
                    <a:pt x="16836" y="0"/>
                    <a:pt x="16676" y="0"/>
                  </a:cubicBezTo>
                  <a:close/>
                </a:path>
              </a:pathLst>
            </a:custGeom>
            <a:gradFill>
              <a:gsLst>
                <a:gs pos="0">
                  <a:schemeClr val="dk2"/>
                </a:gs>
                <a:gs pos="100000">
                  <a:schemeClr val="dk1"/>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 name="Google Shape;452;p28"/>
          <p:cNvGrpSpPr/>
          <p:nvPr/>
        </p:nvGrpSpPr>
        <p:grpSpPr>
          <a:xfrm>
            <a:off x="5675917" y="1591994"/>
            <a:ext cx="216058" cy="206770"/>
            <a:chOff x="6520459" y="-2363338"/>
            <a:chExt cx="1969532" cy="1871217"/>
          </a:xfrm>
        </p:grpSpPr>
        <p:sp>
          <p:nvSpPr>
            <p:cNvPr id="453" name="Google Shape;453;p28"/>
            <p:cNvSpPr/>
            <p:nvPr/>
          </p:nvSpPr>
          <p:spPr>
            <a:xfrm>
              <a:off x="6520459" y="-2363338"/>
              <a:ext cx="1969532" cy="1871217"/>
            </a:xfrm>
            <a:custGeom>
              <a:rect b="b" l="l" r="r" t="t"/>
              <a:pathLst>
                <a:path extrusionOk="0" h="140958" w="148364">
                  <a:moveTo>
                    <a:pt x="57509" y="0"/>
                  </a:moveTo>
                  <a:cubicBezTo>
                    <a:pt x="57349" y="0"/>
                    <a:pt x="57188" y="2"/>
                    <a:pt x="57026" y="6"/>
                  </a:cubicBezTo>
                  <a:cubicBezTo>
                    <a:pt x="46803" y="232"/>
                    <a:pt x="39270" y="6842"/>
                    <a:pt x="37039" y="14016"/>
                  </a:cubicBezTo>
                  <a:cubicBezTo>
                    <a:pt x="37039" y="14016"/>
                    <a:pt x="16155" y="19276"/>
                    <a:pt x="21576" y="41595"/>
                  </a:cubicBezTo>
                  <a:cubicBezTo>
                    <a:pt x="21576" y="41595"/>
                    <a:pt x="1" y="50122"/>
                    <a:pt x="9461" y="78898"/>
                  </a:cubicBezTo>
                  <a:cubicBezTo>
                    <a:pt x="9461" y="78898"/>
                    <a:pt x="1543" y="92735"/>
                    <a:pt x="5475" y="105202"/>
                  </a:cubicBezTo>
                  <a:cubicBezTo>
                    <a:pt x="9719" y="118650"/>
                    <a:pt x="19186" y="123854"/>
                    <a:pt x="19186" y="123854"/>
                  </a:cubicBezTo>
                  <a:cubicBezTo>
                    <a:pt x="19186" y="123854"/>
                    <a:pt x="19977" y="137126"/>
                    <a:pt x="34648" y="140274"/>
                  </a:cubicBezTo>
                  <a:cubicBezTo>
                    <a:pt x="36816" y="140739"/>
                    <a:pt x="38958" y="140958"/>
                    <a:pt x="41033" y="140958"/>
                  </a:cubicBezTo>
                  <a:cubicBezTo>
                    <a:pt x="51491" y="140958"/>
                    <a:pt x="60280" y="135394"/>
                    <a:pt x="62408" y="127680"/>
                  </a:cubicBezTo>
                  <a:cubicBezTo>
                    <a:pt x="62408" y="127680"/>
                    <a:pt x="62408" y="127680"/>
                    <a:pt x="62409" y="127680"/>
                  </a:cubicBezTo>
                  <a:cubicBezTo>
                    <a:pt x="62495" y="127680"/>
                    <a:pt x="70237" y="127666"/>
                    <a:pt x="74182" y="122737"/>
                  </a:cubicBezTo>
                  <a:cubicBezTo>
                    <a:pt x="78130" y="127666"/>
                    <a:pt x="85872" y="127680"/>
                    <a:pt x="85958" y="127680"/>
                  </a:cubicBezTo>
                  <a:cubicBezTo>
                    <a:pt x="85959" y="127680"/>
                    <a:pt x="85959" y="127680"/>
                    <a:pt x="85959" y="127680"/>
                  </a:cubicBezTo>
                  <a:cubicBezTo>
                    <a:pt x="88087" y="135394"/>
                    <a:pt x="96876" y="140958"/>
                    <a:pt x="107334" y="140958"/>
                  </a:cubicBezTo>
                  <a:cubicBezTo>
                    <a:pt x="109410" y="140958"/>
                    <a:pt x="111551" y="140739"/>
                    <a:pt x="113719" y="140274"/>
                  </a:cubicBezTo>
                  <a:cubicBezTo>
                    <a:pt x="128390" y="137126"/>
                    <a:pt x="129182" y="123854"/>
                    <a:pt x="129182" y="123854"/>
                  </a:cubicBezTo>
                  <a:cubicBezTo>
                    <a:pt x="129182" y="123854"/>
                    <a:pt x="138648" y="118650"/>
                    <a:pt x="142892" y="105202"/>
                  </a:cubicBezTo>
                  <a:cubicBezTo>
                    <a:pt x="146825" y="92735"/>
                    <a:pt x="138907" y="78898"/>
                    <a:pt x="138907" y="78898"/>
                  </a:cubicBezTo>
                  <a:cubicBezTo>
                    <a:pt x="148364" y="50122"/>
                    <a:pt x="126791" y="41595"/>
                    <a:pt x="126791" y="41595"/>
                  </a:cubicBezTo>
                  <a:cubicBezTo>
                    <a:pt x="132212" y="19276"/>
                    <a:pt x="111326" y="14016"/>
                    <a:pt x="111326" y="14016"/>
                  </a:cubicBezTo>
                  <a:cubicBezTo>
                    <a:pt x="109095" y="6842"/>
                    <a:pt x="101564" y="232"/>
                    <a:pt x="91341" y="6"/>
                  </a:cubicBezTo>
                  <a:cubicBezTo>
                    <a:pt x="91179" y="2"/>
                    <a:pt x="91018" y="0"/>
                    <a:pt x="90858" y="0"/>
                  </a:cubicBezTo>
                  <a:cubicBezTo>
                    <a:pt x="79725" y="0"/>
                    <a:pt x="74182" y="8595"/>
                    <a:pt x="74182" y="8595"/>
                  </a:cubicBezTo>
                  <a:cubicBezTo>
                    <a:pt x="74182" y="8595"/>
                    <a:pt x="68642" y="0"/>
                    <a:pt x="57509"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8"/>
            <p:cNvSpPr/>
            <p:nvPr/>
          </p:nvSpPr>
          <p:spPr>
            <a:xfrm>
              <a:off x="7505225" y="-2363338"/>
              <a:ext cx="984766" cy="1871217"/>
            </a:xfrm>
            <a:custGeom>
              <a:rect b="b" l="l" r="r" t="t"/>
              <a:pathLst>
                <a:path extrusionOk="0" h="140958" w="74182">
                  <a:moveTo>
                    <a:pt x="16676" y="0"/>
                  </a:moveTo>
                  <a:cubicBezTo>
                    <a:pt x="5543" y="0"/>
                    <a:pt x="0" y="8595"/>
                    <a:pt x="0" y="8595"/>
                  </a:cubicBezTo>
                  <a:lnTo>
                    <a:pt x="0" y="122739"/>
                  </a:lnTo>
                  <a:cubicBezTo>
                    <a:pt x="3948" y="127666"/>
                    <a:pt x="11690" y="127680"/>
                    <a:pt x="11776" y="127680"/>
                  </a:cubicBezTo>
                  <a:cubicBezTo>
                    <a:pt x="11777" y="127680"/>
                    <a:pt x="11777" y="127680"/>
                    <a:pt x="11777" y="127680"/>
                  </a:cubicBezTo>
                  <a:cubicBezTo>
                    <a:pt x="13905" y="135394"/>
                    <a:pt x="22694" y="140958"/>
                    <a:pt x="33150" y="140958"/>
                  </a:cubicBezTo>
                  <a:cubicBezTo>
                    <a:pt x="35226" y="140958"/>
                    <a:pt x="37367" y="140739"/>
                    <a:pt x="39535" y="140274"/>
                  </a:cubicBezTo>
                  <a:cubicBezTo>
                    <a:pt x="54208" y="137126"/>
                    <a:pt x="55000" y="123854"/>
                    <a:pt x="55000" y="123854"/>
                  </a:cubicBezTo>
                  <a:cubicBezTo>
                    <a:pt x="55000" y="123854"/>
                    <a:pt x="64466" y="118650"/>
                    <a:pt x="68710" y="105202"/>
                  </a:cubicBezTo>
                  <a:cubicBezTo>
                    <a:pt x="72643" y="92735"/>
                    <a:pt x="64725" y="78898"/>
                    <a:pt x="64725" y="78898"/>
                  </a:cubicBezTo>
                  <a:cubicBezTo>
                    <a:pt x="74182" y="50122"/>
                    <a:pt x="52609" y="41595"/>
                    <a:pt x="52609" y="41595"/>
                  </a:cubicBezTo>
                  <a:cubicBezTo>
                    <a:pt x="58030" y="19276"/>
                    <a:pt x="37144" y="14016"/>
                    <a:pt x="37144" y="14016"/>
                  </a:cubicBezTo>
                  <a:cubicBezTo>
                    <a:pt x="34913" y="6842"/>
                    <a:pt x="27382" y="232"/>
                    <a:pt x="17159" y="6"/>
                  </a:cubicBezTo>
                  <a:cubicBezTo>
                    <a:pt x="16997" y="2"/>
                    <a:pt x="16836" y="0"/>
                    <a:pt x="16676" y="0"/>
                  </a:cubicBezTo>
                  <a:close/>
                </a:path>
              </a:pathLst>
            </a:custGeom>
            <a:gradFill>
              <a:gsLst>
                <a:gs pos="0">
                  <a:schemeClr val="dk2"/>
                </a:gs>
                <a:gs pos="100000">
                  <a:schemeClr val="dk1"/>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28"/>
          <p:cNvGrpSpPr/>
          <p:nvPr/>
        </p:nvGrpSpPr>
        <p:grpSpPr>
          <a:xfrm>
            <a:off x="5374492" y="1996544"/>
            <a:ext cx="216058" cy="206770"/>
            <a:chOff x="6520459" y="-2363338"/>
            <a:chExt cx="1969532" cy="1871217"/>
          </a:xfrm>
        </p:grpSpPr>
        <p:sp>
          <p:nvSpPr>
            <p:cNvPr id="456" name="Google Shape;456;p28"/>
            <p:cNvSpPr/>
            <p:nvPr/>
          </p:nvSpPr>
          <p:spPr>
            <a:xfrm>
              <a:off x="6520459" y="-2363338"/>
              <a:ext cx="1969532" cy="1871217"/>
            </a:xfrm>
            <a:custGeom>
              <a:rect b="b" l="l" r="r" t="t"/>
              <a:pathLst>
                <a:path extrusionOk="0" h="140958" w="148364">
                  <a:moveTo>
                    <a:pt x="57509" y="0"/>
                  </a:moveTo>
                  <a:cubicBezTo>
                    <a:pt x="57349" y="0"/>
                    <a:pt x="57188" y="2"/>
                    <a:pt x="57026" y="6"/>
                  </a:cubicBezTo>
                  <a:cubicBezTo>
                    <a:pt x="46803" y="232"/>
                    <a:pt x="39270" y="6842"/>
                    <a:pt x="37039" y="14016"/>
                  </a:cubicBezTo>
                  <a:cubicBezTo>
                    <a:pt x="37039" y="14016"/>
                    <a:pt x="16155" y="19276"/>
                    <a:pt x="21576" y="41595"/>
                  </a:cubicBezTo>
                  <a:cubicBezTo>
                    <a:pt x="21576" y="41595"/>
                    <a:pt x="1" y="50122"/>
                    <a:pt x="9461" y="78898"/>
                  </a:cubicBezTo>
                  <a:cubicBezTo>
                    <a:pt x="9461" y="78898"/>
                    <a:pt x="1543" y="92735"/>
                    <a:pt x="5475" y="105202"/>
                  </a:cubicBezTo>
                  <a:cubicBezTo>
                    <a:pt x="9719" y="118650"/>
                    <a:pt x="19186" y="123854"/>
                    <a:pt x="19186" y="123854"/>
                  </a:cubicBezTo>
                  <a:cubicBezTo>
                    <a:pt x="19186" y="123854"/>
                    <a:pt x="19977" y="137126"/>
                    <a:pt x="34648" y="140274"/>
                  </a:cubicBezTo>
                  <a:cubicBezTo>
                    <a:pt x="36816" y="140739"/>
                    <a:pt x="38958" y="140958"/>
                    <a:pt x="41033" y="140958"/>
                  </a:cubicBezTo>
                  <a:cubicBezTo>
                    <a:pt x="51491" y="140958"/>
                    <a:pt x="60280" y="135394"/>
                    <a:pt x="62408" y="127680"/>
                  </a:cubicBezTo>
                  <a:cubicBezTo>
                    <a:pt x="62408" y="127680"/>
                    <a:pt x="62408" y="127680"/>
                    <a:pt x="62409" y="127680"/>
                  </a:cubicBezTo>
                  <a:cubicBezTo>
                    <a:pt x="62495" y="127680"/>
                    <a:pt x="70237" y="127666"/>
                    <a:pt x="74182" y="122737"/>
                  </a:cubicBezTo>
                  <a:cubicBezTo>
                    <a:pt x="78130" y="127666"/>
                    <a:pt x="85872" y="127680"/>
                    <a:pt x="85958" y="127680"/>
                  </a:cubicBezTo>
                  <a:cubicBezTo>
                    <a:pt x="85959" y="127680"/>
                    <a:pt x="85959" y="127680"/>
                    <a:pt x="85959" y="127680"/>
                  </a:cubicBezTo>
                  <a:cubicBezTo>
                    <a:pt x="88087" y="135394"/>
                    <a:pt x="96876" y="140958"/>
                    <a:pt x="107334" y="140958"/>
                  </a:cubicBezTo>
                  <a:cubicBezTo>
                    <a:pt x="109410" y="140958"/>
                    <a:pt x="111551" y="140739"/>
                    <a:pt x="113719" y="140274"/>
                  </a:cubicBezTo>
                  <a:cubicBezTo>
                    <a:pt x="128390" y="137126"/>
                    <a:pt x="129182" y="123854"/>
                    <a:pt x="129182" y="123854"/>
                  </a:cubicBezTo>
                  <a:cubicBezTo>
                    <a:pt x="129182" y="123854"/>
                    <a:pt x="138648" y="118650"/>
                    <a:pt x="142892" y="105202"/>
                  </a:cubicBezTo>
                  <a:cubicBezTo>
                    <a:pt x="146825" y="92735"/>
                    <a:pt x="138907" y="78898"/>
                    <a:pt x="138907" y="78898"/>
                  </a:cubicBezTo>
                  <a:cubicBezTo>
                    <a:pt x="148364" y="50122"/>
                    <a:pt x="126791" y="41595"/>
                    <a:pt x="126791" y="41595"/>
                  </a:cubicBezTo>
                  <a:cubicBezTo>
                    <a:pt x="132212" y="19276"/>
                    <a:pt x="111326" y="14016"/>
                    <a:pt x="111326" y="14016"/>
                  </a:cubicBezTo>
                  <a:cubicBezTo>
                    <a:pt x="109095" y="6842"/>
                    <a:pt x="101564" y="232"/>
                    <a:pt x="91341" y="6"/>
                  </a:cubicBezTo>
                  <a:cubicBezTo>
                    <a:pt x="91179" y="2"/>
                    <a:pt x="91018" y="0"/>
                    <a:pt x="90858" y="0"/>
                  </a:cubicBezTo>
                  <a:cubicBezTo>
                    <a:pt x="79725" y="0"/>
                    <a:pt x="74182" y="8595"/>
                    <a:pt x="74182" y="8595"/>
                  </a:cubicBezTo>
                  <a:cubicBezTo>
                    <a:pt x="74182" y="8595"/>
                    <a:pt x="68642" y="0"/>
                    <a:pt x="57509"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8"/>
            <p:cNvSpPr/>
            <p:nvPr/>
          </p:nvSpPr>
          <p:spPr>
            <a:xfrm>
              <a:off x="7505225" y="-2363338"/>
              <a:ext cx="984766" cy="1871217"/>
            </a:xfrm>
            <a:custGeom>
              <a:rect b="b" l="l" r="r" t="t"/>
              <a:pathLst>
                <a:path extrusionOk="0" h="140958" w="74182">
                  <a:moveTo>
                    <a:pt x="16676" y="0"/>
                  </a:moveTo>
                  <a:cubicBezTo>
                    <a:pt x="5543" y="0"/>
                    <a:pt x="0" y="8595"/>
                    <a:pt x="0" y="8595"/>
                  </a:cubicBezTo>
                  <a:lnTo>
                    <a:pt x="0" y="122739"/>
                  </a:lnTo>
                  <a:cubicBezTo>
                    <a:pt x="3948" y="127666"/>
                    <a:pt x="11690" y="127680"/>
                    <a:pt x="11776" y="127680"/>
                  </a:cubicBezTo>
                  <a:cubicBezTo>
                    <a:pt x="11777" y="127680"/>
                    <a:pt x="11777" y="127680"/>
                    <a:pt x="11777" y="127680"/>
                  </a:cubicBezTo>
                  <a:cubicBezTo>
                    <a:pt x="13905" y="135394"/>
                    <a:pt x="22694" y="140958"/>
                    <a:pt x="33150" y="140958"/>
                  </a:cubicBezTo>
                  <a:cubicBezTo>
                    <a:pt x="35226" y="140958"/>
                    <a:pt x="37367" y="140739"/>
                    <a:pt x="39535" y="140274"/>
                  </a:cubicBezTo>
                  <a:cubicBezTo>
                    <a:pt x="54208" y="137126"/>
                    <a:pt x="55000" y="123854"/>
                    <a:pt x="55000" y="123854"/>
                  </a:cubicBezTo>
                  <a:cubicBezTo>
                    <a:pt x="55000" y="123854"/>
                    <a:pt x="64466" y="118650"/>
                    <a:pt x="68710" y="105202"/>
                  </a:cubicBezTo>
                  <a:cubicBezTo>
                    <a:pt x="72643" y="92735"/>
                    <a:pt x="64725" y="78898"/>
                    <a:pt x="64725" y="78898"/>
                  </a:cubicBezTo>
                  <a:cubicBezTo>
                    <a:pt x="74182" y="50122"/>
                    <a:pt x="52609" y="41595"/>
                    <a:pt x="52609" y="41595"/>
                  </a:cubicBezTo>
                  <a:cubicBezTo>
                    <a:pt x="58030" y="19276"/>
                    <a:pt x="37144" y="14016"/>
                    <a:pt x="37144" y="14016"/>
                  </a:cubicBezTo>
                  <a:cubicBezTo>
                    <a:pt x="34913" y="6842"/>
                    <a:pt x="27382" y="232"/>
                    <a:pt x="17159" y="6"/>
                  </a:cubicBezTo>
                  <a:cubicBezTo>
                    <a:pt x="16997" y="2"/>
                    <a:pt x="16836" y="0"/>
                    <a:pt x="16676" y="0"/>
                  </a:cubicBezTo>
                  <a:close/>
                </a:path>
              </a:pathLst>
            </a:custGeom>
            <a:gradFill>
              <a:gsLst>
                <a:gs pos="0">
                  <a:schemeClr val="dk2"/>
                </a:gs>
                <a:gs pos="100000">
                  <a:schemeClr val="dk1"/>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8" name="Google Shape;458;p28"/>
          <p:cNvSpPr txBox="1"/>
          <p:nvPr/>
        </p:nvSpPr>
        <p:spPr>
          <a:xfrm>
            <a:off x="4513075" y="4070050"/>
            <a:ext cx="3751800" cy="28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u="sng">
                <a:solidFill>
                  <a:schemeClr val="dk1"/>
                </a:solidFill>
                <a:latin typeface="Albert Sans"/>
                <a:ea typeface="Albert Sans"/>
                <a:cs typeface="Albert Sans"/>
                <a:sym typeface="Albert Sans"/>
              </a:rPr>
              <a:t>Considération supplémentaire</a:t>
            </a:r>
            <a:r>
              <a:rPr lang="en" sz="900">
                <a:solidFill>
                  <a:schemeClr val="dk1"/>
                </a:solidFill>
                <a:latin typeface="Albert Sans"/>
                <a:ea typeface="Albert Sans"/>
                <a:cs typeface="Albert Sans"/>
                <a:sym typeface="Albert Sans"/>
              </a:rPr>
              <a:t> : </a:t>
            </a:r>
            <a:br>
              <a:rPr lang="en" sz="900">
                <a:solidFill>
                  <a:schemeClr val="dk1"/>
                </a:solidFill>
                <a:latin typeface="Albert Sans"/>
                <a:ea typeface="Albert Sans"/>
                <a:cs typeface="Albert Sans"/>
                <a:sym typeface="Albert Sans"/>
              </a:rPr>
            </a:br>
            <a:r>
              <a:rPr lang="en" sz="1000">
                <a:solidFill>
                  <a:srgbClr val="CC0000"/>
                </a:solidFill>
                <a:latin typeface="Albert Sans"/>
                <a:ea typeface="Albert Sans"/>
                <a:cs typeface="Albert Sans"/>
                <a:sym typeface="Albert Sans"/>
              </a:rPr>
              <a:t>+</a:t>
            </a:r>
            <a:r>
              <a:rPr lang="en" sz="900">
                <a:solidFill>
                  <a:srgbClr val="212121"/>
                </a:solidFill>
                <a:latin typeface="Albert Sans"/>
                <a:ea typeface="Albert Sans"/>
                <a:cs typeface="Albert Sans"/>
                <a:sym typeface="Albert Sans"/>
              </a:rPr>
              <a:t> assignation aléatoire des établissements dans chaque groupe</a:t>
            </a:r>
            <a:endParaRPr sz="900">
              <a:solidFill>
                <a:srgbClr val="212121"/>
              </a:solidFill>
              <a:latin typeface="Albert Sans"/>
              <a:ea typeface="Albert Sans"/>
              <a:cs typeface="Albert Sans"/>
              <a:sym typeface="Albert Sans"/>
            </a:endParaRPr>
          </a:p>
        </p:txBody>
      </p:sp>
      <p:cxnSp>
        <p:nvCxnSpPr>
          <p:cNvPr id="459" name="Google Shape;459;p28"/>
          <p:cNvCxnSpPr/>
          <p:nvPr/>
        </p:nvCxnSpPr>
        <p:spPr>
          <a:xfrm>
            <a:off x="4361900" y="3776950"/>
            <a:ext cx="0" cy="867300"/>
          </a:xfrm>
          <a:prstGeom prst="straightConnector1">
            <a:avLst/>
          </a:prstGeom>
          <a:noFill/>
          <a:ln cap="flat" cmpd="sng" w="9525">
            <a:solidFill>
              <a:schemeClr val="dk2"/>
            </a:solidFill>
            <a:prstDash val="solid"/>
            <a:round/>
            <a:headEnd len="med" w="med" type="none"/>
            <a:tailEnd len="med" w="med" type="none"/>
          </a:ln>
        </p:spPr>
      </p:cxnSp>
      <p:sp>
        <p:nvSpPr>
          <p:cNvPr id="460" name="Google Shape;460;p28"/>
          <p:cNvSpPr txBox="1"/>
          <p:nvPr/>
        </p:nvSpPr>
        <p:spPr>
          <a:xfrm>
            <a:off x="872375" y="3958475"/>
            <a:ext cx="3363600" cy="4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u="sng">
                <a:solidFill>
                  <a:schemeClr val="dk1"/>
                </a:solidFill>
                <a:latin typeface="Albert Sans"/>
                <a:ea typeface="Albert Sans"/>
                <a:cs typeface="Albert Sans"/>
                <a:sym typeface="Albert Sans"/>
              </a:rPr>
              <a:t>Avantage de la composition binaire</a:t>
            </a:r>
            <a:r>
              <a:rPr lang="en" sz="900">
                <a:solidFill>
                  <a:schemeClr val="dk1"/>
                </a:solidFill>
                <a:latin typeface="Albert Sans"/>
                <a:ea typeface="Albert Sans"/>
                <a:cs typeface="Albert Sans"/>
                <a:sym typeface="Albert Sans"/>
              </a:rPr>
              <a:t> :</a:t>
            </a:r>
            <a:endParaRPr sz="900">
              <a:solidFill>
                <a:schemeClr val="dk1"/>
              </a:solidFill>
              <a:latin typeface="Albert Sans"/>
              <a:ea typeface="Albert Sans"/>
              <a:cs typeface="Albert Sans"/>
              <a:sym typeface="Albert Sans"/>
            </a:endParaRPr>
          </a:p>
          <a:p>
            <a:pPr indent="0" lvl="0" marL="0" rtl="0" algn="l">
              <a:spcBef>
                <a:spcPts val="0"/>
              </a:spcBef>
              <a:spcAft>
                <a:spcPts val="0"/>
              </a:spcAft>
              <a:buNone/>
            </a:pPr>
            <a:r>
              <a:rPr lang="en" sz="1000">
                <a:solidFill>
                  <a:srgbClr val="6AA84F"/>
                </a:solidFill>
                <a:latin typeface="Albert Sans"/>
                <a:ea typeface="Albert Sans"/>
                <a:cs typeface="Albert Sans"/>
                <a:sym typeface="Albert Sans"/>
              </a:rPr>
              <a:t>✔</a:t>
            </a:r>
            <a:r>
              <a:rPr lang="en" sz="900">
                <a:solidFill>
                  <a:srgbClr val="6AA84F"/>
                </a:solidFill>
                <a:latin typeface="Albert Sans"/>
                <a:ea typeface="Albert Sans"/>
                <a:cs typeface="Albert Sans"/>
                <a:sym typeface="Albert Sans"/>
              </a:rPr>
              <a:t> </a:t>
            </a:r>
            <a:r>
              <a:rPr lang="en" sz="900">
                <a:solidFill>
                  <a:srgbClr val="212121"/>
                </a:solidFill>
                <a:latin typeface="Albert Sans"/>
                <a:ea typeface="Albert Sans"/>
                <a:cs typeface="Albert Sans"/>
                <a:sym typeface="Albert Sans"/>
              </a:rPr>
              <a:t>Isoler les effets de l’IAG des autres variables influentes</a:t>
            </a:r>
            <a:endParaRPr sz="900">
              <a:solidFill>
                <a:srgbClr val="212121"/>
              </a:solidFill>
              <a:latin typeface="Albert Sans"/>
              <a:ea typeface="Albert Sans"/>
              <a:cs typeface="Albert Sans"/>
              <a:sym typeface="Albert Sans"/>
            </a:endParaRPr>
          </a:p>
        </p:txBody>
      </p:sp>
      <p:sp>
        <p:nvSpPr>
          <p:cNvPr id="461" name="Google Shape;461;p28"/>
          <p:cNvSpPr txBox="1"/>
          <p:nvPr/>
        </p:nvSpPr>
        <p:spPr>
          <a:xfrm>
            <a:off x="2616150" y="476200"/>
            <a:ext cx="3911700" cy="28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Albert Sans"/>
                <a:ea typeface="Albert Sans"/>
                <a:cs typeface="Albert Sans"/>
                <a:sym typeface="Albert Sans"/>
              </a:rPr>
              <a:t>Groupe de contrôle vs Groupe expérimental</a:t>
            </a:r>
            <a:endParaRPr b="1">
              <a:solidFill>
                <a:schemeClr val="dk1"/>
              </a:solidFill>
              <a:latin typeface="Albert Sans"/>
              <a:ea typeface="Albert Sans"/>
              <a:cs typeface="Albert Sans"/>
              <a:sym typeface="Albert Sans"/>
            </a:endParaRPr>
          </a:p>
        </p:txBody>
      </p:sp>
      <p:grpSp>
        <p:nvGrpSpPr>
          <p:cNvPr id="462" name="Google Shape;462;p28"/>
          <p:cNvGrpSpPr/>
          <p:nvPr/>
        </p:nvGrpSpPr>
        <p:grpSpPr>
          <a:xfrm>
            <a:off x="2897894" y="1091722"/>
            <a:ext cx="276815" cy="281086"/>
            <a:chOff x="-60987850" y="4100950"/>
            <a:chExt cx="316650" cy="315650"/>
          </a:xfrm>
        </p:grpSpPr>
        <p:sp>
          <p:nvSpPr>
            <p:cNvPr id="463" name="Google Shape;463;p28"/>
            <p:cNvSpPr/>
            <p:nvPr/>
          </p:nvSpPr>
          <p:spPr>
            <a:xfrm>
              <a:off x="-60987850" y="4355925"/>
              <a:ext cx="315875" cy="60675"/>
            </a:xfrm>
            <a:custGeom>
              <a:rect b="b" l="l" r="r" t="t"/>
              <a:pathLst>
                <a:path extrusionOk="0" h="2427" w="12635">
                  <a:moveTo>
                    <a:pt x="1230" y="1"/>
                  </a:moveTo>
                  <a:cubicBezTo>
                    <a:pt x="537" y="1"/>
                    <a:pt x="1" y="536"/>
                    <a:pt x="1" y="1198"/>
                  </a:cubicBezTo>
                  <a:lnTo>
                    <a:pt x="1" y="2049"/>
                  </a:lnTo>
                  <a:cubicBezTo>
                    <a:pt x="1" y="2269"/>
                    <a:pt x="190" y="2427"/>
                    <a:pt x="379" y="2427"/>
                  </a:cubicBezTo>
                  <a:lnTo>
                    <a:pt x="12256" y="2427"/>
                  </a:lnTo>
                  <a:cubicBezTo>
                    <a:pt x="12477" y="2427"/>
                    <a:pt x="12634" y="2238"/>
                    <a:pt x="12634" y="2049"/>
                  </a:cubicBezTo>
                  <a:lnTo>
                    <a:pt x="12634" y="1198"/>
                  </a:lnTo>
                  <a:cubicBezTo>
                    <a:pt x="12634" y="536"/>
                    <a:pt x="12099" y="1"/>
                    <a:pt x="11406" y="1"/>
                  </a:cubicBezTo>
                  <a:close/>
                </a:path>
              </a:pathLst>
            </a:custGeom>
            <a:solidFill>
              <a:srgbClr val="7AA5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8"/>
            <p:cNvSpPr/>
            <p:nvPr/>
          </p:nvSpPr>
          <p:spPr>
            <a:xfrm>
              <a:off x="-60987050" y="4100950"/>
              <a:ext cx="315850" cy="123475"/>
            </a:xfrm>
            <a:custGeom>
              <a:rect b="b" l="l" r="r" t="t"/>
              <a:pathLst>
                <a:path extrusionOk="0" h="4939" w="12634">
                  <a:moveTo>
                    <a:pt x="6270" y="2355"/>
                  </a:moveTo>
                  <a:cubicBezTo>
                    <a:pt x="6490" y="2355"/>
                    <a:pt x="6711" y="2544"/>
                    <a:pt x="6711" y="2796"/>
                  </a:cubicBezTo>
                  <a:cubicBezTo>
                    <a:pt x="6711" y="2985"/>
                    <a:pt x="6490" y="3174"/>
                    <a:pt x="6270" y="3174"/>
                  </a:cubicBezTo>
                  <a:cubicBezTo>
                    <a:pt x="6018" y="3174"/>
                    <a:pt x="5860" y="2985"/>
                    <a:pt x="5860" y="2796"/>
                  </a:cubicBezTo>
                  <a:cubicBezTo>
                    <a:pt x="5860" y="2544"/>
                    <a:pt x="6081" y="2355"/>
                    <a:pt x="6270" y="2355"/>
                  </a:cubicBezTo>
                  <a:close/>
                  <a:moveTo>
                    <a:pt x="6290" y="0"/>
                  </a:moveTo>
                  <a:cubicBezTo>
                    <a:pt x="6238" y="0"/>
                    <a:pt x="6191" y="8"/>
                    <a:pt x="6144" y="24"/>
                  </a:cubicBezTo>
                  <a:lnTo>
                    <a:pt x="252" y="2513"/>
                  </a:lnTo>
                  <a:cubicBezTo>
                    <a:pt x="95" y="2576"/>
                    <a:pt x="0" y="2702"/>
                    <a:pt x="0" y="2891"/>
                  </a:cubicBezTo>
                  <a:lnTo>
                    <a:pt x="0" y="4561"/>
                  </a:lnTo>
                  <a:cubicBezTo>
                    <a:pt x="0" y="4781"/>
                    <a:pt x="189" y="4939"/>
                    <a:pt x="410" y="4939"/>
                  </a:cubicBezTo>
                  <a:lnTo>
                    <a:pt x="12256" y="4939"/>
                  </a:lnTo>
                  <a:cubicBezTo>
                    <a:pt x="12476" y="4939"/>
                    <a:pt x="12634" y="4750"/>
                    <a:pt x="12634" y="4561"/>
                  </a:cubicBezTo>
                  <a:lnTo>
                    <a:pt x="12634" y="2891"/>
                  </a:lnTo>
                  <a:cubicBezTo>
                    <a:pt x="12602" y="2702"/>
                    <a:pt x="12539" y="2544"/>
                    <a:pt x="12382" y="2513"/>
                  </a:cubicBezTo>
                  <a:lnTo>
                    <a:pt x="6459" y="24"/>
                  </a:lnTo>
                  <a:cubicBezTo>
                    <a:pt x="6396" y="8"/>
                    <a:pt x="6341" y="0"/>
                    <a:pt x="6290" y="0"/>
                  </a:cubicBezTo>
                  <a:close/>
                </a:path>
              </a:pathLst>
            </a:custGeom>
            <a:solidFill>
              <a:srgbClr val="7AA5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8"/>
            <p:cNvSpPr/>
            <p:nvPr/>
          </p:nvSpPr>
          <p:spPr>
            <a:xfrm>
              <a:off x="-60757075" y="4245675"/>
              <a:ext cx="61475" cy="89025"/>
            </a:xfrm>
            <a:custGeom>
              <a:rect b="b" l="l" r="r" t="t"/>
              <a:pathLst>
                <a:path extrusionOk="0" h="3561" w="2459">
                  <a:moveTo>
                    <a:pt x="1" y="0"/>
                  </a:moveTo>
                  <a:lnTo>
                    <a:pt x="1" y="3560"/>
                  </a:lnTo>
                  <a:lnTo>
                    <a:pt x="2458" y="3560"/>
                  </a:lnTo>
                  <a:lnTo>
                    <a:pt x="2458" y="0"/>
                  </a:lnTo>
                  <a:close/>
                </a:path>
              </a:pathLst>
            </a:custGeom>
            <a:solidFill>
              <a:srgbClr val="7AA5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8"/>
            <p:cNvSpPr/>
            <p:nvPr/>
          </p:nvSpPr>
          <p:spPr>
            <a:xfrm>
              <a:off x="-60861025" y="4245675"/>
              <a:ext cx="62225" cy="89025"/>
            </a:xfrm>
            <a:custGeom>
              <a:rect b="b" l="l" r="r" t="t"/>
              <a:pathLst>
                <a:path extrusionOk="0" h="3561" w="2489">
                  <a:moveTo>
                    <a:pt x="0" y="0"/>
                  </a:moveTo>
                  <a:lnTo>
                    <a:pt x="0" y="3560"/>
                  </a:lnTo>
                  <a:lnTo>
                    <a:pt x="2489" y="3560"/>
                  </a:lnTo>
                  <a:lnTo>
                    <a:pt x="2489" y="0"/>
                  </a:lnTo>
                  <a:close/>
                </a:path>
              </a:pathLst>
            </a:custGeom>
            <a:solidFill>
              <a:srgbClr val="7AA5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8"/>
            <p:cNvSpPr/>
            <p:nvPr/>
          </p:nvSpPr>
          <p:spPr>
            <a:xfrm>
              <a:off x="-60964200" y="4245675"/>
              <a:ext cx="62225" cy="89025"/>
            </a:xfrm>
            <a:custGeom>
              <a:rect b="b" l="l" r="r" t="t"/>
              <a:pathLst>
                <a:path extrusionOk="0" h="3561" w="2489">
                  <a:moveTo>
                    <a:pt x="0" y="0"/>
                  </a:moveTo>
                  <a:lnTo>
                    <a:pt x="0" y="3560"/>
                  </a:lnTo>
                  <a:lnTo>
                    <a:pt x="2489" y="3560"/>
                  </a:lnTo>
                  <a:lnTo>
                    <a:pt x="2489" y="0"/>
                  </a:lnTo>
                  <a:close/>
                </a:path>
              </a:pathLst>
            </a:custGeom>
            <a:solidFill>
              <a:srgbClr val="7AA5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 name="Google Shape;468;p28"/>
          <p:cNvGrpSpPr/>
          <p:nvPr/>
        </p:nvGrpSpPr>
        <p:grpSpPr>
          <a:xfrm>
            <a:off x="5916369" y="2110897"/>
            <a:ext cx="276815" cy="281086"/>
            <a:chOff x="-60987850" y="4100950"/>
            <a:chExt cx="316650" cy="315650"/>
          </a:xfrm>
        </p:grpSpPr>
        <p:sp>
          <p:nvSpPr>
            <p:cNvPr id="469" name="Google Shape;469;p28"/>
            <p:cNvSpPr/>
            <p:nvPr/>
          </p:nvSpPr>
          <p:spPr>
            <a:xfrm>
              <a:off x="-60987850" y="4355925"/>
              <a:ext cx="315875" cy="60675"/>
            </a:xfrm>
            <a:custGeom>
              <a:rect b="b" l="l" r="r" t="t"/>
              <a:pathLst>
                <a:path extrusionOk="0" h="2427" w="12635">
                  <a:moveTo>
                    <a:pt x="1230" y="1"/>
                  </a:moveTo>
                  <a:cubicBezTo>
                    <a:pt x="537" y="1"/>
                    <a:pt x="1" y="536"/>
                    <a:pt x="1" y="1198"/>
                  </a:cubicBezTo>
                  <a:lnTo>
                    <a:pt x="1" y="2049"/>
                  </a:lnTo>
                  <a:cubicBezTo>
                    <a:pt x="1" y="2269"/>
                    <a:pt x="190" y="2427"/>
                    <a:pt x="379" y="2427"/>
                  </a:cubicBezTo>
                  <a:lnTo>
                    <a:pt x="12256" y="2427"/>
                  </a:lnTo>
                  <a:cubicBezTo>
                    <a:pt x="12477" y="2427"/>
                    <a:pt x="12634" y="2238"/>
                    <a:pt x="12634" y="2049"/>
                  </a:cubicBezTo>
                  <a:lnTo>
                    <a:pt x="12634" y="1198"/>
                  </a:lnTo>
                  <a:cubicBezTo>
                    <a:pt x="12634" y="536"/>
                    <a:pt x="12099" y="1"/>
                    <a:pt x="11406" y="1"/>
                  </a:cubicBezTo>
                  <a:close/>
                </a:path>
              </a:pathLst>
            </a:custGeom>
            <a:solidFill>
              <a:srgbClr val="D695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8"/>
            <p:cNvSpPr/>
            <p:nvPr/>
          </p:nvSpPr>
          <p:spPr>
            <a:xfrm>
              <a:off x="-60987050" y="4100950"/>
              <a:ext cx="315850" cy="123475"/>
            </a:xfrm>
            <a:custGeom>
              <a:rect b="b" l="l" r="r" t="t"/>
              <a:pathLst>
                <a:path extrusionOk="0" h="4939" w="12634">
                  <a:moveTo>
                    <a:pt x="6270" y="2355"/>
                  </a:moveTo>
                  <a:cubicBezTo>
                    <a:pt x="6490" y="2355"/>
                    <a:pt x="6711" y="2544"/>
                    <a:pt x="6711" y="2796"/>
                  </a:cubicBezTo>
                  <a:cubicBezTo>
                    <a:pt x="6711" y="2985"/>
                    <a:pt x="6490" y="3174"/>
                    <a:pt x="6270" y="3174"/>
                  </a:cubicBezTo>
                  <a:cubicBezTo>
                    <a:pt x="6018" y="3174"/>
                    <a:pt x="5860" y="2985"/>
                    <a:pt x="5860" y="2796"/>
                  </a:cubicBezTo>
                  <a:cubicBezTo>
                    <a:pt x="5860" y="2544"/>
                    <a:pt x="6081" y="2355"/>
                    <a:pt x="6270" y="2355"/>
                  </a:cubicBezTo>
                  <a:close/>
                  <a:moveTo>
                    <a:pt x="6290" y="0"/>
                  </a:moveTo>
                  <a:cubicBezTo>
                    <a:pt x="6238" y="0"/>
                    <a:pt x="6191" y="8"/>
                    <a:pt x="6144" y="24"/>
                  </a:cubicBezTo>
                  <a:lnTo>
                    <a:pt x="252" y="2513"/>
                  </a:lnTo>
                  <a:cubicBezTo>
                    <a:pt x="95" y="2576"/>
                    <a:pt x="0" y="2702"/>
                    <a:pt x="0" y="2891"/>
                  </a:cubicBezTo>
                  <a:lnTo>
                    <a:pt x="0" y="4561"/>
                  </a:lnTo>
                  <a:cubicBezTo>
                    <a:pt x="0" y="4781"/>
                    <a:pt x="189" y="4939"/>
                    <a:pt x="410" y="4939"/>
                  </a:cubicBezTo>
                  <a:lnTo>
                    <a:pt x="12256" y="4939"/>
                  </a:lnTo>
                  <a:cubicBezTo>
                    <a:pt x="12476" y="4939"/>
                    <a:pt x="12634" y="4750"/>
                    <a:pt x="12634" y="4561"/>
                  </a:cubicBezTo>
                  <a:lnTo>
                    <a:pt x="12634" y="2891"/>
                  </a:lnTo>
                  <a:cubicBezTo>
                    <a:pt x="12602" y="2702"/>
                    <a:pt x="12539" y="2544"/>
                    <a:pt x="12382" y="2513"/>
                  </a:cubicBezTo>
                  <a:lnTo>
                    <a:pt x="6459" y="24"/>
                  </a:lnTo>
                  <a:cubicBezTo>
                    <a:pt x="6396" y="8"/>
                    <a:pt x="6341" y="0"/>
                    <a:pt x="6290" y="0"/>
                  </a:cubicBezTo>
                  <a:close/>
                </a:path>
              </a:pathLst>
            </a:custGeom>
            <a:solidFill>
              <a:srgbClr val="D695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8"/>
            <p:cNvSpPr/>
            <p:nvPr/>
          </p:nvSpPr>
          <p:spPr>
            <a:xfrm>
              <a:off x="-60757075" y="4245675"/>
              <a:ext cx="61475" cy="89025"/>
            </a:xfrm>
            <a:custGeom>
              <a:rect b="b" l="l" r="r" t="t"/>
              <a:pathLst>
                <a:path extrusionOk="0" h="3561" w="2459">
                  <a:moveTo>
                    <a:pt x="1" y="0"/>
                  </a:moveTo>
                  <a:lnTo>
                    <a:pt x="1" y="3560"/>
                  </a:lnTo>
                  <a:lnTo>
                    <a:pt x="2458" y="3560"/>
                  </a:lnTo>
                  <a:lnTo>
                    <a:pt x="2458" y="0"/>
                  </a:lnTo>
                  <a:close/>
                </a:path>
              </a:pathLst>
            </a:custGeom>
            <a:solidFill>
              <a:srgbClr val="D695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8"/>
            <p:cNvSpPr/>
            <p:nvPr/>
          </p:nvSpPr>
          <p:spPr>
            <a:xfrm>
              <a:off x="-60861025" y="4245675"/>
              <a:ext cx="62225" cy="89025"/>
            </a:xfrm>
            <a:custGeom>
              <a:rect b="b" l="l" r="r" t="t"/>
              <a:pathLst>
                <a:path extrusionOk="0" h="3561" w="2489">
                  <a:moveTo>
                    <a:pt x="0" y="0"/>
                  </a:moveTo>
                  <a:lnTo>
                    <a:pt x="0" y="3560"/>
                  </a:lnTo>
                  <a:lnTo>
                    <a:pt x="2489" y="3560"/>
                  </a:lnTo>
                  <a:lnTo>
                    <a:pt x="2489" y="0"/>
                  </a:lnTo>
                  <a:close/>
                </a:path>
              </a:pathLst>
            </a:custGeom>
            <a:solidFill>
              <a:srgbClr val="D695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8"/>
            <p:cNvSpPr/>
            <p:nvPr/>
          </p:nvSpPr>
          <p:spPr>
            <a:xfrm>
              <a:off x="-60964200" y="4245675"/>
              <a:ext cx="62225" cy="89025"/>
            </a:xfrm>
            <a:custGeom>
              <a:rect b="b" l="l" r="r" t="t"/>
              <a:pathLst>
                <a:path extrusionOk="0" h="3561" w="2489">
                  <a:moveTo>
                    <a:pt x="0" y="0"/>
                  </a:moveTo>
                  <a:lnTo>
                    <a:pt x="0" y="3560"/>
                  </a:lnTo>
                  <a:lnTo>
                    <a:pt x="2489" y="3560"/>
                  </a:lnTo>
                  <a:lnTo>
                    <a:pt x="2489" y="0"/>
                  </a:lnTo>
                  <a:close/>
                </a:path>
              </a:pathLst>
            </a:custGeom>
            <a:solidFill>
              <a:srgbClr val="D695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28"/>
          <p:cNvGrpSpPr/>
          <p:nvPr/>
        </p:nvGrpSpPr>
        <p:grpSpPr>
          <a:xfrm>
            <a:off x="6100692" y="2047569"/>
            <a:ext cx="216058" cy="206770"/>
            <a:chOff x="6520459" y="-2363338"/>
            <a:chExt cx="1969532" cy="1871217"/>
          </a:xfrm>
        </p:grpSpPr>
        <p:sp>
          <p:nvSpPr>
            <p:cNvPr id="475" name="Google Shape;475;p28"/>
            <p:cNvSpPr/>
            <p:nvPr/>
          </p:nvSpPr>
          <p:spPr>
            <a:xfrm>
              <a:off x="6520459" y="-2363338"/>
              <a:ext cx="1969532" cy="1871217"/>
            </a:xfrm>
            <a:custGeom>
              <a:rect b="b" l="l" r="r" t="t"/>
              <a:pathLst>
                <a:path extrusionOk="0" h="140958" w="148364">
                  <a:moveTo>
                    <a:pt x="57509" y="0"/>
                  </a:moveTo>
                  <a:cubicBezTo>
                    <a:pt x="57349" y="0"/>
                    <a:pt x="57188" y="2"/>
                    <a:pt x="57026" y="6"/>
                  </a:cubicBezTo>
                  <a:cubicBezTo>
                    <a:pt x="46803" y="232"/>
                    <a:pt x="39270" y="6842"/>
                    <a:pt x="37039" y="14016"/>
                  </a:cubicBezTo>
                  <a:cubicBezTo>
                    <a:pt x="37039" y="14016"/>
                    <a:pt x="16155" y="19276"/>
                    <a:pt x="21576" y="41595"/>
                  </a:cubicBezTo>
                  <a:cubicBezTo>
                    <a:pt x="21576" y="41595"/>
                    <a:pt x="1" y="50122"/>
                    <a:pt x="9461" y="78898"/>
                  </a:cubicBezTo>
                  <a:cubicBezTo>
                    <a:pt x="9461" y="78898"/>
                    <a:pt x="1543" y="92735"/>
                    <a:pt x="5475" y="105202"/>
                  </a:cubicBezTo>
                  <a:cubicBezTo>
                    <a:pt x="9719" y="118650"/>
                    <a:pt x="19186" y="123854"/>
                    <a:pt x="19186" y="123854"/>
                  </a:cubicBezTo>
                  <a:cubicBezTo>
                    <a:pt x="19186" y="123854"/>
                    <a:pt x="19977" y="137126"/>
                    <a:pt x="34648" y="140274"/>
                  </a:cubicBezTo>
                  <a:cubicBezTo>
                    <a:pt x="36816" y="140739"/>
                    <a:pt x="38958" y="140958"/>
                    <a:pt x="41033" y="140958"/>
                  </a:cubicBezTo>
                  <a:cubicBezTo>
                    <a:pt x="51491" y="140958"/>
                    <a:pt x="60280" y="135394"/>
                    <a:pt x="62408" y="127680"/>
                  </a:cubicBezTo>
                  <a:cubicBezTo>
                    <a:pt x="62408" y="127680"/>
                    <a:pt x="62408" y="127680"/>
                    <a:pt x="62409" y="127680"/>
                  </a:cubicBezTo>
                  <a:cubicBezTo>
                    <a:pt x="62495" y="127680"/>
                    <a:pt x="70237" y="127666"/>
                    <a:pt x="74182" y="122737"/>
                  </a:cubicBezTo>
                  <a:cubicBezTo>
                    <a:pt x="78130" y="127666"/>
                    <a:pt x="85872" y="127680"/>
                    <a:pt x="85958" y="127680"/>
                  </a:cubicBezTo>
                  <a:cubicBezTo>
                    <a:pt x="85959" y="127680"/>
                    <a:pt x="85959" y="127680"/>
                    <a:pt x="85959" y="127680"/>
                  </a:cubicBezTo>
                  <a:cubicBezTo>
                    <a:pt x="88087" y="135394"/>
                    <a:pt x="96876" y="140958"/>
                    <a:pt x="107334" y="140958"/>
                  </a:cubicBezTo>
                  <a:cubicBezTo>
                    <a:pt x="109410" y="140958"/>
                    <a:pt x="111551" y="140739"/>
                    <a:pt x="113719" y="140274"/>
                  </a:cubicBezTo>
                  <a:cubicBezTo>
                    <a:pt x="128390" y="137126"/>
                    <a:pt x="129182" y="123854"/>
                    <a:pt x="129182" y="123854"/>
                  </a:cubicBezTo>
                  <a:cubicBezTo>
                    <a:pt x="129182" y="123854"/>
                    <a:pt x="138648" y="118650"/>
                    <a:pt x="142892" y="105202"/>
                  </a:cubicBezTo>
                  <a:cubicBezTo>
                    <a:pt x="146825" y="92735"/>
                    <a:pt x="138907" y="78898"/>
                    <a:pt x="138907" y="78898"/>
                  </a:cubicBezTo>
                  <a:cubicBezTo>
                    <a:pt x="148364" y="50122"/>
                    <a:pt x="126791" y="41595"/>
                    <a:pt x="126791" y="41595"/>
                  </a:cubicBezTo>
                  <a:cubicBezTo>
                    <a:pt x="132212" y="19276"/>
                    <a:pt x="111326" y="14016"/>
                    <a:pt x="111326" y="14016"/>
                  </a:cubicBezTo>
                  <a:cubicBezTo>
                    <a:pt x="109095" y="6842"/>
                    <a:pt x="101564" y="232"/>
                    <a:pt x="91341" y="6"/>
                  </a:cubicBezTo>
                  <a:cubicBezTo>
                    <a:pt x="91179" y="2"/>
                    <a:pt x="91018" y="0"/>
                    <a:pt x="90858" y="0"/>
                  </a:cubicBezTo>
                  <a:cubicBezTo>
                    <a:pt x="79725" y="0"/>
                    <a:pt x="74182" y="8595"/>
                    <a:pt x="74182" y="8595"/>
                  </a:cubicBezTo>
                  <a:cubicBezTo>
                    <a:pt x="74182" y="8595"/>
                    <a:pt x="68642" y="0"/>
                    <a:pt x="57509"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8"/>
            <p:cNvSpPr/>
            <p:nvPr/>
          </p:nvSpPr>
          <p:spPr>
            <a:xfrm>
              <a:off x="7505225" y="-2363338"/>
              <a:ext cx="984766" cy="1871217"/>
            </a:xfrm>
            <a:custGeom>
              <a:rect b="b" l="l" r="r" t="t"/>
              <a:pathLst>
                <a:path extrusionOk="0" h="140958" w="74182">
                  <a:moveTo>
                    <a:pt x="16676" y="0"/>
                  </a:moveTo>
                  <a:cubicBezTo>
                    <a:pt x="5543" y="0"/>
                    <a:pt x="0" y="8595"/>
                    <a:pt x="0" y="8595"/>
                  </a:cubicBezTo>
                  <a:lnTo>
                    <a:pt x="0" y="122739"/>
                  </a:lnTo>
                  <a:cubicBezTo>
                    <a:pt x="3948" y="127666"/>
                    <a:pt x="11690" y="127680"/>
                    <a:pt x="11776" y="127680"/>
                  </a:cubicBezTo>
                  <a:cubicBezTo>
                    <a:pt x="11777" y="127680"/>
                    <a:pt x="11777" y="127680"/>
                    <a:pt x="11777" y="127680"/>
                  </a:cubicBezTo>
                  <a:cubicBezTo>
                    <a:pt x="13905" y="135394"/>
                    <a:pt x="22694" y="140958"/>
                    <a:pt x="33150" y="140958"/>
                  </a:cubicBezTo>
                  <a:cubicBezTo>
                    <a:pt x="35226" y="140958"/>
                    <a:pt x="37367" y="140739"/>
                    <a:pt x="39535" y="140274"/>
                  </a:cubicBezTo>
                  <a:cubicBezTo>
                    <a:pt x="54208" y="137126"/>
                    <a:pt x="55000" y="123854"/>
                    <a:pt x="55000" y="123854"/>
                  </a:cubicBezTo>
                  <a:cubicBezTo>
                    <a:pt x="55000" y="123854"/>
                    <a:pt x="64466" y="118650"/>
                    <a:pt x="68710" y="105202"/>
                  </a:cubicBezTo>
                  <a:cubicBezTo>
                    <a:pt x="72643" y="92735"/>
                    <a:pt x="64725" y="78898"/>
                    <a:pt x="64725" y="78898"/>
                  </a:cubicBezTo>
                  <a:cubicBezTo>
                    <a:pt x="74182" y="50122"/>
                    <a:pt x="52609" y="41595"/>
                    <a:pt x="52609" y="41595"/>
                  </a:cubicBezTo>
                  <a:cubicBezTo>
                    <a:pt x="58030" y="19276"/>
                    <a:pt x="37144" y="14016"/>
                    <a:pt x="37144" y="14016"/>
                  </a:cubicBezTo>
                  <a:cubicBezTo>
                    <a:pt x="34913" y="6842"/>
                    <a:pt x="27382" y="232"/>
                    <a:pt x="17159" y="6"/>
                  </a:cubicBezTo>
                  <a:cubicBezTo>
                    <a:pt x="16997" y="2"/>
                    <a:pt x="16836" y="0"/>
                    <a:pt x="16676" y="0"/>
                  </a:cubicBezTo>
                  <a:close/>
                </a:path>
              </a:pathLst>
            </a:custGeom>
            <a:gradFill>
              <a:gsLst>
                <a:gs pos="0">
                  <a:schemeClr val="dk2"/>
                </a:gs>
                <a:gs pos="100000">
                  <a:schemeClr val="dk1"/>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7" name="Google Shape;477;p28"/>
          <p:cNvSpPr txBox="1"/>
          <p:nvPr/>
        </p:nvSpPr>
        <p:spPr>
          <a:xfrm>
            <a:off x="8520600" y="4820400"/>
            <a:ext cx="6234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Albert Sans SemiBold"/>
                <a:ea typeface="Albert Sans SemiBold"/>
                <a:cs typeface="Albert Sans SemiBold"/>
                <a:sym typeface="Albert Sans SemiBold"/>
              </a:rPr>
              <a:t>04/10</a:t>
            </a:r>
            <a:endParaRPr sz="1000">
              <a:solidFill>
                <a:schemeClr val="dk1"/>
              </a:solidFill>
              <a:latin typeface="Albert Sans SemiBold"/>
              <a:ea typeface="Albert Sans SemiBold"/>
              <a:cs typeface="Albert Sans SemiBold"/>
              <a:sym typeface="Albert Sans SemiBold"/>
            </a:endParaRPr>
          </a:p>
        </p:txBody>
      </p:sp>
      <p:sp>
        <p:nvSpPr>
          <p:cNvPr id="478" name="Google Shape;478;p28"/>
          <p:cNvSpPr txBox="1"/>
          <p:nvPr>
            <p:ph idx="4294967295" type="title"/>
          </p:nvPr>
        </p:nvSpPr>
        <p:spPr>
          <a:xfrm>
            <a:off x="2855288" y="36600"/>
            <a:ext cx="20265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2F2F2"/>
                </a:solidFill>
              </a:rPr>
              <a:t>CADRE MÉTHODOLOGIQUE</a:t>
            </a:r>
            <a:endParaRPr sz="900">
              <a:solidFill>
                <a:srgbClr val="F2F2F2"/>
              </a:solidFill>
            </a:endParaRPr>
          </a:p>
        </p:txBody>
      </p:sp>
      <p:sp>
        <p:nvSpPr>
          <p:cNvPr id="479" name="Google Shape;479;p28"/>
          <p:cNvSpPr txBox="1"/>
          <p:nvPr>
            <p:ph idx="4294967295" type="title"/>
          </p:nvPr>
        </p:nvSpPr>
        <p:spPr>
          <a:xfrm>
            <a:off x="5822863"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04</a:t>
            </a:r>
            <a:endParaRPr sz="1600">
              <a:solidFill>
                <a:srgbClr val="F2F2F2"/>
              </a:solidFill>
            </a:endParaRPr>
          </a:p>
        </p:txBody>
      </p:sp>
      <p:sp>
        <p:nvSpPr>
          <p:cNvPr id="480" name="Google Shape;480;p28"/>
          <p:cNvSpPr txBox="1"/>
          <p:nvPr>
            <p:ph idx="4294967295" type="title"/>
          </p:nvPr>
        </p:nvSpPr>
        <p:spPr>
          <a:xfrm>
            <a:off x="6670638"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05</a:t>
            </a:r>
            <a:endParaRPr sz="1600">
              <a:solidFill>
                <a:srgbClr val="F2F2F2"/>
              </a:solidFill>
            </a:endParaRPr>
          </a:p>
        </p:txBody>
      </p:sp>
      <p:sp>
        <p:nvSpPr>
          <p:cNvPr id="481" name="Google Shape;481;p28"/>
          <p:cNvSpPr txBox="1"/>
          <p:nvPr>
            <p:ph idx="4294967295" type="title"/>
          </p:nvPr>
        </p:nvSpPr>
        <p:spPr>
          <a:xfrm>
            <a:off x="7518413"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06</a:t>
            </a:r>
            <a:endParaRPr sz="1600">
              <a:solidFill>
                <a:srgbClr val="F2F2F2"/>
              </a:solidFill>
            </a:endParaRPr>
          </a:p>
        </p:txBody>
      </p:sp>
      <p:cxnSp>
        <p:nvCxnSpPr>
          <p:cNvPr id="482" name="Google Shape;482;p28"/>
          <p:cNvCxnSpPr>
            <a:stCxn id="479" idx="3"/>
            <a:endCxn id="480" idx="1"/>
          </p:cNvCxnSpPr>
          <p:nvPr/>
        </p:nvCxnSpPr>
        <p:spPr>
          <a:xfrm>
            <a:off x="6288763" y="198150"/>
            <a:ext cx="381900" cy="0"/>
          </a:xfrm>
          <a:prstGeom prst="straightConnector1">
            <a:avLst/>
          </a:prstGeom>
          <a:noFill/>
          <a:ln cap="flat" cmpd="sng" w="19050">
            <a:solidFill>
              <a:srgbClr val="666666"/>
            </a:solidFill>
            <a:prstDash val="solid"/>
            <a:round/>
            <a:headEnd len="med" w="med" type="none"/>
            <a:tailEnd len="med" w="med" type="none"/>
          </a:ln>
        </p:spPr>
      </p:cxnSp>
      <p:cxnSp>
        <p:nvCxnSpPr>
          <p:cNvPr id="483" name="Google Shape;483;p28"/>
          <p:cNvCxnSpPr>
            <a:stCxn id="480" idx="3"/>
            <a:endCxn id="481" idx="1"/>
          </p:cNvCxnSpPr>
          <p:nvPr/>
        </p:nvCxnSpPr>
        <p:spPr>
          <a:xfrm>
            <a:off x="7136538" y="198150"/>
            <a:ext cx="381900" cy="0"/>
          </a:xfrm>
          <a:prstGeom prst="straightConnector1">
            <a:avLst/>
          </a:prstGeom>
          <a:noFill/>
          <a:ln cap="flat" cmpd="sng" w="19050">
            <a:solidFill>
              <a:srgbClr val="666666"/>
            </a:solidFill>
            <a:prstDash val="solid"/>
            <a:round/>
            <a:headEnd len="med" w="med" type="none"/>
            <a:tailEnd len="med" w="med" type="none"/>
          </a:ln>
        </p:spPr>
      </p:cxnSp>
      <p:sp>
        <p:nvSpPr>
          <p:cNvPr id="484" name="Google Shape;484;p28"/>
          <p:cNvSpPr txBox="1"/>
          <p:nvPr>
            <p:ph idx="4294967295" type="title"/>
          </p:nvPr>
        </p:nvSpPr>
        <p:spPr>
          <a:xfrm>
            <a:off x="1159688"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01</a:t>
            </a:r>
            <a:endParaRPr sz="1600">
              <a:solidFill>
                <a:srgbClr val="F2F2F2"/>
              </a:solidFill>
            </a:endParaRPr>
          </a:p>
        </p:txBody>
      </p:sp>
      <p:cxnSp>
        <p:nvCxnSpPr>
          <p:cNvPr id="485" name="Google Shape;485;p28"/>
          <p:cNvCxnSpPr>
            <a:stCxn id="484" idx="3"/>
            <a:endCxn id="486" idx="1"/>
          </p:cNvCxnSpPr>
          <p:nvPr/>
        </p:nvCxnSpPr>
        <p:spPr>
          <a:xfrm>
            <a:off x="1625588" y="198150"/>
            <a:ext cx="381900" cy="0"/>
          </a:xfrm>
          <a:prstGeom prst="straightConnector1">
            <a:avLst/>
          </a:prstGeom>
          <a:noFill/>
          <a:ln cap="flat" cmpd="sng" w="19050">
            <a:solidFill>
              <a:srgbClr val="666666"/>
            </a:solidFill>
            <a:prstDash val="solid"/>
            <a:round/>
            <a:headEnd len="med" w="med" type="none"/>
            <a:tailEnd len="med" w="med" type="none"/>
          </a:ln>
        </p:spPr>
      </p:cxnSp>
      <p:cxnSp>
        <p:nvCxnSpPr>
          <p:cNvPr id="487" name="Google Shape;487;p28"/>
          <p:cNvCxnSpPr>
            <a:stCxn id="478" idx="3"/>
            <a:endCxn id="479" idx="1"/>
          </p:cNvCxnSpPr>
          <p:nvPr/>
        </p:nvCxnSpPr>
        <p:spPr>
          <a:xfrm>
            <a:off x="4881788" y="198150"/>
            <a:ext cx="941100" cy="0"/>
          </a:xfrm>
          <a:prstGeom prst="straightConnector1">
            <a:avLst/>
          </a:prstGeom>
          <a:noFill/>
          <a:ln cap="flat" cmpd="sng" w="19050">
            <a:solidFill>
              <a:srgbClr val="666666"/>
            </a:solidFill>
            <a:prstDash val="solid"/>
            <a:round/>
            <a:headEnd len="med" w="med" type="none"/>
            <a:tailEnd len="med" w="med" type="none"/>
          </a:ln>
        </p:spPr>
      </p:cxnSp>
      <p:sp>
        <p:nvSpPr>
          <p:cNvPr id="486" name="Google Shape;486;p28"/>
          <p:cNvSpPr txBox="1"/>
          <p:nvPr>
            <p:ph idx="4294967295" type="title"/>
          </p:nvPr>
        </p:nvSpPr>
        <p:spPr>
          <a:xfrm>
            <a:off x="2007488"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02</a:t>
            </a:r>
            <a:endParaRPr sz="1600">
              <a:solidFill>
                <a:srgbClr val="F2F2F2"/>
              </a:solidFill>
            </a:endParaRPr>
          </a:p>
        </p:txBody>
      </p:sp>
      <p:cxnSp>
        <p:nvCxnSpPr>
          <p:cNvPr id="488" name="Google Shape;488;p28"/>
          <p:cNvCxnSpPr>
            <a:stCxn id="486" idx="3"/>
          </p:cNvCxnSpPr>
          <p:nvPr/>
        </p:nvCxnSpPr>
        <p:spPr>
          <a:xfrm>
            <a:off x="2473388" y="198150"/>
            <a:ext cx="381900" cy="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29"/>
          <p:cNvSpPr txBox="1"/>
          <p:nvPr/>
        </p:nvSpPr>
        <p:spPr>
          <a:xfrm>
            <a:off x="6187100" y="526075"/>
            <a:ext cx="2165400" cy="28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Albert Sans"/>
                <a:ea typeface="Albert Sans"/>
                <a:cs typeface="Albert Sans"/>
                <a:sym typeface="Albert Sans"/>
              </a:rPr>
              <a:t>Sélection des variables</a:t>
            </a:r>
            <a:endParaRPr b="1">
              <a:solidFill>
                <a:schemeClr val="dk1"/>
              </a:solidFill>
              <a:latin typeface="Albert Sans"/>
              <a:ea typeface="Albert Sans"/>
              <a:cs typeface="Albert Sans"/>
              <a:sym typeface="Albert Sans"/>
            </a:endParaRPr>
          </a:p>
        </p:txBody>
      </p:sp>
      <p:graphicFrame>
        <p:nvGraphicFramePr>
          <p:cNvPr id="494" name="Google Shape;494;p29"/>
          <p:cNvGraphicFramePr/>
          <p:nvPr/>
        </p:nvGraphicFramePr>
        <p:xfrm>
          <a:off x="952500" y="994550"/>
          <a:ext cx="3000000" cy="3000000"/>
        </p:xfrm>
        <a:graphic>
          <a:graphicData uri="http://schemas.openxmlformats.org/drawingml/2006/table">
            <a:tbl>
              <a:tblPr>
                <a:noFill/>
                <a:tableStyleId>{C4191F6A-951C-4E6B-8A01-0F97440CE289}</a:tableStyleId>
              </a:tblPr>
              <a:tblGrid>
                <a:gridCol w="1809750"/>
                <a:gridCol w="1809750"/>
                <a:gridCol w="1809750"/>
                <a:gridCol w="1809750"/>
              </a:tblGrid>
              <a:tr h="381000">
                <a:tc gridSpan="2">
                  <a:txBody>
                    <a:bodyPr/>
                    <a:lstStyle/>
                    <a:p>
                      <a:pPr indent="0" lvl="0" marL="0" rtl="0" algn="ctr">
                        <a:spcBef>
                          <a:spcPts val="0"/>
                        </a:spcBef>
                        <a:spcAft>
                          <a:spcPts val="0"/>
                        </a:spcAft>
                        <a:buNone/>
                      </a:pPr>
                      <a:r>
                        <a:rPr b="1" lang="en" sz="1000"/>
                        <a:t>Variables dépendantes</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b="1" lang="en" sz="1000"/>
                        <a:t>Variables indépendantes</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r>
              <a:tr h="381000">
                <a:tc gridSpan="2">
                  <a:txBody>
                    <a:bodyPr/>
                    <a:lstStyle/>
                    <a:p>
                      <a:pPr indent="0" lvl="0" marL="0" rtl="0" algn="ctr">
                        <a:spcBef>
                          <a:spcPts val="0"/>
                        </a:spcBef>
                        <a:spcAft>
                          <a:spcPts val="0"/>
                        </a:spcAft>
                        <a:buNone/>
                      </a:pPr>
                      <a:r>
                        <a:rPr lang="en" sz="900"/>
                        <a:t>Nombre d’incidents de sécurité</a:t>
                      </a:r>
                      <a:endParaRPr sz="9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lang="en" sz="900"/>
                        <a:t>Types d’application d’IAG</a:t>
                      </a:r>
                      <a:endParaRPr sz="9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r>
              <a:tr h="381000">
                <a:tc gridSpan="2">
                  <a:txBody>
                    <a:bodyPr/>
                    <a:lstStyle/>
                    <a:p>
                      <a:pPr indent="0" lvl="0" marL="0" rtl="0" algn="ctr">
                        <a:spcBef>
                          <a:spcPts val="0"/>
                        </a:spcBef>
                        <a:spcAft>
                          <a:spcPts val="0"/>
                        </a:spcAft>
                        <a:buNone/>
                      </a:pPr>
                      <a:r>
                        <a:rPr lang="en" sz="900"/>
                        <a:t>Temps de réponse aux incidents</a:t>
                      </a:r>
                      <a:endParaRPr sz="9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lang="en" sz="900"/>
                        <a:t>Niveau d’intégration d’IAG</a:t>
                      </a:r>
                      <a:endParaRPr sz="9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r>
              <a:tr h="381000">
                <a:tc gridSpan="2">
                  <a:txBody>
                    <a:bodyPr/>
                    <a:lstStyle/>
                    <a:p>
                      <a:pPr indent="0" lvl="0" marL="0" rtl="0" algn="ctr">
                        <a:spcBef>
                          <a:spcPts val="0"/>
                        </a:spcBef>
                        <a:spcAft>
                          <a:spcPts val="0"/>
                        </a:spcAft>
                        <a:buNone/>
                      </a:pPr>
                      <a:r>
                        <a:rPr lang="en" sz="900"/>
                        <a:t>Taux de faux positifs/négatifs dans la détection des incidents</a:t>
                      </a:r>
                      <a:endParaRPr sz="9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lang="en" sz="900"/>
                        <a:t>Maturité technique de l’IAG</a:t>
                      </a:r>
                      <a:endParaRPr sz="9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r>
              <a:tr h="381000">
                <a:tc gridSpan="2">
                  <a:txBody>
                    <a:bodyPr/>
                    <a:lstStyle/>
                    <a:p>
                      <a:pPr indent="0" lvl="0" marL="0" rtl="0" algn="ctr">
                        <a:spcBef>
                          <a:spcPts val="0"/>
                        </a:spcBef>
                        <a:spcAft>
                          <a:spcPts val="0"/>
                        </a:spcAft>
                        <a:buNone/>
                      </a:pPr>
                      <a:r>
                        <a:rPr lang="en" sz="900"/>
                        <a:t>Charge horaire de maintenance par le personnel IT</a:t>
                      </a:r>
                      <a:endParaRPr sz="9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lang="en" sz="900"/>
                        <a:t>Formation du personnel</a:t>
                      </a:r>
                      <a:endParaRPr sz="9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r>
              <a:tr h="381000">
                <a:tc gridSpan="2">
                  <a:txBody>
                    <a:bodyPr/>
                    <a:lstStyle/>
                    <a:p>
                      <a:pPr indent="0" lvl="0" marL="0" rtl="0" algn="ctr">
                        <a:spcBef>
                          <a:spcPts val="0"/>
                        </a:spcBef>
                        <a:spcAft>
                          <a:spcPts val="0"/>
                        </a:spcAft>
                        <a:buNone/>
                      </a:pPr>
                      <a:r>
                        <a:rPr lang="en" sz="900"/>
                        <a:t>Disponibilité des systèmes</a:t>
                      </a:r>
                      <a:endParaRPr sz="9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gridSpan="2" rowSpan="2">
                  <a:txBody>
                    <a:bodyPr/>
                    <a:lstStyle/>
                    <a:p>
                      <a:pPr indent="0" lvl="0" marL="0" rtl="0" algn="ctr">
                        <a:spcBef>
                          <a:spcPts val="0"/>
                        </a:spcBef>
                        <a:spcAft>
                          <a:spcPts val="0"/>
                        </a:spcAft>
                        <a:buNone/>
                      </a:pPr>
                      <a:r>
                        <a:rPr lang="en" sz="900"/>
                        <a:t>Fréquence des màj/maintenance de l’IAG</a:t>
                      </a:r>
                      <a:endParaRPr sz="9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rowSpan="2" hMerge="1"/>
              </a:tr>
              <a:tr h="381000">
                <a:tc gridSpan="2">
                  <a:txBody>
                    <a:bodyPr/>
                    <a:lstStyle/>
                    <a:p>
                      <a:pPr indent="0" lvl="0" marL="0" rtl="0" algn="ctr">
                        <a:spcBef>
                          <a:spcPts val="0"/>
                        </a:spcBef>
                        <a:spcAft>
                          <a:spcPts val="0"/>
                        </a:spcAft>
                        <a:buNone/>
                      </a:pPr>
                      <a:r>
                        <a:rPr lang="en" sz="900"/>
                        <a:t>Nombre de non-conformité réglementaire</a:t>
                      </a:r>
                      <a:endParaRPr sz="9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gridSpan="2" vMerge="1"/>
                <a:tc hMerge="1" vMerge="1"/>
              </a:tr>
              <a:tr h="381000">
                <a:tc>
                  <a:txBody>
                    <a:bodyPr/>
                    <a:lstStyle/>
                    <a:p>
                      <a:pPr indent="0" lvl="0" marL="0" rtl="0" algn="ctr">
                        <a:spcBef>
                          <a:spcPts val="0"/>
                        </a:spcBef>
                        <a:spcAft>
                          <a:spcPts val="0"/>
                        </a:spcAft>
                        <a:buNone/>
                      </a:pPr>
                      <a:r>
                        <a:rPr b="1" lang="en" sz="1000"/>
                        <a:t>Groupe A (contrôle)</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Groupe B (expérimental)</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Groupe A (contrôle)</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000"/>
                        <a:t>Groupe B (expérimental)</a:t>
                      </a:r>
                      <a:endParaRPr b="1" sz="1000"/>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495" name="Google Shape;495;p29"/>
          <p:cNvSpPr txBox="1"/>
          <p:nvPr/>
        </p:nvSpPr>
        <p:spPr>
          <a:xfrm>
            <a:off x="8520600" y="4820400"/>
            <a:ext cx="6234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Albert Sans SemiBold"/>
                <a:ea typeface="Albert Sans SemiBold"/>
                <a:cs typeface="Albert Sans SemiBold"/>
                <a:sym typeface="Albert Sans SemiBold"/>
              </a:rPr>
              <a:t>05/10</a:t>
            </a:r>
            <a:endParaRPr sz="1000">
              <a:solidFill>
                <a:schemeClr val="dk1"/>
              </a:solidFill>
              <a:latin typeface="Albert Sans SemiBold"/>
              <a:ea typeface="Albert Sans SemiBold"/>
              <a:cs typeface="Albert Sans SemiBold"/>
              <a:sym typeface="Albert Sans SemiBold"/>
            </a:endParaRPr>
          </a:p>
        </p:txBody>
      </p:sp>
      <p:sp>
        <p:nvSpPr>
          <p:cNvPr id="496" name="Google Shape;496;p29"/>
          <p:cNvSpPr txBox="1"/>
          <p:nvPr>
            <p:ph idx="4294967295" type="title"/>
          </p:nvPr>
        </p:nvSpPr>
        <p:spPr>
          <a:xfrm>
            <a:off x="2855288" y="36600"/>
            <a:ext cx="20265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2F2F2"/>
                </a:solidFill>
              </a:rPr>
              <a:t>CADRE MÉTHODOLOGIQUE</a:t>
            </a:r>
            <a:endParaRPr sz="900">
              <a:solidFill>
                <a:srgbClr val="F2F2F2"/>
              </a:solidFill>
            </a:endParaRPr>
          </a:p>
        </p:txBody>
      </p:sp>
      <p:sp>
        <p:nvSpPr>
          <p:cNvPr id="497" name="Google Shape;497;p29"/>
          <p:cNvSpPr txBox="1"/>
          <p:nvPr>
            <p:ph idx="4294967295" type="title"/>
          </p:nvPr>
        </p:nvSpPr>
        <p:spPr>
          <a:xfrm>
            <a:off x="5822863"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04</a:t>
            </a:r>
            <a:endParaRPr sz="1600">
              <a:solidFill>
                <a:srgbClr val="F2F2F2"/>
              </a:solidFill>
            </a:endParaRPr>
          </a:p>
        </p:txBody>
      </p:sp>
      <p:sp>
        <p:nvSpPr>
          <p:cNvPr id="498" name="Google Shape;498;p29"/>
          <p:cNvSpPr txBox="1"/>
          <p:nvPr>
            <p:ph idx="4294967295" type="title"/>
          </p:nvPr>
        </p:nvSpPr>
        <p:spPr>
          <a:xfrm>
            <a:off x="6670638"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05</a:t>
            </a:r>
            <a:endParaRPr sz="1600">
              <a:solidFill>
                <a:srgbClr val="F2F2F2"/>
              </a:solidFill>
            </a:endParaRPr>
          </a:p>
        </p:txBody>
      </p:sp>
      <p:sp>
        <p:nvSpPr>
          <p:cNvPr id="499" name="Google Shape;499;p29"/>
          <p:cNvSpPr txBox="1"/>
          <p:nvPr>
            <p:ph idx="4294967295" type="title"/>
          </p:nvPr>
        </p:nvSpPr>
        <p:spPr>
          <a:xfrm>
            <a:off x="7518413"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06</a:t>
            </a:r>
            <a:endParaRPr sz="1600">
              <a:solidFill>
                <a:srgbClr val="F2F2F2"/>
              </a:solidFill>
            </a:endParaRPr>
          </a:p>
        </p:txBody>
      </p:sp>
      <p:cxnSp>
        <p:nvCxnSpPr>
          <p:cNvPr id="500" name="Google Shape;500;p29"/>
          <p:cNvCxnSpPr>
            <a:stCxn id="497" idx="3"/>
            <a:endCxn id="498" idx="1"/>
          </p:cNvCxnSpPr>
          <p:nvPr/>
        </p:nvCxnSpPr>
        <p:spPr>
          <a:xfrm>
            <a:off x="6288763" y="198150"/>
            <a:ext cx="381900" cy="0"/>
          </a:xfrm>
          <a:prstGeom prst="straightConnector1">
            <a:avLst/>
          </a:prstGeom>
          <a:noFill/>
          <a:ln cap="flat" cmpd="sng" w="19050">
            <a:solidFill>
              <a:srgbClr val="666666"/>
            </a:solidFill>
            <a:prstDash val="solid"/>
            <a:round/>
            <a:headEnd len="med" w="med" type="none"/>
            <a:tailEnd len="med" w="med" type="none"/>
          </a:ln>
        </p:spPr>
      </p:cxnSp>
      <p:cxnSp>
        <p:nvCxnSpPr>
          <p:cNvPr id="501" name="Google Shape;501;p29"/>
          <p:cNvCxnSpPr>
            <a:stCxn id="498" idx="3"/>
            <a:endCxn id="499" idx="1"/>
          </p:cNvCxnSpPr>
          <p:nvPr/>
        </p:nvCxnSpPr>
        <p:spPr>
          <a:xfrm>
            <a:off x="7136538" y="198150"/>
            <a:ext cx="381900" cy="0"/>
          </a:xfrm>
          <a:prstGeom prst="straightConnector1">
            <a:avLst/>
          </a:prstGeom>
          <a:noFill/>
          <a:ln cap="flat" cmpd="sng" w="19050">
            <a:solidFill>
              <a:srgbClr val="666666"/>
            </a:solidFill>
            <a:prstDash val="solid"/>
            <a:round/>
            <a:headEnd len="med" w="med" type="none"/>
            <a:tailEnd len="med" w="med" type="none"/>
          </a:ln>
        </p:spPr>
      </p:cxnSp>
      <p:sp>
        <p:nvSpPr>
          <p:cNvPr id="502" name="Google Shape;502;p29"/>
          <p:cNvSpPr txBox="1"/>
          <p:nvPr>
            <p:ph idx="4294967295" type="title"/>
          </p:nvPr>
        </p:nvSpPr>
        <p:spPr>
          <a:xfrm>
            <a:off x="1159688"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01</a:t>
            </a:r>
            <a:endParaRPr sz="1600">
              <a:solidFill>
                <a:srgbClr val="F2F2F2"/>
              </a:solidFill>
            </a:endParaRPr>
          </a:p>
        </p:txBody>
      </p:sp>
      <p:cxnSp>
        <p:nvCxnSpPr>
          <p:cNvPr id="503" name="Google Shape;503;p29"/>
          <p:cNvCxnSpPr>
            <a:stCxn id="502" idx="3"/>
            <a:endCxn id="504" idx="1"/>
          </p:cNvCxnSpPr>
          <p:nvPr/>
        </p:nvCxnSpPr>
        <p:spPr>
          <a:xfrm>
            <a:off x="1625588" y="198150"/>
            <a:ext cx="381900" cy="0"/>
          </a:xfrm>
          <a:prstGeom prst="straightConnector1">
            <a:avLst/>
          </a:prstGeom>
          <a:noFill/>
          <a:ln cap="flat" cmpd="sng" w="19050">
            <a:solidFill>
              <a:srgbClr val="666666"/>
            </a:solidFill>
            <a:prstDash val="solid"/>
            <a:round/>
            <a:headEnd len="med" w="med" type="none"/>
            <a:tailEnd len="med" w="med" type="none"/>
          </a:ln>
        </p:spPr>
      </p:cxnSp>
      <p:cxnSp>
        <p:nvCxnSpPr>
          <p:cNvPr id="505" name="Google Shape;505;p29"/>
          <p:cNvCxnSpPr>
            <a:stCxn id="496" idx="3"/>
            <a:endCxn id="497" idx="1"/>
          </p:cNvCxnSpPr>
          <p:nvPr/>
        </p:nvCxnSpPr>
        <p:spPr>
          <a:xfrm>
            <a:off x="4881788" y="198150"/>
            <a:ext cx="941100" cy="0"/>
          </a:xfrm>
          <a:prstGeom prst="straightConnector1">
            <a:avLst/>
          </a:prstGeom>
          <a:noFill/>
          <a:ln cap="flat" cmpd="sng" w="19050">
            <a:solidFill>
              <a:srgbClr val="666666"/>
            </a:solidFill>
            <a:prstDash val="solid"/>
            <a:round/>
            <a:headEnd len="med" w="med" type="none"/>
            <a:tailEnd len="med" w="med" type="none"/>
          </a:ln>
        </p:spPr>
      </p:cxnSp>
      <p:sp>
        <p:nvSpPr>
          <p:cNvPr id="504" name="Google Shape;504;p29"/>
          <p:cNvSpPr txBox="1"/>
          <p:nvPr>
            <p:ph idx="4294967295" type="title"/>
          </p:nvPr>
        </p:nvSpPr>
        <p:spPr>
          <a:xfrm>
            <a:off x="2007488"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02</a:t>
            </a:r>
            <a:endParaRPr sz="1600">
              <a:solidFill>
                <a:srgbClr val="F2F2F2"/>
              </a:solidFill>
            </a:endParaRPr>
          </a:p>
        </p:txBody>
      </p:sp>
      <p:cxnSp>
        <p:nvCxnSpPr>
          <p:cNvPr id="506" name="Google Shape;506;p29"/>
          <p:cNvCxnSpPr>
            <a:stCxn id="504" idx="3"/>
          </p:cNvCxnSpPr>
          <p:nvPr/>
        </p:nvCxnSpPr>
        <p:spPr>
          <a:xfrm>
            <a:off x="2473388" y="198150"/>
            <a:ext cx="381900" cy="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cxnSp>
        <p:nvCxnSpPr>
          <p:cNvPr id="511" name="Google Shape;511;p30"/>
          <p:cNvCxnSpPr>
            <a:stCxn id="512" idx="6"/>
            <a:endCxn id="513" idx="2"/>
          </p:cNvCxnSpPr>
          <p:nvPr/>
        </p:nvCxnSpPr>
        <p:spPr>
          <a:xfrm rot="10800000">
            <a:off x="3132325" y="3329225"/>
            <a:ext cx="77400" cy="804900"/>
          </a:xfrm>
          <a:prstGeom prst="straightConnector1">
            <a:avLst/>
          </a:prstGeom>
          <a:noFill/>
          <a:ln cap="flat" cmpd="sng" w="9525">
            <a:solidFill>
              <a:srgbClr val="212121"/>
            </a:solidFill>
            <a:prstDash val="solid"/>
            <a:round/>
            <a:headEnd len="med" w="med" type="none"/>
            <a:tailEnd len="med" w="med" type="none"/>
          </a:ln>
        </p:spPr>
      </p:cxnSp>
      <p:cxnSp>
        <p:nvCxnSpPr>
          <p:cNvPr id="514" name="Google Shape;514;p30"/>
          <p:cNvCxnSpPr>
            <a:stCxn id="512" idx="1"/>
            <a:endCxn id="513" idx="2"/>
          </p:cNvCxnSpPr>
          <p:nvPr/>
        </p:nvCxnSpPr>
        <p:spPr>
          <a:xfrm flipH="1" rot="10800000">
            <a:off x="2051282" y="3329073"/>
            <a:ext cx="1080900" cy="381000"/>
          </a:xfrm>
          <a:prstGeom prst="straightConnector1">
            <a:avLst/>
          </a:prstGeom>
          <a:noFill/>
          <a:ln cap="flat" cmpd="sng" w="9525">
            <a:solidFill>
              <a:srgbClr val="212121"/>
            </a:solidFill>
            <a:prstDash val="solid"/>
            <a:round/>
            <a:headEnd len="med" w="med" type="none"/>
            <a:tailEnd len="med" w="med" type="none"/>
          </a:ln>
        </p:spPr>
      </p:cxnSp>
      <p:sp>
        <p:nvSpPr>
          <p:cNvPr id="515" name="Google Shape;515;p30"/>
          <p:cNvSpPr txBox="1"/>
          <p:nvPr/>
        </p:nvSpPr>
        <p:spPr>
          <a:xfrm>
            <a:off x="612900" y="460950"/>
            <a:ext cx="3298500" cy="28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Albert Sans"/>
                <a:ea typeface="Albert Sans"/>
                <a:cs typeface="Albert Sans"/>
                <a:sym typeface="Albert Sans"/>
              </a:rPr>
              <a:t>Méthodologie de collecte de données</a:t>
            </a:r>
            <a:endParaRPr b="1">
              <a:solidFill>
                <a:schemeClr val="dk1"/>
              </a:solidFill>
              <a:latin typeface="Albert Sans"/>
              <a:ea typeface="Albert Sans"/>
              <a:cs typeface="Albert Sans"/>
              <a:sym typeface="Albert Sans"/>
            </a:endParaRPr>
          </a:p>
        </p:txBody>
      </p:sp>
      <p:sp>
        <p:nvSpPr>
          <p:cNvPr id="516" name="Google Shape;516;p30"/>
          <p:cNvSpPr/>
          <p:nvPr/>
        </p:nvSpPr>
        <p:spPr>
          <a:xfrm>
            <a:off x="1562075" y="874500"/>
            <a:ext cx="606000" cy="771300"/>
          </a:xfrm>
          <a:prstGeom prst="can">
            <a:avLst>
              <a:gd fmla="val 25000" name="adj"/>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Albert Sans"/>
                <a:ea typeface="Albert Sans"/>
                <a:cs typeface="Albert Sans"/>
                <a:sym typeface="Albert Sans"/>
              </a:rPr>
              <a:t>Source</a:t>
            </a:r>
            <a:br>
              <a:rPr lang="en" sz="800">
                <a:solidFill>
                  <a:srgbClr val="FFFFFF"/>
                </a:solidFill>
                <a:latin typeface="Albert Sans"/>
                <a:ea typeface="Albert Sans"/>
                <a:cs typeface="Albert Sans"/>
                <a:sym typeface="Albert Sans"/>
              </a:rPr>
            </a:br>
            <a:r>
              <a:rPr lang="en" sz="800">
                <a:solidFill>
                  <a:srgbClr val="FFFFFF"/>
                </a:solidFill>
                <a:latin typeface="Albert Sans"/>
                <a:ea typeface="Albert Sans"/>
                <a:cs typeface="Albert Sans"/>
                <a:sym typeface="Albert Sans"/>
              </a:rPr>
              <a:t>de données</a:t>
            </a:r>
            <a:endParaRPr sz="800">
              <a:solidFill>
                <a:srgbClr val="FFFFFF"/>
              </a:solidFill>
              <a:latin typeface="Albert Sans"/>
              <a:ea typeface="Albert Sans"/>
              <a:cs typeface="Albert Sans"/>
              <a:sym typeface="Albert Sans"/>
            </a:endParaRPr>
          </a:p>
          <a:p>
            <a:pPr indent="0" lvl="0" marL="0" rtl="0" algn="ctr">
              <a:spcBef>
                <a:spcPts val="0"/>
              </a:spcBef>
              <a:spcAft>
                <a:spcPts val="0"/>
              </a:spcAft>
              <a:buNone/>
            </a:pPr>
            <a:r>
              <a:rPr b="1" lang="en" sz="800">
                <a:solidFill>
                  <a:srgbClr val="FFFFFF"/>
                </a:solidFill>
                <a:latin typeface="Albert Sans"/>
                <a:ea typeface="Albert Sans"/>
                <a:cs typeface="Albert Sans"/>
                <a:sym typeface="Albert Sans"/>
              </a:rPr>
              <a:t>interne</a:t>
            </a:r>
            <a:endParaRPr b="1" sz="800">
              <a:solidFill>
                <a:srgbClr val="FFFFFF"/>
              </a:solidFill>
              <a:latin typeface="Albert Sans"/>
              <a:ea typeface="Albert Sans"/>
              <a:cs typeface="Albert Sans"/>
              <a:sym typeface="Albert Sans"/>
            </a:endParaRPr>
          </a:p>
        </p:txBody>
      </p:sp>
      <p:sp>
        <p:nvSpPr>
          <p:cNvPr id="517" name="Google Shape;517;p30"/>
          <p:cNvSpPr/>
          <p:nvPr/>
        </p:nvSpPr>
        <p:spPr>
          <a:xfrm>
            <a:off x="1562075" y="1768600"/>
            <a:ext cx="606000" cy="771300"/>
          </a:xfrm>
          <a:prstGeom prst="can">
            <a:avLst>
              <a:gd fmla="val 25000" name="adj"/>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Albert Sans"/>
                <a:ea typeface="Albert Sans"/>
                <a:cs typeface="Albert Sans"/>
                <a:sym typeface="Albert Sans"/>
              </a:rPr>
              <a:t>Source</a:t>
            </a:r>
            <a:br>
              <a:rPr lang="en" sz="800">
                <a:solidFill>
                  <a:srgbClr val="FFFFFF"/>
                </a:solidFill>
                <a:latin typeface="Albert Sans"/>
                <a:ea typeface="Albert Sans"/>
                <a:cs typeface="Albert Sans"/>
                <a:sym typeface="Albert Sans"/>
              </a:rPr>
            </a:br>
            <a:r>
              <a:rPr lang="en" sz="800">
                <a:solidFill>
                  <a:srgbClr val="FFFFFF"/>
                </a:solidFill>
                <a:latin typeface="Albert Sans"/>
                <a:ea typeface="Albert Sans"/>
                <a:cs typeface="Albert Sans"/>
                <a:sym typeface="Albert Sans"/>
              </a:rPr>
              <a:t>de données</a:t>
            </a:r>
            <a:endParaRPr sz="800">
              <a:solidFill>
                <a:srgbClr val="FFFFFF"/>
              </a:solidFill>
              <a:latin typeface="Albert Sans"/>
              <a:ea typeface="Albert Sans"/>
              <a:cs typeface="Albert Sans"/>
              <a:sym typeface="Albert Sans"/>
            </a:endParaRPr>
          </a:p>
          <a:p>
            <a:pPr indent="0" lvl="0" marL="0" rtl="0" algn="ctr">
              <a:spcBef>
                <a:spcPts val="0"/>
              </a:spcBef>
              <a:spcAft>
                <a:spcPts val="0"/>
              </a:spcAft>
              <a:buNone/>
            </a:pPr>
            <a:r>
              <a:rPr b="1" lang="en" sz="800">
                <a:solidFill>
                  <a:srgbClr val="FFFFFF"/>
                </a:solidFill>
                <a:latin typeface="Albert Sans"/>
                <a:ea typeface="Albert Sans"/>
                <a:cs typeface="Albert Sans"/>
                <a:sym typeface="Albert Sans"/>
              </a:rPr>
              <a:t>externe</a:t>
            </a:r>
            <a:endParaRPr b="1" sz="800">
              <a:solidFill>
                <a:srgbClr val="FFFFFF"/>
              </a:solidFill>
              <a:latin typeface="Albert Sans"/>
              <a:ea typeface="Albert Sans"/>
              <a:cs typeface="Albert Sans"/>
              <a:sym typeface="Albert Sans"/>
            </a:endParaRPr>
          </a:p>
        </p:txBody>
      </p:sp>
      <p:sp>
        <p:nvSpPr>
          <p:cNvPr id="518" name="Google Shape;518;p30"/>
          <p:cNvSpPr/>
          <p:nvPr/>
        </p:nvSpPr>
        <p:spPr>
          <a:xfrm>
            <a:off x="2829163" y="1184975"/>
            <a:ext cx="606000" cy="986700"/>
          </a:xfrm>
          <a:prstGeom prst="rect">
            <a:avLst/>
          </a:prstGeom>
          <a:solidFill>
            <a:srgbClr val="315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4"/>
                </a:solidFill>
                <a:latin typeface="Albert Sans"/>
                <a:ea typeface="Albert Sans"/>
                <a:cs typeface="Albert Sans"/>
                <a:sym typeface="Albert Sans"/>
              </a:rPr>
              <a:t>ETL</a:t>
            </a:r>
            <a:endParaRPr b="1" sz="1000">
              <a:solidFill>
                <a:schemeClr val="accent4"/>
              </a:solidFill>
              <a:latin typeface="Albert Sans"/>
              <a:ea typeface="Albert Sans"/>
              <a:cs typeface="Albert Sans"/>
              <a:sym typeface="Albert Sans"/>
            </a:endParaRPr>
          </a:p>
        </p:txBody>
      </p:sp>
      <p:sp>
        <p:nvSpPr>
          <p:cNvPr id="519" name="Google Shape;519;p30"/>
          <p:cNvSpPr/>
          <p:nvPr/>
        </p:nvSpPr>
        <p:spPr>
          <a:xfrm>
            <a:off x="2255774" y="1725952"/>
            <a:ext cx="485700" cy="410700"/>
          </a:xfrm>
          <a:prstGeom prst="bentArrow">
            <a:avLst>
              <a:gd fmla="val 23183" name="adj1"/>
              <a:gd fmla="val 25000" name="adj2"/>
              <a:gd fmla="val 25000" name="adj3"/>
              <a:gd fmla="val 43750" name="adj4"/>
            </a:avLst>
          </a:prstGeom>
          <a:solidFill>
            <a:srgbClr val="315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20" name="Google Shape;520;p30"/>
          <p:cNvSpPr/>
          <p:nvPr/>
        </p:nvSpPr>
        <p:spPr>
          <a:xfrm flipH="1" rot="10800000">
            <a:off x="2255774" y="1290227"/>
            <a:ext cx="485700" cy="410700"/>
          </a:xfrm>
          <a:prstGeom prst="bentArrow">
            <a:avLst>
              <a:gd fmla="val 23183" name="adj1"/>
              <a:gd fmla="val 25000" name="adj2"/>
              <a:gd fmla="val 25000" name="adj3"/>
              <a:gd fmla="val 43750" name="adj4"/>
            </a:avLst>
          </a:prstGeom>
          <a:solidFill>
            <a:srgbClr val="315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21" name="Google Shape;521;p30"/>
          <p:cNvSpPr/>
          <p:nvPr/>
        </p:nvSpPr>
        <p:spPr>
          <a:xfrm>
            <a:off x="3522850" y="1645800"/>
            <a:ext cx="606000" cy="195300"/>
          </a:xfrm>
          <a:prstGeom prst="rightArrow">
            <a:avLst>
              <a:gd fmla="val 50000" name="adj1"/>
              <a:gd fmla="val 50000" name="adj2"/>
            </a:avLst>
          </a:prstGeom>
          <a:solidFill>
            <a:srgbClr val="4059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22" name="Google Shape;522;p30"/>
          <p:cNvSpPr/>
          <p:nvPr/>
        </p:nvSpPr>
        <p:spPr>
          <a:xfrm>
            <a:off x="4216525" y="1184975"/>
            <a:ext cx="485700" cy="986700"/>
          </a:xfrm>
          <a:prstGeom prst="can">
            <a:avLst>
              <a:gd fmla="val 25000" name="adj"/>
            </a:avLst>
          </a:prstGeom>
          <a:solidFill>
            <a:srgbClr val="4059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4"/>
                </a:solidFill>
                <a:latin typeface="Albert Sans"/>
                <a:ea typeface="Albert Sans"/>
                <a:cs typeface="Albert Sans"/>
                <a:sym typeface="Albert Sans"/>
              </a:rPr>
              <a:t>Data</a:t>
            </a:r>
            <a:endParaRPr b="1" sz="1000">
              <a:solidFill>
                <a:schemeClr val="accent4"/>
              </a:solidFill>
              <a:latin typeface="Albert Sans"/>
              <a:ea typeface="Albert Sans"/>
              <a:cs typeface="Albert Sans"/>
              <a:sym typeface="Albert Sans"/>
            </a:endParaRPr>
          </a:p>
          <a:p>
            <a:pPr indent="0" lvl="0" marL="0" rtl="0" algn="ctr">
              <a:spcBef>
                <a:spcPts val="0"/>
              </a:spcBef>
              <a:spcAft>
                <a:spcPts val="0"/>
              </a:spcAft>
              <a:buNone/>
            </a:pPr>
            <a:r>
              <a:rPr b="1" lang="en" sz="1000">
                <a:solidFill>
                  <a:schemeClr val="accent4"/>
                </a:solidFill>
                <a:latin typeface="Albert Sans"/>
                <a:ea typeface="Albert Sans"/>
                <a:cs typeface="Albert Sans"/>
                <a:sym typeface="Albert Sans"/>
              </a:rPr>
              <a:t>Lake</a:t>
            </a:r>
            <a:endParaRPr b="1" sz="1000">
              <a:solidFill>
                <a:schemeClr val="accent4"/>
              </a:solidFill>
              <a:latin typeface="Albert Sans"/>
              <a:ea typeface="Albert Sans"/>
              <a:cs typeface="Albert Sans"/>
              <a:sym typeface="Albert Sans"/>
            </a:endParaRPr>
          </a:p>
        </p:txBody>
      </p:sp>
      <p:sp>
        <p:nvSpPr>
          <p:cNvPr id="523" name="Google Shape;523;p30"/>
          <p:cNvSpPr/>
          <p:nvPr/>
        </p:nvSpPr>
        <p:spPr>
          <a:xfrm>
            <a:off x="4789900" y="1645800"/>
            <a:ext cx="606000" cy="195300"/>
          </a:xfrm>
          <a:prstGeom prst="rightArrow">
            <a:avLst>
              <a:gd fmla="val 50000" name="adj1"/>
              <a:gd fmla="val 50000" name="adj2"/>
            </a:avLst>
          </a:prstGeom>
          <a:solidFill>
            <a:srgbClr val="4059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24" name="Google Shape;524;p30"/>
          <p:cNvSpPr/>
          <p:nvPr/>
        </p:nvSpPr>
        <p:spPr>
          <a:xfrm>
            <a:off x="5483575" y="1468050"/>
            <a:ext cx="606000" cy="550800"/>
          </a:xfrm>
          <a:prstGeom prst="cube">
            <a:avLst>
              <a:gd fmla="val 25000" name="adj"/>
            </a:avLst>
          </a:prstGeom>
          <a:solidFill>
            <a:srgbClr val="495B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accent4"/>
                </a:solidFill>
                <a:latin typeface="Albert Sans"/>
                <a:ea typeface="Albert Sans"/>
                <a:cs typeface="Albert Sans"/>
                <a:sym typeface="Albert Sans"/>
              </a:rPr>
              <a:t>OLAP</a:t>
            </a:r>
            <a:endParaRPr b="1" sz="800">
              <a:solidFill>
                <a:schemeClr val="accent4"/>
              </a:solidFill>
              <a:latin typeface="Albert Sans"/>
              <a:ea typeface="Albert Sans"/>
              <a:cs typeface="Albert Sans"/>
              <a:sym typeface="Albert Sans"/>
            </a:endParaRPr>
          </a:p>
          <a:p>
            <a:pPr indent="0" lvl="0" marL="0" rtl="0" algn="ctr">
              <a:spcBef>
                <a:spcPts val="0"/>
              </a:spcBef>
              <a:spcAft>
                <a:spcPts val="0"/>
              </a:spcAft>
              <a:buNone/>
            </a:pPr>
            <a:r>
              <a:rPr b="1" lang="en" sz="800">
                <a:solidFill>
                  <a:schemeClr val="accent4"/>
                </a:solidFill>
                <a:latin typeface="Albert Sans"/>
                <a:ea typeface="Albert Sans"/>
                <a:cs typeface="Albert Sans"/>
                <a:sym typeface="Albert Sans"/>
              </a:rPr>
              <a:t>Cube</a:t>
            </a:r>
            <a:endParaRPr b="1" sz="800">
              <a:solidFill>
                <a:schemeClr val="accent4"/>
              </a:solidFill>
              <a:latin typeface="Albert Sans"/>
              <a:ea typeface="Albert Sans"/>
              <a:cs typeface="Albert Sans"/>
              <a:sym typeface="Albert Sans"/>
            </a:endParaRPr>
          </a:p>
        </p:txBody>
      </p:sp>
      <p:sp>
        <p:nvSpPr>
          <p:cNvPr id="525" name="Google Shape;525;p30"/>
          <p:cNvSpPr/>
          <p:nvPr/>
        </p:nvSpPr>
        <p:spPr>
          <a:xfrm>
            <a:off x="6177250" y="1645800"/>
            <a:ext cx="606000" cy="195300"/>
          </a:xfrm>
          <a:prstGeom prst="rightArrow">
            <a:avLst>
              <a:gd fmla="val 50000" name="adj1"/>
              <a:gd fmla="val 50000" name="adj2"/>
            </a:avLst>
          </a:prstGeom>
          <a:solidFill>
            <a:srgbClr val="4059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26" name="Google Shape;526;p30"/>
          <p:cNvSpPr/>
          <p:nvPr/>
        </p:nvSpPr>
        <p:spPr>
          <a:xfrm>
            <a:off x="6870925" y="1184975"/>
            <a:ext cx="711000" cy="986700"/>
          </a:xfrm>
          <a:prstGeom prst="rect">
            <a:avLst/>
          </a:prstGeom>
          <a:solidFill>
            <a:srgbClr val="315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chemeClr val="accent4"/>
                </a:solidFill>
                <a:latin typeface="Albert Sans"/>
                <a:ea typeface="Albert Sans"/>
                <a:cs typeface="Albert Sans"/>
                <a:sym typeface="Albert Sans"/>
              </a:rPr>
              <a:t>Rapports,</a:t>
            </a:r>
            <a:endParaRPr b="1" sz="700">
              <a:solidFill>
                <a:schemeClr val="accent4"/>
              </a:solidFill>
              <a:latin typeface="Albert Sans"/>
              <a:ea typeface="Albert Sans"/>
              <a:cs typeface="Albert Sans"/>
              <a:sym typeface="Albert Sans"/>
            </a:endParaRPr>
          </a:p>
          <a:p>
            <a:pPr indent="0" lvl="0" marL="0" rtl="0" algn="ctr">
              <a:spcBef>
                <a:spcPts val="0"/>
              </a:spcBef>
              <a:spcAft>
                <a:spcPts val="0"/>
              </a:spcAft>
              <a:buNone/>
            </a:pPr>
            <a:r>
              <a:rPr b="1" lang="en" sz="700">
                <a:solidFill>
                  <a:schemeClr val="accent4"/>
                </a:solidFill>
                <a:latin typeface="Albert Sans"/>
                <a:ea typeface="Albert Sans"/>
                <a:cs typeface="Albert Sans"/>
                <a:sym typeface="Albert Sans"/>
              </a:rPr>
              <a:t>Dashboards,</a:t>
            </a:r>
            <a:endParaRPr b="1" sz="700">
              <a:solidFill>
                <a:schemeClr val="accent4"/>
              </a:solidFill>
              <a:latin typeface="Albert Sans"/>
              <a:ea typeface="Albert Sans"/>
              <a:cs typeface="Albert Sans"/>
              <a:sym typeface="Albert Sans"/>
            </a:endParaRPr>
          </a:p>
          <a:p>
            <a:pPr indent="0" lvl="0" marL="0" rtl="0" algn="ctr">
              <a:spcBef>
                <a:spcPts val="0"/>
              </a:spcBef>
              <a:spcAft>
                <a:spcPts val="0"/>
              </a:spcAft>
              <a:buNone/>
            </a:pPr>
            <a:r>
              <a:rPr b="1" lang="en" sz="700">
                <a:solidFill>
                  <a:schemeClr val="accent4"/>
                </a:solidFill>
                <a:latin typeface="Albert Sans"/>
                <a:ea typeface="Albert Sans"/>
                <a:cs typeface="Albert Sans"/>
                <a:sym typeface="Albert Sans"/>
              </a:rPr>
              <a:t>Requêtes,</a:t>
            </a:r>
            <a:endParaRPr b="1" sz="700">
              <a:solidFill>
                <a:schemeClr val="accent4"/>
              </a:solidFill>
              <a:latin typeface="Albert Sans"/>
              <a:ea typeface="Albert Sans"/>
              <a:cs typeface="Albert Sans"/>
              <a:sym typeface="Albert Sans"/>
            </a:endParaRPr>
          </a:p>
          <a:p>
            <a:pPr indent="0" lvl="0" marL="0" rtl="0" algn="ctr">
              <a:spcBef>
                <a:spcPts val="0"/>
              </a:spcBef>
              <a:spcAft>
                <a:spcPts val="0"/>
              </a:spcAft>
              <a:buNone/>
            </a:pPr>
            <a:r>
              <a:rPr b="1" lang="en" sz="700">
                <a:solidFill>
                  <a:schemeClr val="accent4"/>
                </a:solidFill>
                <a:latin typeface="Albert Sans"/>
                <a:ea typeface="Albert Sans"/>
                <a:cs typeface="Albert Sans"/>
                <a:sym typeface="Albert Sans"/>
              </a:rPr>
              <a:t>Ad-hoc,</a:t>
            </a:r>
            <a:endParaRPr b="1" sz="700">
              <a:solidFill>
                <a:schemeClr val="accent4"/>
              </a:solidFill>
              <a:latin typeface="Albert Sans"/>
              <a:ea typeface="Albert Sans"/>
              <a:cs typeface="Albert Sans"/>
              <a:sym typeface="Albert Sans"/>
            </a:endParaRPr>
          </a:p>
          <a:p>
            <a:pPr indent="0" lvl="0" marL="0" rtl="0" algn="ctr">
              <a:spcBef>
                <a:spcPts val="0"/>
              </a:spcBef>
              <a:spcAft>
                <a:spcPts val="0"/>
              </a:spcAft>
              <a:buNone/>
            </a:pPr>
            <a:r>
              <a:rPr b="1" lang="en" sz="700">
                <a:solidFill>
                  <a:schemeClr val="accent4"/>
                </a:solidFill>
                <a:latin typeface="Albert Sans"/>
                <a:ea typeface="Albert Sans"/>
                <a:cs typeface="Albert Sans"/>
                <a:sym typeface="Albert Sans"/>
              </a:rPr>
              <a:t>…</a:t>
            </a:r>
            <a:endParaRPr b="1" sz="700">
              <a:solidFill>
                <a:schemeClr val="accent4"/>
              </a:solidFill>
              <a:latin typeface="Albert Sans"/>
              <a:ea typeface="Albert Sans"/>
              <a:cs typeface="Albert Sans"/>
              <a:sym typeface="Albert Sans"/>
            </a:endParaRPr>
          </a:p>
        </p:txBody>
      </p:sp>
      <p:sp>
        <p:nvSpPr>
          <p:cNvPr id="527" name="Google Shape;527;p30"/>
          <p:cNvSpPr/>
          <p:nvPr/>
        </p:nvSpPr>
        <p:spPr>
          <a:xfrm>
            <a:off x="4216525" y="2296850"/>
            <a:ext cx="3365400" cy="334200"/>
          </a:xfrm>
          <a:prstGeom prst="leftRightArrow">
            <a:avLst>
              <a:gd fmla="val 50000" name="adj1"/>
              <a:gd fmla="val 50000" name="adj2"/>
            </a:avLst>
          </a:prstGeom>
          <a:solidFill>
            <a:srgbClr val="495B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4"/>
                </a:solidFill>
                <a:latin typeface="Albert Sans"/>
                <a:ea typeface="Albert Sans"/>
                <a:cs typeface="Albert Sans"/>
                <a:sym typeface="Albert Sans"/>
              </a:rPr>
              <a:t>BUSINESS INTELLIGENCE (BI)</a:t>
            </a:r>
            <a:endParaRPr b="1" sz="1000">
              <a:solidFill>
                <a:schemeClr val="accent4"/>
              </a:solidFill>
              <a:latin typeface="Albert Sans"/>
              <a:ea typeface="Albert Sans"/>
              <a:cs typeface="Albert Sans"/>
              <a:sym typeface="Albert Sans"/>
            </a:endParaRPr>
          </a:p>
        </p:txBody>
      </p:sp>
      <p:sp>
        <p:nvSpPr>
          <p:cNvPr id="528" name="Google Shape;528;p30"/>
          <p:cNvSpPr txBox="1"/>
          <p:nvPr/>
        </p:nvSpPr>
        <p:spPr>
          <a:xfrm>
            <a:off x="3658800" y="3414525"/>
            <a:ext cx="1975500" cy="1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800">
                <a:solidFill>
                  <a:schemeClr val="dk1"/>
                </a:solidFill>
                <a:latin typeface="Albert Sans"/>
                <a:ea typeface="Albert Sans"/>
                <a:cs typeface="Albert Sans"/>
                <a:sym typeface="Albert Sans"/>
              </a:rPr>
              <a:t>Fig.1 Processus de l’ETL et de la BI [</a:t>
            </a:r>
            <a:r>
              <a:rPr b="1" i="1" lang="en" sz="800">
                <a:solidFill>
                  <a:schemeClr val="lt2"/>
                </a:solidFill>
                <a:latin typeface="Albert Sans"/>
                <a:ea typeface="Albert Sans"/>
                <a:cs typeface="Albert Sans"/>
                <a:sym typeface="Albert Sans"/>
              </a:rPr>
              <a:t>9</a:t>
            </a:r>
            <a:r>
              <a:rPr b="1" i="1" lang="en" sz="800">
                <a:solidFill>
                  <a:schemeClr val="dk1"/>
                </a:solidFill>
                <a:latin typeface="Albert Sans"/>
                <a:ea typeface="Albert Sans"/>
                <a:cs typeface="Albert Sans"/>
                <a:sym typeface="Albert Sans"/>
              </a:rPr>
              <a:t>]</a:t>
            </a:r>
            <a:endParaRPr b="1" i="1" sz="800">
              <a:solidFill>
                <a:schemeClr val="dk1"/>
              </a:solidFill>
              <a:latin typeface="Albert Sans"/>
              <a:ea typeface="Albert Sans"/>
              <a:cs typeface="Albert Sans"/>
              <a:sym typeface="Albert Sans"/>
            </a:endParaRPr>
          </a:p>
        </p:txBody>
      </p:sp>
      <p:cxnSp>
        <p:nvCxnSpPr>
          <p:cNvPr id="529" name="Google Shape;529;p30"/>
          <p:cNvCxnSpPr/>
          <p:nvPr/>
        </p:nvCxnSpPr>
        <p:spPr>
          <a:xfrm>
            <a:off x="6004075" y="2651800"/>
            <a:ext cx="605400" cy="610500"/>
          </a:xfrm>
          <a:prstGeom prst="straightConnector1">
            <a:avLst/>
          </a:prstGeom>
          <a:noFill/>
          <a:ln cap="flat" cmpd="sng" w="9525">
            <a:solidFill>
              <a:srgbClr val="212121"/>
            </a:solidFill>
            <a:prstDash val="solid"/>
            <a:round/>
            <a:headEnd len="med" w="med" type="none"/>
            <a:tailEnd len="med" w="med" type="oval"/>
          </a:ln>
        </p:spPr>
      </p:cxnSp>
      <p:sp>
        <p:nvSpPr>
          <p:cNvPr id="530" name="Google Shape;530;p30"/>
          <p:cNvSpPr txBox="1"/>
          <p:nvPr/>
        </p:nvSpPr>
        <p:spPr>
          <a:xfrm>
            <a:off x="6569475" y="3283050"/>
            <a:ext cx="1125900" cy="1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u="sng">
                <a:solidFill>
                  <a:schemeClr val="dk1"/>
                </a:solidFill>
                <a:latin typeface="Albert Sans"/>
                <a:ea typeface="Albert Sans"/>
                <a:cs typeface="Albert Sans"/>
                <a:sym typeface="Albert Sans"/>
              </a:rPr>
              <a:t>Définition de la BI</a:t>
            </a:r>
            <a:endParaRPr b="1" sz="900" u="sng">
              <a:solidFill>
                <a:schemeClr val="dk1"/>
              </a:solidFill>
              <a:latin typeface="Albert Sans"/>
              <a:ea typeface="Albert Sans"/>
              <a:cs typeface="Albert Sans"/>
              <a:sym typeface="Albert Sans"/>
            </a:endParaRPr>
          </a:p>
        </p:txBody>
      </p:sp>
      <p:sp>
        <p:nvSpPr>
          <p:cNvPr id="531" name="Google Shape;531;p30"/>
          <p:cNvSpPr/>
          <p:nvPr/>
        </p:nvSpPr>
        <p:spPr>
          <a:xfrm rot="7475957">
            <a:off x="2122309" y="2544568"/>
            <a:ext cx="907132" cy="146211"/>
          </a:xfrm>
          <a:prstGeom prst="rightArrow">
            <a:avLst>
              <a:gd fmla="val 50000" name="adj1"/>
              <a:gd fmla="val 67448" name="adj2"/>
            </a:avLst>
          </a:prstGeom>
          <a:solidFill>
            <a:srgbClr val="4059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32" name="Google Shape;532;p30"/>
          <p:cNvSpPr txBox="1"/>
          <p:nvPr/>
        </p:nvSpPr>
        <p:spPr>
          <a:xfrm>
            <a:off x="1960650" y="2954600"/>
            <a:ext cx="6237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chemeClr val="dk1"/>
                </a:solidFill>
                <a:latin typeface="Albert Sans"/>
                <a:ea typeface="Albert Sans"/>
                <a:cs typeface="Albert Sans"/>
                <a:sym typeface="Albert Sans"/>
              </a:rPr>
              <a:t>Étape 1</a:t>
            </a:r>
            <a:endParaRPr b="1" sz="700">
              <a:solidFill>
                <a:schemeClr val="dk1"/>
              </a:solidFill>
              <a:latin typeface="Albert Sans"/>
              <a:ea typeface="Albert Sans"/>
              <a:cs typeface="Albert Sans"/>
              <a:sym typeface="Albert Sans"/>
            </a:endParaRPr>
          </a:p>
          <a:p>
            <a:pPr indent="0" lvl="0" marL="0" rtl="0" algn="ctr">
              <a:spcBef>
                <a:spcPts val="0"/>
              </a:spcBef>
              <a:spcAft>
                <a:spcPts val="0"/>
              </a:spcAft>
              <a:buNone/>
            </a:pPr>
            <a:r>
              <a:rPr b="1" lang="en" sz="700">
                <a:solidFill>
                  <a:schemeClr val="dk1"/>
                </a:solidFill>
                <a:latin typeface="Albert Sans"/>
                <a:ea typeface="Albert Sans"/>
                <a:cs typeface="Albert Sans"/>
                <a:sym typeface="Albert Sans"/>
              </a:rPr>
              <a:t>Extraction</a:t>
            </a:r>
            <a:endParaRPr b="1" sz="700">
              <a:solidFill>
                <a:schemeClr val="dk1"/>
              </a:solidFill>
              <a:latin typeface="Albert Sans"/>
              <a:ea typeface="Albert Sans"/>
              <a:cs typeface="Albert Sans"/>
              <a:sym typeface="Albert Sans"/>
            </a:endParaRPr>
          </a:p>
        </p:txBody>
      </p:sp>
      <p:sp>
        <p:nvSpPr>
          <p:cNvPr id="513" name="Google Shape;513;p30"/>
          <p:cNvSpPr txBox="1"/>
          <p:nvPr/>
        </p:nvSpPr>
        <p:spPr>
          <a:xfrm>
            <a:off x="2727025" y="3006100"/>
            <a:ext cx="8103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chemeClr val="dk1"/>
                </a:solidFill>
                <a:latin typeface="Albert Sans"/>
                <a:ea typeface="Albert Sans"/>
                <a:cs typeface="Albert Sans"/>
                <a:sym typeface="Albert Sans"/>
              </a:rPr>
              <a:t>Étape 2</a:t>
            </a:r>
            <a:endParaRPr b="1" sz="700">
              <a:solidFill>
                <a:schemeClr val="dk1"/>
              </a:solidFill>
              <a:latin typeface="Albert Sans"/>
              <a:ea typeface="Albert Sans"/>
              <a:cs typeface="Albert Sans"/>
              <a:sym typeface="Albert Sans"/>
            </a:endParaRPr>
          </a:p>
          <a:p>
            <a:pPr indent="0" lvl="0" marL="0" rtl="0" algn="ctr">
              <a:spcBef>
                <a:spcPts val="0"/>
              </a:spcBef>
              <a:spcAft>
                <a:spcPts val="0"/>
              </a:spcAft>
              <a:buNone/>
            </a:pPr>
            <a:r>
              <a:rPr b="1" lang="en" sz="700">
                <a:solidFill>
                  <a:schemeClr val="dk1"/>
                </a:solidFill>
                <a:latin typeface="Albert Sans"/>
                <a:ea typeface="Albert Sans"/>
                <a:cs typeface="Albert Sans"/>
                <a:sym typeface="Albert Sans"/>
              </a:rPr>
              <a:t>Transformation</a:t>
            </a:r>
            <a:endParaRPr b="1" sz="700">
              <a:solidFill>
                <a:schemeClr val="dk1"/>
              </a:solidFill>
              <a:latin typeface="Albert Sans"/>
              <a:ea typeface="Albert Sans"/>
              <a:cs typeface="Albert Sans"/>
              <a:sym typeface="Albert Sans"/>
            </a:endParaRPr>
          </a:p>
        </p:txBody>
      </p:sp>
      <p:sp>
        <p:nvSpPr>
          <p:cNvPr id="533" name="Google Shape;533;p30"/>
          <p:cNvSpPr txBox="1"/>
          <p:nvPr/>
        </p:nvSpPr>
        <p:spPr>
          <a:xfrm>
            <a:off x="3680000" y="2975000"/>
            <a:ext cx="7110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chemeClr val="dk1"/>
                </a:solidFill>
                <a:latin typeface="Albert Sans"/>
                <a:ea typeface="Albert Sans"/>
                <a:cs typeface="Albert Sans"/>
                <a:sym typeface="Albert Sans"/>
              </a:rPr>
              <a:t>Étape 3</a:t>
            </a:r>
            <a:endParaRPr b="1" sz="700">
              <a:solidFill>
                <a:schemeClr val="dk1"/>
              </a:solidFill>
              <a:latin typeface="Albert Sans"/>
              <a:ea typeface="Albert Sans"/>
              <a:cs typeface="Albert Sans"/>
              <a:sym typeface="Albert Sans"/>
            </a:endParaRPr>
          </a:p>
          <a:p>
            <a:pPr indent="0" lvl="0" marL="0" rtl="0" algn="ctr">
              <a:spcBef>
                <a:spcPts val="0"/>
              </a:spcBef>
              <a:spcAft>
                <a:spcPts val="0"/>
              </a:spcAft>
              <a:buNone/>
            </a:pPr>
            <a:r>
              <a:rPr b="1" lang="en" sz="700">
                <a:solidFill>
                  <a:schemeClr val="dk1"/>
                </a:solidFill>
                <a:latin typeface="Albert Sans"/>
                <a:ea typeface="Albert Sans"/>
                <a:cs typeface="Albert Sans"/>
                <a:sym typeface="Albert Sans"/>
              </a:rPr>
              <a:t>Chargement</a:t>
            </a:r>
            <a:endParaRPr b="1" sz="700">
              <a:solidFill>
                <a:schemeClr val="dk1"/>
              </a:solidFill>
              <a:latin typeface="Albert Sans"/>
              <a:ea typeface="Albert Sans"/>
              <a:cs typeface="Albert Sans"/>
              <a:sym typeface="Albert Sans"/>
            </a:endParaRPr>
          </a:p>
        </p:txBody>
      </p:sp>
      <p:sp>
        <p:nvSpPr>
          <p:cNvPr id="534" name="Google Shape;534;p30"/>
          <p:cNvSpPr/>
          <p:nvPr/>
        </p:nvSpPr>
        <p:spPr>
          <a:xfrm flipH="1" rot="-7475603">
            <a:off x="3247695" y="2536169"/>
            <a:ext cx="886660" cy="146211"/>
          </a:xfrm>
          <a:prstGeom prst="rightArrow">
            <a:avLst>
              <a:gd fmla="val 50000" name="adj1"/>
              <a:gd fmla="val 67448" name="adj2"/>
            </a:avLst>
          </a:prstGeom>
          <a:solidFill>
            <a:srgbClr val="4059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35" name="Google Shape;535;p30"/>
          <p:cNvSpPr/>
          <p:nvPr/>
        </p:nvSpPr>
        <p:spPr>
          <a:xfrm rot="5397390">
            <a:off x="2741280" y="2561774"/>
            <a:ext cx="790200" cy="146100"/>
          </a:xfrm>
          <a:prstGeom prst="rightArrow">
            <a:avLst>
              <a:gd fmla="val 50000" name="adj1"/>
              <a:gd fmla="val 67448" name="adj2"/>
            </a:avLst>
          </a:prstGeom>
          <a:solidFill>
            <a:srgbClr val="4059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12" name="Google Shape;512;p30"/>
          <p:cNvSpPr/>
          <p:nvPr/>
        </p:nvSpPr>
        <p:spPr>
          <a:xfrm>
            <a:off x="1852525" y="3534425"/>
            <a:ext cx="1357200" cy="1199400"/>
          </a:xfrm>
          <a:prstGeom prst="donut">
            <a:avLst>
              <a:gd fmla="val 7925" name="adj"/>
            </a:avLst>
          </a:prstGeom>
          <a:solidFill>
            <a:srgbClr val="9E9E9E"/>
          </a:solidFill>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36" name="Google Shape;536;p30"/>
          <p:cNvSpPr txBox="1"/>
          <p:nvPr/>
        </p:nvSpPr>
        <p:spPr>
          <a:xfrm>
            <a:off x="2213425" y="3675000"/>
            <a:ext cx="635400" cy="17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00">
                <a:solidFill>
                  <a:schemeClr val="dk1"/>
                </a:solidFill>
                <a:latin typeface="Albert Sans"/>
                <a:ea typeface="Albert Sans"/>
                <a:cs typeface="Albert Sans"/>
                <a:sym typeface="Albert Sans"/>
              </a:rPr>
              <a:t>Standardisation</a:t>
            </a:r>
            <a:endParaRPr sz="500">
              <a:solidFill>
                <a:schemeClr val="dk1"/>
              </a:solidFill>
              <a:latin typeface="Albert Sans"/>
              <a:ea typeface="Albert Sans"/>
              <a:cs typeface="Albert Sans"/>
              <a:sym typeface="Albert Sans"/>
            </a:endParaRPr>
          </a:p>
        </p:txBody>
      </p:sp>
      <p:sp>
        <p:nvSpPr>
          <p:cNvPr id="537" name="Google Shape;537;p30"/>
          <p:cNvSpPr txBox="1"/>
          <p:nvPr/>
        </p:nvSpPr>
        <p:spPr>
          <a:xfrm>
            <a:off x="2646475" y="3952888"/>
            <a:ext cx="485700" cy="10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00">
                <a:solidFill>
                  <a:schemeClr val="dk1"/>
                </a:solidFill>
                <a:latin typeface="Albert Sans"/>
                <a:ea typeface="Albert Sans"/>
                <a:cs typeface="Albert Sans"/>
                <a:sym typeface="Albert Sans"/>
              </a:rPr>
              <a:t>Nettoyage</a:t>
            </a:r>
            <a:endParaRPr sz="500">
              <a:solidFill>
                <a:schemeClr val="dk1"/>
              </a:solidFill>
              <a:latin typeface="Albert Sans"/>
              <a:ea typeface="Albert Sans"/>
              <a:cs typeface="Albert Sans"/>
              <a:sym typeface="Albert Sans"/>
            </a:endParaRPr>
          </a:p>
        </p:txBody>
      </p:sp>
      <p:sp>
        <p:nvSpPr>
          <p:cNvPr id="538" name="Google Shape;538;p30"/>
          <p:cNvSpPr txBox="1"/>
          <p:nvPr/>
        </p:nvSpPr>
        <p:spPr>
          <a:xfrm>
            <a:off x="2509500" y="4222775"/>
            <a:ext cx="635400" cy="12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00">
                <a:solidFill>
                  <a:schemeClr val="dk1"/>
                </a:solidFill>
                <a:latin typeface="Albert Sans"/>
                <a:ea typeface="Albert Sans"/>
                <a:cs typeface="Albert Sans"/>
                <a:sym typeface="Albert Sans"/>
              </a:rPr>
              <a:t>Enrichissement</a:t>
            </a:r>
            <a:endParaRPr sz="500">
              <a:solidFill>
                <a:schemeClr val="dk1"/>
              </a:solidFill>
              <a:latin typeface="Albert Sans"/>
              <a:ea typeface="Albert Sans"/>
              <a:cs typeface="Albert Sans"/>
              <a:sym typeface="Albert Sans"/>
            </a:endParaRPr>
          </a:p>
        </p:txBody>
      </p:sp>
      <p:sp>
        <p:nvSpPr>
          <p:cNvPr id="539" name="Google Shape;539;p30"/>
          <p:cNvSpPr txBox="1"/>
          <p:nvPr/>
        </p:nvSpPr>
        <p:spPr>
          <a:xfrm>
            <a:off x="2213425" y="4431725"/>
            <a:ext cx="635400" cy="17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00">
                <a:solidFill>
                  <a:schemeClr val="dk1"/>
                </a:solidFill>
                <a:latin typeface="Albert Sans"/>
                <a:ea typeface="Albert Sans"/>
                <a:cs typeface="Albert Sans"/>
                <a:sym typeface="Albert Sans"/>
              </a:rPr>
              <a:t>Intégration</a:t>
            </a:r>
            <a:endParaRPr sz="500">
              <a:solidFill>
                <a:schemeClr val="dk1"/>
              </a:solidFill>
              <a:latin typeface="Albert Sans"/>
              <a:ea typeface="Albert Sans"/>
              <a:cs typeface="Albert Sans"/>
              <a:sym typeface="Albert Sans"/>
            </a:endParaRPr>
          </a:p>
        </p:txBody>
      </p:sp>
      <p:sp>
        <p:nvSpPr>
          <p:cNvPr id="540" name="Google Shape;540;p30"/>
          <p:cNvSpPr txBox="1"/>
          <p:nvPr/>
        </p:nvSpPr>
        <p:spPr>
          <a:xfrm>
            <a:off x="1904800" y="4201325"/>
            <a:ext cx="635400" cy="17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00">
                <a:solidFill>
                  <a:schemeClr val="dk1"/>
                </a:solidFill>
                <a:latin typeface="Albert Sans"/>
                <a:ea typeface="Albert Sans"/>
                <a:cs typeface="Albert Sans"/>
                <a:sym typeface="Albert Sans"/>
              </a:rPr>
              <a:t>Anonymisation</a:t>
            </a:r>
            <a:endParaRPr sz="500">
              <a:solidFill>
                <a:schemeClr val="dk1"/>
              </a:solidFill>
              <a:latin typeface="Albert Sans"/>
              <a:ea typeface="Albert Sans"/>
              <a:cs typeface="Albert Sans"/>
              <a:sym typeface="Albert Sans"/>
            </a:endParaRPr>
          </a:p>
        </p:txBody>
      </p:sp>
      <p:sp>
        <p:nvSpPr>
          <p:cNvPr id="541" name="Google Shape;541;p30"/>
          <p:cNvSpPr txBox="1"/>
          <p:nvPr/>
        </p:nvSpPr>
        <p:spPr>
          <a:xfrm>
            <a:off x="1874100" y="3940288"/>
            <a:ext cx="635400" cy="12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00">
                <a:solidFill>
                  <a:schemeClr val="dk1"/>
                </a:solidFill>
                <a:latin typeface="Albert Sans"/>
                <a:ea typeface="Albert Sans"/>
                <a:cs typeface="Albert Sans"/>
                <a:sym typeface="Albert Sans"/>
              </a:rPr>
              <a:t>Agrégation</a:t>
            </a:r>
            <a:endParaRPr sz="500">
              <a:solidFill>
                <a:schemeClr val="dk1"/>
              </a:solidFill>
              <a:latin typeface="Albert Sans"/>
              <a:ea typeface="Albert Sans"/>
              <a:cs typeface="Albert Sans"/>
              <a:sym typeface="Albert Sans"/>
            </a:endParaRPr>
          </a:p>
        </p:txBody>
      </p:sp>
      <p:sp>
        <p:nvSpPr>
          <p:cNvPr id="542" name="Google Shape;542;p30"/>
          <p:cNvSpPr/>
          <p:nvPr/>
        </p:nvSpPr>
        <p:spPr>
          <a:xfrm>
            <a:off x="2781300" y="3771900"/>
            <a:ext cx="142875" cy="195275"/>
          </a:xfrm>
          <a:custGeom>
            <a:rect b="b" l="l" r="r" t="t"/>
            <a:pathLst>
              <a:path extrusionOk="0" h="7811" w="5715">
                <a:moveTo>
                  <a:pt x="0" y="0"/>
                </a:moveTo>
                <a:cubicBezTo>
                  <a:pt x="3032" y="1102"/>
                  <a:pt x="5715" y="4585"/>
                  <a:pt x="5715" y="7811"/>
                </a:cubicBezTo>
              </a:path>
            </a:pathLst>
          </a:custGeom>
          <a:noFill/>
          <a:ln cap="flat" cmpd="sng" w="19050">
            <a:solidFill>
              <a:schemeClr val="dk2"/>
            </a:solidFill>
            <a:prstDash val="solid"/>
            <a:round/>
            <a:headEnd len="med" w="med" type="none"/>
            <a:tailEnd len="med" w="med" type="triangle"/>
          </a:ln>
        </p:spPr>
      </p:sp>
      <p:sp>
        <p:nvSpPr>
          <p:cNvPr id="543" name="Google Shape;543;p30"/>
          <p:cNvSpPr/>
          <p:nvPr/>
        </p:nvSpPr>
        <p:spPr>
          <a:xfrm>
            <a:off x="2881325" y="4060025"/>
            <a:ext cx="53250" cy="180975"/>
          </a:xfrm>
          <a:custGeom>
            <a:rect b="b" l="l" r="r" t="t"/>
            <a:pathLst>
              <a:path extrusionOk="0" h="7239" w="2130">
                <a:moveTo>
                  <a:pt x="1905" y="0"/>
                </a:moveTo>
                <a:cubicBezTo>
                  <a:pt x="2509" y="2421"/>
                  <a:pt x="1894" y="5615"/>
                  <a:pt x="0" y="7239"/>
                </a:cubicBezTo>
              </a:path>
            </a:pathLst>
          </a:custGeom>
          <a:noFill/>
          <a:ln cap="flat" cmpd="sng" w="19050">
            <a:solidFill>
              <a:schemeClr val="dk2"/>
            </a:solidFill>
            <a:prstDash val="solid"/>
            <a:round/>
            <a:headEnd len="med" w="med" type="none"/>
            <a:tailEnd len="med" w="med" type="triangle"/>
          </a:ln>
        </p:spPr>
      </p:sp>
      <p:sp>
        <p:nvSpPr>
          <p:cNvPr id="544" name="Google Shape;544;p30"/>
          <p:cNvSpPr/>
          <p:nvPr/>
        </p:nvSpPr>
        <p:spPr>
          <a:xfrm>
            <a:off x="2709875" y="4338650"/>
            <a:ext cx="147625" cy="147625"/>
          </a:xfrm>
          <a:custGeom>
            <a:rect b="b" l="l" r="r" t="t"/>
            <a:pathLst>
              <a:path extrusionOk="0" h="5905" w="5905">
                <a:moveTo>
                  <a:pt x="5905" y="0"/>
                </a:moveTo>
                <a:cubicBezTo>
                  <a:pt x="4774" y="2544"/>
                  <a:pt x="2416" y="4523"/>
                  <a:pt x="0" y="5905"/>
                </a:cubicBezTo>
              </a:path>
            </a:pathLst>
          </a:custGeom>
          <a:noFill/>
          <a:ln cap="flat" cmpd="sng" w="19050">
            <a:solidFill>
              <a:schemeClr val="dk2"/>
            </a:solidFill>
            <a:prstDash val="solid"/>
            <a:round/>
            <a:headEnd len="med" w="med" type="none"/>
            <a:tailEnd len="med" w="med" type="triangle"/>
          </a:ln>
        </p:spPr>
      </p:sp>
      <p:sp>
        <p:nvSpPr>
          <p:cNvPr id="545" name="Google Shape;545;p30"/>
          <p:cNvSpPr/>
          <p:nvPr/>
        </p:nvSpPr>
        <p:spPr>
          <a:xfrm>
            <a:off x="2193125" y="4357700"/>
            <a:ext cx="173850" cy="126200"/>
          </a:xfrm>
          <a:custGeom>
            <a:rect b="b" l="l" r="r" t="t"/>
            <a:pathLst>
              <a:path extrusionOk="0" h="5048" w="6954">
                <a:moveTo>
                  <a:pt x="6954" y="5048"/>
                </a:moveTo>
                <a:cubicBezTo>
                  <a:pt x="4176" y="4352"/>
                  <a:pt x="1007" y="2682"/>
                  <a:pt x="0" y="0"/>
                </a:cubicBezTo>
              </a:path>
            </a:pathLst>
          </a:custGeom>
          <a:noFill/>
          <a:ln cap="flat" cmpd="sng" w="19050">
            <a:solidFill>
              <a:schemeClr val="dk2"/>
            </a:solidFill>
            <a:prstDash val="solid"/>
            <a:round/>
            <a:headEnd len="med" w="med" type="none"/>
            <a:tailEnd len="med" w="med" type="triangle"/>
          </a:ln>
        </p:spPr>
      </p:sp>
      <p:sp>
        <p:nvSpPr>
          <p:cNvPr id="546" name="Google Shape;546;p30"/>
          <p:cNvSpPr/>
          <p:nvPr/>
        </p:nvSpPr>
        <p:spPr>
          <a:xfrm>
            <a:off x="2114318" y="4057650"/>
            <a:ext cx="47850" cy="200025"/>
          </a:xfrm>
          <a:custGeom>
            <a:rect b="b" l="l" r="r" t="t"/>
            <a:pathLst>
              <a:path extrusionOk="0" h="8001" w="1914">
                <a:moveTo>
                  <a:pt x="1914" y="8001"/>
                </a:moveTo>
                <a:cubicBezTo>
                  <a:pt x="465" y="5682"/>
                  <a:pt x="-234" y="2713"/>
                  <a:pt x="104" y="0"/>
                </a:cubicBezTo>
              </a:path>
            </a:pathLst>
          </a:custGeom>
          <a:noFill/>
          <a:ln cap="flat" cmpd="sng" w="19050">
            <a:solidFill>
              <a:schemeClr val="dk2"/>
            </a:solidFill>
            <a:prstDash val="solid"/>
            <a:round/>
            <a:headEnd len="med" w="med" type="none"/>
            <a:tailEnd len="med" w="med" type="triangle"/>
          </a:ln>
        </p:spPr>
      </p:sp>
      <p:sp>
        <p:nvSpPr>
          <p:cNvPr id="547" name="Google Shape;547;p30"/>
          <p:cNvSpPr/>
          <p:nvPr/>
        </p:nvSpPr>
        <p:spPr>
          <a:xfrm>
            <a:off x="2124075" y="3786200"/>
            <a:ext cx="164300" cy="166675"/>
          </a:xfrm>
          <a:custGeom>
            <a:rect b="b" l="l" r="r" t="t"/>
            <a:pathLst>
              <a:path extrusionOk="0" h="6667" w="6572">
                <a:moveTo>
                  <a:pt x="0" y="6667"/>
                </a:moveTo>
                <a:cubicBezTo>
                  <a:pt x="614" y="3607"/>
                  <a:pt x="3649" y="1093"/>
                  <a:pt x="6572" y="0"/>
                </a:cubicBezTo>
              </a:path>
            </a:pathLst>
          </a:custGeom>
          <a:noFill/>
          <a:ln cap="flat" cmpd="sng" w="19050">
            <a:solidFill>
              <a:schemeClr val="dk2"/>
            </a:solidFill>
            <a:prstDash val="solid"/>
            <a:round/>
            <a:headEnd len="med" w="med" type="none"/>
            <a:tailEnd len="med" w="med" type="triangle"/>
          </a:ln>
        </p:spPr>
      </p:sp>
      <p:cxnSp>
        <p:nvCxnSpPr>
          <p:cNvPr id="548" name="Google Shape;548;p30"/>
          <p:cNvCxnSpPr/>
          <p:nvPr/>
        </p:nvCxnSpPr>
        <p:spPr>
          <a:xfrm flipH="1" rot="10800000">
            <a:off x="4109650" y="3845425"/>
            <a:ext cx="4604700" cy="887400"/>
          </a:xfrm>
          <a:prstGeom prst="bentConnector3">
            <a:avLst>
              <a:gd fmla="val 225" name="adj1"/>
            </a:avLst>
          </a:prstGeom>
          <a:noFill/>
          <a:ln cap="flat" cmpd="sng" w="19050">
            <a:solidFill>
              <a:srgbClr val="212121"/>
            </a:solidFill>
            <a:prstDash val="solid"/>
            <a:round/>
            <a:headEnd len="med" w="med" type="none"/>
            <a:tailEnd len="med" w="med" type="none"/>
          </a:ln>
        </p:spPr>
      </p:cxnSp>
      <p:sp>
        <p:nvSpPr>
          <p:cNvPr id="549" name="Google Shape;549;p30"/>
          <p:cNvSpPr txBox="1"/>
          <p:nvPr/>
        </p:nvSpPr>
        <p:spPr>
          <a:xfrm>
            <a:off x="4114159" y="4240487"/>
            <a:ext cx="1555500" cy="1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Albert Sans Medium"/>
                <a:ea typeface="Albert Sans Medium"/>
                <a:cs typeface="Albert Sans Medium"/>
                <a:sym typeface="Albert Sans Medium"/>
              </a:rPr>
              <a:t>Outils de BI sélectionné :</a:t>
            </a:r>
            <a:endParaRPr sz="900">
              <a:solidFill>
                <a:schemeClr val="dk1"/>
              </a:solidFill>
              <a:latin typeface="Albert Sans Medium"/>
              <a:ea typeface="Albert Sans Medium"/>
              <a:cs typeface="Albert Sans Medium"/>
              <a:sym typeface="Albert Sans Medium"/>
            </a:endParaRPr>
          </a:p>
        </p:txBody>
      </p:sp>
      <p:pic>
        <p:nvPicPr>
          <p:cNvPr id="550" name="Google Shape;550;p30"/>
          <p:cNvPicPr preferRelativeResize="0"/>
          <p:nvPr/>
        </p:nvPicPr>
        <p:blipFill>
          <a:blip r:embed="rId3">
            <a:alphaModFix/>
          </a:blip>
          <a:stretch>
            <a:fillRect/>
          </a:stretch>
        </p:blipFill>
        <p:spPr>
          <a:xfrm>
            <a:off x="5615077" y="3966377"/>
            <a:ext cx="966318" cy="524946"/>
          </a:xfrm>
          <a:prstGeom prst="rect">
            <a:avLst/>
          </a:prstGeom>
          <a:noFill/>
          <a:ln>
            <a:noFill/>
          </a:ln>
        </p:spPr>
      </p:pic>
      <p:sp>
        <p:nvSpPr>
          <p:cNvPr id="551" name="Google Shape;551;p30"/>
          <p:cNvSpPr txBox="1"/>
          <p:nvPr/>
        </p:nvSpPr>
        <p:spPr>
          <a:xfrm>
            <a:off x="5455475" y="4491323"/>
            <a:ext cx="1285500" cy="20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Albert Sans"/>
                <a:ea typeface="Albert Sans"/>
                <a:cs typeface="Albert Sans"/>
                <a:sym typeface="Albert Sans"/>
              </a:rPr>
              <a:t>Microsoft Power BI</a:t>
            </a:r>
            <a:r>
              <a:rPr lang="en" sz="600">
                <a:solidFill>
                  <a:schemeClr val="dk1"/>
                </a:solidFill>
                <a:latin typeface="Albert Sans"/>
                <a:ea typeface="Albert Sans"/>
                <a:cs typeface="Albert Sans"/>
                <a:sym typeface="Albert Sans"/>
              </a:rPr>
              <a:t>©</a:t>
            </a:r>
            <a:endParaRPr sz="600">
              <a:solidFill>
                <a:schemeClr val="dk1"/>
              </a:solidFill>
              <a:latin typeface="Albert Sans"/>
              <a:ea typeface="Albert Sans"/>
              <a:cs typeface="Albert Sans"/>
              <a:sym typeface="Albert Sans"/>
            </a:endParaRPr>
          </a:p>
        </p:txBody>
      </p:sp>
      <p:sp>
        <p:nvSpPr>
          <p:cNvPr id="552" name="Google Shape;552;p30"/>
          <p:cNvSpPr txBox="1"/>
          <p:nvPr/>
        </p:nvSpPr>
        <p:spPr>
          <a:xfrm>
            <a:off x="6569475" y="3926875"/>
            <a:ext cx="2233800" cy="7245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700">
                <a:solidFill>
                  <a:srgbClr val="38761D"/>
                </a:solidFill>
                <a:latin typeface="Albert Sans"/>
                <a:ea typeface="Albert Sans"/>
                <a:cs typeface="Albert Sans"/>
                <a:sym typeface="Albert Sans"/>
              </a:rPr>
              <a:t>➕</a:t>
            </a:r>
            <a:r>
              <a:rPr lang="en" sz="700">
                <a:solidFill>
                  <a:schemeClr val="dk1"/>
                </a:solidFill>
                <a:latin typeface="Albert Sans"/>
                <a:ea typeface="Albert Sans"/>
                <a:cs typeface="Albert Sans"/>
                <a:sym typeface="Albert Sans"/>
              </a:rPr>
              <a:t>Traite de grands volumes de données</a:t>
            </a:r>
            <a:endParaRPr sz="700">
              <a:solidFill>
                <a:schemeClr val="dk1"/>
              </a:solidFill>
              <a:latin typeface="Albert Sans"/>
              <a:ea typeface="Albert Sans"/>
              <a:cs typeface="Albert Sans"/>
              <a:sym typeface="Albert Sans"/>
            </a:endParaRPr>
          </a:p>
          <a:p>
            <a:pPr indent="0" lvl="0" marL="0" rtl="0" algn="l">
              <a:lnSpc>
                <a:spcPct val="200000"/>
              </a:lnSpc>
              <a:spcBef>
                <a:spcPts val="0"/>
              </a:spcBef>
              <a:spcAft>
                <a:spcPts val="0"/>
              </a:spcAft>
              <a:buNone/>
            </a:pPr>
            <a:r>
              <a:rPr lang="en" sz="700">
                <a:solidFill>
                  <a:srgbClr val="6AA84F"/>
                </a:solidFill>
                <a:latin typeface="Albert Sans"/>
                <a:ea typeface="Albert Sans"/>
                <a:cs typeface="Albert Sans"/>
                <a:sym typeface="Albert Sans"/>
              </a:rPr>
              <a:t>➕</a:t>
            </a:r>
            <a:r>
              <a:rPr lang="en" sz="700">
                <a:solidFill>
                  <a:schemeClr val="dk1"/>
                </a:solidFill>
                <a:latin typeface="Albert Sans"/>
                <a:ea typeface="Albert Sans"/>
                <a:cs typeface="Albert Sans"/>
                <a:sym typeface="Albert Sans"/>
              </a:rPr>
              <a:t>Compatible avec plein de sources de données</a:t>
            </a:r>
            <a:endParaRPr sz="700">
              <a:solidFill>
                <a:schemeClr val="dk1"/>
              </a:solidFill>
              <a:latin typeface="Albert Sans"/>
              <a:ea typeface="Albert Sans"/>
              <a:cs typeface="Albert Sans"/>
              <a:sym typeface="Albert Sans"/>
            </a:endParaRPr>
          </a:p>
          <a:p>
            <a:pPr indent="0" lvl="0" marL="0" rtl="0" algn="l">
              <a:lnSpc>
                <a:spcPct val="200000"/>
              </a:lnSpc>
              <a:spcBef>
                <a:spcPts val="0"/>
              </a:spcBef>
              <a:spcAft>
                <a:spcPts val="0"/>
              </a:spcAft>
              <a:buNone/>
            </a:pPr>
            <a:r>
              <a:rPr lang="en" sz="700">
                <a:solidFill>
                  <a:srgbClr val="6AA84F"/>
                </a:solidFill>
                <a:latin typeface="Albert Sans"/>
                <a:ea typeface="Albert Sans"/>
                <a:cs typeface="Albert Sans"/>
                <a:sym typeface="Albert Sans"/>
              </a:rPr>
              <a:t>➕</a:t>
            </a:r>
            <a:r>
              <a:rPr lang="en" sz="700">
                <a:solidFill>
                  <a:schemeClr val="dk1"/>
                </a:solidFill>
                <a:latin typeface="Albert Sans"/>
                <a:ea typeface="Albert Sans"/>
                <a:cs typeface="Albert Sans"/>
                <a:sym typeface="Albert Sans"/>
              </a:rPr>
              <a:t>Fonctionnalités de visualisation avancées</a:t>
            </a:r>
            <a:endParaRPr sz="700">
              <a:solidFill>
                <a:schemeClr val="dk1"/>
              </a:solidFill>
              <a:latin typeface="Albert Sans"/>
              <a:ea typeface="Albert Sans"/>
              <a:cs typeface="Albert Sans"/>
              <a:sym typeface="Albert Sans"/>
            </a:endParaRPr>
          </a:p>
        </p:txBody>
      </p:sp>
      <p:sp>
        <p:nvSpPr>
          <p:cNvPr id="553" name="Google Shape;553;p30"/>
          <p:cNvSpPr txBox="1"/>
          <p:nvPr/>
        </p:nvSpPr>
        <p:spPr>
          <a:xfrm>
            <a:off x="8520600" y="4820400"/>
            <a:ext cx="6234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Albert Sans SemiBold"/>
                <a:ea typeface="Albert Sans SemiBold"/>
                <a:cs typeface="Albert Sans SemiBold"/>
                <a:sym typeface="Albert Sans SemiBold"/>
              </a:rPr>
              <a:t>06/10</a:t>
            </a:r>
            <a:endParaRPr sz="1000">
              <a:solidFill>
                <a:schemeClr val="dk1"/>
              </a:solidFill>
              <a:latin typeface="Albert Sans SemiBold"/>
              <a:ea typeface="Albert Sans SemiBold"/>
              <a:cs typeface="Albert Sans SemiBold"/>
              <a:sym typeface="Albert Sans SemiBold"/>
            </a:endParaRPr>
          </a:p>
        </p:txBody>
      </p:sp>
      <p:sp>
        <p:nvSpPr>
          <p:cNvPr id="554" name="Google Shape;554;p30"/>
          <p:cNvSpPr txBox="1"/>
          <p:nvPr>
            <p:ph idx="4294967295" type="title"/>
          </p:nvPr>
        </p:nvSpPr>
        <p:spPr>
          <a:xfrm>
            <a:off x="3706538" y="36600"/>
            <a:ext cx="20265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2F2F2"/>
                </a:solidFill>
              </a:rPr>
              <a:t>PROTOCOLE EXPÉRIMENTALE</a:t>
            </a:r>
            <a:endParaRPr sz="900">
              <a:solidFill>
                <a:srgbClr val="F2F2F2"/>
              </a:solidFill>
            </a:endParaRPr>
          </a:p>
        </p:txBody>
      </p:sp>
      <p:sp>
        <p:nvSpPr>
          <p:cNvPr id="555" name="Google Shape;555;p30"/>
          <p:cNvSpPr txBox="1"/>
          <p:nvPr>
            <p:ph idx="4294967295" type="title"/>
          </p:nvPr>
        </p:nvSpPr>
        <p:spPr>
          <a:xfrm>
            <a:off x="6670638"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05</a:t>
            </a:r>
            <a:endParaRPr sz="1600">
              <a:solidFill>
                <a:srgbClr val="F2F2F2"/>
              </a:solidFill>
            </a:endParaRPr>
          </a:p>
        </p:txBody>
      </p:sp>
      <p:sp>
        <p:nvSpPr>
          <p:cNvPr id="556" name="Google Shape;556;p30"/>
          <p:cNvSpPr txBox="1"/>
          <p:nvPr>
            <p:ph idx="4294967295" type="title"/>
          </p:nvPr>
        </p:nvSpPr>
        <p:spPr>
          <a:xfrm>
            <a:off x="7518413"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06</a:t>
            </a:r>
            <a:endParaRPr sz="1600">
              <a:solidFill>
                <a:srgbClr val="F2F2F2"/>
              </a:solidFill>
            </a:endParaRPr>
          </a:p>
        </p:txBody>
      </p:sp>
      <p:cxnSp>
        <p:nvCxnSpPr>
          <p:cNvPr id="557" name="Google Shape;557;p30"/>
          <p:cNvCxnSpPr>
            <a:stCxn id="558" idx="3"/>
          </p:cNvCxnSpPr>
          <p:nvPr/>
        </p:nvCxnSpPr>
        <p:spPr>
          <a:xfrm>
            <a:off x="2473388" y="198150"/>
            <a:ext cx="402900" cy="0"/>
          </a:xfrm>
          <a:prstGeom prst="straightConnector1">
            <a:avLst/>
          </a:prstGeom>
          <a:noFill/>
          <a:ln cap="flat" cmpd="sng" w="19050">
            <a:solidFill>
              <a:srgbClr val="666666"/>
            </a:solidFill>
            <a:prstDash val="solid"/>
            <a:round/>
            <a:headEnd len="med" w="med" type="none"/>
            <a:tailEnd len="med" w="med" type="none"/>
          </a:ln>
        </p:spPr>
      </p:cxnSp>
      <p:cxnSp>
        <p:nvCxnSpPr>
          <p:cNvPr id="559" name="Google Shape;559;p30"/>
          <p:cNvCxnSpPr>
            <a:stCxn id="555" idx="3"/>
            <a:endCxn id="556" idx="1"/>
          </p:cNvCxnSpPr>
          <p:nvPr/>
        </p:nvCxnSpPr>
        <p:spPr>
          <a:xfrm>
            <a:off x="7136538" y="198150"/>
            <a:ext cx="381900" cy="0"/>
          </a:xfrm>
          <a:prstGeom prst="straightConnector1">
            <a:avLst/>
          </a:prstGeom>
          <a:noFill/>
          <a:ln cap="flat" cmpd="sng" w="19050">
            <a:solidFill>
              <a:srgbClr val="666666"/>
            </a:solidFill>
            <a:prstDash val="solid"/>
            <a:round/>
            <a:headEnd len="med" w="med" type="none"/>
            <a:tailEnd len="med" w="med" type="none"/>
          </a:ln>
        </p:spPr>
      </p:cxnSp>
      <p:sp>
        <p:nvSpPr>
          <p:cNvPr id="560" name="Google Shape;560;p30"/>
          <p:cNvSpPr txBox="1"/>
          <p:nvPr>
            <p:ph idx="4294967295" type="title"/>
          </p:nvPr>
        </p:nvSpPr>
        <p:spPr>
          <a:xfrm>
            <a:off x="1159688"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01</a:t>
            </a:r>
            <a:endParaRPr sz="1600">
              <a:solidFill>
                <a:srgbClr val="F2F2F2"/>
              </a:solidFill>
            </a:endParaRPr>
          </a:p>
        </p:txBody>
      </p:sp>
      <p:cxnSp>
        <p:nvCxnSpPr>
          <p:cNvPr id="561" name="Google Shape;561;p30"/>
          <p:cNvCxnSpPr>
            <a:stCxn id="560" idx="3"/>
            <a:endCxn id="558" idx="1"/>
          </p:cNvCxnSpPr>
          <p:nvPr/>
        </p:nvCxnSpPr>
        <p:spPr>
          <a:xfrm>
            <a:off x="1625588" y="198150"/>
            <a:ext cx="381900" cy="0"/>
          </a:xfrm>
          <a:prstGeom prst="straightConnector1">
            <a:avLst/>
          </a:prstGeom>
          <a:noFill/>
          <a:ln cap="flat" cmpd="sng" w="19050">
            <a:solidFill>
              <a:srgbClr val="666666"/>
            </a:solidFill>
            <a:prstDash val="solid"/>
            <a:round/>
            <a:headEnd len="med" w="med" type="none"/>
            <a:tailEnd len="med" w="med" type="none"/>
          </a:ln>
        </p:spPr>
      </p:cxnSp>
      <p:cxnSp>
        <p:nvCxnSpPr>
          <p:cNvPr id="562" name="Google Shape;562;p30"/>
          <p:cNvCxnSpPr>
            <a:stCxn id="554" idx="3"/>
            <a:endCxn id="555" idx="1"/>
          </p:cNvCxnSpPr>
          <p:nvPr/>
        </p:nvCxnSpPr>
        <p:spPr>
          <a:xfrm>
            <a:off x="5733038" y="198150"/>
            <a:ext cx="937500" cy="0"/>
          </a:xfrm>
          <a:prstGeom prst="straightConnector1">
            <a:avLst/>
          </a:prstGeom>
          <a:noFill/>
          <a:ln cap="flat" cmpd="sng" w="19050">
            <a:solidFill>
              <a:srgbClr val="666666"/>
            </a:solidFill>
            <a:prstDash val="solid"/>
            <a:round/>
            <a:headEnd len="med" w="med" type="none"/>
            <a:tailEnd len="med" w="med" type="none"/>
          </a:ln>
        </p:spPr>
      </p:cxnSp>
      <p:sp>
        <p:nvSpPr>
          <p:cNvPr id="558" name="Google Shape;558;p30"/>
          <p:cNvSpPr txBox="1"/>
          <p:nvPr>
            <p:ph idx="4294967295" type="title"/>
          </p:nvPr>
        </p:nvSpPr>
        <p:spPr>
          <a:xfrm>
            <a:off x="2007488"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02</a:t>
            </a:r>
            <a:endParaRPr sz="1600">
              <a:solidFill>
                <a:srgbClr val="F2F2F2"/>
              </a:solidFill>
            </a:endParaRPr>
          </a:p>
        </p:txBody>
      </p:sp>
      <p:sp>
        <p:nvSpPr>
          <p:cNvPr id="563" name="Google Shape;563;p30"/>
          <p:cNvSpPr txBox="1"/>
          <p:nvPr>
            <p:ph idx="4294967295" type="title"/>
          </p:nvPr>
        </p:nvSpPr>
        <p:spPr>
          <a:xfrm>
            <a:off x="2857013"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03</a:t>
            </a:r>
            <a:endParaRPr sz="1600">
              <a:solidFill>
                <a:srgbClr val="F2F2F2"/>
              </a:solidFill>
            </a:endParaRPr>
          </a:p>
        </p:txBody>
      </p:sp>
      <p:cxnSp>
        <p:nvCxnSpPr>
          <p:cNvPr id="564" name="Google Shape;564;p30"/>
          <p:cNvCxnSpPr>
            <a:stCxn id="563" idx="3"/>
            <a:endCxn id="554" idx="1"/>
          </p:cNvCxnSpPr>
          <p:nvPr/>
        </p:nvCxnSpPr>
        <p:spPr>
          <a:xfrm>
            <a:off x="3322913" y="198150"/>
            <a:ext cx="383700" cy="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31"/>
          <p:cNvSpPr txBox="1"/>
          <p:nvPr/>
        </p:nvSpPr>
        <p:spPr>
          <a:xfrm>
            <a:off x="5420850" y="465975"/>
            <a:ext cx="3298500" cy="28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Albert Sans"/>
                <a:ea typeface="Albert Sans"/>
                <a:cs typeface="Albert Sans"/>
                <a:sym typeface="Albert Sans"/>
              </a:rPr>
              <a:t>Méthodologie d’analyse des données</a:t>
            </a:r>
            <a:endParaRPr b="1">
              <a:solidFill>
                <a:schemeClr val="dk1"/>
              </a:solidFill>
              <a:latin typeface="Albert Sans"/>
              <a:ea typeface="Albert Sans"/>
              <a:cs typeface="Albert Sans"/>
              <a:sym typeface="Albert Sans"/>
            </a:endParaRPr>
          </a:p>
        </p:txBody>
      </p:sp>
      <p:grpSp>
        <p:nvGrpSpPr>
          <p:cNvPr id="570" name="Google Shape;570;p31"/>
          <p:cNvGrpSpPr/>
          <p:nvPr/>
        </p:nvGrpSpPr>
        <p:grpSpPr>
          <a:xfrm>
            <a:off x="1657875" y="2202775"/>
            <a:ext cx="1513101" cy="737928"/>
            <a:chOff x="1091275" y="2073425"/>
            <a:chExt cx="1513101" cy="737928"/>
          </a:xfrm>
        </p:grpSpPr>
        <p:sp>
          <p:nvSpPr>
            <p:cNvPr id="571" name="Google Shape;571;p31"/>
            <p:cNvSpPr/>
            <p:nvPr/>
          </p:nvSpPr>
          <p:spPr>
            <a:xfrm>
              <a:off x="1091275" y="2073425"/>
              <a:ext cx="152400" cy="324000"/>
            </a:xfrm>
            <a:prstGeom prst="can">
              <a:avLst>
                <a:gd fmla="val 25000" name="adj"/>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800">
                <a:solidFill>
                  <a:srgbClr val="FFFFFF"/>
                </a:solidFill>
                <a:latin typeface="Albert Sans"/>
                <a:ea typeface="Albert Sans"/>
                <a:cs typeface="Albert Sans"/>
                <a:sym typeface="Albert Sans"/>
              </a:endParaRPr>
            </a:p>
          </p:txBody>
        </p:sp>
        <p:sp>
          <p:nvSpPr>
            <p:cNvPr id="572" name="Google Shape;572;p31"/>
            <p:cNvSpPr/>
            <p:nvPr/>
          </p:nvSpPr>
          <p:spPr>
            <a:xfrm>
              <a:off x="1091275" y="2449036"/>
              <a:ext cx="152400" cy="324000"/>
            </a:xfrm>
            <a:prstGeom prst="can">
              <a:avLst>
                <a:gd fmla="val 25000" name="adj"/>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800">
                <a:solidFill>
                  <a:srgbClr val="FFFFFF"/>
                </a:solidFill>
                <a:latin typeface="Albert Sans"/>
                <a:ea typeface="Albert Sans"/>
                <a:cs typeface="Albert Sans"/>
                <a:sym typeface="Albert Sans"/>
              </a:endParaRPr>
            </a:p>
          </p:txBody>
        </p:sp>
        <p:sp>
          <p:nvSpPr>
            <p:cNvPr id="573" name="Google Shape;573;p31"/>
            <p:cNvSpPr/>
            <p:nvPr/>
          </p:nvSpPr>
          <p:spPr>
            <a:xfrm>
              <a:off x="1409739" y="2203855"/>
              <a:ext cx="152400" cy="414600"/>
            </a:xfrm>
            <a:prstGeom prst="rect">
              <a:avLst/>
            </a:prstGeom>
            <a:solidFill>
              <a:srgbClr val="315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000">
                <a:solidFill>
                  <a:schemeClr val="accent4"/>
                </a:solidFill>
                <a:latin typeface="Albert Sans"/>
                <a:ea typeface="Albert Sans"/>
                <a:cs typeface="Albert Sans"/>
                <a:sym typeface="Albert Sans"/>
              </a:endParaRPr>
            </a:p>
          </p:txBody>
        </p:sp>
        <p:sp>
          <p:nvSpPr>
            <p:cNvPr id="574" name="Google Shape;574;p31"/>
            <p:cNvSpPr/>
            <p:nvPr/>
          </p:nvSpPr>
          <p:spPr>
            <a:xfrm>
              <a:off x="1265626" y="2431119"/>
              <a:ext cx="122100" cy="172500"/>
            </a:xfrm>
            <a:prstGeom prst="bentArrow">
              <a:avLst>
                <a:gd fmla="val 23183" name="adj1"/>
                <a:gd fmla="val 25000" name="adj2"/>
                <a:gd fmla="val 25000" name="adj3"/>
                <a:gd fmla="val 43750" name="adj4"/>
              </a:avLst>
            </a:prstGeom>
            <a:solidFill>
              <a:srgbClr val="315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75" name="Google Shape;575;p31"/>
            <p:cNvSpPr/>
            <p:nvPr/>
          </p:nvSpPr>
          <p:spPr>
            <a:xfrm flipH="1" rot="10800000">
              <a:off x="1265626" y="2248106"/>
              <a:ext cx="122100" cy="172500"/>
            </a:xfrm>
            <a:prstGeom prst="bentArrow">
              <a:avLst>
                <a:gd fmla="val 23183" name="adj1"/>
                <a:gd fmla="val 25000" name="adj2"/>
                <a:gd fmla="val 25000" name="adj3"/>
                <a:gd fmla="val 43750" name="adj4"/>
              </a:avLst>
            </a:prstGeom>
            <a:solidFill>
              <a:srgbClr val="315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76" name="Google Shape;576;p31"/>
            <p:cNvSpPr/>
            <p:nvPr/>
          </p:nvSpPr>
          <p:spPr>
            <a:xfrm>
              <a:off x="1584087" y="2397447"/>
              <a:ext cx="152400" cy="81900"/>
            </a:xfrm>
            <a:prstGeom prst="rightArrow">
              <a:avLst>
                <a:gd fmla="val 50000" name="adj1"/>
                <a:gd fmla="val 50000" name="adj2"/>
              </a:avLst>
            </a:prstGeom>
            <a:solidFill>
              <a:srgbClr val="4059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77" name="Google Shape;577;p31"/>
            <p:cNvSpPr/>
            <p:nvPr/>
          </p:nvSpPr>
          <p:spPr>
            <a:xfrm>
              <a:off x="1758432" y="2203855"/>
              <a:ext cx="122100" cy="414600"/>
            </a:xfrm>
            <a:prstGeom prst="can">
              <a:avLst>
                <a:gd fmla="val 25000" name="adj"/>
              </a:avLst>
            </a:prstGeom>
            <a:solidFill>
              <a:srgbClr val="4059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000">
                <a:solidFill>
                  <a:schemeClr val="accent4"/>
                </a:solidFill>
                <a:latin typeface="Albert Sans"/>
                <a:ea typeface="Albert Sans"/>
                <a:cs typeface="Albert Sans"/>
                <a:sym typeface="Albert Sans"/>
              </a:endParaRPr>
            </a:p>
          </p:txBody>
        </p:sp>
        <p:sp>
          <p:nvSpPr>
            <p:cNvPr id="578" name="Google Shape;578;p31"/>
            <p:cNvSpPr/>
            <p:nvPr/>
          </p:nvSpPr>
          <p:spPr>
            <a:xfrm>
              <a:off x="1902541" y="2397447"/>
              <a:ext cx="152400" cy="81900"/>
            </a:xfrm>
            <a:prstGeom prst="rightArrow">
              <a:avLst>
                <a:gd fmla="val 50000" name="adj1"/>
                <a:gd fmla="val 50000" name="adj2"/>
              </a:avLst>
            </a:prstGeom>
            <a:solidFill>
              <a:srgbClr val="4059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79" name="Google Shape;579;p31"/>
            <p:cNvSpPr/>
            <p:nvPr/>
          </p:nvSpPr>
          <p:spPr>
            <a:xfrm>
              <a:off x="2076875" y="2352150"/>
              <a:ext cx="152400" cy="172500"/>
            </a:xfrm>
            <a:prstGeom prst="cube">
              <a:avLst>
                <a:gd fmla="val 25000" name="adj"/>
              </a:avLst>
            </a:prstGeom>
            <a:solidFill>
              <a:srgbClr val="495B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800">
                <a:solidFill>
                  <a:schemeClr val="accent4"/>
                </a:solidFill>
                <a:latin typeface="Albert Sans"/>
                <a:ea typeface="Albert Sans"/>
                <a:cs typeface="Albert Sans"/>
                <a:sym typeface="Albert Sans"/>
              </a:endParaRPr>
            </a:p>
          </p:txBody>
        </p:sp>
        <p:sp>
          <p:nvSpPr>
            <p:cNvPr id="580" name="Google Shape;580;p31"/>
            <p:cNvSpPr/>
            <p:nvPr/>
          </p:nvSpPr>
          <p:spPr>
            <a:xfrm>
              <a:off x="2251231" y="2397447"/>
              <a:ext cx="152400" cy="81900"/>
            </a:xfrm>
            <a:prstGeom prst="rightArrow">
              <a:avLst>
                <a:gd fmla="val 50000" name="adj1"/>
                <a:gd fmla="val 50000" name="adj2"/>
              </a:avLst>
            </a:prstGeom>
            <a:solidFill>
              <a:srgbClr val="4059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81" name="Google Shape;581;p31"/>
            <p:cNvSpPr/>
            <p:nvPr/>
          </p:nvSpPr>
          <p:spPr>
            <a:xfrm>
              <a:off x="2425576" y="2203855"/>
              <a:ext cx="178800" cy="414600"/>
            </a:xfrm>
            <a:prstGeom prst="rect">
              <a:avLst/>
            </a:prstGeom>
            <a:solidFill>
              <a:srgbClr val="315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700">
                <a:solidFill>
                  <a:schemeClr val="accent4"/>
                </a:solidFill>
                <a:latin typeface="Albert Sans"/>
                <a:ea typeface="Albert Sans"/>
                <a:cs typeface="Albert Sans"/>
                <a:sym typeface="Albert Sans"/>
              </a:endParaRPr>
            </a:p>
          </p:txBody>
        </p:sp>
        <p:sp>
          <p:nvSpPr>
            <p:cNvPr id="582" name="Google Shape;582;p31"/>
            <p:cNvSpPr/>
            <p:nvPr/>
          </p:nvSpPr>
          <p:spPr>
            <a:xfrm>
              <a:off x="1758432" y="2670953"/>
              <a:ext cx="845700" cy="140400"/>
            </a:xfrm>
            <a:prstGeom prst="leftRightArrow">
              <a:avLst>
                <a:gd fmla="val 50000" name="adj1"/>
                <a:gd fmla="val 50000" name="adj2"/>
              </a:avLst>
            </a:prstGeom>
            <a:solidFill>
              <a:srgbClr val="495B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000">
                <a:solidFill>
                  <a:schemeClr val="accent4"/>
                </a:solidFill>
                <a:latin typeface="Albert Sans"/>
                <a:ea typeface="Albert Sans"/>
                <a:cs typeface="Albert Sans"/>
                <a:sym typeface="Albert Sans"/>
              </a:endParaRPr>
            </a:p>
          </p:txBody>
        </p:sp>
      </p:grpSp>
      <p:sp>
        <p:nvSpPr>
          <p:cNvPr id="583" name="Google Shape;583;p31"/>
          <p:cNvSpPr txBox="1"/>
          <p:nvPr/>
        </p:nvSpPr>
        <p:spPr>
          <a:xfrm>
            <a:off x="5309700" y="1451500"/>
            <a:ext cx="1242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latin typeface="Albert Sans"/>
                <a:ea typeface="Albert Sans"/>
                <a:cs typeface="Albert Sans"/>
                <a:sym typeface="Albert Sans"/>
              </a:rPr>
              <a:t>Analyse descriptive</a:t>
            </a:r>
            <a:endParaRPr b="1" sz="900">
              <a:solidFill>
                <a:schemeClr val="dk1"/>
              </a:solidFill>
              <a:latin typeface="Albert Sans"/>
              <a:ea typeface="Albert Sans"/>
              <a:cs typeface="Albert Sans"/>
              <a:sym typeface="Albert Sans"/>
            </a:endParaRPr>
          </a:p>
        </p:txBody>
      </p:sp>
      <p:sp>
        <p:nvSpPr>
          <p:cNvPr id="584" name="Google Shape;584;p31"/>
          <p:cNvSpPr txBox="1"/>
          <p:nvPr/>
        </p:nvSpPr>
        <p:spPr>
          <a:xfrm>
            <a:off x="5309700" y="2039875"/>
            <a:ext cx="1242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latin typeface="Albert Sans"/>
                <a:ea typeface="Albert Sans"/>
                <a:cs typeface="Albert Sans"/>
                <a:sym typeface="Albert Sans"/>
              </a:rPr>
              <a:t>Tests d’hypothèse</a:t>
            </a:r>
            <a:endParaRPr b="1" sz="900">
              <a:solidFill>
                <a:schemeClr val="dk1"/>
              </a:solidFill>
              <a:latin typeface="Albert Sans"/>
              <a:ea typeface="Albert Sans"/>
              <a:cs typeface="Albert Sans"/>
              <a:sym typeface="Albert Sans"/>
            </a:endParaRPr>
          </a:p>
        </p:txBody>
      </p:sp>
      <p:sp>
        <p:nvSpPr>
          <p:cNvPr id="585" name="Google Shape;585;p31"/>
          <p:cNvSpPr txBox="1"/>
          <p:nvPr/>
        </p:nvSpPr>
        <p:spPr>
          <a:xfrm>
            <a:off x="5309700" y="2628250"/>
            <a:ext cx="1242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latin typeface="Albert Sans"/>
                <a:ea typeface="Albert Sans"/>
                <a:cs typeface="Albert Sans"/>
                <a:sym typeface="Albert Sans"/>
              </a:rPr>
              <a:t>Régression linéaire</a:t>
            </a:r>
            <a:endParaRPr b="1" sz="900">
              <a:solidFill>
                <a:schemeClr val="dk1"/>
              </a:solidFill>
              <a:latin typeface="Albert Sans"/>
              <a:ea typeface="Albert Sans"/>
              <a:cs typeface="Albert Sans"/>
              <a:sym typeface="Albert Sans"/>
            </a:endParaRPr>
          </a:p>
        </p:txBody>
      </p:sp>
      <p:sp>
        <p:nvSpPr>
          <p:cNvPr id="586" name="Google Shape;586;p31"/>
          <p:cNvSpPr txBox="1"/>
          <p:nvPr/>
        </p:nvSpPr>
        <p:spPr>
          <a:xfrm>
            <a:off x="5309700" y="3216625"/>
            <a:ext cx="1450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latin typeface="Albert Sans"/>
                <a:ea typeface="Albert Sans"/>
                <a:cs typeface="Albert Sans"/>
                <a:sym typeface="Albert Sans"/>
              </a:rPr>
              <a:t>Analyse de corrélation</a:t>
            </a:r>
            <a:endParaRPr b="1" sz="900">
              <a:solidFill>
                <a:schemeClr val="dk1"/>
              </a:solidFill>
              <a:latin typeface="Albert Sans"/>
              <a:ea typeface="Albert Sans"/>
              <a:cs typeface="Albert Sans"/>
              <a:sym typeface="Albert Sans"/>
            </a:endParaRPr>
          </a:p>
        </p:txBody>
      </p:sp>
      <p:cxnSp>
        <p:nvCxnSpPr>
          <p:cNvPr id="587" name="Google Shape;587;p31"/>
          <p:cNvCxnSpPr>
            <a:stCxn id="581" idx="3"/>
            <a:endCxn id="583" idx="1"/>
          </p:cNvCxnSpPr>
          <p:nvPr/>
        </p:nvCxnSpPr>
        <p:spPr>
          <a:xfrm flipH="1" rot="10800000">
            <a:off x="3170976" y="1612905"/>
            <a:ext cx="2138700" cy="927600"/>
          </a:xfrm>
          <a:prstGeom prst="curvedConnector3">
            <a:avLst>
              <a:gd fmla="val 50001" name="adj1"/>
            </a:avLst>
          </a:prstGeom>
          <a:noFill/>
          <a:ln cap="flat" cmpd="sng" w="76200">
            <a:solidFill>
              <a:schemeClr val="accent2"/>
            </a:solidFill>
            <a:prstDash val="solid"/>
            <a:round/>
            <a:headEnd len="med" w="med" type="none"/>
            <a:tailEnd len="med" w="med" type="stealth"/>
          </a:ln>
        </p:spPr>
      </p:cxnSp>
      <p:cxnSp>
        <p:nvCxnSpPr>
          <p:cNvPr id="588" name="Google Shape;588;p31"/>
          <p:cNvCxnSpPr>
            <a:stCxn id="581" idx="3"/>
            <a:endCxn id="584" idx="1"/>
          </p:cNvCxnSpPr>
          <p:nvPr/>
        </p:nvCxnSpPr>
        <p:spPr>
          <a:xfrm flipH="1" rot="10800000">
            <a:off x="3170976" y="2201505"/>
            <a:ext cx="2138700" cy="339000"/>
          </a:xfrm>
          <a:prstGeom prst="curvedConnector3">
            <a:avLst>
              <a:gd fmla="val 50001" name="adj1"/>
            </a:avLst>
          </a:prstGeom>
          <a:noFill/>
          <a:ln cap="flat" cmpd="sng" w="76200">
            <a:solidFill>
              <a:schemeClr val="accent2"/>
            </a:solidFill>
            <a:prstDash val="solid"/>
            <a:round/>
            <a:headEnd len="med" w="med" type="none"/>
            <a:tailEnd len="med" w="med" type="stealth"/>
          </a:ln>
        </p:spPr>
      </p:cxnSp>
      <p:cxnSp>
        <p:nvCxnSpPr>
          <p:cNvPr id="589" name="Google Shape;589;p31"/>
          <p:cNvCxnSpPr>
            <a:stCxn id="581" idx="3"/>
            <a:endCxn id="585" idx="1"/>
          </p:cNvCxnSpPr>
          <p:nvPr/>
        </p:nvCxnSpPr>
        <p:spPr>
          <a:xfrm>
            <a:off x="3170976" y="2540505"/>
            <a:ext cx="2138700" cy="249300"/>
          </a:xfrm>
          <a:prstGeom prst="curvedConnector3">
            <a:avLst>
              <a:gd fmla="val 50001" name="adj1"/>
            </a:avLst>
          </a:prstGeom>
          <a:noFill/>
          <a:ln cap="flat" cmpd="sng" w="76200">
            <a:solidFill>
              <a:schemeClr val="accent2"/>
            </a:solidFill>
            <a:prstDash val="solid"/>
            <a:round/>
            <a:headEnd len="med" w="med" type="none"/>
            <a:tailEnd len="med" w="med" type="stealth"/>
          </a:ln>
        </p:spPr>
      </p:cxnSp>
      <p:cxnSp>
        <p:nvCxnSpPr>
          <p:cNvPr id="590" name="Google Shape;590;p31"/>
          <p:cNvCxnSpPr>
            <a:stCxn id="581" idx="3"/>
            <a:endCxn id="586" idx="1"/>
          </p:cNvCxnSpPr>
          <p:nvPr/>
        </p:nvCxnSpPr>
        <p:spPr>
          <a:xfrm>
            <a:off x="3170976" y="2540505"/>
            <a:ext cx="2138700" cy="837600"/>
          </a:xfrm>
          <a:prstGeom prst="curvedConnector3">
            <a:avLst>
              <a:gd fmla="val 50001" name="adj1"/>
            </a:avLst>
          </a:prstGeom>
          <a:noFill/>
          <a:ln cap="flat" cmpd="sng" w="76200">
            <a:solidFill>
              <a:schemeClr val="accent2"/>
            </a:solidFill>
            <a:prstDash val="solid"/>
            <a:round/>
            <a:headEnd len="med" w="med" type="none"/>
            <a:tailEnd len="med" w="med" type="stealth"/>
          </a:ln>
        </p:spPr>
      </p:cxnSp>
      <p:sp>
        <p:nvSpPr>
          <p:cNvPr id="591" name="Google Shape;591;p31"/>
          <p:cNvSpPr txBox="1"/>
          <p:nvPr/>
        </p:nvSpPr>
        <p:spPr>
          <a:xfrm>
            <a:off x="6861325" y="1988800"/>
            <a:ext cx="1648500" cy="17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Albert Sans Medium"/>
                <a:ea typeface="Albert Sans Medium"/>
                <a:cs typeface="Albert Sans Medium"/>
                <a:sym typeface="Albert Sans Medium"/>
              </a:rPr>
              <a:t>Test t pour échantillon indépendant</a:t>
            </a:r>
            <a:endParaRPr sz="700">
              <a:solidFill>
                <a:schemeClr val="dk1"/>
              </a:solidFill>
              <a:latin typeface="Albert Sans Medium"/>
              <a:ea typeface="Albert Sans Medium"/>
              <a:cs typeface="Albert Sans Medium"/>
              <a:sym typeface="Albert Sans Medium"/>
            </a:endParaRPr>
          </a:p>
        </p:txBody>
      </p:sp>
      <p:sp>
        <p:nvSpPr>
          <p:cNvPr id="592" name="Google Shape;592;p31"/>
          <p:cNvSpPr txBox="1"/>
          <p:nvPr/>
        </p:nvSpPr>
        <p:spPr>
          <a:xfrm>
            <a:off x="6861325" y="2243725"/>
            <a:ext cx="1149600" cy="154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700">
                <a:solidFill>
                  <a:schemeClr val="dk1"/>
                </a:solidFill>
                <a:latin typeface="Albert Sans Medium"/>
                <a:ea typeface="Albert Sans Medium"/>
                <a:cs typeface="Albert Sans Medium"/>
                <a:sym typeface="Albert Sans Medium"/>
              </a:rPr>
              <a:t>Test</a:t>
            </a:r>
            <a:r>
              <a:rPr lang="en" sz="700">
                <a:solidFill>
                  <a:schemeClr val="dk1"/>
                </a:solidFill>
                <a:latin typeface="Albert Sans Medium"/>
                <a:ea typeface="Albert Sans Medium"/>
                <a:cs typeface="Albert Sans Medium"/>
                <a:sym typeface="Albert Sans Medium"/>
              </a:rPr>
              <a:t> de Chi-carré</a:t>
            </a:r>
            <a:endParaRPr sz="700">
              <a:solidFill>
                <a:schemeClr val="dk1"/>
              </a:solidFill>
              <a:latin typeface="Albert Sans Medium"/>
              <a:ea typeface="Albert Sans Medium"/>
              <a:cs typeface="Albert Sans Medium"/>
              <a:sym typeface="Albert Sans Medium"/>
            </a:endParaRPr>
          </a:p>
        </p:txBody>
      </p:sp>
      <p:cxnSp>
        <p:nvCxnSpPr>
          <p:cNvPr id="593" name="Google Shape;593;p31"/>
          <p:cNvCxnSpPr>
            <a:stCxn id="584" idx="3"/>
            <a:endCxn id="591" idx="1"/>
          </p:cNvCxnSpPr>
          <p:nvPr/>
        </p:nvCxnSpPr>
        <p:spPr>
          <a:xfrm flipH="1" rot="10800000">
            <a:off x="6551700" y="2076625"/>
            <a:ext cx="309600" cy="124800"/>
          </a:xfrm>
          <a:prstGeom prst="straightConnector1">
            <a:avLst/>
          </a:prstGeom>
          <a:noFill/>
          <a:ln cap="flat" cmpd="sng" w="19050">
            <a:solidFill>
              <a:srgbClr val="212121"/>
            </a:solidFill>
            <a:prstDash val="solid"/>
            <a:round/>
            <a:headEnd len="med" w="med" type="none"/>
            <a:tailEnd len="med" w="med" type="none"/>
          </a:ln>
        </p:spPr>
      </p:cxnSp>
      <p:cxnSp>
        <p:nvCxnSpPr>
          <p:cNvPr id="594" name="Google Shape;594;p31"/>
          <p:cNvCxnSpPr>
            <a:stCxn id="584" idx="3"/>
            <a:endCxn id="592" idx="1"/>
          </p:cNvCxnSpPr>
          <p:nvPr/>
        </p:nvCxnSpPr>
        <p:spPr>
          <a:xfrm>
            <a:off x="6551700" y="2201425"/>
            <a:ext cx="309600" cy="119700"/>
          </a:xfrm>
          <a:prstGeom prst="straightConnector1">
            <a:avLst/>
          </a:prstGeom>
          <a:noFill/>
          <a:ln cap="flat" cmpd="sng" w="19050">
            <a:solidFill>
              <a:srgbClr val="212121"/>
            </a:solidFill>
            <a:prstDash val="solid"/>
            <a:round/>
            <a:headEnd len="med" w="med" type="none"/>
            <a:tailEnd len="med" w="med" type="none"/>
          </a:ln>
        </p:spPr>
      </p:cxnSp>
      <p:sp>
        <p:nvSpPr>
          <p:cNvPr id="595" name="Google Shape;595;p31"/>
          <p:cNvSpPr/>
          <p:nvPr/>
        </p:nvSpPr>
        <p:spPr>
          <a:xfrm rot="5400000">
            <a:off x="2262475" y="3093400"/>
            <a:ext cx="303900" cy="1522500"/>
          </a:xfrm>
          <a:prstGeom prst="rightBrace">
            <a:avLst>
              <a:gd fmla="val 50000" name="adj1"/>
              <a:gd fmla="val 50000" name="adj2"/>
            </a:avLst>
          </a:prstGeom>
          <a:noFill/>
          <a:ln cap="flat" cmpd="sng" w="2857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96" name="Google Shape;596;p31"/>
          <p:cNvSpPr/>
          <p:nvPr/>
        </p:nvSpPr>
        <p:spPr>
          <a:xfrm rot="5400000">
            <a:off x="5778750" y="3093400"/>
            <a:ext cx="303900" cy="1522500"/>
          </a:xfrm>
          <a:prstGeom prst="rightBrace">
            <a:avLst>
              <a:gd fmla="val 50000" name="adj1"/>
              <a:gd fmla="val 50000" name="adj2"/>
            </a:avLst>
          </a:prstGeom>
          <a:noFill/>
          <a:ln cap="flat" cmpd="sng" w="2857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97" name="Google Shape;597;p31"/>
          <p:cNvSpPr txBox="1"/>
          <p:nvPr/>
        </p:nvSpPr>
        <p:spPr>
          <a:xfrm>
            <a:off x="1412725" y="4091750"/>
            <a:ext cx="2003400" cy="33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Albert Sans"/>
                <a:ea typeface="Albert Sans"/>
                <a:cs typeface="Albert Sans"/>
                <a:sym typeface="Albert Sans"/>
              </a:rPr>
              <a:t>Phase de collecte des données</a:t>
            </a:r>
            <a:endParaRPr sz="1000">
              <a:solidFill>
                <a:schemeClr val="dk1"/>
              </a:solidFill>
              <a:latin typeface="Albert Sans"/>
              <a:ea typeface="Albert Sans"/>
              <a:cs typeface="Albert Sans"/>
              <a:sym typeface="Albert Sans"/>
            </a:endParaRPr>
          </a:p>
        </p:txBody>
      </p:sp>
      <p:sp>
        <p:nvSpPr>
          <p:cNvPr id="598" name="Google Shape;598;p31"/>
          <p:cNvSpPr txBox="1"/>
          <p:nvPr/>
        </p:nvSpPr>
        <p:spPr>
          <a:xfrm>
            <a:off x="4929000" y="4091750"/>
            <a:ext cx="2003400" cy="33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Albert Sans"/>
                <a:ea typeface="Albert Sans"/>
                <a:cs typeface="Albert Sans"/>
                <a:sym typeface="Albert Sans"/>
              </a:rPr>
              <a:t>Phase d’analyse des données</a:t>
            </a:r>
            <a:endParaRPr sz="1000">
              <a:solidFill>
                <a:schemeClr val="dk1"/>
              </a:solidFill>
              <a:latin typeface="Albert Sans"/>
              <a:ea typeface="Albert Sans"/>
              <a:cs typeface="Albert Sans"/>
              <a:sym typeface="Albert Sans"/>
            </a:endParaRPr>
          </a:p>
        </p:txBody>
      </p:sp>
      <p:sp>
        <p:nvSpPr>
          <p:cNvPr id="599" name="Google Shape;599;p31"/>
          <p:cNvSpPr txBox="1"/>
          <p:nvPr/>
        </p:nvSpPr>
        <p:spPr>
          <a:xfrm>
            <a:off x="5092200" y="1013938"/>
            <a:ext cx="1677000" cy="33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u="sng">
                <a:solidFill>
                  <a:schemeClr val="dk1"/>
                </a:solidFill>
                <a:latin typeface="Albert Sans"/>
                <a:ea typeface="Albert Sans"/>
                <a:cs typeface="Albert Sans"/>
                <a:sym typeface="Albert Sans"/>
              </a:rPr>
              <a:t>Ensemble de méthodes d’analyses statistiques</a:t>
            </a:r>
            <a:endParaRPr sz="900" u="sng">
              <a:solidFill>
                <a:schemeClr val="dk1"/>
              </a:solidFill>
              <a:latin typeface="Albert Sans"/>
              <a:ea typeface="Albert Sans"/>
              <a:cs typeface="Albert Sans"/>
              <a:sym typeface="Albert Sans"/>
            </a:endParaRPr>
          </a:p>
        </p:txBody>
      </p:sp>
      <p:sp>
        <p:nvSpPr>
          <p:cNvPr id="600" name="Google Shape;600;p31"/>
          <p:cNvSpPr txBox="1"/>
          <p:nvPr/>
        </p:nvSpPr>
        <p:spPr>
          <a:xfrm>
            <a:off x="8520600" y="4820400"/>
            <a:ext cx="623400" cy="32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Albert Sans SemiBold"/>
                <a:ea typeface="Albert Sans SemiBold"/>
                <a:cs typeface="Albert Sans SemiBold"/>
                <a:sym typeface="Albert Sans SemiBold"/>
              </a:rPr>
              <a:t>07/10</a:t>
            </a:r>
            <a:endParaRPr sz="1000">
              <a:solidFill>
                <a:schemeClr val="dk1"/>
              </a:solidFill>
              <a:latin typeface="Albert Sans SemiBold"/>
              <a:ea typeface="Albert Sans SemiBold"/>
              <a:cs typeface="Albert Sans SemiBold"/>
              <a:sym typeface="Albert Sans SemiBold"/>
            </a:endParaRPr>
          </a:p>
        </p:txBody>
      </p:sp>
      <p:sp>
        <p:nvSpPr>
          <p:cNvPr id="601" name="Google Shape;601;p31"/>
          <p:cNvSpPr txBox="1"/>
          <p:nvPr>
            <p:ph idx="4294967295" type="title"/>
          </p:nvPr>
        </p:nvSpPr>
        <p:spPr>
          <a:xfrm>
            <a:off x="3706538" y="36600"/>
            <a:ext cx="20265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2F2F2"/>
                </a:solidFill>
              </a:rPr>
              <a:t>PROTOCOLE EXPÉRIMENTALE</a:t>
            </a:r>
            <a:endParaRPr sz="900">
              <a:solidFill>
                <a:srgbClr val="F2F2F2"/>
              </a:solidFill>
            </a:endParaRPr>
          </a:p>
        </p:txBody>
      </p:sp>
      <p:sp>
        <p:nvSpPr>
          <p:cNvPr id="602" name="Google Shape;602;p31"/>
          <p:cNvSpPr txBox="1"/>
          <p:nvPr>
            <p:ph idx="4294967295" type="title"/>
          </p:nvPr>
        </p:nvSpPr>
        <p:spPr>
          <a:xfrm>
            <a:off x="6670638"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05</a:t>
            </a:r>
            <a:endParaRPr sz="1600">
              <a:solidFill>
                <a:srgbClr val="F2F2F2"/>
              </a:solidFill>
            </a:endParaRPr>
          </a:p>
        </p:txBody>
      </p:sp>
      <p:sp>
        <p:nvSpPr>
          <p:cNvPr id="603" name="Google Shape;603;p31"/>
          <p:cNvSpPr txBox="1"/>
          <p:nvPr>
            <p:ph idx="4294967295" type="title"/>
          </p:nvPr>
        </p:nvSpPr>
        <p:spPr>
          <a:xfrm>
            <a:off x="7518413"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06</a:t>
            </a:r>
            <a:endParaRPr sz="1600">
              <a:solidFill>
                <a:srgbClr val="F2F2F2"/>
              </a:solidFill>
            </a:endParaRPr>
          </a:p>
        </p:txBody>
      </p:sp>
      <p:cxnSp>
        <p:nvCxnSpPr>
          <p:cNvPr id="604" name="Google Shape;604;p31"/>
          <p:cNvCxnSpPr>
            <a:stCxn id="605" idx="3"/>
          </p:cNvCxnSpPr>
          <p:nvPr/>
        </p:nvCxnSpPr>
        <p:spPr>
          <a:xfrm>
            <a:off x="2473388" y="198150"/>
            <a:ext cx="402900" cy="0"/>
          </a:xfrm>
          <a:prstGeom prst="straightConnector1">
            <a:avLst/>
          </a:prstGeom>
          <a:noFill/>
          <a:ln cap="flat" cmpd="sng" w="19050">
            <a:solidFill>
              <a:srgbClr val="666666"/>
            </a:solidFill>
            <a:prstDash val="solid"/>
            <a:round/>
            <a:headEnd len="med" w="med" type="none"/>
            <a:tailEnd len="med" w="med" type="none"/>
          </a:ln>
        </p:spPr>
      </p:cxnSp>
      <p:cxnSp>
        <p:nvCxnSpPr>
          <p:cNvPr id="606" name="Google Shape;606;p31"/>
          <p:cNvCxnSpPr>
            <a:stCxn id="602" idx="3"/>
            <a:endCxn id="603" idx="1"/>
          </p:cNvCxnSpPr>
          <p:nvPr/>
        </p:nvCxnSpPr>
        <p:spPr>
          <a:xfrm>
            <a:off x="7136538" y="198150"/>
            <a:ext cx="381900" cy="0"/>
          </a:xfrm>
          <a:prstGeom prst="straightConnector1">
            <a:avLst/>
          </a:prstGeom>
          <a:noFill/>
          <a:ln cap="flat" cmpd="sng" w="19050">
            <a:solidFill>
              <a:srgbClr val="666666"/>
            </a:solidFill>
            <a:prstDash val="solid"/>
            <a:round/>
            <a:headEnd len="med" w="med" type="none"/>
            <a:tailEnd len="med" w="med" type="none"/>
          </a:ln>
        </p:spPr>
      </p:cxnSp>
      <p:sp>
        <p:nvSpPr>
          <p:cNvPr id="607" name="Google Shape;607;p31"/>
          <p:cNvSpPr txBox="1"/>
          <p:nvPr>
            <p:ph idx="4294967295" type="title"/>
          </p:nvPr>
        </p:nvSpPr>
        <p:spPr>
          <a:xfrm>
            <a:off x="1159688"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01</a:t>
            </a:r>
            <a:endParaRPr sz="1600">
              <a:solidFill>
                <a:srgbClr val="F2F2F2"/>
              </a:solidFill>
            </a:endParaRPr>
          </a:p>
        </p:txBody>
      </p:sp>
      <p:cxnSp>
        <p:nvCxnSpPr>
          <p:cNvPr id="608" name="Google Shape;608;p31"/>
          <p:cNvCxnSpPr>
            <a:stCxn id="607" idx="3"/>
            <a:endCxn id="605" idx="1"/>
          </p:cNvCxnSpPr>
          <p:nvPr/>
        </p:nvCxnSpPr>
        <p:spPr>
          <a:xfrm>
            <a:off x="1625588" y="198150"/>
            <a:ext cx="381900" cy="0"/>
          </a:xfrm>
          <a:prstGeom prst="straightConnector1">
            <a:avLst/>
          </a:prstGeom>
          <a:noFill/>
          <a:ln cap="flat" cmpd="sng" w="19050">
            <a:solidFill>
              <a:srgbClr val="666666"/>
            </a:solidFill>
            <a:prstDash val="solid"/>
            <a:round/>
            <a:headEnd len="med" w="med" type="none"/>
            <a:tailEnd len="med" w="med" type="none"/>
          </a:ln>
        </p:spPr>
      </p:cxnSp>
      <p:cxnSp>
        <p:nvCxnSpPr>
          <p:cNvPr id="609" name="Google Shape;609;p31"/>
          <p:cNvCxnSpPr>
            <a:stCxn id="601" idx="3"/>
            <a:endCxn id="602" idx="1"/>
          </p:cNvCxnSpPr>
          <p:nvPr/>
        </p:nvCxnSpPr>
        <p:spPr>
          <a:xfrm>
            <a:off x="5733038" y="198150"/>
            <a:ext cx="937500" cy="0"/>
          </a:xfrm>
          <a:prstGeom prst="straightConnector1">
            <a:avLst/>
          </a:prstGeom>
          <a:noFill/>
          <a:ln cap="flat" cmpd="sng" w="19050">
            <a:solidFill>
              <a:srgbClr val="666666"/>
            </a:solidFill>
            <a:prstDash val="solid"/>
            <a:round/>
            <a:headEnd len="med" w="med" type="none"/>
            <a:tailEnd len="med" w="med" type="none"/>
          </a:ln>
        </p:spPr>
      </p:cxnSp>
      <p:sp>
        <p:nvSpPr>
          <p:cNvPr id="605" name="Google Shape;605;p31"/>
          <p:cNvSpPr txBox="1"/>
          <p:nvPr>
            <p:ph idx="4294967295" type="title"/>
          </p:nvPr>
        </p:nvSpPr>
        <p:spPr>
          <a:xfrm>
            <a:off x="2007488"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02</a:t>
            </a:r>
            <a:endParaRPr sz="1600">
              <a:solidFill>
                <a:srgbClr val="F2F2F2"/>
              </a:solidFill>
            </a:endParaRPr>
          </a:p>
        </p:txBody>
      </p:sp>
      <p:sp>
        <p:nvSpPr>
          <p:cNvPr id="610" name="Google Shape;610;p31"/>
          <p:cNvSpPr txBox="1"/>
          <p:nvPr>
            <p:ph idx="4294967295" type="title"/>
          </p:nvPr>
        </p:nvSpPr>
        <p:spPr>
          <a:xfrm>
            <a:off x="2857013" y="36600"/>
            <a:ext cx="465900" cy="323100"/>
          </a:xfrm>
          <a:prstGeom prst="rect">
            <a:avLst/>
          </a:prstGeom>
          <a:solidFill>
            <a:schemeClr val="accent2"/>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2F2F2"/>
                </a:solidFill>
              </a:rPr>
              <a:t>03</a:t>
            </a:r>
            <a:endParaRPr sz="1600">
              <a:solidFill>
                <a:srgbClr val="F2F2F2"/>
              </a:solidFill>
            </a:endParaRPr>
          </a:p>
        </p:txBody>
      </p:sp>
      <p:cxnSp>
        <p:nvCxnSpPr>
          <p:cNvPr id="611" name="Google Shape;611;p31"/>
          <p:cNvCxnSpPr>
            <a:stCxn id="610" idx="3"/>
            <a:endCxn id="601" idx="1"/>
          </p:cNvCxnSpPr>
          <p:nvPr/>
        </p:nvCxnSpPr>
        <p:spPr>
          <a:xfrm>
            <a:off x="3322913" y="198150"/>
            <a:ext cx="383700" cy="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AI Incident Automation Pitch Deck by Slidesgo">
  <a:themeElements>
    <a:clrScheme name="Simple Light">
      <a:dk1>
        <a:srgbClr val="012169"/>
      </a:dk1>
      <a:lt1>
        <a:srgbClr val="0048A7"/>
      </a:lt1>
      <a:dk2>
        <a:srgbClr val="0388E5"/>
      </a:dk2>
      <a:lt2>
        <a:srgbClr val="3ED4FD"/>
      </a:lt2>
      <a:accent1>
        <a:srgbClr val="DAF2FE"/>
      </a:accent1>
      <a:accent2>
        <a:srgbClr val="6746B9"/>
      </a:accent2>
      <a:accent3>
        <a:srgbClr val="AD8DFF"/>
      </a:accent3>
      <a:accent4>
        <a:srgbClr val="FFFFFF"/>
      </a:accent4>
      <a:accent5>
        <a:srgbClr val="FFFFFF"/>
      </a:accent5>
      <a:accent6>
        <a:srgbClr val="FFFFFF"/>
      </a:accent6>
      <a:hlink>
        <a:srgbClr val="01216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