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34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7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4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8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8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7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E97520-D563-4008-B2B3-C645B5B2BA9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9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97520-D563-4008-B2B3-C645B5B2BA90}" type="datetimeFigureOut">
              <a:rPr lang="en-US" smtClean="0"/>
              <a:t>2/22/2025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igr195/AutoServic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B304C-2D85-4F64-87A2-19AF1F5F9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AutoService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3B3F2E-1771-4487-91F3-520129A65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Веб-приложение для записи в автосервис</a:t>
            </a:r>
            <a:br>
              <a:rPr lang="ru-RU" dirty="0"/>
            </a:br>
            <a:r>
              <a:rPr lang="ru-RU" dirty="0"/>
              <a:t>Выполнил: </a:t>
            </a:r>
            <a:r>
              <a:rPr lang="ru-RU" dirty="0" err="1"/>
              <a:t>Ашугян</a:t>
            </a:r>
            <a:r>
              <a:rPr lang="ru-RU" dirty="0"/>
              <a:t> Тигран</a:t>
            </a:r>
            <a:br>
              <a:rPr lang="ru-RU" dirty="0"/>
            </a:br>
            <a:r>
              <a:rPr lang="ru-RU" dirty="0"/>
              <a:t>группа 6303-010302</a:t>
            </a:r>
            <a:r>
              <a:rPr lang="en-US" dirty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4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7CC98-8283-4D44-BABC-B3F3B465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8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Схема взаимодействия компонентов.</a:t>
            </a:r>
            <a:endParaRPr lang="en-US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76B1EC-0186-46E2-88AF-12048E154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Сервер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обрабатывает запросы, отправленные клиентом, сохраняя/доставая в/из БД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отправляет запрос на сервер (добавляет запись, удаляет, редактирует) и получает информацию из БД через сервер 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БД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хранит, выдаёт информацию, необходимую клиенту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0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FE3B5-726D-4349-A30B-580E65FA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2. Логическая схема базы данных.</a:t>
            </a:r>
            <a:endParaRPr lang="en-US" sz="28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BE8B49B-C8DD-43DA-902D-DE927FE6B39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9453" y="1846263"/>
            <a:ext cx="6813419" cy="40227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8182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C641C-9886-40A1-A101-273C9C9F1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67494"/>
          </a:xfrm>
        </p:spPr>
        <p:txBody>
          <a:bodyPr>
            <a:normAutofit/>
          </a:bodyPr>
          <a:lstStyle/>
          <a:p>
            <a:r>
              <a:rPr lang="ru-RU" sz="28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3. Структура API.</a:t>
            </a:r>
            <a:endParaRPr lang="en-US" sz="2800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9555D36-545B-4926-B8BA-E27A63D346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6905167"/>
              </p:ext>
            </p:extLst>
          </p:nvPr>
        </p:nvGraphicFramePr>
        <p:xfrm>
          <a:off x="1097280" y="1253923"/>
          <a:ext cx="10159605" cy="50057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4307">
                  <a:extLst>
                    <a:ext uri="{9D8B030D-6E8A-4147-A177-3AD203B41FA5}">
                      <a16:colId xmlns:a16="http://schemas.microsoft.com/office/drawing/2014/main" val="775403507"/>
                    </a:ext>
                  </a:extLst>
                </a:gridCol>
                <a:gridCol w="889678">
                  <a:extLst>
                    <a:ext uri="{9D8B030D-6E8A-4147-A177-3AD203B41FA5}">
                      <a16:colId xmlns:a16="http://schemas.microsoft.com/office/drawing/2014/main" val="4064285633"/>
                    </a:ext>
                  </a:extLst>
                </a:gridCol>
                <a:gridCol w="1528246">
                  <a:extLst>
                    <a:ext uri="{9D8B030D-6E8A-4147-A177-3AD203B41FA5}">
                      <a16:colId xmlns:a16="http://schemas.microsoft.com/office/drawing/2014/main" val="1824844646"/>
                    </a:ext>
                  </a:extLst>
                </a:gridCol>
                <a:gridCol w="1194614">
                  <a:extLst>
                    <a:ext uri="{9D8B030D-6E8A-4147-A177-3AD203B41FA5}">
                      <a16:colId xmlns:a16="http://schemas.microsoft.com/office/drawing/2014/main" val="2183168017"/>
                    </a:ext>
                  </a:extLst>
                </a:gridCol>
                <a:gridCol w="2486089">
                  <a:extLst>
                    <a:ext uri="{9D8B030D-6E8A-4147-A177-3AD203B41FA5}">
                      <a16:colId xmlns:a16="http://schemas.microsoft.com/office/drawing/2014/main" val="805209500"/>
                    </a:ext>
                  </a:extLst>
                </a:gridCol>
                <a:gridCol w="2776671">
                  <a:extLst>
                    <a:ext uri="{9D8B030D-6E8A-4147-A177-3AD203B41FA5}">
                      <a16:colId xmlns:a16="http://schemas.microsoft.com/office/drawing/2014/main" val="192225396"/>
                    </a:ext>
                  </a:extLst>
                </a:gridCol>
              </a:tblGrid>
              <a:tr h="73858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Действие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Метод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URL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Параметры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Формат запроса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Формат ответа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extLst>
                  <a:ext uri="{0D108BD9-81ED-4DB2-BD59-A6C34878D82A}">
                    <a16:rowId xmlns:a16="http://schemas.microsoft.com/office/drawing/2014/main" val="1928689428"/>
                  </a:ext>
                </a:extLst>
              </a:tr>
              <a:tr h="1199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 dirty="0">
                          <a:effectLst/>
                        </a:rPr>
                        <a:t>Регистрация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POST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/auth/register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name</a:t>
                      </a:r>
                      <a:r>
                        <a:rPr lang="ru-RU" sz="1400" kern="0" dirty="0">
                          <a:effectLst/>
                        </a:rPr>
                        <a:t>, </a:t>
                      </a:r>
                      <a:r>
                        <a:rPr lang="en-US" sz="1400" kern="0" dirty="0">
                          <a:effectLst/>
                        </a:rPr>
                        <a:t> phone</a:t>
                      </a:r>
                      <a:r>
                        <a:rPr lang="ru-RU" sz="1400" kern="0" dirty="0">
                          <a:effectLst/>
                        </a:rPr>
                        <a:t>, </a:t>
                      </a:r>
                      <a:r>
                        <a:rPr lang="en-US" sz="1400" kern="0" dirty="0">
                          <a:effectLst/>
                        </a:rPr>
                        <a:t>login, password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{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  "name": "</a:t>
                      </a:r>
                      <a:r>
                        <a:rPr lang="en-US" sz="1400" kern="0" dirty="0" err="1">
                          <a:effectLst/>
                        </a:rPr>
                        <a:t>Иван</a:t>
                      </a:r>
                      <a:r>
                        <a:rPr lang="en-US" sz="1400" kern="0" dirty="0">
                          <a:effectLst/>
                        </a:rPr>
                        <a:t> </a:t>
                      </a:r>
                      <a:r>
                        <a:rPr lang="en-US" sz="1400" kern="0" dirty="0" err="1">
                          <a:effectLst/>
                        </a:rPr>
                        <a:t>Иванов</a:t>
                      </a:r>
                      <a:r>
                        <a:rPr lang="en-US" sz="1400" kern="0" dirty="0">
                          <a:effectLst/>
                        </a:rPr>
                        <a:t>",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  "phone": "+71234567890",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  "login": " user@mail.com ",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  "password": "password123"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}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{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  "id": 1,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  "name": "</a:t>
                      </a:r>
                      <a:r>
                        <a:rPr lang="en-US" sz="1400" kern="0" dirty="0" err="1">
                          <a:effectLst/>
                        </a:rPr>
                        <a:t>Иван</a:t>
                      </a:r>
                      <a:r>
                        <a:rPr lang="en-US" sz="1400" kern="0" dirty="0">
                          <a:effectLst/>
                        </a:rPr>
                        <a:t> </a:t>
                      </a:r>
                      <a:r>
                        <a:rPr lang="en-US" sz="1400" kern="0" dirty="0" err="1">
                          <a:effectLst/>
                        </a:rPr>
                        <a:t>Иванов</a:t>
                      </a:r>
                      <a:r>
                        <a:rPr lang="en-US" sz="1400" kern="0" dirty="0">
                          <a:effectLst/>
                        </a:rPr>
                        <a:t>",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  "phone": "+71234567890",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  "login": "</a:t>
                      </a:r>
                      <a:r>
                        <a:rPr lang="en-US" sz="1400" kern="0" dirty="0" err="1">
                          <a:effectLst/>
                        </a:rPr>
                        <a:t>ivanov</a:t>
                      </a:r>
                      <a:r>
                        <a:rPr lang="en-US" sz="1400" kern="0" dirty="0">
                          <a:effectLst/>
                        </a:rPr>
                        <a:t>"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}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extLst>
                  <a:ext uri="{0D108BD9-81ED-4DB2-BD59-A6C34878D82A}">
                    <a16:rowId xmlns:a16="http://schemas.microsoft.com/office/drawing/2014/main" val="1066016662"/>
                  </a:ext>
                </a:extLst>
              </a:tr>
              <a:tr h="399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ru-RU" sz="1400" kern="0">
                          <a:effectLst/>
                        </a:rPr>
                        <a:t>Авторизация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POST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/auth/login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>
                          <a:effectLst/>
                        </a:rPr>
                        <a:t>login, password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{ "email": "user@mail.com", "password": "123456" }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400" kern="0" dirty="0">
                          <a:effectLst/>
                        </a:rPr>
                        <a:t>{ "token": “</a:t>
                      </a:r>
                      <a:r>
                        <a:rPr lang="en-US" sz="1400" kern="0">
                          <a:effectLst/>
                        </a:rPr>
                        <a:t>jwt_</a:t>
                      </a:r>
                      <a:r>
                        <a:rPr lang="en-US" sz="1400" kern="0" dirty="0">
                          <a:effectLst/>
                        </a:rPr>
                        <a:t>token",}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extLst>
                  <a:ext uri="{0D108BD9-81ED-4DB2-BD59-A6C34878D82A}">
                    <a16:rowId xmlns:a16="http://schemas.microsoft.com/office/drawing/2014/main" val="2144007393"/>
                  </a:ext>
                </a:extLst>
              </a:tr>
              <a:tr h="23999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0">
                          <a:effectLst/>
                        </a:rPr>
                        <a:t>Просмотр услуг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</a:rPr>
                        <a:t>GET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/services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0" dirty="0">
                          <a:effectLst/>
                        </a:rPr>
                        <a:t>-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-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[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  {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    " </a:t>
                      </a:r>
                      <a:r>
                        <a:rPr lang="en-US" sz="1400" kern="100" dirty="0" err="1">
                          <a:effectLst/>
                        </a:rPr>
                        <a:t>service_id</a:t>
                      </a:r>
                      <a:r>
                        <a:rPr lang="ru-RU" sz="1400" kern="100" dirty="0">
                          <a:effectLst/>
                        </a:rPr>
                        <a:t>": 1,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    "</a:t>
                      </a:r>
                      <a:r>
                        <a:rPr lang="en-US" sz="1400" kern="100" dirty="0">
                          <a:effectLst/>
                        </a:rPr>
                        <a:t>name</a:t>
                      </a:r>
                      <a:r>
                        <a:rPr lang="ru-RU" sz="1400" kern="100" dirty="0">
                          <a:effectLst/>
                        </a:rPr>
                        <a:t>": "Замена масла",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    "</a:t>
                      </a:r>
                      <a:r>
                        <a:rPr lang="en-US" sz="1400" kern="100" dirty="0">
                          <a:effectLst/>
                        </a:rPr>
                        <a:t>price</a:t>
                      </a:r>
                      <a:r>
                        <a:rPr lang="ru-RU" sz="1400" kern="100" dirty="0">
                          <a:effectLst/>
                        </a:rPr>
                        <a:t>": 2000</a:t>
                      </a:r>
                      <a:endParaRPr lang="en-US" sz="1400" kern="100" dirty="0">
                        <a:effectLst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</a:rPr>
                        <a:t>  </a:t>
                      </a:r>
                      <a:r>
                        <a:rPr lang="en-US" sz="1400" kern="100" dirty="0">
                          <a:effectLst/>
                        </a:rPr>
                        <a:t>},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{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  " </a:t>
                      </a:r>
                      <a:r>
                        <a:rPr lang="en-US" sz="1400" kern="100" dirty="0" err="1">
                          <a:effectLst/>
                        </a:rPr>
                        <a:t>service_id</a:t>
                      </a:r>
                      <a:r>
                        <a:rPr lang="en-US" sz="1400" kern="100" dirty="0">
                          <a:effectLst/>
                        </a:rPr>
                        <a:t>": 2,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  "name": "</a:t>
                      </a:r>
                      <a:r>
                        <a:rPr lang="en-US" sz="1400" kern="100" dirty="0" err="1">
                          <a:effectLst/>
                        </a:rPr>
                        <a:t>Шиномонтаж</a:t>
                      </a:r>
                      <a:r>
                        <a:rPr lang="en-US" sz="1400" kern="100" dirty="0">
                          <a:effectLst/>
                        </a:rPr>
                        <a:t>",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  "price": 1500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}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]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179" marR="20179" marT="0" marB="0" anchor="ctr"/>
                </a:tc>
                <a:extLst>
                  <a:ext uri="{0D108BD9-81ED-4DB2-BD59-A6C34878D82A}">
                    <a16:rowId xmlns:a16="http://schemas.microsoft.com/office/drawing/2014/main" val="3226745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421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A3864-FC7A-456A-BA4A-B5A662CDA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F930B132-811E-4FC7-8E34-47B7BDCF60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2112114"/>
              </p:ext>
            </p:extLst>
          </p:nvPr>
        </p:nvGraphicFramePr>
        <p:xfrm>
          <a:off x="1097280" y="1011981"/>
          <a:ext cx="10058400" cy="4573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8214">
                  <a:extLst>
                    <a:ext uri="{9D8B030D-6E8A-4147-A177-3AD203B41FA5}">
                      <a16:colId xmlns:a16="http://schemas.microsoft.com/office/drawing/2014/main" val="3104325116"/>
                    </a:ext>
                  </a:extLst>
                </a:gridCol>
                <a:gridCol w="1087104">
                  <a:extLst>
                    <a:ext uri="{9D8B030D-6E8A-4147-A177-3AD203B41FA5}">
                      <a16:colId xmlns:a16="http://schemas.microsoft.com/office/drawing/2014/main" val="2079460298"/>
                    </a:ext>
                  </a:extLst>
                </a:gridCol>
                <a:gridCol w="1942794">
                  <a:extLst>
                    <a:ext uri="{9D8B030D-6E8A-4147-A177-3AD203B41FA5}">
                      <a16:colId xmlns:a16="http://schemas.microsoft.com/office/drawing/2014/main" val="2651821585"/>
                    </a:ext>
                  </a:extLst>
                </a:gridCol>
                <a:gridCol w="1397090">
                  <a:extLst>
                    <a:ext uri="{9D8B030D-6E8A-4147-A177-3AD203B41FA5}">
                      <a16:colId xmlns:a16="http://schemas.microsoft.com/office/drawing/2014/main" val="3367218053"/>
                    </a:ext>
                  </a:extLst>
                </a:gridCol>
                <a:gridCol w="1907274">
                  <a:extLst>
                    <a:ext uri="{9D8B030D-6E8A-4147-A177-3AD203B41FA5}">
                      <a16:colId xmlns:a16="http://schemas.microsoft.com/office/drawing/2014/main" val="4028222250"/>
                    </a:ext>
                  </a:extLst>
                </a:gridCol>
                <a:gridCol w="1845924">
                  <a:extLst>
                    <a:ext uri="{9D8B030D-6E8A-4147-A177-3AD203B41FA5}">
                      <a16:colId xmlns:a16="http://schemas.microsoft.com/office/drawing/2014/main" val="855966918"/>
                    </a:ext>
                  </a:extLst>
                </a:gridCol>
              </a:tblGrid>
              <a:tr h="4816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0" dirty="0">
                          <a:effectLst/>
                        </a:rPr>
                        <a:t>Действие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0">
                          <a:effectLst/>
                        </a:rPr>
                        <a:t>Метод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</a:rPr>
                        <a:t>URL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0">
                          <a:effectLst/>
                        </a:rPr>
                        <a:t>Параметры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0">
                          <a:effectLst/>
                        </a:rPr>
                        <a:t>Формат запроса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0" dirty="0">
                          <a:effectLst/>
                        </a:rPr>
                        <a:t>Формат ответа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694296"/>
                  </a:ext>
                </a:extLst>
              </a:tr>
              <a:tr h="18302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Записаться на услугу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POST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/appointment/book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D_услуги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ID_мастера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дата, время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service_id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1,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master_id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1,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"date": "2023-10-15",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"time": "10:00:00"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"id": 1,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service_id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1,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master_id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1,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"date": "2023-10-15",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"10:00:00",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ru-RU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"активна"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35209496"/>
                  </a:ext>
                </a:extLst>
              </a:tr>
              <a:tr h="18302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Редактировать запись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PUT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/appointment/{id}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записи, новые данные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service_id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2,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master_id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1,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"date": "2023-10-16",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"11:00:00"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{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"id": 1,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service_id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2,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master_id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1,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"date": "2023-10-16",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ru-RU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time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"11:00:00",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"</a:t>
                      </a:r>
                      <a:r>
                        <a:rPr lang="ru-RU" sz="1400" kern="1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status</a:t>
                      </a: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": "активна"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}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11528120"/>
                  </a:ext>
                </a:extLst>
              </a:tr>
              <a:tr h="4315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Отменить запись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/appointment/{id}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 записи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en-US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{ "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service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_id": 1, "status": "canceled" }</a:t>
                      </a:r>
                      <a:endParaRPr lang="en-US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63226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3635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08C3B-34CF-4794-906F-2F135271E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8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Стек технологий</a:t>
            </a:r>
            <a:r>
              <a:rPr lang="en-US" sz="28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C59986-3866-477B-9378-BA83E7F9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Python, Django.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Frontend: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React.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База данных</a:t>
            </a:r>
            <a:r>
              <a:rPr lang="en-US" sz="1800" b="1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PostgreSQL.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Взаимодействие между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осуществляется посредством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</a:t>
            </a:r>
            <a:r>
              <a:rPr lang="ru-RU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03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68D4D-5E57-4ECF-B4BD-4546884AA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sz="28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Ссылка на </a:t>
            </a:r>
            <a:r>
              <a:rPr lang="en-US" sz="28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8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-репозиторий:</a:t>
            </a:r>
            <a:endParaRPr lang="en-US" sz="6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81DA85-3121-4DA4-9B7F-D4862F8F2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1800" b="1" u="sng" kern="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https://github.com/Tigr195/AutoService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85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256D7-7301-423B-A9C9-651F5CCC4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624209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105</TotalTime>
  <Words>530</Words>
  <Application>Microsoft Office PowerPoint</Application>
  <PresentationFormat>Широкоэкранный</PresentationFormat>
  <Paragraphs>110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Calibri</vt:lpstr>
      <vt:lpstr>Calibri Light</vt:lpstr>
      <vt:lpstr>Symbol</vt:lpstr>
      <vt:lpstr>Times New Roman</vt:lpstr>
      <vt:lpstr>Ретро</vt:lpstr>
      <vt:lpstr>AutoService</vt:lpstr>
      <vt:lpstr>1. Схема взаимодействия компонентов.</vt:lpstr>
      <vt:lpstr>2. Логическая схема базы данных.</vt:lpstr>
      <vt:lpstr>3. Структура API.</vt:lpstr>
      <vt:lpstr>Презентация PowerPoint</vt:lpstr>
      <vt:lpstr>4. Стек технологий.</vt:lpstr>
      <vt:lpstr>5. Ссылка на Git-репозиторий: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AutoService</dc:title>
  <dc:creator>User</dc:creator>
  <cp:lastModifiedBy>User</cp:lastModifiedBy>
  <cp:revision>5</cp:revision>
  <dcterms:created xsi:type="dcterms:W3CDTF">2025-02-22T09:25:07Z</dcterms:created>
  <dcterms:modified xsi:type="dcterms:W3CDTF">2025-02-22T12:54:32Z</dcterms:modified>
</cp:coreProperties>
</file>