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50"/>
  </p:notesMasterIdLst>
  <p:sldIdLst>
    <p:sldId id="515" r:id="rId2"/>
    <p:sldId id="501" r:id="rId3"/>
    <p:sldId id="502" r:id="rId4"/>
    <p:sldId id="503" r:id="rId5"/>
    <p:sldId id="539" r:id="rId6"/>
    <p:sldId id="511" r:id="rId7"/>
    <p:sldId id="542" r:id="rId8"/>
    <p:sldId id="570" r:id="rId9"/>
    <p:sldId id="500" r:id="rId10"/>
    <p:sldId id="523" r:id="rId11"/>
    <p:sldId id="543" r:id="rId12"/>
    <p:sldId id="524" r:id="rId13"/>
    <p:sldId id="525" r:id="rId14"/>
    <p:sldId id="526" r:id="rId15"/>
    <p:sldId id="527" r:id="rId16"/>
    <p:sldId id="528" r:id="rId17"/>
    <p:sldId id="529" r:id="rId18"/>
    <p:sldId id="530" r:id="rId19"/>
    <p:sldId id="531" r:id="rId20"/>
    <p:sldId id="532" r:id="rId21"/>
    <p:sldId id="533" r:id="rId22"/>
    <p:sldId id="534" r:id="rId23"/>
    <p:sldId id="535" r:id="rId24"/>
    <p:sldId id="536" r:id="rId25"/>
    <p:sldId id="544" r:id="rId26"/>
    <p:sldId id="546" r:id="rId27"/>
    <p:sldId id="547" r:id="rId28"/>
    <p:sldId id="548" r:id="rId29"/>
    <p:sldId id="549" r:id="rId30"/>
    <p:sldId id="552" r:id="rId31"/>
    <p:sldId id="553" r:id="rId32"/>
    <p:sldId id="555" r:id="rId33"/>
    <p:sldId id="550" r:id="rId34"/>
    <p:sldId id="551" r:id="rId35"/>
    <p:sldId id="556" r:id="rId36"/>
    <p:sldId id="557" r:id="rId37"/>
    <p:sldId id="558" r:id="rId38"/>
    <p:sldId id="559" r:id="rId39"/>
    <p:sldId id="560" r:id="rId40"/>
    <p:sldId id="561" r:id="rId41"/>
    <p:sldId id="562" r:id="rId42"/>
    <p:sldId id="563" r:id="rId43"/>
    <p:sldId id="564" r:id="rId44"/>
    <p:sldId id="565" r:id="rId45"/>
    <p:sldId id="566" r:id="rId46"/>
    <p:sldId id="567" r:id="rId47"/>
    <p:sldId id="568" r:id="rId48"/>
    <p:sldId id="569"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5" autoAdjust="0"/>
    <p:restoredTop sz="94673" autoAdjust="0"/>
  </p:normalViewPr>
  <p:slideViewPr>
    <p:cSldViewPr>
      <p:cViewPr varScale="1">
        <p:scale>
          <a:sx n="69" d="100"/>
          <a:sy n="69" d="100"/>
        </p:scale>
        <p:origin x="77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C58F27-EF05-4E8E-ADE1-E60E7D8BFBD8}" type="datetimeFigureOut">
              <a:rPr lang="en-US" smtClean="0"/>
              <a:pPr/>
              <a:t>6/2/2021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CDAB66-69E7-4F43-8050-57C78153774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1371600"/>
            <a:ext cx="7467600" cy="4216539"/>
          </a:xfrm>
          <a:prstGeom prst="rect">
            <a:avLst/>
          </a:prstGeom>
        </p:spPr>
        <p:txBody>
          <a:bodyPr wrap="square">
            <a:spAutoFit/>
          </a:bodyPr>
          <a:lstStyle/>
          <a:p>
            <a:pPr algn="ctr"/>
            <a:r>
              <a:rPr lang="en-US" sz="3600" b="1" dirty="0" err="1"/>
              <a:t>ECMAScript</a:t>
            </a:r>
            <a:r>
              <a:rPr lang="en-US" sz="3600" b="1" dirty="0"/>
              <a:t> Editions</a:t>
            </a:r>
          </a:p>
          <a:p>
            <a:pPr algn="ctr"/>
            <a:endParaRPr lang="en-US" sz="3600" b="1" dirty="0"/>
          </a:p>
          <a:p>
            <a:r>
              <a:rPr lang="en-US" sz="2800" dirty="0"/>
              <a:t>JavaScript was invented by Brendan </a:t>
            </a:r>
            <a:r>
              <a:rPr lang="en-US" sz="2800" dirty="0" err="1"/>
              <a:t>Eich</a:t>
            </a:r>
            <a:r>
              <a:rPr lang="en-US" sz="2800" dirty="0"/>
              <a:t> in 1995, and became an ECMA standard in 1997.</a:t>
            </a:r>
          </a:p>
          <a:p>
            <a:endParaRPr lang="en-US" sz="2800" dirty="0"/>
          </a:p>
          <a:p>
            <a:r>
              <a:rPr lang="en-US" sz="2800" dirty="0" err="1"/>
              <a:t>ECMAScript</a:t>
            </a:r>
            <a:r>
              <a:rPr lang="en-US" sz="2800" dirty="0"/>
              <a:t> is the official name of the language.</a:t>
            </a:r>
          </a:p>
          <a:p>
            <a:endParaRPr lang="en-US" sz="2800" dirty="0"/>
          </a:p>
          <a:p>
            <a:r>
              <a:rPr lang="en-US" sz="2800" dirty="0"/>
              <a:t>From 2015 </a:t>
            </a:r>
            <a:r>
              <a:rPr lang="en-US" sz="2800" dirty="0" err="1"/>
              <a:t>ECMAScript</a:t>
            </a:r>
            <a:r>
              <a:rPr lang="en-US" sz="2800" dirty="0"/>
              <a:t> is named by year (</a:t>
            </a:r>
            <a:r>
              <a:rPr lang="en-US" sz="2800" dirty="0" err="1"/>
              <a:t>ECMAScript</a:t>
            </a:r>
            <a:r>
              <a:rPr lang="en-US" sz="2800" dirty="0"/>
              <a:t> 2015).</a:t>
            </a:r>
          </a:p>
        </p:txBody>
      </p:sp>
      <p:sp>
        <p:nvSpPr>
          <p:cNvPr id="6"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333137"/>
            <a:ext cx="7696200" cy="6524863"/>
          </a:xfrm>
          <a:prstGeom prst="rect">
            <a:avLst/>
          </a:prstGeom>
        </p:spPr>
        <p:txBody>
          <a:bodyPr wrap="square">
            <a:spAutoFit/>
          </a:bodyPr>
          <a:lstStyle/>
          <a:p>
            <a:pPr algn="ctr"/>
            <a:r>
              <a:rPr lang="en-US" sz="2200" b="1" dirty="0"/>
              <a:t>Array </a:t>
            </a:r>
            <a:r>
              <a:rPr lang="en-US" sz="2200" b="1" dirty="0" err="1"/>
              <a:t>destructuring</a:t>
            </a:r>
            <a:endParaRPr lang="en-US" sz="2200" b="1" dirty="0"/>
          </a:p>
          <a:p>
            <a:r>
              <a:rPr lang="en-US" sz="2200" dirty="0"/>
              <a:t>An example of how the array is </a:t>
            </a:r>
            <a:r>
              <a:rPr lang="en-US" sz="2200" dirty="0" err="1"/>
              <a:t>destructured</a:t>
            </a:r>
            <a:r>
              <a:rPr lang="en-US" sz="2200" dirty="0"/>
              <a:t> into variables:</a:t>
            </a:r>
          </a:p>
          <a:p>
            <a:endParaRPr lang="en-US" sz="2200" dirty="0"/>
          </a:p>
          <a:p>
            <a:r>
              <a:rPr lang="en-US" sz="2200" dirty="0"/>
              <a:t>// we have an array with the name and surname</a:t>
            </a:r>
          </a:p>
          <a:p>
            <a:r>
              <a:rPr lang="en-US" sz="2200" dirty="0"/>
              <a:t>let </a:t>
            </a:r>
            <a:r>
              <a:rPr lang="en-US" sz="2200" dirty="0" err="1"/>
              <a:t>arr</a:t>
            </a:r>
            <a:r>
              <a:rPr lang="en-US" sz="2200" dirty="0"/>
              <a:t> = ["</a:t>
            </a:r>
            <a:r>
              <a:rPr lang="en-US" sz="2200" dirty="0" err="1"/>
              <a:t>Ilya</a:t>
            </a:r>
            <a:r>
              <a:rPr lang="en-US" sz="2200" dirty="0"/>
              <a:t>", "Kantor"]</a:t>
            </a:r>
          </a:p>
          <a:p>
            <a:endParaRPr lang="en-US" sz="2200" dirty="0"/>
          </a:p>
          <a:p>
            <a:r>
              <a:rPr lang="en-US" sz="2200" b="1" dirty="0"/>
              <a:t>// </a:t>
            </a:r>
            <a:r>
              <a:rPr lang="en-US" sz="2200" b="1" dirty="0" err="1"/>
              <a:t>destructuring</a:t>
            </a:r>
            <a:r>
              <a:rPr lang="en-US" sz="2200" b="1" dirty="0"/>
              <a:t> assignment</a:t>
            </a:r>
          </a:p>
          <a:p>
            <a:r>
              <a:rPr lang="en-US" sz="2200" b="1" dirty="0"/>
              <a:t>// sets </a:t>
            </a:r>
            <a:r>
              <a:rPr lang="en-US" sz="2200" b="1" dirty="0" err="1"/>
              <a:t>firstName</a:t>
            </a:r>
            <a:r>
              <a:rPr lang="en-US" sz="2200" b="1" dirty="0"/>
              <a:t> = </a:t>
            </a:r>
            <a:r>
              <a:rPr lang="en-US" sz="2200" b="1" dirty="0" err="1"/>
              <a:t>arr</a:t>
            </a:r>
            <a:r>
              <a:rPr lang="en-US" sz="2200" b="1" dirty="0"/>
              <a:t>[0]</a:t>
            </a:r>
          </a:p>
          <a:p>
            <a:r>
              <a:rPr lang="en-US" sz="2200" b="1" dirty="0"/>
              <a:t>// and surname = </a:t>
            </a:r>
            <a:r>
              <a:rPr lang="en-US" sz="2200" b="1" dirty="0" err="1"/>
              <a:t>arr</a:t>
            </a:r>
            <a:r>
              <a:rPr lang="en-US" sz="2200" b="1" dirty="0"/>
              <a:t>[1]</a:t>
            </a:r>
          </a:p>
          <a:p>
            <a:r>
              <a:rPr lang="en-US" sz="2200" b="1" dirty="0"/>
              <a:t>let [</a:t>
            </a:r>
            <a:r>
              <a:rPr lang="en-US" sz="2200" b="1" dirty="0" err="1"/>
              <a:t>firstName</a:t>
            </a:r>
            <a:r>
              <a:rPr lang="en-US" sz="2200" b="1" dirty="0"/>
              <a:t>, surname] = </a:t>
            </a:r>
            <a:r>
              <a:rPr lang="en-US" sz="2200" b="1" dirty="0" err="1"/>
              <a:t>arr</a:t>
            </a:r>
            <a:r>
              <a:rPr lang="en-US" sz="2200" b="1" dirty="0"/>
              <a:t>;</a:t>
            </a:r>
          </a:p>
          <a:p>
            <a:endParaRPr lang="en-US" sz="2200" dirty="0"/>
          </a:p>
          <a:p>
            <a:r>
              <a:rPr lang="en-US" sz="2200" b="1" dirty="0"/>
              <a:t>alert(</a:t>
            </a:r>
            <a:r>
              <a:rPr lang="en-US" sz="2200" b="1" dirty="0" err="1"/>
              <a:t>firstName</a:t>
            </a:r>
            <a:r>
              <a:rPr lang="en-US" sz="2200" b="1" dirty="0"/>
              <a:t>); // </a:t>
            </a:r>
            <a:r>
              <a:rPr lang="en-US" sz="2200" b="1" dirty="0" err="1"/>
              <a:t>Ilya</a:t>
            </a:r>
            <a:endParaRPr lang="en-US" sz="2200" b="1" dirty="0"/>
          </a:p>
          <a:p>
            <a:r>
              <a:rPr lang="en-US" sz="2200" b="1" dirty="0"/>
              <a:t>alert(surname);  // Kantor</a:t>
            </a:r>
          </a:p>
          <a:p>
            <a:r>
              <a:rPr lang="en-US" sz="2200" dirty="0"/>
              <a:t>Now we can work with variables instead of array members.</a:t>
            </a:r>
          </a:p>
          <a:p>
            <a:endParaRPr lang="en-US" sz="2200" dirty="0"/>
          </a:p>
          <a:p>
            <a:r>
              <a:rPr lang="en-US" sz="2200" dirty="0"/>
              <a:t>It looks great when combined with split or other array-returning methods:</a:t>
            </a:r>
          </a:p>
          <a:p>
            <a:endParaRPr lang="en-US" sz="2200" dirty="0"/>
          </a:p>
          <a:p>
            <a:r>
              <a:rPr lang="en-US" sz="2200" b="1" dirty="0"/>
              <a:t>let [</a:t>
            </a:r>
            <a:r>
              <a:rPr lang="en-US" sz="2200" b="1" dirty="0" err="1"/>
              <a:t>firstName</a:t>
            </a:r>
            <a:r>
              <a:rPr lang="en-US" sz="2200" b="1" dirty="0"/>
              <a:t>, surname] = "</a:t>
            </a:r>
            <a:r>
              <a:rPr lang="en-US" sz="2200" b="1" dirty="0" err="1"/>
              <a:t>Ilya</a:t>
            </a:r>
            <a:r>
              <a:rPr lang="en-US" sz="2200" b="1" dirty="0"/>
              <a:t> </a:t>
            </a:r>
            <a:r>
              <a:rPr lang="en-US" sz="2200" b="1" dirty="0" err="1"/>
              <a:t>Kantor".split</a:t>
            </a:r>
            <a:r>
              <a:rPr lang="en-US" sz="2200" b="1"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534400" cy="6555641"/>
          </a:xfrm>
          <a:prstGeom prst="rect">
            <a:avLst/>
          </a:prstGeom>
        </p:spPr>
        <p:txBody>
          <a:bodyPr wrap="square">
            <a:spAutoFit/>
          </a:bodyPr>
          <a:lstStyle/>
          <a:p>
            <a:pPr algn="ctr"/>
            <a:r>
              <a:rPr lang="en-US" sz="2000" b="1" dirty="0"/>
              <a:t>Object </a:t>
            </a:r>
            <a:r>
              <a:rPr lang="en-US" sz="2000" b="1" dirty="0" err="1"/>
              <a:t>destructuring</a:t>
            </a:r>
            <a:endParaRPr lang="en-US" sz="2000" b="1" dirty="0"/>
          </a:p>
          <a:p>
            <a:r>
              <a:rPr lang="en-US" sz="2000" dirty="0"/>
              <a:t>The </a:t>
            </a:r>
            <a:r>
              <a:rPr lang="en-US" sz="2000" dirty="0" err="1"/>
              <a:t>destructuring</a:t>
            </a:r>
            <a:r>
              <a:rPr lang="en-US" sz="2000" dirty="0"/>
              <a:t> assignment also works with objects.</a:t>
            </a:r>
          </a:p>
          <a:p>
            <a:endParaRPr lang="en-US" sz="2000" dirty="0"/>
          </a:p>
          <a:p>
            <a:r>
              <a:rPr lang="en-US" sz="2000" dirty="0"/>
              <a:t>The basic syntax is:</a:t>
            </a:r>
          </a:p>
          <a:p>
            <a:endParaRPr lang="en-US" sz="2000" dirty="0"/>
          </a:p>
          <a:p>
            <a:r>
              <a:rPr lang="en-US" sz="2000" b="1" dirty="0"/>
              <a:t>let {var1, var2} = {var1:…, var2:…}</a:t>
            </a:r>
          </a:p>
          <a:p>
            <a:r>
              <a:rPr lang="en-US" sz="2000" dirty="0"/>
              <a:t>We have an existing object at the right side, that we want to split into variables. The left side contains a “pattern” for corresponding properties. In the simple case, that’s a list of variable names in {...}.</a:t>
            </a:r>
          </a:p>
          <a:p>
            <a:endParaRPr lang="en-US" sz="2000" dirty="0"/>
          </a:p>
          <a:p>
            <a:r>
              <a:rPr lang="en-US" sz="2000" dirty="0"/>
              <a:t>For instance:</a:t>
            </a:r>
          </a:p>
          <a:p>
            <a:endParaRPr lang="en-US" sz="2000" dirty="0"/>
          </a:p>
          <a:p>
            <a:r>
              <a:rPr lang="en-US" sz="2000" b="1" dirty="0"/>
              <a:t>let options = {</a:t>
            </a:r>
          </a:p>
          <a:p>
            <a:r>
              <a:rPr lang="en-US" sz="2000" b="1" dirty="0"/>
              <a:t>  title: "Menu",</a:t>
            </a:r>
          </a:p>
          <a:p>
            <a:r>
              <a:rPr lang="en-US" sz="2000" b="1" dirty="0"/>
              <a:t>  width: 100,</a:t>
            </a:r>
          </a:p>
          <a:p>
            <a:r>
              <a:rPr lang="en-US" sz="2000" b="1" dirty="0"/>
              <a:t>  height: 200</a:t>
            </a:r>
          </a:p>
          <a:p>
            <a:r>
              <a:rPr lang="en-US" sz="2000" b="1" dirty="0"/>
              <a:t>};</a:t>
            </a:r>
          </a:p>
          <a:p>
            <a:r>
              <a:rPr lang="en-US" sz="2000" b="1" dirty="0"/>
              <a:t>let {title, width, height} = options;</a:t>
            </a:r>
          </a:p>
          <a:p>
            <a:r>
              <a:rPr lang="en-US" sz="2000" b="1" dirty="0"/>
              <a:t>alert(title);  // Menu</a:t>
            </a:r>
          </a:p>
          <a:p>
            <a:r>
              <a:rPr lang="en-US" sz="2000" b="1" dirty="0"/>
              <a:t>alert(width);  // 100</a:t>
            </a:r>
          </a:p>
          <a:p>
            <a:r>
              <a:rPr lang="en-US" sz="2000" b="1" dirty="0"/>
              <a:t>alert(height); // 200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0"/>
            <a:ext cx="8610600" cy="6186309"/>
          </a:xfrm>
          <a:prstGeom prst="rect">
            <a:avLst/>
          </a:prstGeom>
        </p:spPr>
        <p:txBody>
          <a:bodyPr wrap="square">
            <a:spAutoFit/>
          </a:bodyPr>
          <a:lstStyle/>
          <a:p>
            <a:r>
              <a:rPr lang="en-US" b="1" dirty="0"/>
              <a:t>Properties </a:t>
            </a:r>
            <a:r>
              <a:rPr lang="en-US" b="1" dirty="0" err="1"/>
              <a:t>options.title</a:t>
            </a:r>
            <a:r>
              <a:rPr lang="en-US" b="1" dirty="0"/>
              <a:t>, </a:t>
            </a:r>
            <a:r>
              <a:rPr lang="en-US" b="1" dirty="0" err="1"/>
              <a:t>options.width</a:t>
            </a:r>
            <a:r>
              <a:rPr lang="en-US" b="1" dirty="0"/>
              <a:t> and </a:t>
            </a:r>
            <a:r>
              <a:rPr lang="en-US" b="1" dirty="0" err="1"/>
              <a:t>options.height</a:t>
            </a:r>
            <a:r>
              <a:rPr lang="en-US" b="1" dirty="0"/>
              <a:t> are assigned to the corresponding variables. The order does not matter. This works too:</a:t>
            </a:r>
          </a:p>
          <a:p>
            <a:endParaRPr lang="en-US" b="1" dirty="0"/>
          </a:p>
          <a:p>
            <a:r>
              <a:rPr lang="en-US" dirty="0"/>
              <a:t>// changed the order in let {...}</a:t>
            </a:r>
          </a:p>
          <a:p>
            <a:r>
              <a:rPr lang="en-US" b="1" dirty="0"/>
              <a:t>let {height, width, title} = { title: "Menu", height: 200, width: 100 }</a:t>
            </a:r>
          </a:p>
          <a:p>
            <a:r>
              <a:rPr lang="en-US" dirty="0"/>
              <a:t>The pattern on the left side may be more complex and specify the mapping between properties and variables.</a:t>
            </a:r>
          </a:p>
          <a:p>
            <a:r>
              <a:rPr lang="en-US" dirty="0"/>
              <a:t>If we want to assign a property to a variable with another name, for instance, </a:t>
            </a:r>
            <a:r>
              <a:rPr lang="en-US" dirty="0" err="1"/>
              <a:t>options.width</a:t>
            </a:r>
            <a:r>
              <a:rPr lang="en-US" dirty="0"/>
              <a:t> to go into the variable named w, then we can set it using a colon:</a:t>
            </a:r>
          </a:p>
          <a:p>
            <a:r>
              <a:rPr lang="en-US" b="1" dirty="0"/>
              <a:t>let options = {</a:t>
            </a:r>
          </a:p>
          <a:p>
            <a:r>
              <a:rPr lang="en-US" b="1" dirty="0"/>
              <a:t>  title: "Menu",</a:t>
            </a:r>
          </a:p>
          <a:p>
            <a:r>
              <a:rPr lang="en-US" b="1" dirty="0"/>
              <a:t>  width: 100,</a:t>
            </a:r>
          </a:p>
          <a:p>
            <a:r>
              <a:rPr lang="en-US" b="1" dirty="0"/>
              <a:t>  height: 200</a:t>
            </a:r>
          </a:p>
          <a:p>
            <a:r>
              <a:rPr lang="en-US" b="1" dirty="0"/>
              <a:t>};</a:t>
            </a:r>
          </a:p>
          <a:p>
            <a:r>
              <a:rPr lang="en-US" dirty="0"/>
              <a:t>// { </a:t>
            </a:r>
            <a:r>
              <a:rPr lang="en-US" dirty="0" err="1"/>
              <a:t>sourceProperty</a:t>
            </a:r>
            <a:r>
              <a:rPr lang="en-US" dirty="0"/>
              <a:t>: </a:t>
            </a:r>
            <a:r>
              <a:rPr lang="en-US" dirty="0" err="1"/>
              <a:t>targetVariable</a:t>
            </a:r>
            <a:r>
              <a:rPr lang="en-US" dirty="0"/>
              <a:t> }</a:t>
            </a:r>
          </a:p>
          <a:p>
            <a:r>
              <a:rPr lang="en-US" b="1" dirty="0"/>
              <a:t>let {width: w, height: h, title} = options;</a:t>
            </a:r>
          </a:p>
          <a:p>
            <a:r>
              <a:rPr lang="en-US" b="1" dirty="0"/>
              <a:t>// width -&gt; w</a:t>
            </a:r>
          </a:p>
          <a:p>
            <a:r>
              <a:rPr lang="en-US" b="1" dirty="0"/>
              <a:t>// height -&gt; h</a:t>
            </a:r>
          </a:p>
          <a:p>
            <a:r>
              <a:rPr lang="en-US" b="1" dirty="0"/>
              <a:t>// title -&gt; title</a:t>
            </a:r>
          </a:p>
          <a:p>
            <a:r>
              <a:rPr lang="en-US" b="1" dirty="0"/>
              <a:t>alert(title);  // Menu</a:t>
            </a:r>
          </a:p>
          <a:p>
            <a:r>
              <a:rPr lang="en-US" b="1" dirty="0"/>
              <a:t>alert(w);      // 100</a:t>
            </a:r>
          </a:p>
          <a:p>
            <a:r>
              <a:rPr lang="en-US" b="1" dirty="0"/>
              <a:t>alert(h);      // 200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8458200" cy="2031325"/>
          </a:xfrm>
          <a:prstGeom prst="rect">
            <a:avLst/>
          </a:prstGeom>
        </p:spPr>
        <p:txBody>
          <a:bodyPr wrap="square">
            <a:spAutoFit/>
          </a:bodyPr>
          <a:lstStyle/>
          <a:p>
            <a:pPr algn="ctr"/>
            <a:r>
              <a:rPr lang="en-US" b="1" dirty="0"/>
              <a:t>Map and Set</a:t>
            </a:r>
          </a:p>
          <a:p>
            <a:r>
              <a:rPr lang="en-US" dirty="0"/>
              <a:t>Now we’ve learned about the following complex data structures:</a:t>
            </a:r>
          </a:p>
          <a:p>
            <a:endParaRPr lang="en-US" dirty="0"/>
          </a:p>
          <a:p>
            <a:pPr>
              <a:buFont typeface="Wingdings" pitchFamily="2" charset="2"/>
              <a:buChar char="Ø"/>
            </a:pPr>
            <a:r>
              <a:rPr lang="en-US" b="1" dirty="0"/>
              <a:t>Objects for storing keyed collections.</a:t>
            </a:r>
          </a:p>
          <a:p>
            <a:pPr>
              <a:buFont typeface="Wingdings" pitchFamily="2" charset="2"/>
              <a:buChar char="Ø"/>
            </a:pPr>
            <a:r>
              <a:rPr lang="en-US" b="1" dirty="0"/>
              <a:t>Arrays for storing ordered collections.</a:t>
            </a:r>
          </a:p>
          <a:p>
            <a:endParaRPr lang="en-US" b="1" dirty="0"/>
          </a:p>
          <a:p>
            <a:r>
              <a:rPr lang="en-US" dirty="0"/>
              <a:t>But that’s not enough for real life. That’s why </a:t>
            </a:r>
            <a:r>
              <a:rPr lang="en-US" b="1" dirty="0"/>
              <a:t>Map and Set </a:t>
            </a:r>
            <a:r>
              <a:rPr lang="en-US" dirty="0"/>
              <a:t>also exist.</a:t>
            </a:r>
          </a:p>
        </p:txBody>
      </p:sp>
      <p:sp>
        <p:nvSpPr>
          <p:cNvPr id="3" name="Rectangle 2"/>
          <p:cNvSpPr/>
          <p:nvPr/>
        </p:nvSpPr>
        <p:spPr>
          <a:xfrm>
            <a:off x="457200" y="2514600"/>
            <a:ext cx="8077200" cy="4185761"/>
          </a:xfrm>
          <a:prstGeom prst="rect">
            <a:avLst/>
          </a:prstGeom>
        </p:spPr>
        <p:txBody>
          <a:bodyPr wrap="square">
            <a:spAutoFit/>
          </a:bodyPr>
          <a:lstStyle/>
          <a:p>
            <a:pPr algn="ctr"/>
            <a:r>
              <a:rPr lang="en-US" b="1" dirty="0"/>
              <a:t>Map</a:t>
            </a:r>
          </a:p>
          <a:p>
            <a:r>
              <a:rPr lang="en-US" b="1" dirty="0"/>
              <a:t>Map is a collection of keyed data items, just like an Object. But the main difference is that Map allows keys of any type.</a:t>
            </a:r>
          </a:p>
          <a:p>
            <a:endParaRPr lang="en-US" dirty="0"/>
          </a:p>
          <a:p>
            <a:r>
              <a:rPr lang="en-US" dirty="0"/>
              <a:t>Methods and properties are:</a:t>
            </a:r>
          </a:p>
          <a:p>
            <a:r>
              <a:rPr lang="en-US" sz="2200" b="1" dirty="0"/>
              <a:t>new Map() – creates the map.</a:t>
            </a:r>
          </a:p>
          <a:p>
            <a:r>
              <a:rPr lang="en-US" sz="2200" b="1" dirty="0" err="1"/>
              <a:t>map.set</a:t>
            </a:r>
            <a:r>
              <a:rPr lang="en-US" sz="2200" b="1" dirty="0"/>
              <a:t>(key, value) – stores the value by the key.</a:t>
            </a:r>
          </a:p>
          <a:p>
            <a:r>
              <a:rPr lang="en-US" sz="2200" b="1" dirty="0" err="1"/>
              <a:t>map.get</a:t>
            </a:r>
            <a:r>
              <a:rPr lang="en-US" sz="2200" b="1" dirty="0"/>
              <a:t>(key) – returns the value by the key, undefined if key doesn’t exist in map.</a:t>
            </a:r>
          </a:p>
          <a:p>
            <a:r>
              <a:rPr lang="en-US" sz="2200" b="1" dirty="0" err="1"/>
              <a:t>map.has</a:t>
            </a:r>
            <a:r>
              <a:rPr lang="en-US" sz="2200" b="1" dirty="0"/>
              <a:t>(key) – returns true if the key exists, false otherwise.</a:t>
            </a:r>
          </a:p>
          <a:p>
            <a:r>
              <a:rPr lang="en-US" sz="2200" b="1" dirty="0" err="1"/>
              <a:t>map.delete</a:t>
            </a:r>
            <a:r>
              <a:rPr lang="en-US" sz="2200" b="1" dirty="0"/>
              <a:t>(key) – removes the value by the key.</a:t>
            </a:r>
          </a:p>
          <a:p>
            <a:r>
              <a:rPr lang="en-US" sz="2200" b="1" dirty="0" err="1"/>
              <a:t>map.clear</a:t>
            </a:r>
            <a:r>
              <a:rPr lang="en-US" sz="2200" b="1" dirty="0"/>
              <a:t>() – removes everything from the map.</a:t>
            </a:r>
          </a:p>
          <a:p>
            <a:r>
              <a:rPr lang="en-US" sz="2200" b="1" dirty="0" err="1"/>
              <a:t>map.size</a:t>
            </a:r>
            <a:r>
              <a:rPr lang="en-US" sz="2200" b="1" dirty="0"/>
              <a:t> – returns the current element count.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304800"/>
            <a:ext cx="7924800" cy="3139321"/>
          </a:xfrm>
          <a:prstGeom prst="rect">
            <a:avLst/>
          </a:prstGeom>
        </p:spPr>
        <p:txBody>
          <a:bodyPr wrap="square">
            <a:spAutoFit/>
          </a:bodyPr>
          <a:lstStyle/>
          <a:p>
            <a:r>
              <a:rPr lang="en-US" b="1" dirty="0"/>
              <a:t>let map = new Map();</a:t>
            </a:r>
          </a:p>
          <a:p>
            <a:endParaRPr lang="en-US" dirty="0"/>
          </a:p>
          <a:p>
            <a:r>
              <a:rPr lang="en-US" b="1" dirty="0" err="1"/>
              <a:t>map.set</a:t>
            </a:r>
            <a:r>
              <a:rPr lang="en-US" b="1" dirty="0"/>
              <a:t>('1', 'str1');   // a string key</a:t>
            </a:r>
          </a:p>
          <a:p>
            <a:r>
              <a:rPr lang="en-US" b="1" dirty="0" err="1"/>
              <a:t>map.set</a:t>
            </a:r>
            <a:r>
              <a:rPr lang="en-US" b="1" dirty="0"/>
              <a:t>(1, 'num1');     // a numeric key</a:t>
            </a:r>
          </a:p>
          <a:p>
            <a:r>
              <a:rPr lang="en-US" b="1" dirty="0" err="1"/>
              <a:t>map.set</a:t>
            </a:r>
            <a:r>
              <a:rPr lang="en-US" b="1" dirty="0"/>
              <a:t>(true, 'bool1'); // a </a:t>
            </a:r>
            <a:r>
              <a:rPr lang="en-US" b="1" dirty="0" err="1"/>
              <a:t>boolean</a:t>
            </a:r>
            <a:r>
              <a:rPr lang="en-US" b="1" dirty="0"/>
              <a:t> key</a:t>
            </a:r>
          </a:p>
          <a:p>
            <a:endParaRPr lang="en-US" dirty="0"/>
          </a:p>
          <a:p>
            <a:r>
              <a:rPr lang="en-US" dirty="0"/>
              <a:t>// Map keeps the type, so these two are different:</a:t>
            </a:r>
          </a:p>
          <a:p>
            <a:r>
              <a:rPr lang="en-US" b="1" dirty="0"/>
              <a:t>alert( </a:t>
            </a:r>
            <a:r>
              <a:rPr lang="en-US" b="1" dirty="0" err="1"/>
              <a:t>map.get</a:t>
            </a:r>
            <a:r>
              <a:rPr lang="en-US" b="1" dirty="0"/>
              <a:t>(1)   ); // 'num1'</a:t>
            </a:r>
          </a:p>
          <a:p>
            <a:r>
              <a:rPr lang="en-US" b="1" dirty="0"/>
              <a:t>alert( </a:t>
            </a:r>
            <a:r>
              <a:rPr lang="en-US" b="1" dirty="0" err="1"/>
              <a:t>map.get</a:t>
            </a:r>
            <a:r>
              <a:rPr lang="en-US" b="1" dirty="0"/>
              <a:t>('1') ); // 'str1'</a:t>
            </a:r>
          </a:p>
          <a:p>
            <a:endParaRPr lang="en-US" b="1" dirty="0"/>
          </a:p>
          <a:p>
            <a:r>
              <a:rPr lang="en-US" b="1" dirty="0"/>
              <a:t>alert( </a:t>
            </a:r>
            <a:r>
              <a:rPr lang="en-US" b="1" dirty="0" err="1"/>
              <a:t>map.size</a:t>
            </a:r>
            <a:r>
              <a:rPr lang="en-US" b="1" dirty="0"/>
              <a:t> ); // 3</a:t>
            </a:r>
          </a:p>
        </p:txBody>
      </p:sp>
      <p:sp>
        <p:nvSpPr>
          <p:cNvPr id="4" name="Rectangle 3"/>
          <p:cNvSpPr/>
          <p:nvPr/>
        </p:nvSpPr>
        <p:spPr>
          <a:xfrm>
            <a:off x="381000" y="3733800"/>
            <a:ext cx="8153400" cy="3016210"/>
          </a:xfrm>
          <a:prstGeom prst="rect">
            <a:avLst/>
          </a:prstGeom>
        </p:spPr>
        <p:txBody>
          <a:bodyPr wrap="square">
            <a:spAutoFit/>
          </a:bodyPr>
          <a:lstStyle/>
          <a:p>
            <a:pPr algn="ctr"/>
            <a:r>
              <a:rPr lang="en-US" sz="2800" dirty="0"/>
              <a:t>Map can also use objects as keys.</a:t>
            </a:r>
          </a:p>
          <a:p>
            <a:r>
              <a:rPr lang="en-US" b="1" dirty="0"/>
              <a:t>let john = { name: "John" };</a:t>
            </a:r>
          </a:p>
          <a:p>
            <a:endParaRPr lang="en-US" b="1" dirty="0"/>
          </a:p>
          <a:p>
            <a:r>
              <a:rPr lang="en-US" b="1" dirty="0"/>
              <a:t>// for every user, let's store their visits count</a:t>
            </a:r>
          </a:p>
          <a:p>
            <a:r>
              <a:rPr lang="en-US" b="1" dirty="0"/>
              <a:t>let </a:t>
            </a:r>
            <a:r>
              <a:rPr lang="en-US" b="1" dirty="0" err="1"/>
              <a:t>visitsCountMap</a:t>
            </a:r>
            <a:r>
              <a:rPr lang="en-US" b="1" dirty="0"/>
              <a:t> = new Map();</a:t>
            </a:r>
          </a:p>
          <a:p>
            <a:endParaRPr lang="en-US" b="1" dirty="0"/>
          </a:p>
          <a:p>
            <a:r>
              <a:rPr lang="en-US" b="1" dirty="0"/>
              <a:t>// john is the key for the map</a:t>
            </a:r>
          </a:p>
          <a:p>
            <a:r>
              <a:rPr lang="en-US" b="1" dirty="0" err="1"/>
              <a:t>visitsCountMap.set</a:t>
            </a:r>
            <a:r>
              <a:rPr lang="en-US" b="1" dirty="0"/>
              <a:t>(john, 123);</a:t>
            </a:r>
          </a:p>
          <a:p>
            <a:endParaRPr lang="en-US" b="1" dirty="0"/>
          </a:p>
          <a:p>
            <a:r>
              <a:rPr lang="en-US" b="1" dirty="0"/>
              <a:t>alert( </a:t>
            </a:r>
            <a:r>
              <a:rPr lang="en-US" b="1" dirty="0" err="1"/>
              <a:t>visitsCountMap.get</a:t>
            </a:r>
            <a:r>
              <a:rPr lang="en-US" b="1" dirty="0"/>
              <a:t>(john) ); // 123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458200" cy="2400657"/>
          </a:xfrm>
          <a:prstGeom prst="rect">
            <a:avLst/>
          </a:prstGeom>
        </p:spPr>
        <p:txBody>
          <a:bodyPr wrap="square">
            <a:spAutoFit/>
          </a:bodyPr>
          <a:lstStyle/>
          <a:p>
            <a:pPr algn="ctr"/>
            <a:r>
              <a:rPr lang="en-US" b="1" dirty="0"/>
              <a:t>Iteration over Map</a:t>
            </a:r>
          </a:p>
          <a:p>
            <a:r>
              <a:rPr lang="en-US" dirty="0"/>
              <a:t>For looping over a map, there are 3 methods:</a:t>
            </a:r>
          </a:p>
          <a:p>
            <a:endParaRPr lang="en-US" dirty="0"/>
          </a:p>
          <a:p>
            <a:pPr>
              <a:buFont typeface="Wingdings" pitchFamily="2" charset="2"/>
              <a:buChar char="Ø"/>
            </a:pPr>
            <a:r>
              <a:rPr lang="en-US" sz="2400" b="1" dirty="0" err="1"/>
              <a:t>map.keys</a:t>
            </a:r>
            <a:r>
              <a:rPr lang="en-US" sz="2400" b="1" dirty="0"/>
              <a:t>() – returns an </a:t>
            </a:r>
            <a:r>
              <a:rPr lang="en-US" sz="2400" b="1" dirty="0" err="1"/>
              <a:t>iterable</a:t>
            </a:r>
            <a:r>
              <a:rPr lang="en-US" sz="2400" b="1" dirty="0"/>
              <a:t> for keys,</a:t>
            </a:r>
          </a:p>
          <a:p>
            <a:pPr>
              <a:buFont typeface="Wingdings" pitchFamily="2" charset="2"/>
              <a:buChar char="Ø"/>
            </a:pPr>
            <a:r>
              <a:rPr lang="en-US" sz="2400" b="1" dirty="0" err="1"/>
              <a:t>map.values</a:t>
            </a:r>
            <a:r>
              <a:rPr lang="en-US" sz="2400" b="1" dirty="0"/>
              <a:t>() – returns an </a:t>
            </a:r>
            <a:r>
              <a:rPr lang="en-US" sz="2400" b="1" dirty="0" err="1"/>
              <a:t>iterable</a:t>
            </a:r>
            <a:r>
              <a:rPr lang="en-US" sz="2400" b="1" dirty="0"/>
              <a:t> for values,</a:t>
            </a:r>
          </a:p>
          <a:p>
            <a:pPr>
              <a:buFont typeface="Wingdings" pitchFamily="2" charset="2"/>
              <a:buChar char="Ø"/>
            </a:pPr>
            <a:r>
              <a:rPr lang="en-US" sz="2400" b="1" dirty="0" err="1"/>
              <a:t>map.entries</a:t>
            </a:r>
            <a:r>
              <a:rPr lang="en-US" sz="2400" b="1" dirty="0"/>
              <a:t>() – returns an </a:t>
            </a:r>
            <a:r>
              <a:rPr lang="en-US" sz="2400" b="1" dirty="0" err="1"/>
              <a:t>iterable</a:t>
            </a:r>
            <a:r>
              <a:rPr lang="en-US" sz="2400" b="1" dirty="0"/>
              <a:t> for entries [key, value], it’s used by default in for..of.</a:t>
            </a:r>
          </a:p>
        </p:txBody>
      </p:sp>
      <p:sp>
        <p:nvSpPr>
          <p:cNvPr id="5" name="Rectangle 4"/>
          <p:cNvSpPr/>
          <p:nvPr/>
        </p:nvSpPr>
        <p:spPr>
          <a:xfrm>
            <a:off x="1143000" y="2895600"/>
            <a:ext cx="6858000" cy="3631763"/>
          </a:xfrm>
          <a:prstGeom prst="rect">
            <a:avLst/>
          </a:prstGeom>
        </p:spPr>
        <p:txBody>
          <a:bodyPr wrap="square">
            <a:spAutoFit/>
          </a:bodyPr>
          <a:lstStyle/>
          <a:p>
            <a:r>
              <a:rPr lang="en-US" sz="2300" b="1" dirty="0"/>
              <a:t>let </a:t>
            </a:r>
            <a:r>
              <a:rPr lang="en-US" sz="2300" b="1" dirty="0" err="1"/>
              <a:t>recipeMap</a:t>
            </a:r>
            <a:r>
              <a:rPr lang="en-US" sz="2300" b="1" dirty="0"/>
              <a:t> = new Map([</a:t>
            </a:r>
          </a:p>
          <a:p>
            <a:r>
              <a:rPr lang="en-US" sz="2300" b="1" dirty="0"/>
              <a:t>  ['cucumber', 500],</a:t>
            </a:r>
          </a:p>
          <a:p>
            <a:r>
              <a:rPr lang="en-US" sz="2300" b="1" dirty="0"/>
              <a:t>  ['tomatoes', 350],</a:t>
            </a:r>
          </a:p>
          <a:p>
            <a:r>
              <a:rPr lang="en-US" sz="2300" b="1" dirty="0"/>
              <a:t>  ['onion',    50]</a:t>
            </a:r>
          </a:p>
          <a:p>
            <a:r>
              <a:rPr lang="en-US" sz="2300" b="1" dirty="0"/>
              <a:t>]);</a:t>
            </a:r>
          </a:p>
          <a:p>
            <a:endParaRPr lang="en-US" sz="2300" b="1" dirty="0"/>
          </a:p>
          <a:p>
            <a:r>
              <a:rPr lang="en-US" sz="2300" b="1" dirty="0"/>
              <a:t>// iterate over keys (vegetables)</a:t>
            </a:r>
          </a:p>
          <a:p>
            <a:r>
              <a:rPr lang="en-US" sz="2300" b="1" dirty="0"/>
              <a:t>for (let vegetable of </a:t>
            </a:r>
            <a:r>
              <a:rPr lang="en-US" sz="2300" b="1" dirty="0" err="1"/>
              <a:t>recipeMap.keys</a:t>
            </a:r>
            <a:r>
              <a:rPr lang="en-US" sz="2300" b="1" dirty="0"/>
              <a:t>()) {</a:t>
            </a:r>
          </a:p>
          <a:p>
            <a:r>
              <a:rPr lang="en-US" sz="2300" b="1" dirty="0"/>
              <a:t>  alert(vegetable); // cucumber, tomatoes, onion</a:t>
            </a:r>
          </a:p>
          <a:p>
            <a:r>
              <a:rPr lang="en-US" sz="2300" b="1"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8305800" cy="6247864"/>
          </a:xfrm>
          <a:prstGeom prst="rect">
            <a:avLst/>
          </a:prstGeom>
        </p:spPr>
        <p:txBody>
          <a:bodyPr wrap="square">
            <a:spAutoFit/>
          </a:bodyPr>
          <a:lstStyle/>
          <a:p>
            <a:pPr algn="ctr"/>
            <a:r>
              <a:rPr lang="en-US" sz="2500" b="1" dirty="0"/>
              <a:t>Set</a:t>
            </a:r>
          </a:p>
          <a:p>
            <a:r>
              <a:rPr lang="en-US" sz="2500" dirty="0"/>
              <a:t>A Set is a special type collection – “set of values” (without keys), where each value may occur only once.</a:t>
            </a:r>
          </a:p>
          <a:p>
            <a:endParaRPr lang="en-US" sz="2500" dirty="0"/>
          </a:p>
          <a:p>
            <a:r>
              <a:rPr lang="en-US" sz="2500" dirty="0"/>
              <a:t>Its main methods are:</a:t>
            </a:r>
          </a:p>
          <a:p>
            <a:endParaRPr lang="en-US" sz="2500" dirty="0"/>
          </a:p>
          <a:p>
            <a:pPr>
              <a:buFont typeface="Wingdings" pitchFamily="2" charset="2"/>
              <a:buChar char="Ø"/>
            </a:pPr>
            <a:r>
              <a:rPr lang="en-US" sz="2500" b="1" dirty="0"/>
              <a:t>new Set(</a:t>
            </a:r>
            <a:r>
              <a:rPr lang="en-US" sz="2500" b="1" dirty="0" err="1"/>
              <a:t>iterable</a:t>
            </a:r>
            <a:r>
              <a:rPr lang="en-US" sz="2500" b="1" dirty="0"/>
              <a:t>) – creates the set, and if an </a:t>
            </a:r>
            <a:r>
              <a:rPr lang="en-US" sz="2500" b="1" dirty="0" err="1"/>
              <a:t>iterable</a:t>
            </a:r>
            <a:r>
              <a:rPr lang="en-US" sz="2500" b="1" dirty="0"/>
              <a:t> object is provided (usually an array), copies values from it into the set.</a:t>
            </a:r>
          </a:p>
          <a:p>
            <a:pPr>
              <a:buFont typeface="Wingdings" pitchFamily="2" charset="2"/>
              <a:buChar char="Ø"/>
            </a:pPr>
            <a:r>
              <a:rPr lang="en-US" sz="2500" b="1" dirty="0" err="1"/>
              <a:t>set.add</a:t>
            </a:r>
            <a:r>
              <a:rPr lang="en-US" sz="2500" b="1" dirty="0"/>
              <a:t>(value) – adds a value, returns the set itself.</a:t>
            </a:r>
          </a:p>
          <a:p>
            <a:pPr>
              <a:buFont typeface="Wingdings" pitchFamily="2" charset="2"/>
              <a:buChar char="Ø"/>
            </a:pPr>
            <a:r>
              <a:rPr lang="en-US" sz="2500" b="1" dirty="0" err="1"/>
              <a:t>set.delete</a:t>
            </a:r>
            <a:r>
              <a:rPr lang="en-US" sz="2500" b="1" dirty="0"/>
              <a:t>(value) – removes the value, returns true if value existed at the moment of the call, otherwise false.</a:t>
            </a:r>
          </a:p>
          <a:p>
            <a:pPr>
              <a:buFont typeface="Wingdings" pitchFamily="2" charset="2"/>
              <a:buChar char="Ø"/>
            </a:pPr>
            <a:r>
              <a:rPr lang="en-US" sz="2500" b="1" dirty="0" err="1"/>
              <a:t>set.has</a:t>
            </a:r>
            <a:r>
              <a:rPr lang="en-US" sz="2500" b="1" dirty="0"/>
              <a:t>(value) – returns true if the value exists in the set, otherwise false.</a:t>
            </a:r>
          </a:p>
          <a:p>
            <a:pPr>
              <a:buFont typeface="Wingdings" pitchFamily="2" charset="2"/>
              <a:buChar char="Ø"/>
            </a:pPr>
            <a:r>
              <a:rPr lang="en-US" sz="2500" b="1" dirty="0" err="1"/>
              <a:t>set.clear</a:t>
            </a:r>
            <a:r>
              <a:rPr lang="en-US" sz="2500" b="1" dirty="0"/>
              <a:t>() – removes everything from the set.</a:t>
            </a:r>
          </a:p>
          <a:p>
            <a:pPr>
              <a:buFont typeface="Wingdings" pitchFamily="2" charset="2"/>
              <a:buChar char="Ø"/>
            </a:pPr>
            <a:r>
              <a:rPr lang="en-US" sz="2500" b="1" dirty="0" err="1"/>
              <a:t>set.size</a:t>
            </a:r>
            <a:r>
              <a:rPr lang="en-US" sz="2500" b="1" dirty="0"/>
              <a:t> – is the elements count.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8534400" cy="6463308"/>
          </a:xfrm>
          <a:prstGeom prst="rect">
            <a:avLst/>
          </a:prstGeom>
        </p:spPr>
        <p:txBody>
          <a:bodyPr wrap="square">
            <a:spAutoFit/>
          </a:bodyPr>
          <a:lstStyle/>
          <a:p>
            <a:r>
              <a:rPr lang="en-US" b="1" dirty="0"/>
              <a:t>let set = new Set();</a:t>
            </a:r>
          </a:p>
          <a:p>
            <a:endParaRPr lang="en-US" b="1" dirty="0"/>
          </a:p>
          <a:p>
            <a:r>
              <a:rPr lang="en-US" b="1" dirty="0"/>
              <a:t>let john = { name: "John" };</a:t>
            </a:r>
          </a:p>
          <a:p>
            <a:r>
              <a:rPr lang="en-US" b="1" dirty="0"/>
              <a:t>let </a:t>
            </a:r>
            <a:r>
              <a:rPr lang="en-US" b="1" dirty="0" err="1"/>
              <a:t>pete</a:t>
            </a:r>
            <a:r>
              <a:rPr lang="en-US" b="1" dirty="0"/>
              <a:t> = { name: "Pete" };</a:t>
            </a:r>
          </a:p>
          <a:p>
            <a:r>
              <a:rPr lang="en-US" b="1" dirty="0"/>
              <a:t>let </a:t>
            </a:r>
            <a:r>
              <a:rPr lang="en-US" b="1" dirty="0" err="1"/>
              <a:t>mary</a:t>
            </a:r>
            <a:r>
              <a:rPr lang="en-US" b="1" dirty="0"/>
              <a:t> = { name: "Mary" };</a:t>
            </a:r>
          </a:p>
          <a:p>
            <a:endParaRPr lang="en-US" b="1" dirty="0"/>
          </a:p>
          <a:p>
            <a:r>
              <a:rPr lang="en-US" b="1" dirty="0"/>
              <a:t>// visits, some users come multiple times</a:t>
            </a:r>
          </a:p>
          <a:p>
            <a:r>
              <a:rPr lang="en-US" b="1" dirty="0" err="1"/>
              <a:t>set.add</a:t>
            </a:r>
            <a:r>
              <a:rPr lang="en-US" b="1" dirty="0"/>
              <a:t>(john);</a:t>
            </a:r>
          </a:p>
          <a:p>
            <a:r>
              <a:rPr lang="en-US" b="1" dirty="0" err="1"/>
              <a:t>set.add</a:t>
            </a:r>
            <a:r>
              <a:rPr lang="en-US" b="1" dirty="0"/>
              <a:t>(</a:t>
            </a:r>
            <a:r>
              <a:rPr lang="en-US" b="1" dirty="0" err="1"/>
              <a:t>pete</a:t>
            </a:r>
            <a:r>
              <a:rPr lang="en-US" b="1" dirty="0"/>
              <a:t>);</a:t>
            </a:r>
          </a:p>
          <a:p>
            <a:r>
              <a:rPr lang="en-US" b="1" dirty="0" err="1"/>
              <a:t>set.add</a:t>
            </a:r>
            <a:r>
              <a:rPr lang="en-US" b="1" dirty="0"/>
              <a:t>(</a:t>
            </a:r>
            <a:r>
              <a:rPr lang="en-US" b="1" dirty="0" err="1"/>
              <a:t>mary</a:t>
            </a:r>
            <a:r>
              <a:rPr lang="en-US" b="1" dirty="0"/>
              <a:t>);</a:t>
            </a:r>
          </a:p>
          <a:p>
            <a:r>
              <a:rPr lang="en-US" b="1" dirty="0" err="1"/>
              <a:t>set.add</a:t>
            </a:r>
            <a:r>
              <a:rPr lang="en-US" b="1" dirty="0"/>
              <a:t>(john);</a:t>
            </a:r>
          </a:p>
          <a:p>
            <a:r>
              <a:rPr lang="en-US" b="1" dirty="0" err="1"/>
              <a:t>set.add</a:t>
            </a:r>
            <a:r>
              <a:rPr lang="en-US" b="1" dirty="0"/>
              <a:t>(</a:t>
            </a:r>
            <a:r>
              <a:rPr lang="en-US" b="1" dirty="0" err="1"/>
              <a:t>mary</a:t>
            </a:r>
            <a:r>
              <a:rPr lang="en-US" b="1" dirty="0"/>
              <a:t>);</a:t>
            </a:r>
          </a:p>
          <a:p>
            <a:endParaRPr lang="en-US" b="1" dirty="0"/>
          </a:p>
          <a:p>
            <a:r>
              <a:rPr lang="en-US" b="1" dirty="0"/>
              <a:t>// set keeps only unique values</a:t>
            </a:r>
          </a:p>
          <a:p>
            <a:r>
              <a:rPr lang="en-US" b="1" dirty="0"/>
              <a:t>alert( </a:t>
            </a:r>
            <a:r>
              <a:rPr lang="en-US" b="1" dirty="0" err="1"/>
              <a:t>set.size</a:t>
            </a:r>
            <a:r>
              <a:rPr lang="en-US" b="1" dirty="0"/>
              <a:t> ); // 3</a:t>
            </a:r>
          </a:p>
          <a:p>
            <a:endParaRPr lang="en-US" b="1" dirty="0"/>
          </a:p>
          <a:p>
            <a:r>
              <a:rPr lang="en-US" b="1" dirty="0"/>
              <a:t>for (let user of set) {</a:t>
            </a:r>
          </a:p>
          <a:p>
            <a:r>
              <a:rPr lang="en-US" b="1" dirty="0"/>
              <a:t>  alert(user.name); // John (then Pete and Mary)</a:t>
            </a:r>
          </a:p>
          <a:p>
            <a:r>
              <a:rPr lang="en-US" b="1" dirty="0"/>
              <a:t>}</a:t>
            </a:r>
          </a:p>
          <a:p>
            <a:r>
              <a:rPr lang="en-US" b="1" dirty="0"/>
              <a:t>The alternative to Set could be an array of users, and the code to check for duplicates on every insertion using </a:t>
            </a:r>
            <a:r>
              <a:rPr lang="en-US" b="1" dirty="0" err="1"/>
              <a:t>arr.find</a:t>
            </a:r>
            <a:r>
              <a:rPr lang="en-US" b="1" dirty="0"/>
              <a:t>. But the performance would be much worse, because this method walks through the whole array checking every element. Set is much better optimized internally for uniqueness checks.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8229600" cy="6740307"/>
          </a:xfrm>
          <a:prstGeom prst="rect">
            <a:avLst/>
          </a:prstGeom>
        </p:spPr>
        <p:txBody>
          <a:bodyPr wrap="square">
            <a:spAutoFit/>
          </a:bodyPr>
          <a:lstStyle/>
          <a:p>
            <a:pPr algn="ctr"/>
            <a:r>
              <a:rPr lang="en-US" b="1" dirty="0"/>
              <a:t>Iteration over Set</a:t>
            </a:r>
          </a:p>
          <a:p>
            <a:r>
              <a:rPr lang="en-US" b="1" dirty="0"/>
              <a:t>We can loop over a set either with for..of or using </a:t>
            </a:r>
            <a:r>
              <a:rPr lang="en-US" b="1" dirty="0" err="1"/>
              <a:t>forEach</a:t>
            </a:r>
            <a:r>
              <a:rPr lang="en-US" b="1" dirty="0"/>
              <a:t>:</a:t>
            </a:r>
          </a:p>
          <a:p>
            <a:endParaRPr lang="en-US" b="1" dirty="0"/>
          </a:p>
          <a:p>
            <a:r>
              <a:rPr lang="en-US" b="1" dirty="0"/>
              <a:t>let set = new Set(["oranges", "apples", "bananas"]);</a:t>
            </a:r>
          </a:p>
          <a:p>
            <a:endParaRPr lang="en-US" b="1" dirty="0"/>
          </a:p>
          <a:p>
            <a:r>
              <a:rPr lang="en-US" b="1" dirty="0"/>
              <a:t>for (let value of set) alert(value);</a:t>
            </a:r>
          </a:p>
          <a:p>
            <a:r>
              <a:rPr lang="en-US" b="1" dirty="0"/>
              <a:t>// the same with </a:t>
            </a:r>
            <a:r>
              <a:rPr lang="en-US" b="1" dirty="0" err="1"/>
              <a:t>forEach</a:t>
            </a:r>
            <a:r>
              <a:rPr lang="en-US" b="1" dirty="0"/>
              <a:t>:</a:t>
            </a:r>
          </a:p>
          <a:p>
            <a:r>
              <a:rPr lang="en-US" b="1" dirty="0" err="1"/>
              <a:t>set.forEach</a:t>
            </a:r>
            <a:r>
              <a:rPr lang="en-US" b="1" dirty="0"/>
              <a:t>((value, </a:t>
            </a:r>
            <a:r>
              <a:rPr lang="en-US" b="1" dirty="0" err="1"/>
              <a:t>valueAgain</a:t>
            </a:r>
            <a:r>
              <a:rPr lang="en-US" b="1" dirty="0"/>
              <a:t>, set) =&gt; {</a:t>
            </a:r>
          </a:p>
          <a:p>
            <a:r>
              <a:rPr lang="en-US" b="1" dirty="0"/>
              <a:t>  alert(value);</a:t>
            </a:r>
          </a:p>
          <a:p>
            <a:r>
              <a:rPr lang="en-US" b="1" dirty="0"/>
              <a:t>});</a:t>
            </a:r>
          </a:p>
          <a:p>
            <a:r>
              <a:rPr lang="en-US" dirty="0"/>
              <a:t>Note the funny thing. The callback function passed in </a:t>
            </a:r>
            <a:r>
              <a:rPr lang="en-US" dirty="0" err="1"/>
              <a:t>forEach</a:t>
            </a:r>
            <a:r>
              <a:rPr lang="en-US" dirty="0"/>
              <a:t> has 3 arguments: a value, then the same </a:t>
            </a:r>
            <a:r>
              <a:rPr lang="en-US" b="1" dirty="0"/>
              <a:t>value </a:t>
            </a:r>
            <a:r>
              <a:rPr lang="en-US" b="1" dirty="0" err="1"/>
              <a:t>valueAgain</a:t>
            </a:r>
            <a:r>
              <a:rPr lang="en-US" dirty="0"/>
              <a:t>, and then the target object. Indeed, the same </a:t>
            </a:r>
            <a:r>
              <a:rPr lang="en-US" b="1" dirty="0"/>
              <a:t>value appears in the arguments twice</a:t>
            </a:r>
            <a:r>
              <a:rPr lang="en-US" dirty="0"/>
              <a:t>.</a:t>
            </a:r>
          </a:p>
          <a:p>
            <a:endParaRPr lang="en-US" b="1" dirty="0"/>
          </a:p>
          <a:p>
            <a:r>
              <a:rPr lang="en-US" dirty="0"/>
              <a:t>That’s for compatibility with Map where the callback passed </a:t>
            </a:r>
            <a:r>
              <a:rPr lang="en-US" dirty="0" err="1"/>
              <a:t>forEach</a:t>
            </a:r>
            <a:r>
              <a:rPr lang="en-US" dirty="0"/>
              <a:t> has </a:t>
            </a:r>
            <a:r>
              <a:rPr lang="en-US" b="1" dirty="0"/>
              <a:t>three arguments</a:t>
            </a:r>
            <a:r>
              <a:rPr lang="en-US" dirty="0"/>
              <a:t>. Looks a bit strange, for sure. But may help to replace Map with Set in certain cases with ease, and vice versa.</a:t>
            </a:r>
          </a:p>
          <a:p>
            <a:endParaRPr lang="en-US" b="1" dirty="0"/>
          </a:p>
          <a:p>
            <a:r>
              <a:rPr lang="en-US" b="1" dirty="0"/>
              <a:t>The same methods Map has for </a:t>
            </a:r>
            <a:r>
              <a:rPr lang="en-US" b="1" dirty="0" err="1"/>
              <a:t>iterators</a:t>
            </a:r>
            <a:r>
              <a:rPr lang="en-US" b="1" dirty="0"/>
              <a:t> are also supported:</a:t>
            </a:r>
          </a:p>
          <a:p>
            <a:endParaRPr lang="en-US" b="1" dirty="0"/>
          </a:p>
          <a:p>
            <a:r>
              <a:rPr lang="en-US" b="1" dirty="0" err="1"/>
              <a:t>set.keys</a:t>
            </a:r>
            <a:r>
              <a:rPr lang="en-US" b="1" dirty="0"/>
              <a:t>() – returns an </a:t>
            </a:r>
            <a:r>
              <a:rPr lang="en-US" b="1" dirty="0" err="1"/>
              <a:t>iterable</a:t>
            </a:r>
            <a:r>
              <a:rPr lang="en-US" b="1" dirty="0"/>
              <a:t> object for values,</a:t>
            </a:r>
          </a:p>
          <a:p>
            <a:r>
              <a:rPr lang="en-US" b="1" dirty="0" err="1"/>
              <a:t>set.values</a:t>
            </a:r>
            <a:r>
              <a:rPr lang="en-US" b="1" dirty="0"/>
              <a:t>() – same as </a:t>
            </a:r>
            <a:r>
              <a:rPr lang="en-US" b="1" dirty="0" err="1"/>
              <a:t>set.keys</a:t>
            </a:r>
            <a:r>
              <a:rPr lang="en-US" b="1" dirty="0"/>
              <a:t>(), for compatibility with Map,</a:t>
            </a:r>
          </a:p>
          <a:p>
            <a:r>
              <a:rPr lang="en-US" b="1" dirty="0" err="1"/>
              <a:t>set.entries</a:t>
            </a:r>
            <a:r>
              <a:rPr lang="en-US" b="1" dirty="0"/>
              <a:t>() – returns an </a:t>
            </a:r>
            <a:r>
              <a:rPr lang="en-US" b="1" dirty="0" err="1"/>
              <a:t>iterable</a:t>
            </a:r>
            <a:r>
              <a:rPr lang="en-US" b="1" dirty="0"/>
              <a:t> object for entries [value, value], exists for compatibility with Map.</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52400"/>
            <a:ext cx="8610600" cy="6186309"/>
          </a:xfrm>
          <a:prstGeom prst="rect">
            <a:avLst/>
          </a:prstGeom>
        </p:spPr>
        <p:txBody>
          <a:bodyPr wrap="square">
            <a:spAutoFit/>
          </a:bodyPr>
          <a:lstStyle/>
          <a:p>
            <a:pPr algn="ctr"/>
            <a:r>
              <a:rPr lang="en-US" b="1" dirty="0" err="1"/>
              <a:t>WeakMap</a:t>
            </a:r>
            <a:endParaRPr lang="en-US" b="1" dirty="0"/>
          </a:p>
          <a:p>
            <a:r>
              <a:rPr lang="en-US" dirty="0"/>
              <a:t>The first difference from Map is that </a:t>
            </a:r>
            <a:r>
              <a:rPr lang="en-US" dirty="0" err="1"/>
              <a:t>WeakMap</a:t>
            </a:r>
            <a:r>
              <a:rPr lang="en-US" dirty="0"/>
              <a:t> keys must be objects, not primitive values:</a:t>
            </a:r>
          </a:p>
          <a:p>
            <a:endParaRPr lang="en-US" dirty="0"/>
          </a:p>
          <a:p>
            <a:r>
              <a:rPr lang="en-US" b="1" dirty="0"/>
              <a:t>let </a:t>
            </a:r>
            <a:r>
              <a:rPr lang="en-US" b="1" dirty="0" err="1"/>
              <a:t>weakMap</a:t>
            </a:r>
            <a:r>
              <a:rPr lang="en-US" b="1" dirty="0"/>
              <a:t> = new </a:t>
            </a:r>
            <a:r>
              <a:rPr lang="en-US" b="1" dirty="0" err="1"/>
              <a:t>WeakMap</a:t>
            </a:r>
            <a:r>
              <a:rPr lang="en-US" b="1" dirty="0"/>
              <a:t>();</a:t>
            </a:r>
          </a:p>
          <a:p>
            <a:r>
              <a:rPr lang="en-US" b="1" dirty="0"/>
              <a:t>let </a:t>
            </a:r>
            <a:r>
              <a:rPr lang="en-US" b="1" dirty="0" err="1"/>
              <a:t>obj</a:t>
            </a:r>
            <a:r>
              <a:rPr lang="en-US" b="1" dirty="0"/>
              <a:t> = {};</a:t>
            </a:r>
          </a:p>
          <a:p>
            <a:r>
              <a:rPr lang="en-US" b="1" dirty="0" err="1"/>
              <a:t>weakMap.set</a:t>
            </a:r>
            <a:r>
              <a:rPr lang="en-US" b="1" dirty="0"/>
              <a:t>(</a:t>
            </a:r>
            <a:r>
              <a:rPr lang="en-US" b="1" dirty="0" err="1"/>
              <a:t>obj</a:t>
            </a:r>
            <a:r>
              <a:rPr lang="en-US" b="1" dirty="0"/>
              <a:t>, "ok"); // works fine (object key</a:t>
            </a:r>
            <a:r>
              <a:rPr lang="en-US" dirty="0"/>
              <a:t>)</a:t>
            </a:r>
          </a:p>
          <a:p>
            <a:r>
              <a:rPr lang="en-US" dirty="0"/>
              <a:t>Now, if we use an </a:t>
            </a:r>
            <a:r>
              <a:rPr lang="en-US" b="1" dirty="0"/>
              <a:t>object as the key</a:t>
            </a:r>
            <a:r>
              <a:rPr lang="en-US" dirty="0"/>
              <a:t> in it, and </a:t>
            </a:r>
            <a:r>
              <a:rPr lang="en-US" b="1" dirty="0"/>
              <a:t>there are no other references to that object – it will be removed from memory (and from the map) automatically.</a:t>
            </a:r>
          </a:p>
          <a:p>
            <a:endParaRPr lang="en-US" dirty="0"/>
          </a:p>
          <a:p>
            <a:r>
              <a:rPr lang="en-US" b="1" dirty="0"/>
              <a:t>let john = { name: "John" };</a:t>
            </a:r>
          </a:p>
          <a:p>
            <a:r>
              <a:rPr lang="en-US" b="1" dirty="0"/>
              <a:t>let </a:t>
            </a:r>
            <a:r>
              <a:rPr lang="en-US" b="1" dirty="0" err="1"/>
              <a:t>weakMap</a:t>
            </a:r>
            <a:r>
              <a:rPr lang="en-US" b="1" dirty="0"/>
              <a:t> = new </a:t>
            </a:r>
            <a:r>
              <a:rPr lang="en-US" b="1" dirty="0" err="1"/>
              <a:t>WeakMap</a:t>
            </a:r>
            <a:r>
              <a:rPr lang="en-US" b="1" dirty="0"/>
              <a:t>();</a:t>
            </a:r>
          </a:p>
          <a:p>
            <a:r>
              <a:rPr lang="en-US" b="1" dirty="0" err="1"/>
              <a:t>weakMap.set</a:t>
            </a:r>
            <a:r>
              <a:rPr lang="en-US" b="1" dirty="0"/>
              <a:t>(john, "...");</a:t>
            </a:r>
          </a:p>
          <a:p>
            <a:r>
              <a:rPr lang="en-US" b="1" dirty="0"/>
              <a:t>john = null; // overwrite the reference</a:t>
            </a:r>
          </a:p>
          <a:p>
            <a:r>
              <a:rPr lang="en-US" b="1" dirty="0"/>
              <a:t>// john is removed from memory!</a:t>
            </a:r>
          </a:p>
          <a:p>
            <a:r>
              <a:rPr lang="en-US" b="1" dirty="0"/>
              <a:t>Compare it with the regular Map example above. Now if john only exists as the key of </a:t>
            </a:r>
            <a:r>
              <a:rPr lang="en-US" b="1" dirty="0" err="1"/>
              <a:t>WeakMap</a:t>
            </a:r>
            <a:r>
              <a:rPr lang="en-US" b="1" dirty="0"/>
              <a:t> – it will be automatically deleted from the map (and memory).</a:t>
            </a:r>
          </a:p>
          <a:p>
            <a:r>
              <a:rPr lang="en-US" dirty="0" err="1"/>
              <a:t>WeakMap</a:t>
            </a:r>
            <a:r>
              <a:rPr lang="en-US" dirty="0"/>
              <a:t> has only the following methods:</a:t>
            </a:r>
          </a:p>
          <a:p>
            <a:endParaRPr lang="en-US" dirty="0"/>
          </a:p>
          <a:p>
            <a:r>
              <a:rPr lang="en-US" b="1" dirty="0" err="1"/>
              <a:t>weakMap.get</a:t>
            </a:r>
            <a:r>
              <a:rPr lang="en-US" b="1" dirty="0"/>
              <a:t>(key)</a:t>
            </a:r>
          </a:p>
          <a:p>
            <a:r>
              <a:rPr lang="en-US" b="1" dirty="0" err="1"/>
              <a:t>weakMap.set</a:t>
            </a:r>
            <a:r>
              <a:rPr lang="en-US" b="1" dirty="0"/>
              <a:t>(key, value)</a:t>
            </a:r>
          </a:p>
          <a:p>
            <a:r>
              <a:rPr lang="en-US" b="1" dirty="0" err="1"/>
              <a:t>weakMap.delete</a:t>
            </a:r>
            <a:r>
              <a:rPr lang="en-US" b="1" dirty="0"/>
              <a:t>(key)</a:t>
            </a:r>
          </a:p>
          <a:p>
            <a:r>
              <a:rPr lang="en-US" b="1" dirty="0" err="1"/>
              <a:t>weakMap.has</a:t>
            </a:r>
            <a:r>
              <a:rPr lang="en-US" b="1" dirty="0"/>
              <a:t>(key)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381000" y="1676400"/>
            <a:ext cx="8773243" cy="3962400"/>
          </a:xfrm>
          <a:prstGeom prst="rect">
            <a:avLst/>
          </a:prstGeom>
          <a:noFill/>
          <a:ln w="9525">
            <a:noFill/>
            <a:miter lim="800000"/>
            <a:headEnd/>
            <a:tailEnd/>
          </a:ln>
          <a:effectLst/>
        </p:spPr>
      </p:pic>
      <p:sp>
        <p:nvSpPr>
          <p:cNvPr id="6"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534400" cy="6524863"/>
          </a:xfrm>
          <a:prstGeom prst="rect">
            <a:avLst/>
          </a:prstGeom>
        </p:spPr>
        <p:txBody>
          <a:bodyPr wrap="square">
            <a:spAutoFit/>
          </a:bodyPr>
          <a:lstStyle/>
          <a:p>
            <a:pPr algn="ctr"/>
            <a:r>
              <a:rPr lang="en-US" sz="2200" b="1" dirty="0" err="1"/>
              <a:t>WeakSet</a:t>
            </a:r>
            <a:endParaRPr lang="en-US" sz="2200" b="1" dirty="0"/>
          </a:p>
          <a:p>
            <a:r>
              <a:rPr lang="en-US" sz="2200" dirty="0" err="1"/>
              <a:t>WeakSet</a:t>
            </a:r>
            <a:r>
              <a:rPr lang="en-US" sz="2200" dirty="0"/>
              <a:t> behaves similarly:</a:t>
            </a:r>
          </a:p>
          <a:p>
            <a:r>
              <a:rPr lang="en-US" sz="2200" dirty="0"/>
              <a:t>It is analogous to Set, but we may only add objects to </a:t>
            </a:r>
            <a:r>
              <a:rPr lang="en-US" sz="2200" dirty="0" err="1"/>
              <a:t>WeakSet</a:t>
            </a:r>
            <a:r>
              <a:rPr lang="en-US" sz="2200" dirty="0"/>
              <a:t> (not primitives).</a:t>
            </a:r>
          </a:p>
          <a:p>
            <a:r>
              <a:rPr lang="en-US" sz="2200" dirty="0"/>
              <a:t>An object exists in the set while it is reachable from somewhere else.</a:t>
            </a:r>
          </a:p>
          <a:p>
            <a:r>
              <a:rPr lang="en-US" sz="2200" dirty="0"/>
              <a:t>Being “weak”, it also serves as an additional storage. But not for an arbitrary data, but rather for “yes/no” facts. A membership in </a:t>
            </a:r>
            <a:r>
              <a:rPr lang="en-US" sz="2200" dirty="0" err="1"/>
              <a:t>WeakSet</a:t>
            </a:r>
            <a:r>
              <a:rPr lang="en-US" sz="2200" dirty="0"/>
              <a:t> may mean something about the object.</a:t>
            </a:r>
          </a:p>
          <a:p>
            <a:r>
              <a:rPr lang="en-US" sz="2200" dirty="0"/>
              <a:t>For instance, we can add users to </a:t>
            </a:r>
            <a:r>
              <a:rPr lang="en-US" sz="2200" dirty="0" err="1"/>
              <a:t>WeakSet</a:t>
            </a:r>
            <a:r>
              <a:rPr lang="en-US" sz="2200" dirty="0"/>
              <a:t> to keep track of those who visited our site:</a:t>
            </a:r>
          </a:p>
          <a:p>
            <a:r>
              <a:rPr lang="en-US" sz="2200" b="1" dirty="0"/>
              <a:t>let </a:t>
            </a:r>
            <a:r>
              <a:rPr lang="en-US" sz="2200" b="1" dirty="0" err="1"/>
              <a:t>visitedSet</a:t>
            </a:r>
            <a:r>
              <a:rPr lang="en-US" sz="2200" b="1" dirty="0"/>
              <a:t> = new </a:t>
            </a:r>
            <a:r>
              <a:rPr lang="en-US" sz="2200" b="1" dirty="0" err="1"/>
              <a:t>WeakSet</a:t>
            </a:r>
            <a:r>
              <a:rPr lang="en-US" sz="2200" b="1" dirty="0"/>
              <a:t>();</a:t>
            </a:r>
          </a:p>
          <a:p>
            <a:r>
              <a:rPr lang="en-US" sz="2200" b="1" dirty="0"/>
              <a:t>let john = { name: "John" };</a:t>
            </a:r>
          </a:p>
          <a:p>
            <a:r>
              <a:rPr lang="en-US" sz="2200" b="1" dirty="0"/>
              <a:t>let </a:t>
            </a:r>
            <a:r>
              <a:rPr lang="en-US" sz="2200" b="1" dirty="0" err="1"/>
              <a:t>pete</a:t>
            </a:r>
            <a:r>
              <a:rPr lang="en-US" sz="2200" b="1" dirty="0"/>
              <a:t> = { name: "Pete" };</a:t>
            </a:r>
          </a:p>
          <a:p>
            <a:r>
              <a:rPr lang="en-US" sz="2200" b="1" dirty="0"/>
              <a:t>let </a:t>
            </a:r>
            <a:r>
              <a:rPr lang="en-US" sz="2200" b="1" dirty="0" err="1"/>
              <a:t>mary</a:t>
            </a:r>
            <a:r>
              <a:rPr lang="en-US" sz="2200" b="1" dirty="0"/>
              <a:t> = { name: "Mary" };</a:t>
            </a:r>
          </a:p>
          <a:p>
            <a:endParaRPr lang="en-US" sz="2200" b="1" dirty="0"/>
          </a:p>
          <a:p>
            <a:r>
              <a:rPr lang="en-US" sz="2200" b="1" dirty="0" err="1"/>
              <a:t>visitedSet.add</a:t>
            </a:r>
            <a:r>
              <a:rPr lang="en-US" sz="2200" b="1" dirty="0"/>
              <a:t>(john); // John visited us</a:t>
            </a:r>
          </a:p>
          <a:p>
            <a:r>
              <a:rPr lang="en-US" sz="2200" b="1" dirty="0" err="1"/>
              <a:t>visitedSet.add</a:t>
            </a:r>
            <a:r>
              <a:rPr lang="en-US" sz="2200" b="1" dirty="0"/>
              <a:t>(</a:t>
            </a:r>
            <a:r>
              <a:rPr lang="en-US" sz="2200" b="1" dirty="0" err="1"/>
              <a:t>pete</a:t>
            </a:r>
            <a:r>
              <a:rPr lang="en-US" sz="2200" b="1" dirty="0"/>
              <a:t>); // Then Pete</a:t>
            </a:r>
          </a:p>
          <a:p>
            <a:r>
              <a:rPr lang="en-US" sz="2200" b="1" dirty="0" err="1"/>
              <a:t>visitedSet.add</a:t>
            </a:r>
            <a:r>
              <a:rPr lang="en-US" sz="2200" b="1" dirty="0"/>
              <a:t>(john); // John again</a:t>
            </a:r>
          </a:p>
          <a:p>
            <a:endParaRPr lang="en-US" sz="22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534400" cy="5509200"/>
          </a:xfrm>
          <a:prstGeom prst="rect">
            <a:avLst/>
          </a:prstGeom>
        </p:spPr>
        <p:txBody>
          <a:bodyPr wrap="square">
            <a:spAutoFit/>
          </a:bodyPr>
          <a:lstStyle/>
          <a:p>
            <a:r>
              <a:rPr lang="en-US" sz="2200" b="1" dirty="0"/>
              <a:t>// </a:t>
            </a:r>
            <a:r>
              <a:rPr lang="en-US" sz="2200" b="1" dirty="0" err="1"/>
              <a:t>visitedSet</a:t>
            </a:r>
            <a:r>
              <a:rPr lang="en-US" sz="2200" b="1" dirty="0"/>
              <a:t> has 2 users now</a:t>
            </a:r>
          </a:p>
          <a:p>
            <a:r>
              <a:rPr lang="en-US" sz="2200" b="1" dirty="0"/>
              <a:t>// check if John visited?</a:t>
            </a:r>
          </a:p>
          <a:p>
            <a:endParaRPr lang="en-US" sz="2200" b="1" dirty="0"/>
          </a:p>
          <a:p>
            <a:r>
              <a:rPr lang="en-US" sz="2200" b="1" dirty="0"/>
              <a:t>alert(</a:t>
            </a:r>
            <a:r>
              <a:rPr lang="en-US" sz="2200" b="1" dirty="0" err="1"/>
              <a:t>visitedSet.has</a:t>
            </a:r>
            <a:r>
              <a:rPr lang="en-US" sz="2200" b="1" dirty="0"/>
              <a:t>(john)); // true</a:t>
            </a:r>
          </a:p>
          <a:p>
            <a:r>
              <a:rPr lang="en-US" sz="2200" b="1" dirty="0"/>
              <a:t>// check if Mary visited?</a:t>
            </a:r>
          </a:p>
          <a:p>
            <a:r>
              <a:rPr lang="en-US" sz="2200" b="1" dirty="0"/>
              <a:t>alert(</a:t>
            </a:r>
            <a:r>
              <a:rPr lang="en-US" sz="2200" b="1" dirty="0" err="1"/>
              <a:t>visitedSet.has</a:t>
            </a:r>
            <a:r>
              <a:rPr lang="en-US" sz="2200" b="1" dirty="0"/>
              <a:t>(</a:t>
            </a:r>
            <a:r>
              <a:rPr lang="en-US" sz="2200" b="1" dirty="0" err="1"/>
              <a:t>mary</a:t>
            </a:r>
            <a:r>
              <a:rPr lang="en-US" sz="2200" b="1" dirty="0"/>
              <a:t>)); // false</a:t>
            </a:r>
          </a:p>
          <a:p>
            <a:endParaRPr lang="en-US" sz="2200" dirty="0"/>
          </a:p>
          <a:p>
            <a:r>
              <a:rPr lang="en-US" sz="2200" b="1" dirty="0"/>
              <a:t>john = null;</a:t>
            </a:r>
          </a:p>
          <a:p>
            <a:endParaRPr lang="en-US" sz="2200" b="1" dirty="0"/>
          </a:p>
          <a:p>
            <a:r>
              <a:rPr lang="en-US" sz="2200" b="1" dirty="0"/>
              <a:t>// </a:t>
            </a:r>
            <a:r>
              <a:rPr lang="en-US" sz="2200" b="1" dirty="0" err="1"/>
              <a:t>visitedSet</a:t>
            </a:r>
            <a:r>
              <a:rPr lang="en-US" sz="2200" b="1" dirty="0"/>
              <a:t> will be cleaned automatically</a:t>
            </a:r>
          </a:p>
          <a:p>
            <a:endParaRPr lang="en-US" sz="2200" b="1" dirty="0"/>
          </a:p>
          <a:p>
            <a:r>
              <a:rPr lang="en-US" sz="2200" dirty="0"/>
              <a:t>The most notable limitation of </a:t>
            </a:r>
            <a:r>
              <a:rPr lang="en-US" sz="2200" dirty="0" err="1"/>
              <a:t>WeakMap</a:t>
            </a:r>
            <a:r>
              <a:rPr lang="en-US" sz="2200" dirty="0"/>
              <a:t> and </a:t>
            </a:r>
            <a:r>
              <a:rPr lang="en-US" sz="2200" dirty="0" err="1"/>
              <a:t>WeakSet</a:t>
            </a:r>
            <a:r>
              <a:rPr lang="en-US" sz="2200" dirty="0"/>
              <a:t> is the absence of iterations, and inability to get all current content. That may appear inconvenient, but does not prevent </a:t>
            </a:r>
            <a:r>
              <a:rPr lang="en-US" sz="2200" dirty="0" err="1"/>
              <a:t>WeakMap</a:t>
            </a:r>
            <a:r>
              <a:rPr lang="en-US" sz="2200" dirty="0"/>
              <a:t>/</a:t>
            </a:r>
            <a:r>
              <a:rPr lang="en-US" sz="2200" dirty="0" err="1"/>
              <a:t>WeakSet</a:t>
            </a:r>
            <a:r>
              <a:rPr lang="en-US" sz="2200" dirty="0"/>
              <a:t> from doing their main job – be an “additional” storage of data for objects which are stored/managed at another place.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0"/>
            <a:ext cx="8153400" cy="4247317"/>
          </a:xfrm>
          <a:prstGeom prst="rect">
            <a:avLst/>
          </a:prstGeom>
        </p:spPr>
        <p:txBody>
          <a:bodyPr wrap="square">
            <a:spAutoFit/>
          </a:bodyPr>
          <a:lstStyle/>
          <a:p>
            <a:pPr algn="ctr"/>
            <a:r>
              <a:rPr lang="en-US" b="1" dirty="0" err="1"/>
              <a:t>Object.keys</a:t>
            </a:r>
            <a:r>
              <a:rPr lang="en-US" b="1" dirty="0"/>
              <a:t>, values, entries</a:t>
            </a:r>
          </a:p>
          <a:p>
            <a:r>
              <a:rPr lang="en-US" dirty="0"/>
              <a:t>Let’s step away from the individual data structures and talk about the iterations over them.</a:t>
            </a:r>
          </a:p>
          <a:p>
            <a:r>
              <a:rPr lang="en-US" dirty="0"/>
              <a:t>We saw methods </a:t>
            </a:r>
            <a:r>
              <a:rPr lang="en-US" b="1" dirty="0" err="1"/>
              <a:t>map.keys</a:t>
            </a:r>
            <a:r>
              <a:rPr lang="en-US" b="1" dirty="0"/>
              <a:t>(), </a:t>
            </a:r>
            <a:r>
              <a:rPr lang="en-US" b="1" dirty="0" err="1"/>
              <a:t>map.values</a:t>
            </a:r>
            <a:r>
              <a:rPr lang="en-US" b="1" dirty="0"/>
              <a:t>(), </a:t>
            </a:r>
            <a:r>
              <a:rPr lang="en-US" b="1" dirty="0" err="1"/>
              <a:t>map.entries</a:t>
            </a:r>
            <a:r>
              <a:rPr lang="en-US" b="1" dirty="0"/>
              <a:t>().</a:t>
            </a:r>
          </a:p>
          <a:p>
            <a:endParaRPr lang="en-US" dirty="0"/>
          </a:p>
          <a:p>
            <a:r>
              <a:rPr lang="en-US" dirty="0"/>
              <a:t>These methods are generic, there is a common agreement to use them for data structures. If we ever create a data structure of our own, we should implement them too.</a:t>
            </a:r>
          </a:p>
          <a:p>
            <a:endParaRPr lang="en-US" dirty="0"/>
          </a:p>
          <a:p>
            <a:r>
              <a:rPr lang="en-US" b="1" dirty="0"/>
              <a:t>They are supported for:</a:t>
            </a:r>
          </a:p>
          <a:p>
            <a:endParaRPr lang="en-US" b="1" dirty="0"/>
          </a:p>
          <a:p>
            <a:pPr>
              <a:buFont typeface="Wingdings" pitchFamily="2" charset="2"/>
              <a:buChar char="Ø"/>
            </a:pPr>
            <a:r>
              <a:rPr lang="en-US" b="1" dirty="0"/>
              <a:t>Map</a:t>
            </a:r>
          </a:p>
          <a:p>
            <a:pPr>
              <a:buFont typeface="Wingdings" pitchFamily="2" charset="2"/>
              <a:buChar char="Ø"/>
            </a:pPr>
            <a:r>
              <a:rPr lang="en-US" b="1" dirty="0"/>
              <a:t>Set</a:t>
            </a:r>
          </a:p>
          <a:p>
            <a:pPr>
              <a:buFont typeface="Wingdings" pitchFamily="2" charset="2"/>
              <a:buChar char="Ø"/>
            </a:pPr>
            <a:r>
              <a:rPr lang="en-US" b="1" dirty="0"/>
              <a:t>Array</a:t>
            </a:r>
          </a:p>
          <a:p>
            <a:r>
              <a:rPr lang="en-US" b="1" dirty="0"/>
              <a:t>Plain objects also support similar methods, but the syntax is a bit different.</a:t>
            </a:r>
          </a:p>
        </p:txBody>
      </p:sp>
      <p:sp>
        <p:nvSpPr>
          <p:cNvPr id="3" name="Rectangle 2"/>
          <p:cNvSpPr/>
          <p:nvPr/>
        </p:nvSpPr>
        <p:spPr>
          <a:xfrm>
            <a:off x="533400" y="4343400"/>
            <a:ext cx="7924800" cy="2031325"/>
          </a:xfrm>
          <a:prstGeom prst="rect">
            <a:avLst/>
          </a:prstGeom>
        </p:spPr>
        <p:txBody>
          <a:bodyPr wrap="square">
            <a:spAutoFit/>
          </a:bodyPr>
          <a:lstStyle/>
          <a:p>
            <a:pPr algn="ctr"/>
            <a:r>
              <a:rPr lang="en-US" b="1" dirty="0" err="1"/>
              <a:t>Object.keys</a:t>
            </a:r>
            <a:r>
              <a:rPr lang="en-US" b="1" dirty="0"/>
              <a:t>, values, entries</a:t>
            </a:r>
          </a:p>
          <a:p>
            <a:r>
              <a:rPr lang="en-US" dirty="0"/>
              <a:t>For plain objects, the following methods are available:</a:t>
            </a:r>
          </a:p>
          <a:p>
            <a:endParaRPr lang="en-US" dirty="0"/>
          </a:p>
          <a:p>
            <a:pPr>
              <a:buFont typeface="Wingdings" pitchFamily="2" charset="2"/>
              <a:buChar char="Ø"/>
            </a:pPr>
            <a:r>
              <a:rPr lang="en-US" b="1" dirty="0" err="1"/>
              <a:t>Object.keys</a:t>
            </a:r>
            <a:r>
              <a:rPr lang="en-US" b="1" dirty="0"/>
              <a:t>(</a:t>
            </a:r>
            <a:r>
              <a:rPr lang="en-US" b="1" dirty="0" err="1"/>
              <a:t>obj</a:t>
            </a:r>
            <a:r>
              <a:rPr lang="en-US" b="1" dirty="0"/>
              <a:t>) – returns an array of keys.</a:t>
            </a:r>
          </a:p>
          <a:p>
            <a:pPr>
              <a:buFont typeface="Wingdings" pitchFamily="2" charset="2"/>
              <a:buChar char="Ø"/>
            </a:pPr>
            <a:r>
              <a:rPr lang="en-US" b="1" dirty="0" err="1"/>
              <a:t>Object.values</a:t>
            </a:r>
            <a:r>
              <a:rPr lang="en-US" b="1" dirty="0"/>
              <a:t>(</a:t>
            </a:r>
            <a:r>
              <a:rPr lang="en-US" b="1" dirty="0" err="1"/>
              <a:t>obj</a:t>
            </a:r>
            <a:r>
              <a:rPr lang="en-US" b="1" dirty="0"/>
              <a:t>) – returns an array of values.</a:t>
            </a:r>
          </a:p>
          <a:p>
            <a:pPr>
              <a:buFont typeface="Wingdings" pitchFamily="2" charset="2"/>
              <a:buChar char="Ø"/>
            </a:pPr>
            <a:r>
              <a:rPr lang="en-US" b="1" dirty="0" err="1"/>
              <a:t>Object.entries</a:t>
            </a:r>
            <a:r>
              <a:rPr lang="en-US" b="1" dirty="0"/>
              <a:t>(</a:t>
            </a:r>
            <a:r>
              <a:rPr lang="en-US" b="1" dirty="0" err="1"/>
              <a:t>obj</a:t>
            </a:r>
            <a:r>
              <a:rPr lang="en-US" b="1" dirty="0"/>
              <a:t>) – returns an array of [key, value] pairs.</a:t>
            </a:r>
          </a:p>
          <a:p>
            <a:endParaRPr lang="en-US"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304800"/>
            <a:ext cx="8077200" cy="5940088"/>
          </a:xfrm>
          <a:prstGeom prst="rect">
            <a:avLst/>
          </a:prstGeom>
        </p:spPr>
        <p:txBody>
          <a:bodyPr wrap="square">
            <a:spAutoFit/>
          </a:bodyPr>
          <a:lstStyle/>
          <a:p>
            <a:r>
              <a:rPr lang="en-US" sz="3800" b="1" dirty="0"/>
              <a:t>let user = {</a:t>
            </a:r>
          </a:p>
          <a:p>
            <a:r>
              <a:rPr lang="en-US" sz="3800" b="1" dirty="0"/>
              <a:t>  name: "John",</a:t>
            </a:r>
          </a:p>
          <a:p>
            <a:r>
              <a:rPr lang="en-US" sz="3800" b="1" dirty="0"/>
              <a:t>  age: 30</a:t>
            </a:r>
          </a:p>
          <a:p>
            <a:r>
              <a:rPr lang="en-US" sz="3800" b="1" dirty="0"/>
              <a:t>};</a:t>
            </a:r>
          </a:p>
          <a:p>
            <a:endParaRPr lang="en-US" sz="3800" b="1" dirty="0"/>
          </a:p>
          <a:p>
            <a:endParaRPr lang="en-US" sz="3800" b="1" dirty="0"/>
          </a:p>
          <a:p>
            <a:r>
              <a:rPr lang="en-US" sz="3800" b="1" dirty="0" err="1"/>
              <a:t>Object.keys</a:t>
            </a:r>
            <a:r>
              <a:rPr lang="en-US" sz="3800" b="1" dirty="0"/>
              <a:t>(user) = ["name", "age"]</a:t>
            </a:r>
          </a:p>
          <a:p>
            <a:r>
              <a:rPr lang="en-US" sz="3800" b="1" dirty="0" err="1"/>
              <a:t>Object.values</a:t>
            </a:r>
            <a:r>
              <a:rPr lang="en-US" sz="3800" b="1" dirty="0"/>
              <a:t>(user) = ["John", 30]</a:t>
            </a:r>
          </a:p>
          <a:p>
            <a:r>
              <a:rPr lang="en-US" sz="3800" b="1" dirty="0" err="1"/>
              <a:t>Object.entries</a:t>
            </a:r>
            <a:r>
              <a:rPr lang="en-US" sz="3800" b="1" dirty="0"/>
              <a:t>(user) = [ ["</a:t>
            </a:r>
            <a:r>
              <a:rPr lang="en-US" sz="3800" b="1" dirty="0" err="1"/>
              <a:t>name","John</a:t>
            </a:r>
            <a:r>
              <a:rPr lang="en-US" sz="3800" b="1" dirty="0"/>
              <a:t>"], ["age",30]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04800"/>
            <a:ext cx="8153400" cy="5693866"/>
          </a:xfrm>
          <a:prstGeom prst="rect">
            <a:avLst/>
          </a:prstGeom>
        </p:spPr>
        <p:txBody>
          <a:bodyPr wrap="square">
            <a:spAutoFit/>
          </a:bodyPr>
          <a:lstStyle/>
          <a:p>
            <a:pPr algn="ctr"/>
            <a:r>
              <a:rPr lang="en-US" sz="2800" b="1" dirty="0"/>
              <a:t>Error handling, "try..catch"</a:t>
            </a:r>
          </a:p>
          <a:p>
            <a:r>
              <a:rPr lang="en-US" sz="2800" dirty="0"/>
              <a:t>No matter how great we are at programming, sometimes our </a:t>
            </a:r>
            <a:r>
              <a:rPr lang="en-US" sz="2800" b="1" dirty="0"/>
              <a:t>scripts have errors</a:t>
            </a:r>
            <a:r>
              <a:rPr lang="en-US" sz="2800" dirty="0"/>
              <a:t>. They may occur because of </a:t>
            </a:r>
            <a:r>
              <a:rPr lang="en-US" sz="2800" b="1" dirty="0"/>
              <a:t>our mistakes</a:t>
            </a:r>
            <a:r>
              <a:rPr lang="en-US" sz="2800" dirty="0"/>
              <a:t>, an unexpected user input, an erroneous server response, and for a thousand other reasons.</a:t>
            </a:r>
          </a:p>
          <a:p>
            <a:r>
              <a:rPr lang="en-US" sz="2800" dirty="0"/>
              <a:t>Usually, a </a:t>
            </a:r>
            <a:r>
              <a:rPr lang="en-US" sz="2800" b="1" dirty="0"/>
              <a:t>script “dies” </a:t>
            </a:r>
            <a:r>
              <a:rPr lang="en-US" sz="2800" dirty="0"/>
              <a:t>(immediately stops) in case of an </a:t>
            </a:r>
            <a:r>
              <a:rPr lang="en-US" sz="2800" b="1" dirty="0"/>
              <a:t>error, printing it to console</a:t>
            </a:r>
            <a:r>
              <a:rPr lang="en-US" sz="2800" dirty="0"/>
              <a:t>.</a:t>
            </a:r>
          </a:p>
          <a:p>
            <a:endParaRPr lang="en-US" sz="2800" dirty="0"/>
          </a:p>
          <a:p>
            <a:r>
              <a:rPr lang="en-US" sz="2800" dirty="0"/>
              <a:t>But there’s a syntax construct </a:t>
            </a:r>
            <a:r>
              <a:rPr lang="en-US" sz="2800" b="1" dirty="0"/>
              <a:t>try..catch </a:t>
            </a:r>
            <a:r>
              <a:rPr lang="en-US" sz="2800" dirty="0"/>
              <a:t>that allows us to </a:t>
            </a:r>
            <a:r>
              <a:rPr lang="en-US" sz="2800" b="1" dirty="0"/>
              <a:t>“catch</a:t>
            </a:r>
            <a:r>
              <a:rPr lang="en-US" sz="2800" dirty="0"/>
              <a:t>” errors so the script can, </a:t>
            </a:r>
            <a:r>
              <a:rPr lang="en-US" sz="2800" b="1" dirty="0"/>
              <a:t>instead of dying</a:t>
            </a:r>
            <a:r>
              <a:rPr lang="en-US" sz="2800" dirty="0"/>
              <a:t>, do something more reasonable.</a:t>
            </a:r>
          </a:p>
          <a:p>
            <a:endParaRPr 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94692"/>
            <a:ext cx="8153400" cy="6555641"/>
          </a:xfrm>
          <a:prstGeom prst="rect">
            <a:avLst/>
          </a:prstGeom>
        </p:spPr>
        <p:txBody>
          <a:bodyPr wrap="square">
            <a:spAutoFit/>
          </a:bodyPr>
          <a:lstStyle/>
          <a:p>
            <a:r>
              <a:rPr lang="en-US" sz="2100" dirty="0"/>
              <a:t>The </a:t>
            </a:r>
            <a:r>
              <a:rPr lang="en-US" sz="2100" b="1" dirty="0"/>
              <a:t>try..catch </a:t>
            </a:r>
            <a:r>
              <a:rPr lang="en-US" sz="2100" dirty="0"/>
              <a:t>construct has two main blocks: try, and then catch:</a:t>
            </a:r>
          </a:p>
          <a:p>
            <a:endParaRPr lang="en-US" sz="2100" dirty="0"/>
          </a:p>
          <a:p>
            <a:r>
              <a:rPr lang="en-US" sz="2100" b="1" dirty="0"/>
              <a:t>try {</a:t>
            </a:r>
          </a:p>
          <a:p>
            <a:endParaRPr lang="en-US" sz="2100" b="1" dirty="0"/>
          </a:p>
          <a:p>
            <a:r>
              <a:rPr lang="en-US" sz="2100" b="1" dirty="0"/>
              <a:t>  // code...</a:t>
            </a:r>
          </a:p>
          <a:p>
            <a:endParaRPr lang="en-US" sz="2100" b="1" dirty="0"/>
          </a:p>
          <a:p>
            <a:r>
              <a:rPr lang="en-US" sz="2100" b="1" dirty="0"/>
              <a:t>} catch (err) {</a:t>
            </a:r>
          </a:p>
          <a:p>
            <a:endParaRPr lang="en-US" sz="2100" b="1" dirty="0"/>
          </a:p>
          <a:p>
            <a:r>
              <a:rPr lang="en-US" sz="2100" b="1" dirty="0"/>
              <a:t>  // error handling</a:t>
            </a:r>
          </a:p>
          <a:p>
            <a:endParaRPr lang="en-US" sz="2100" b="1" dirty="0"/>
          </a:p>
          <a:p>
            <a:r>
              <a:rPr lang="en-US" sz="2100" b="1" dirty="0"/>
              <a:t>}</a:t>
            </a:r>
          </a:p>
          <a:p>
            <a:r>
              <a:rPr lang="en-US" sz="2100" dirty="0"/>
              <a:t>It works like this:</a:t>
            </a:r>
          </a:p>
          <a:p>
            <a:pPr>
              <a:buFont typeface="Wingdings" pitchFamily="2" charset="2"/>
              <a:buChar char="Ø"/>
            </a:pPr>
            <a:r>
              <a:rPr lang="en-US" sz="2100" dirty="0"/>
              <a:t>First, the code in </a:t>
            </a:r>
            <a:r>
              <a:rPr lang="en-US" sz="2100" b="1" dirty="0"/>
              <a:t>try {...} </a:t>
            </a:r>
            <a:r>
              <a:rPr lang="en-US" sz="2100" dirty="0"/>
              <a:t>is executed.</a:t>
            </a:r>
          </a:p>
          <a:p>
            <a:pPr>
              <a:buFont typeface="Wingdings" pitchFamily="2" charset="2"/>
              <a:buChar char="Ø"/>
            </a:pPr>
            <a:r>
              <a:rPr lang="en-US" sz="2100" dirty="0"/>
              <a:t>If there were no errors, then </a:t>
            </a:r>
            <a:r>
              <a:rPr lang="en-US" sz="2100" b="1" dirty="0"/>
              <a:t>catch(err) </a:t>
            </a:r>
            <a:r>
              <a:rPr lang="en-US" sz="2100" dirty="0"/>
              <a:t>is ignored: the execution reaches the end of try and goes on, skipping catch.</a:t>
            </a:r>
          </a:p>
          <a:p>
            <a:pPr>
              <a:buFont typeface="Wingdings" pitchFamily="2" charset="2"/>
              <a:buChar char="Ø"/>
            </a:pPr>
            <a:r>
              <a:rPr lang="en-US" sz="2100" dirty="0"/>
              <a:t>If an error occurs, then the </a:t>
            </a:r>
            <a:r>
              <a:rPr lang="en-US" sz="2100" b="1" dirty="0"/>
              <a:t>try execution is stopped</a:t>
            </a:r>
            <a:r>
              <a:rPr lang="en-US" sz="2100" dirty="0"/>
              <a:t>, and co</a:t>
            </a:r>
            <a:r>
              <a:rPr lang="en-US" sz="2100" b="1" dirty="0"/>
              <a:t>ntrol flows to the beginning of catch(err). </a:t>
            </a:r>
            <a:r>
              <a:rPr lang="en-US" sz="2100" dirty="0"/>
              <a:t>The err variable (we can use any name for it) will contain an error object with details about what happened.</a:t>
            </a:r>
          </a:p>
          <a:p>
            <a:r>
              <a:rPr lang="en-US" sz="2100" dirty="0"/>
              <a:t>So, an error </a:t>
            </a:r>
            <a:r>
              <a:rPr lang="en-US" sz="2100" b="1" dirty="0"/>
              <a:t>inside the try {…} block does not kill the script </a:t>
            </a:r>
            <a:r>
              <a:rPr lang="en-US" sz="2100" dirty="0"/>
              <a:t>– we have a chance to </a:t>
            </a:r>
            <a:r>
              <a:rPr lang="en-US" sz="2100" b="1" dirty="0"/>
              <a:t>handle it in catch</a:t>
            </a:r>
            <a:r>
              <a:rPr lang="en-US" sz="2100"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28600"/>
            <a:ext cx="8382000" cy="6524863"/>
          </a:xfrm>
          <a:prstGeom prst="rect">
            <a:avLst/>
          </a:prstGeom>
        </p:spPr>
        <p:txBody>
          <a:bodyPr wrap="square">
            <a:spAutoFit/>
          </a:bodyPr>
          <a:lstStyle/>
          <a:p>
            <a:r>
              <a:rPr lang="en-US" sz="2200" b="1" dirty="0"/>
              <a:t>try..catch </a:t>
            </a:r>
            <a:r>
              <a:rPr lang="en-US" sz="2200" dirty="0"/>
              <a:t>only works for runtime errors</a:t>
            </a:r>
          </a:p>
          <a:p>
            <a:r>
              <a:rPr lang="en-US" sz="2200" dirty="0"/>
              <a:t>For try..catch to work, the code must be </a:t>
            </a:r>
            <a:r>
              <a:rPr lang="en-US" sz="2200" dirty="0" err="1"/>
              <a:t>runnable</a:t>
            </a:r>
            <a:r>
              <a:rPr lang="en-US" sz="2200" dirty="0"/>
              <a:t>. In other words, it should be valid </a:t>
            </a:r>
            <a:r>
              <a:rPr lang="en-US" sz="2200" b="1" dirty="0"/>
              <a:t>JavaScript.</a:t>
            </a:r>
          </a:p>
          <a:p>
            <a:endParaRPr lang="en-US" sz="2200" dirty="0"/>
          </a:p>
          <a:p>
            <a:r>
              <a:rPr lang="en-US" sz="2200" dirty="0"/>
              <a:t>It won’t work if the code is syntactically wrong, for instance it has unmatched curly braces:</a:t>
            </a:r>
          </a:p>
          <a:p>
            <a:endParaRPr lang="en-US" sz="2200" dirty="0"/>
          </a:p>
          <a:p>
            <a:r>
              <a:rPr lang="en-US" sz="2200" b="1" dirty="0"/>
              <a:t>try {</a:t>
            </a:r>
          </a:p>
          <a:p>
            <a:r>
              <a:rPr lang="en-US" sz="2200" b="1" dirty="0"/>
              <a:t>  {{{{{{{{{{{{</a:t>
            </a:r>
          </a:p>
          <a:p>
            <a:r>
              <a:rPr lang="en-US" sz="2200" b="1" dirty="0"/>
              <a:t>} catch(e) {</a:t>
            </a:r>
          </a:p>
          <a:p>
            <a:r>
              <a:rPr lang="en-US" sz="2200" b="1" dirty="0"/>
              <a:t>  alert("The engine can't understand this code, it's invalid");</a:t>
            </a:r>
          </a:p>
          <a:p>
            <a:r>
              <a:rPr lang="en-US" sz="2200" b="1" dirty="0"/>
              <a:t>}</a:t>
            </a:r>
          </a:p>
          <a:p>
            <a:r>
              <a:rPr lang="en-US" sz="2200" dirty="0"/>
              <a:t>The </a:t>
            </a:r>
            <a:r>
              <a:rPr lang="en-US" sz="2200" b="1" dirty="0"/>
              <a:t>JavaScript engine first reads the code</a:t>
            </a:r>
            <a:r>
              <a:rPr lang="en-US" sz="2200" dirty="0"/>
              <a:t>, and </a:t>
            </a:r>
            <a:r>
              <a:rPr lang="en-US" sz="2200" b="1" dirty="0"/>
              <a:t>then runs it</a:t>
            </a:r>
            <a:r>
              <a:rPr lang="en-US" sz="2200" dirty="0"/>
              <a:t>. </a:t>
            </a:r>
            <a:r>
              <a:rPr lang="en-US" sz="2200" b="1" dirty="0"/>
              <a:t>The errors that occur on the reading phase are called “parse-time” </a:t>
            </a:r>
            <a:r>
              <a:rPr lang="en-US" sz="2200" dirty="0"/>
              <a:t>errors and are </a:t>
            </a:r>
            <a:r>
              <a:rPr lang="en-US" sz="2200" b="1" dirty="0"/>
              <a:t>unrecoverable (from inside that code). </a:t>
            </a:r>
            <a:r>
              <a:rPr lang="en-US" sz="2200" dirty="0"/>
              <a:t>That’s because the engine can’t understand the code.</a:t>
            </a:r>
          </a:p>
          <a:p>
            <a:endParaRPr lang="en-US" sz="2200" dirty="0"/>
          </a:p>
          <a:p>
            <a:r>
              <a:rPr lang="en-US" sz="2200" dirty="0"/>
              <a:t>So, </a:t>
            </a:r>
            <a:r>
              <a:rPr lang="en-US" sz="2200" b="1" dirty="0"/>
              <a:t>try..catch can only handle errors that occur in valid code</a:t>
            </a:r>
            <a:r>
              <a:rPr lang="en-US" sz="2200" dirty="0"/>
              <a:t>. Such errors are called </a:t>
            </a:r>
            <a:r>
              <a:rPr lang="en-US" sz="2200" b="1" dirty="0"/>
              <a:t>“runtime errors</a:t>
            </a:r>
            <a:r>
              <a:rPr lang="en-US" sz="2200" dirty="0"/>
              <a:t>” or, sometimes, “exceptions”.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28600"/>
            <a:ext cx="8001000" cy="4247317"/>
          </a:xfrm>
          <a:prstGeom prst="rect">
            <a:avLst/>
          </a:prstGeom>
        </p:spPr>
        <p:txBody>
          <a:bodyPr wrap="square">
            <a:spAutoFit/>
          </a:bodyPr>
          <a:lstStyle/>
          <a:p>
            <a:r>
              <a:rPr lang="en-US" b="1" dirty="0"/>
              <a:t>let </a:t>
            </a:r>
            <a:r>
              <a:rPr lang="en-US" b="1" dirty="0" err="1"/>
              <a:t>json</a:t>
            </a:r>
            <a:r>
              <a:rPr lang="en-US" b="1" dirty="0"/>
              <a:t> = '{ "age": 30 }'; // incomplete data</a:t>
            </a:r>
          </a:p>
          <a:p>
            <a:endParaRPr lang="en-US" b="1" dirty="0"/>
          </a:p>
          <a:p>
            <a:r>
              <a:rPr lang="en-US" b="1" dirty="0"/>
              <a:t>try {</a:t>
            </a:r>
          </a:p>
          <a:p>
            <a:endParaRPr lang="en-US" b="1" dirty="0"/>
          </a:p>
          <a:p>
            <a:r>
              <a:rPr lang="en-US" b="1" dirty="0"/>
              <a:t>  let user = </a:t>
            </a:r>
            <a:r>
              <a:rPr lang="en-US" b="1" dirty="0" err="1"/>
              <a:t>JSON.parse</a:t>
            </a:r>
            <a:r>
              <a:rPr lang="en-US" b="1" dirty="0"/>
              <a:t>(</a:t>
            </a:r>
            <a:r>
              <a:rPr lang="en-US" b="1" dirty="0" err="1"/>
              <a:t>json</a:t>
            </a:r>
            <a:r>
              <a:rPr lang="en-US" b="1" dirty="0"/>
              <a:t>); // &lt;-- no errors</a:t>
            </a:r>
          </a:p>
          <a:p>
            <a:endParaRPr lang="en-US" b="1" dirty="0"/>
          </a:p>
          <a:p>
            <a:r>
              <a:rPr lang="en-US" b="1" dirty="0"/>
              <a:t>  if (!user.name) {</a:t>
            </a:r>
          </a:p>
          <a:p>
            <a:r>
              <a:rPr lang="en-US" b="1" dirty="0"/>
              <a:t>    throw new </a:t>
            </a:r>
            <a:r>
              <a:rPr lang="en-US" b="1" dirty="0" err="1"/>
              <a:t>SyntaxError</a:t>
            </a:r>
            <a:r>
              <a:rPr lang="en-US" b="1" dirty="0"/>
              <a:t>("Incomplete data: no name"); // (*)</a:t>
            </a:r>
          </a:p>
          <a:p>
            <a:r>
              <a:rPr lang="en-US" b="1" dirty="0"/>
              <a:t>  }</a:t>
            </a:r>
          </a:p>
          <a:p>
            <a:endParaRPr lang="en-US" b="1" dirty="0"/>
          </a:p>
          <a:p>
            <a:r>
              <a:rPr lang="en-US" b="1" dirty="0"/>
              <a:t>  alert( user.name );</a:t>
            </a:r>
          </a:p>
          <a:p>
            <a:endParaRPr lang="en-US" b="1" dirty="0"/>
          </a:p>
          <a:p>
            <a:r>
              <a:rPr lang="en-US" b="1" dirty="0"/>
              <a:t>} catch(e) {</a:t>
            </a:r>
          </a:p>
          <a:p>
            <a:r>
              <a:rPr lang="en-US" b="1" dirty="0"/>
              <a:t>  alert( "JSON Error: " + </a:t>
            </a:r>
            <a:r>
              <a:rPr lang="en-US" b="1" dirty="0" err="1"/>
              <a:t>e.message</a:t>
            </a:r>
            <a:r>
              <a:rPr lang="en-US" b="1" dirty="0"/>
              <a:t> ); // JSON Error: Incomplete data: no name</a:t>
            </a:r>
          </a:p>
          <a:p>
            <a:r>
              <a:rPr lang="en-US" b="1" dirty="0"/>
              <a:t>}</a:t>
            </a:r>
          </a:p>
        </p:txBody>
      </p:sp>
      <p:sp>
        <p:nvSpPr>
          <p:cNvPr id="3" name="Rectangle 2"/>
          <p:cNvSpPr/>
          <p:nvPr/>
        </p:nvSpPr>
        <p:spPr>
          <a:xfrm>
            <a:off x="457200" y="4953000"/>
            <a:ext cx="8001000" cy="1446550"/>
          </a:xfrm>
          <a:prstGeom prst="rect">
            <a:avLst/>
          </a:prstGeom>
        </p:spPr>
        <p:txBody>
          <a:bodyPr wrap="square">
            <a:spAutoFit/>
          </a:bodyPr>
          <a:lstStyle/>
          <a:p>
            <a:r>
              <a:rPr lang="en-US" sz="2200" dirty="0"/>
              <a:t>In the line (*), the </a:t>
            </a:r>
            <a:r>
              <a:rPr lang="en-US" sz="2200" b="1" dirty="0"/>
              <a:t>throw</a:t>
            </a:r>
            <a:r>
              <a:rPr lang="en-US" sz="2200" dirty="0"/>
              <a:t> operator </a:t>
            </a:r>
            <a:r>
              <a:rPr lang="en-US" sz="2200" b="1" dirty="0"/>
              <a:t>generates a </a:t>
            </a:r>
            <a:r>
              <a:rPr lang="en-US" sz="2200" b="1" dirty="0" err="1"/>
              <a:t>SyntaxError</a:t>
            </a:r>
            <a:r>
              <a:rPr lang="en-US" sz="2200" b="1" dirty="0"/>
              <a:t> </a:t>
            </a:r>
            <a:r>
              <a:rPr lang="en-US" sz="2200" dirty="0"/>
              <a:t>with the given message, the same way as JavaScript would generate it itself. The execution of try immediately stops and the control flow jumps into catch.</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228600"/>
            <a:ext cx="8001000" cy="6186309"/>
          </a:xfrm>
          <a:prstGeom prst="rect">
            <a:avLst/>
          </a:prstGeom>
        </p:spPr>
        <p:txBody>
          <a:bodyPr wrap="square">
            <a:spAutoFit/>
          </a:bodyPr>
          <a:lstStyle/>
          <a:p>
            <a:pPr algn="ctr"/>
            <a:r>
              <a:rPr lang="en-US" sz="2200" b="1" dirty="0"/>
              <a:t>try…catch…finally</a:t>
            </a:r>
          </a:p>
          <a:p>
            <a:r>
              <a:rPr lang="en-US" sz="2200" dirty="0"/>
              <a:t>Wait, that’s not all.</a:t>
            </a:r>
          </a:p>
          <a:p>
            <a:endParaRPr lang="en-US" sz="2200" b="1" dirty="0"/>
          </a:p>
          <a:p>
            <a:r>
              <a:rPr lang="en-US" sz="2200" dirty="0"/>
              <a:t>The </a:t>
            </a:r>
            <a:r>
              <a:rPr lang="en-US" sz="2200" b="1" dirty="0"/>
              <a:t>try..catch </a:t>
            </a:r>
            <a:r>
              <a:rPr lang="en-US" sz="2200" dirty="0"/>
              <a:t>construct may have one more code clause</a:t>
            </a:r>
            <a:r>
              <a:rPr lang="en-US" sz="2200" b="1" dirty="0"/>
              <a:t>: finally.</a:t>
            </a:r>
          </a:p>
          <a:p>
            <a:endParaRPr lang="en-US" sz="2200" b="1" dirty="0"/>
          </a:p>
          <a:p>
            <a:r>
              <a:rPr lang="en-US" sz="2200" b="1" dirty="0"/>
              <a:t>If it exists, it runs in all cases:</a:t>
            </a:r>
          </a:p>
          <a:p>
            <a:endParaRPr lang="en-US" sz="2200" b="1" dirty="0"/>
          </a:p>
          <a:p>
            <a:r>
              <a:rPr lang="en-US" sz="2200" b="1" dirty="0"/>
              <a:t>after try, if there were no errors,</a:t>
            </a:r>
          </a:p>
          <a:p>
            <a:r>
              <a:rPr lang="en-US" sz="2200" b="1" dirty="0"/>
              <a:t>after catch, if there were errors.</a:t>
            </a:r>
          </a:p>
          <a:p>
            <a:r>
              <a:rPr lang="en-US" sz="2200" b="1" dirty="0"/>
              <a:t>The extended syntax looks like this:</a:t>
            </a:r>
          </a:p>
          <a:p>
            <a:endParaRPr lang="en-US" sz="2200" b="1" dirty="0"/>
          </a:p>
          <a:p>
            <a:r>
              <a:rPr lang="en-US" sz="2200" b="1" dirty="0"/>
              <a:t>try {</a:t>
            </a:r>
          </a:p>
          <a:p>
            <a:r>
              <a:rPr lang="en-US" sz="2200" b="1" dirty="0"/>
              <a:t>   ... try to execute the code ...</a:t>
            </a:r>
          </a:p>
          <a:p>
            <a:r>
              <a:rPr lang="en-US" sz="2200" b="1" dirty="0"/>
              <a:t>} catch(e) {</a:t>
            </a:r>
          </a:p>
          <a:p>
            <a:r>
              <a:rPr lang="en-US" sz="2200" b="1" dirty="0"/>
              <a:t>   ... handle errors ...</a:t>
            </a:r>
          </a:p>
          <a:p>
            <a:r>
              <a:rPr lang="en-US" sz="2200" b="1" dirty="0"/>
              <a:t>} finally {</a:t>
            </a:r>
          </a:p>
          <a:p>
            <a:r>
              <a:rPr lang="en-US" sz="2200" b="1" dirty="0"/>
              <a:t>   ... execute always ...</a:t>
            </a:r>
          </a:p>
          <a:p>
            <a:r>
              <a:rPr lang="en-US" sz="2200" b="1" dirty="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4200" y="0"/>
            <a:ext cx="3562257" cy="523220"/>
          </a:xfrm>
          <a:prstGeom prst="rect">
            <a:avLst/>
          </a:prstGeom>
        </p:spPr>
        <p:txBody>
          <a:bodyPr wrap="none">
            <a:spAutoFit/>
          </a:bodyPr>
          <a:lstStyle/>
          <a:p>
            <a:r>
              <a:rPr lang="en-US" sz="2800" b="1" dirty="0"/>
              <a:t>Introduction: callbacks</a:t>
            </a:r>
          </a:p>
        </p:txBody>
      </p:sp>
      <p:sp>
        <p:nvSpPr>
          <p:cNvPr id="3" name="Rectangle 2"/>
          <p:cNvSpPr/>
          <p:nvPr/>
        </p:nvSpPr>
        <p:spPr>
          <a:xfrm>
            <a:off x="457200" y="609600"/>
            <a:ext cx="8001000" cy="5940088"/>
          </a:xfrm>
          <a:prstGeom prst="rect">
            <a:avLst/>
          </a:prstGeom>
        </p:spPr>
        <p:txBody>
          <a:bodyPr wrap="square">
            <a:spAutoFit/>
          </a:bodyPr>
          <a:lstStyle/>
          <a:p>
            <a:r>
              <a:rPr lang="en-US" sz="2000" dirty="0"/>
              <a:t>Many functions are provided by </a:t>
            </a:r>
            <a:r>
              <a:rPr lang="en-US" sz="2000" b="1" dirty="0"/>
              <a:t>JavaScript host environments that allow you to schedule asynchronous actions</a:t>
            </a:r>
            <a:r>
              <a:rPr lang="en-US" sz="2000" dirty="0"/>
              <a:t>. </a:t>
            </a:r>
            <a:r>
              <a:rPr lang="en-US" sz="2000" b="1" dirty="0"/>
              <a:t>In other words, actions that we initiate now, but they finish later.</a:t>
            </a:r>
          </a:p>
          <a:p>
            <a:endParaRPr lang="en-US" sz="2000" dirty="0"/>
          </a:p>
          <a:p>
            <a:r>
              <a:rPr lang="en-US" sz="2000" dirty="0"/>
              <a:t>For instance, one such function is the </a:t>
            </a:r>
            <a:r>
              <a:rPr lang="en-US" sz="2000" b="1" dirty="0" err="1"/>
              <a:t>setTimeout</a:t>
            </a:r>
            <a:r>
              <a:rPr lang="en-US" sz="2000" b="1" dirty="0"/>
              <a:t> </a:t>
            </a:r>
            <a:r>
              <a:rPr lang="en-US" sz="2000" dirty="0"/>
              <a:t>function.</a:t>
            </a:r>
          </a:p>
          <a:p>
            <a:r>
              <a:rPr lang="en-US" sz="2000" dirty="0"/>
              <a:t>There are other real-world examples of asynchronous actions, e.g. loading scripts and modules (we’ll cover them in later chapters).</a:t>
            </a:r>
          </a:p>
          <a:p>
            <a:endParaRPr lang="en-US" sz="2000" dirty="0"/>
          </a:p>
          <a:p>
            <a:r>
              <a:rPr lang="en-US" sz="2000" dirty="0"/>
              <a:t>Take a look at the function </a:t>
            </a:r>
            <a:r>
              <a:rPr lang="en-US" sz="2000" b="1" dirty="0" err="1"/>
              <a:t>loadScript</a:t>
            </a:r>
            <a:r>
              <a:rPr lang="en-US" sz="2000" b="1" dirty="0"/>
              <a:t>(</a:t>
            </a:r>
            <a:r>
              <a:rPr lang="en-US" sz="2000" b="1" dirty="0" err="1"/>
              <a:t>src</a:t>
            </a:r>
            <a:r>
              <a:rPr lang="en-US" sz="2000" b="1" dirty="0"/>
              <a:t>), </a:t>
            </a:r>
            <a:r>
              <a:rPr lang="en-US" sz="2000" dirty="0"/>
              <a:t>that loads a script with the given </a:t>
            </a:r>
            <a:r>
              <a:rPr lang="en-US" sz="2000" dirty="0" err="1"/>
              <a:t>src</a:t>
            </a:r>
            <a:r>
              <a:rPr lang="en-US" sz="2000" dirty="0"/>
              <a:t>:</a:t>
            </a:r>
          </a:p>
          <a:p>
            <a:r>
              <a:rPr lang="en-US" sz="2000" b="1" dirty="0"/>
              <a:t>function </a:t>
            </a:r>
            <a:r>
              <a:rPr lang="en-US" sz="2000" b="1" dirty="0" err="1"/>
              <a:t>loadScript</a:t>
            </a:r>
            <a:r>
              <a:rPr lang="en-US" sz="2000" b="1" dirty="0"/>
              <a:t>(</a:t>
            </a:r>
            <a:r>
              <a:rPr lang="en-US" sz="2000" b="1" dirty="0" err="1"/>
              <a:t>src</a:t>
            </a:r>
            <a:r>
              <a:rPr lang="en-US" sz="2000" b="1" dirty="0"/>
              <a:t>) {</a:t>
            </a:r>
          </a:p>
          <a:p>
            <a:r>
              <a:rPr lang="en-US" sz="2000" b="1" dirty="0"/>
              <a:t>  // creates a &lt;script&gt; tag and append it to the page</a:t>
            </a:r>
          </a:p>
          <a:p>
            <a:r>
              <a:rPr lang="en-US" sz="2000" b="1" dirty="0"/>
              <a:t>  // this causes the script with given </a:t>
            </a:r>
            <a:r>
              <a:rPr lang="en-US" sz="2000" b="1" dirty="0" err="1"/>
              <a:t>src</a:t>
            </a:r>
            <a:r>
              <a:rPr lang="en-US" sz="2000" b="1" dirty="0"/>
              <a:t> to start loading and run when complete</a:t>
            </a:r>
          </a:p>
          <a:p>
            <a:r>
              <a:rPr lang="en-US" sz="2000" b="1" dirty="0"/>
              <a:t>  let script = </a:t>
            </a:r>
            <a:r>
              <a:rPr lang="en-US" sz="2000" b="1" dirty="0" err="1"/>
              <a:t>document.createElement</a:t>
            </a:r>
            <a:r>
              <a:rPr lang="en-US" sz="2000" b="1" dirty="0"/>
              <a:t>('script');</a:t>
            </a:r>
          </a:p>
          <a:p>
            <a:r>
              <a:rPr lang="en-US" sz="2000" b="1" dirty="0"/>
              <a:t>  script.src = </a:t>
            </a:r>
            <a:r>
              <a:rPr lang="en-US" sz="2000" b="1" dirty="0" err="1"/>
              <a:t>src</a:t>
            </a:r>
            <a:r>
              <a:rPr lang="en-US" sz="2000" b="1" dirty="0"/>
              <a:t>;</a:t>
            </a:r>
          </a:p>
          <a:p>
            <a:r>
              <a:rPr lang="en-US" sz="2000" b="1" dirty="0"/>
              <a:t>  </a:t>
            </a:r>
            <a:r>
              <a:rPr lang="en-US" sz="2000" b="1" dirty="0" err="1"/>
              <a:t>document.head.append</a:t>
            </a:r>
            <a:r>
              <a:rPr lang="en-US" sz="2000" b="1" dirty="0"/>
              <a:t>(script);</a:t>
            </a:r>
          </a:p>
          <a:p>
            <a:r>
              <a:rPr lang="en-US" sz="2000" b="1" dirty="0"/>
              <a:t>}</a:t>
            </a:r>
          </a:p>
          <a:p>
            <a:endParaRPr lang="en-US" sz="2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304800" y="1828800"/>
            <a:ext cx="8598354" cy="3810000"/>
          </a:xfrm>
          <a:prstGeom prst="rect">
            <a:avLst/>
          </a:prstGeom>
          <a:noFill/>
          <a:ln w="9525">
            <a:noFill/>
            <a:miter lim="800000"/>
            <a:headEnd/>
            <a:tailEnd/>
          </a:ln>
          <a:effectLst/>
        </p:spPr>
      </p:pic>
      <p:sp>
        <p:nvSpPr>
          <p:cNvPr id="6"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0"/>
            <a:ext cx="8458200" cy="6863417"/>
          </a:xfrm>
          <a:prstGeom prst="rect">
            <a:avLst/>
          </a:prstGeom>
        </p:spPr>
        <p:txBody>
          <a:bodyPr wrap="square">
            <a:spAutoFit/>
          </a:bodyPr>
          <a:lstStyle/>
          <a:p>
            <a:r>
              <a:rPr lang="en-US" sz="2000" dirty="0"/>
              <a:t>It appends to the document the new, dynamically created, tag &lt;script </a:t>
            </a:r>
            <a:r>
              <a:rPr lang="en-US" sz="2000" dirty="0" err="1"/>
              <a:t>src</a:t>
            </a:r>
            <a:r>
              <a:rPr lang="en-US" sz="2000" dirty="0"/>
              <a:t>="…"&gt; with given </a:t>
            </a:r>
            <a:r>
              <a:rPr lang="en-US" sz="2000" dirty="0" err="1"/>
              <a:t>src</a:t>
            </a:r>
            <a:r>
              <a:rPr lang="en-US" sz="2000" dirty="0"/>
              <a:t>. The browser </a:t>
            </a:r>
            <a:r>
              <a:rPr lang="en-US" sz="2000" b="1" dirty="0"/>
              <a:t>automatically starts loading it and executes when complete</a:t>
            </a:r>
            <a:r>
              <a:rPr lang="en-US" sz="2000" dirty="0"/>
              <a:t>.</a:t>
            </a:r>
          </a:p>
          <a:p>
            <a:endParaRPr lang="en-US" sz="2000" dirty="0"/>
          </a:p>
          <a:p>
            <a:r>
              <a:rPr lang="en-US" sz="2000" dirty="0"/>
              <a:t>We can use this function like this:</a:t>
            </a:r>
          </a:p>
          <a:p>
            <a:endParaRPr lang="en-US" sz="2000" dirty="0"/>
          </a:p>
          <a:p>
            <a:r>
              <a:rPr lang="en-US" sz="2000" dirty="0"/>
              <a:t>// load and execute the script at the given path</a:t>
            </a:r>
          </a:p>
          <a:p>
            <a:r>
              <a:rPr lang="en-US" sz="2000" b="1" dirty="0" err="1"/>
              <a:t>loadScript</a:t>
            </a:r>
            <a:r>
              <a:rPr lang="en-US" sz="2000" b="1" dirty="0"/>
              <a:t>('/my/script.js');</a:t>
            </a:r>
          </a:p>
          <a:p>
            <a:r>
              <a:rPr lang="en-US" sz="2000" dirty="0"/>
              <a:t>The script is executed </a:t>
            </a:r>
            <a:r>
              <a:rPr lang="en-US" sz="2000" b="1" dirty="0"/>
              <a:t>“asynchronously”, as it starts loading now, but runs later, when the function has already finished.</a:t>
            </a:r>
          </a:p>
          <a:p>
            <a:endParaRPr lang="en-US" sz="2000" dirty="0"/>
          </a:p>
          <a:p>
            <a:r>
              <a:rPr lang="en-US" sz="2000" dirty="0"/>
              <a:t>If there’s any code below </a:t>
            </a:r>
            <a:r>
              <a:rPr lang="en-US" sz="2000" dirty="0" err="1"/>
              <a:t>loadScript</a:t>
            </a:r>
            <a:r>
              <a:rPr lang="en-US" sz="2000" dirty="0"/>
              <a:t>(…), it doesn’t wait until the script loading finishes.</a:t>
            </a:r>
          </a:p>
          <a:p>
            <a:endParaRPr lang="en-US" sz="2000" dirty="0"/>
          </a:p>
          <a:p>
            <a:endParaRPr lang="en-US" sz="2000" dirty="0"/>
          </a:p>
          <a:p>
            <a:endParaRPr lang="en-US" sz="2000" dirty="0"/>
          </a:p>
          <a:p>
            <a:r>
              <a:rPr lang="en-US" sz="2000" b="1" dirty="0" err="1"/>
              <a:t>loadScript</a:t>
            </a:r>
            <a:r>
              <a:rPr lang="en-US" sz="2000" b="1" dirty="0"/>
              <a:t>('/my/script.js');</a:t>
            </a:r>
          </a:p>
          <a:p>
            <a:r>
              <a:rPr lang="en-US" sz="2000" dirty="0"/>
              <a:t>// the code below </a:t>
            </a:r>
            <a:r>
              <a:rPr lang="en-US" sz="2000" dirty="0" err="1"/>
              <a:t>loadScript</a:t>
            </a:r>
            <a:endParaRPr lang="en-US" sz="2000" dirty="0"/>
          </a:p>
          <a:p>
            <a:r>
              <a:rPr lang="en-US" sz="2000" dirty="0"/>
              <a:t>// doesn't wait for the script loading to finish</a:t>
            </a:r>
          </a:p>
          <a:p>
            <a:r>
              <a:rPr lang="en-US" sz="2000" dirty="0"/>
              <a:t>// ...</a:t>
            </a:r>
          </a:p>
          <a:p>
            <a:r>
              <a:rPr lang="en-US" sz="2000" dirty="0"/>
              <a:t>Let’s say we need to use the new script as soon as it loads</a:t>
            </a:r>
            <a:r>
              <a:rPr lang="en-US" sz="2000" b="1" dirty="0"/>
              <a:t>. It declares new functions, and we want to run them</a:t>
            </a:r>
            <a:r>
              <a:rPr lang="en-US" sz="2000" dirty="0"/>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305800" cy="6463308"/>
          </a:xfrm>
          <a:prstGeom prst="rect">
            <a:avLst/>
          </a:prstGeom>
        </p:spPr>
        <p:txBody>
          <a:bodyPr wrap="square">
            <a:spAutoFit/>
          </a:bodyPr>
          <a:lstStyle/>
          <a:p>
            <a:r>
              <a:rPr lang="en-US" dirty="0"/>
              <a:t>Naturally, the browser probably didn’t have </a:t>
            </a:r>
            <a:r>
              <a:rPr lang="en-US" b="1" dirty="0"/>
              <a:t>time to load the script</a:t>
            </a:r>
            <a:r>
              <a:rPr lang="en-US" dirty="0"/>
              <a:t>. As of now, the </a:t>
            </a:r>
            <a:r>
              <a:rPr lang="en-US" dirty="0" err="1"/>
              <a:t>loadScript</a:t>
            </a:r>
            <a:r>
              <a:rPr lang="en-US" dirty="0"/>
              <a:t> function doesn’t provide a way to track the load completion. The script loads and eventually runs, that’s all. But we’d like to know when it happens, to use new functions and variables from that script.</a:t>
            </a:r>
          </a:p>
          <a:p>
            <a:endParaRPr lang="en-US" dirty="0"/>
          </a:p>
          <a:p>
            <a:r>
              <a:rPr lang="en-US" dirty="0"/>
              <a:t>Let’s add a callback function as a second argument to </a:t>
            </a:r>
            <a:r>
              <a:rPr lang="en-US" dirty="0" err="1"/>
              <a:t>loadScript</a:t>
            </a:r>
            <a:r>
              <a:rPr lang="en-US" dirty="0"/>
              <a:t> that should execute when the script loads:</a:t>
            </a:r>
          </a:p>
          <a:p>
            <a:endParaRPr lang="en-US" b="1" dirty="0"/>
          </a:p>
          <a:p>
            <a:r>
              <a:rPr lang="en-US" dirty="0"/>
              <a:t>function </a:t>
            </a:r>
            <a:r>
              <a:rPr lang="en-US" dirty="0" err="1"/>
              <a:t>loadScript</a:t>
            </a:r>
            <a:r>
              <a:rPr lang="en-US" dirty="0"/>
              <a:t>(</a:t>
            </a:r>
            <a:r>
              <a:rPr lang="en-US" b="1" dirty="0" err="1"/>
              <a:t>src</a:t>
            </a:r>
            <a:r>
              <a:rPr lang="en-US" b="1" dirty="0"/>
              <a:t>, callback</a:t>
            </a:r>
            <a:r>
              <a:rPr lang="en-US" dirty="0"/>
              <a:t>) {</a:t>
            </a:r>
          </a:p>
          <a:p>
            <a:r>
              <a:rPr lang="en-US" dirty="0"/>
              <a:t>  let script = </a:t>
            </a:r>
            <a:r>
              <a:rPr lang="en-US" dirty="0" err="1"/>
              <a:t>document.createElement</a:t>
            </a:r>
            <a:r>
              <a:rPr lang="en-US" dirty="0"/>
              <a:t>('script');</a:t>
            </a:r>
          </a:p>
          <a:p>
            <a:r>
              <a:rPr lang="en-US" dirty="0"/>
              <a:t>  script.src = </a:t>
            </a:r>
            <a:r>
              <a:rPr lang="en-US" dirty="0" err="1"/>
              <a:t>src</a:t>
            </a:r>
            <a:r>
              <a:rPr lang="en-US" dirty="0"/>
              <a:t>;</a:t>
            </a:r>
          </a:p>
          <a:p>
            <a:endParaRPr lang="en-US" dirty="0"/>
          </a:p>
          <a:p>
            <a:r>
              <a:rPr lang="en-US" b="1" dirty="0"/>
              <a:t>  </a:t>
            </a:r>
            <a:r>
              <a:rPr lang="en-US" b="1" dirty="0" err="1"/>
              <a:t>script.onload</a:t>
            </a:r>
            <a:r>
              <a:rPr lang="en-US" b="1" dirty="0"/>
              <a:t> = () =&gt; callback(script);</a:t>
            </a:r>
          </a:p>
          <a:p>
            <a:endParaRPr lang="en-US" dirty="0"/>
          </a:p>
          <a:p>
            <a:r>
              <a:rPr lang="en-US" dirty="0"/>
              <a:t>  </a:t>
            </a:r>
            <a:r>
              <a:rPr lang="en-US" dirty="0" err="1"/>
              <a:t>document.head.append</a:t>
            </a:r>
            <a:r>
              <a:rPr lang="en-US" dirty="0"/>
              <a:t>(script);</a:t>
            </a:r>
          </a:p>
          <a:p>
            <a:r>
              <a:rPr lang="en-US" dirty="0"/>
              <a:t>}</a:t>
            </a:r>
          </a:p>
          <a:p>
            <a:r>
              <a:rPr lang="en-US" dirty="0"/>
              <a:t>Now if we want to call new functions from the script, we should write that in the callback:</a:t>
            </a:r>
          </a:p>
          <a:p>
            <a:r>
              <a:rPr lang="en-US" b="1" dirty="0" err="1"/>
              <a:t>loadScript</a:t>
            </a:r>
            <a:r>
              <a:rPr lang="en-US" b="1" dirty="0"/>
              <a:t>('https://cdnjs.cloudflare.com/ajax/libs/lodash.js/3.2.0/lodash.js', script =&gt; {</a:t>
            </a:r>
          </a:p>
          <a:p>
            <a:r>
              <a:rPr lang="en-US" b="1" dirty="0"/>
              <a:t>  alert(`Cool, the script ${script.src} is loaded`);</a:t>
            </a:r>
          </a:p>
          <a:p>
            <a:r>
              <a:rPr lang="en-US" b="1" dirty="0"/>
              <a:t>  alert( _ ); // function declared in the loaded script</a:t>
            </a:r>
          </a:p>
          <a:p>
            <a:r>
              <a:rPr lang="en-US" b="1" dirty="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533400"/>
            <a:ext cx="8305800" cy="4939814"/>
          </a:xfrm>
          <a:prstGeom prst="rect">
            <a:avLst/>
          </a:prstGeom>
        </p:spPr>
        <p:txBody>
          <a:bodyPr wrap="square">
            <a:spAutoFit/>
          </a:bodyPr>
          <a:lstStyle/>
          <a:p>
            <a:r>
              <a:rPr lang="en-US" sz="4500" dirty="0"/>
              <a:t>That’s called a “</a:t>
            </a:r>
            <a:r>
              <a:rPr lang="en-US" sz="4500" b="1" dirty="0"/>
              <a:t>callback-based” </a:t>
            </a:r>
            <a:r>
              <a:rPr lang="en-US" sz="4500" dirty="0"/>
              <a:t>style of asynchronous programming. A function that does something asynchronously should provide a callback argument where we put the function to run after it’s complete.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52400"/>
            <a:ext cx="8305800" cy="6740307"/>
          </a:xfrm>
          <a:prstGeom prst="rect">
            <a:avLst/>
          </a:prstGeom>
        </p:spPr>
        <p:txBody>
          <a:bodyPr wrap="square">
            <a:spAutoFit/>
          </a:bodyPr>
          <a:lstStyle/>
          <a:p>
            <a:pPr algn="ctr"/>
            <a:r>
              <a:rPr lang="en-US" b="1" dirty="0"/>
              <a:t>Handling errors</a:t>
            </a:r>
          </a:p>
          <a:p>
            <a:r>
              <a:rPr lang="en-US" dirty="0"/>
              <a:t>In the above examples we didn’t consider errors. What if the script loading fails? Our callback should be able </a:t>
            </a:r>
            <a:r>
              <a:rPr lang="en-US" b="1" dirty="0"/>
              <a:t>to react on that</a:t>
            </a:r>
            <a:r>
              <a:rPr lang="en-US" dirty="0"/>
              <a:t>.</a:t>
            </a:r>
          </a:p>
          <a:p>
            <a:endParaRPr lang="en-US" dirty="0"/>
          </a:p>
          <a:p>
            <a:r>
              <a:rPr lang="en-US" dirty="0"/>
              <a:t>Here’s an improved version of </a:t>
            </a:r>
            <a:r>
              <a:rPr lang="en-US" dirty="0" err="1"/>
              <a:t>loadScript</a:t>
            </a:r>
            <a:r>
              <a:rPr lang="en-US" dirty="0"/>
              <a:t> that tracks loading errors:</a:t>
            </a:r>
          </a:p>
          <a:p>
            <a:r>
              <a:rPr lang="en-US" b="1" dirty="0"/>
              <a:t>function </a:t>
            </a:r>
            <a:r>
              <a:rPr lang="en-US" b="1" dirty="0" err="1"/>
              <a:t>loadScript</a:t>
            </a:r>
            <a:r>
              <a:rPr lang="en-US" b="1" dirty="0"/>
              <a:t>(</a:t>
            </a:r>
            <a:r>
              <a:rPr lang="en-US" b="1" dirty="0" err="1"/>
              <a:t>src</a:t>
            </a:r>
            <a:r>
              <a:rPr lang="en-US" b="1" dirty="0"/>
              <a:t>, callback) {</a:t>
            </a:r>
          </a:p>
          <a:p>
            <a:r>
              <a:rPr lang="en-US" dirty="0"/>
              <a:t>  let script = </a:t>
            </a:r>
            <a:r>
              <a:rPr lang="en-US" dirty="0" err="1"/>
              <a:t>document.createElement</a:t>
            </a:r>
            <a:r>
              <a:rPr lang="en-US" dirty="0"/>
              <a:t>('script');</a:t>
            </a:r>
          </a:p>
          <a:p>
            <a:r>
              <a:rPr lang="en-US" dirty="0"/>
              <a:t>  script.src = </a:t>
            </a:r>
            <a:r>
              <a:rPr lang="en-US" dirty="0" err="1"/>
              <a:t>src</a:t>
            </a:r>
            <a:r>
              <a:rPr lang="en-US" dirty="0"/>
              <a:t>;</a:t>
            </a:r>
          </a:p>
          <a:p>
            <a:r>
              <a:rPr lang="en-US" b="1" dirty="0"/>
              <a:t>  </a:t>
            </a:r>
            <a:r>
              <a:rPr lang="en-US" b="1" dirty="0" err="1"/>
              <a:t>script.onload</a:t>
            </a:r>
            <a:r>
              <a:rPr lang="en-US" b="1" dirty="0"/>
              <a:t> = () =&gt; callback(null, script);</a:t>
            </a:r>
          </a:p>
          <a:p>
            <a:r>
              <a:rPr lang="en-US" b="1" dirty="0"/>
              <a:t>  </a:t>
            </a:r>
            <a:r>
              <a:rPr lang="en-US" b="1" dirty="0" err="1"/>
              <a:t>script.onerror</a:t>
            </a:r>
            <a:r>
              <a:rPr lang="en-US" b="1" dirty="0"/>
              <a:t> = () =&gt; callback(new Error(`Script load error for ${</a:t>
            </a:r>
            <a:r>
              <a:rPr lang="en-US" b="1" dirty="0" err="1"/>
              <a:t>src</a:t>
            </a:r>
            <a:r>
              <a:rPr lang="en-US" b="1" dirty="0"/>
              <a:t>}`));</a:t>
            </a:r>
          </a:p>
          <a:p>
            <a:endParaRPr lang="en-US" b="1" dirty="0"/>
          </a:p>
          <a:p>
            <a:r>
              <a:rPr lang="en-US" b="1" dirty="0"/>
              <a:t>  </a:t>
            </a:r>
            <a:r>
              <a:rPr lang="en-US" b="1" dirty="0" err="1"/>
              <a:t>document.head.append</a:t>
            </a:r>
            <a:r>
              <a:rPr lang="en-US" b="1" dirty="0"/>
              <a:t>(script);</a:t>
            </a:r>
          </a:p>
          <a:p>
            <a:r>
              <a:rPr lang="en-US" b="1" dirty="0"/>
              <a:t>}</a:t>
            </a:r>
          </a:p>
          <a:p>
            <a:r>
              <a:rPr lang="en-US" dirty="0"/>
              <a:t>It calls callback(null, script) for successful load and callback(error) otherwise.</a:t>
            </a:r>
          </a:p>
          <a:p>
            <a:endParaRPr lang="en-US" dirty="0"/>
          </a:p>
          <a:p>
            <a:r>
              <a:rPr lang="en-US" dirty="0"/>
              <a:t>The usage:</a:t>
            </a:r>
          </a:p>
          <a:p>
            <a:endParaRPr lang="en-US" dirty="0"/>
          </a:p>
          <a:p>
            <a:r>
              <a:rPr lang="en-US" b="1" dirty="0" err="1"/>
              <a:t>loadScript</a:t>
            </a:r>
            <a:r>
              <a:rPr lang="en-US" b="1" dirty="0"/>
              <a:t>('/my/script.js', function(error, script) {</a:t>
            </a:r>
          </a:p>
          <a:p>
            <a:r>
              <a:rPr lang="en-US" b="1" dirty="0"/>
              <a:t>  if (error) {</a:t>
            </a:r>
          </a:p>
          <a:p>
            <a:r>
              <a:rPr lang="en-US" b="1" dirty="0"/>
              <a:t>    // handle error</a:t>
            </a:r>
          </a:p>
          <a:p>
            <a:r>
              <a:rPr lang="en-US" b="1" dirty="0"/>
              <a:t>  } else {</a:t>
            </a:r>
          </a:p>
          <a:p>
            <a:r>
              <a:rPr lang="en-US" b="1" dirty="0"/>
              <a:t>    // script loaded successfully</a:t>
            </a:r>
          </a:p>
          <a:p>
            <a:r>
              <a:rPr lang="en-US" b="1" dirty="0"/>
              <a:t>  }</a:t>
            </a:r>
          </a:p>
          <a:p>
            <a:r>
              <a:rPr lang="en-US" b="1" dirty="0"/>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28600"/>
            <a:ext cx="8229600" cy="6124754"/>
          </a:xfrm>
          <a:prstGeom prst="rect">
            <a:avLst/>
          </a:prstGeom>
        </p:spPr>
        <p:txBody>
          <a:bodyPr wrap="square">
            <a:spAutoFit/>
          </a:bodyPr>
          <a:lstStyle/>
          <a:p>
            <a:r>
              <a:rPr lang="en-US" sz="2800" dirty="0"/>
              <a:t>Once again, the recipe that we used for </a:t>
            </a:r>
            <a:r>
              <a:rPr lang="en-US" sz="2800" dirty="0" err="1"/>
              <a:t>loadScript</a:t>
            </a:r>
            <a:r>
              <a:rPr lang="en-US" sz="2800" dirty="0"/>
              <a:t> is actually quite common. It’s called the </a:t>
            </a:r>
            <a:r>
              <a:rPr lang="en-US" sz="2800" b="1" dirty="0"/>
              <a:t>“error-first callback” </a:t>
            </a:r>
            <a:r>
              <a:rPr lang="en-US" sz="2800" dirty="0"/>
              <a:t>style.</a:t>
            </a:r>
          </a:p>
          <a:p>
            <a:endParaRPr lang="en-US" sz="2800" dirty="0"/>
          </a:p>
          <a:p>
            <a:r>
              <a:rPr lang="en-US" sz="2800" dirty="0"/>
              <a:t>The convention is:</a:t>
            </a:r>
          </a:p>
          <a:p>
            <a:endParaRPr lang="en-US" sz="2800" dirty="0"/>
          </a:p>
          <a:p>
            <a:pPr marL="342900" indent="-342900">
              <a:buFont typeface="+mj-lt"/>
              <a:buAutoNum type="arabicPeriod"/>
            </a:pPr>
            <a:r>
              <a:rPr lang="en-US" sz="2800" b="1" dirty="0"/>
              <a:t>The first argument of the callback is reserved for an error if it occurs. Then callback(err) is called.</a:t>
            </a:r>
          </a:p>
          <a:p>
            <a:pPr marL="342900" indent="-342900">
              <a:buFont typeface="+mj-lt"/>
              <a:buAutoNum type="arabicPeriod"/>
            </a:pPr>
            <a:r>
              <a:rPr lang="en-US" sz="2800" b="1" dirty="0"/>
              <a:t>The second argument (and the next ones if needed) are for the successful result. Then callback(null, result1, result2…) is called</a:t>
            </a:r>
            <a:r>
              <a:rPr lang="en-US" sz="2800" dirty="0"/>
              <a:t>.</a:t>
            </a:r>
          </a:p>
          <a:p>
            <a:pPr marL="342900" indent="-342900">
              <a:buFont typeface="+mj-lt"/>
              <a:buAutoNum type="arabicPeriod"/>
            </a:pPr>
            <a:endParaRPr lang="en-US" sz="2800" dirty="0"/>
          </a:p>
          <a:p>
            <a:r>
              <a:rPr lang="en-US" sz="2800" dirty="0"/>
              <a:t>So the single callback function is used both for </a:t>
            </a:r>
            <a:r>
              <a:rPr lang="en-US" sz="2800" b="1" dirty="0"/>
              <a:t>reporting errors and passing back </a:t>
            </a:r>
            <a:r>
              <a:rPr lang="en-US" sz="2800" dirty="0"/>
              <a:t>results.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458200" cy="6201698"/>
          </a:xfrm>
          <a:prstGeom prst="rect">
            <a:avLst/>
          </a:prstGeom>
        </p:spPr>
        <p:txBody>
          <a:bodyPr wrap="square">
            <a:spAutoFit/>
          </a:bodyPr>
          <a:lstStyle/>
          <a:p>
            <a:pPr algn="ctr"/>
            <a:r>
              <a:rPr lang="en-US" sz="3600" b="1" dirty="0"/>
              <a:t>Promise</a:t>
            </a:r>
          </a:p>
          <a:p>
            <a:r>
              <a:rPr lang="en-US" sz="1900" dirty="0"/>
              <a:t>Imagine that you’re a top singer, and fans ask day and night for your </a:t>
            </a:r>
            <a:r>
              <a:rPr lang="en-US" sz="1900" b="1" dirty="0"/>
              <a:t>upcoming single</a:t>
            </a:r>
            <a:r>
              <a:rPr lang="en-US" sz="1900" dirty="0"/>
              <a:t>.</a:t>
            </a:r>
          </a:p>
          <a:p>
            <a:endParaRPr lang="en-US" sz="1900" dirty="0"/>
          </a:p>
          <a:p>
            <a:r>
              <a:rPr lang="en-US" sz="1900" b="1" dirty="0"/>
              <a:t>To get some relief, you promise to send it to them when it’s published. You give your fans a list. </a:t>
            </a:r>
            <a:r>
              <a:rPr lang="en-US" sz="1900" dirty="0"/>
              <a:t>They can fill in their email addresses, so that when the song becomes available, all subscribed parties instantly receive it. And even if something goes very wrong, say, </a:t>
            </a:r>
            <a:r>
              <a:rPr lang="en-US" sz="1900" b="1" dirty="0"/>
              <a:t>a fire in the studio</a:t>
            </a:r>
            <a:r>
              <a:rPr lang="en-US" sz="1900" dirty="0"/>
              <a:t>, so that you can’t publish the song, they </a:t>
            </a:r>
            <a:r>
              <a:rPr lang="en-US" sz="1900" b="1" dirty="0"/>
              <a:t>will still be notified.</a:t>
            </a:r>
          </a:p>
          <a:p>
            <a:r>
              <a:rPr lang="en-US" sz="1900" dirty="0"/>
              <a:t>This is </a:t>
            </a:r>
            <a:r>
              <a:rPr lang="en-US" sz="1900" b="1" dirty="0"/>
              <a:t>a real-life analogy </a:t>
            </a:r>
            <a:r>
              <a:rPr lang="en-US" sz="1900" dirty="0"/>
              <a:t>for things we often have in programming:</a:t>
            </a:r>
          </a:p>
          <a:p>
            <a:endParaRPr lang="en-US" sz="1900" dirty="0"/>
          </a:p>
          <a:p>
            <a:pPr>
              <a:buFont typeface="Wingdings" pitchFamily="2" charset="2"/>
              <a:buChar char="Ø"/>
            </a:pPr>
            <a:r>
              <a:rPr lang="en-US" sz="1900" dirty="0"/>
              <a:t>A “</a:t>
            </a:r>
            <a:r>
              <a:rPr lang="en-US" sz="1900" b="1" dirty="0"/>
              <a:t>producing code” </a:t>
            </a:r>
            <a:r>
              <a:rPr lang="en-US" sz="1900" dirty="0"/>
              <a:t>that does something and</a:t>
            </a:r>
            <a:r>
              <a:rPr lang="en-US" sz="1900" b="1" dirty="0"/>
              <a:t> takes time</a:t>
            </a:r>
            <a:r>
              <a:rPr lang="en-US" sz="1900" dirty="0"/>
              <a:t>. For instance, some code that loads the </a:t>
            </a:r>
            <a:r>
              <a:rPr lang="en-US" sz="1900" b="1" dirty="0"/>
              <a:t>data over a network. </a:t>
            </a:r>
            <a:r>
              <a:rPr lang="en-US" sz="1900" dirty="0"/>
              <a:t>That’s a “singer”.</a:t>
            </a:r>
          </a:p>
          <a:p>
            <a:pPr>
              <a:buFont typeface="Wingdings" pitchFamily="2" charset="2"/>
              <a:buChar char="Ø"/>
            </a:pPr>
            <a:endParaRPr lang="en-US" sz="1900" b="1" dirty="0"/>
          </a:p>
          <a:p>
            <a:pPr>
              <a:buFont typeface="Wingdings" pitchFamily="2" charset="2"/>
              <a:buChar char="Ø"/>
            </a:pPr>
            <a:r>
              <a:rPr lang="en-US" sz="1900" dirty="0"/>
              <a:t>A “</a:t>
            </a:r>
            <a:r>
              <a:rPr lang="en-US" sz="1900" b="1" dirty="0"/>
              <a:t>consuming code” </a:t>
            </a:r>
            <a:r>
              <a:rPr lang="en-US" sz="1900" dirty="0"/>
              <a:t>that wants the result of the “</a:t>
            </a:r>
            <a:r>
              <a:rPr lang="en-US" sz="1900" b="1" dirty="0"/>
              <a:t>producing code</a:t>
            </a:r>
            <a:r>
              <a:rPr lang="en-US" sz="1900" dirty="0"/>
              <a:t>” once it’s ready. </a:t>
            </a:r>
          </a:p>
          <a:p>
            <a:endParaRPr lang="en-US" sz="1900" b="1" dirty="0"/>
          </a:p>
          <a:p>
            <a:pPr>
              <a:buFont typeface="Wingdings" pitchFamily="2" charset="2"/>
              <a:buChar char="Ø"/>
            </a:pPr>
            <a:r>
              <a:rPr lang="en-US" sz="1900" dirty="0"/>
              <a:t>A </a:t>
            </a:r>
            <a:r>
              <a:rPr lang="en-US" sz="1900" b="1" dirty="0"/>
              <a:t>promise is a special JavaScript object </a:t>
            </a:r>
            <a:r>
              <a:rPr lang="en-US" sz="1900" dirty="0"/>
              <a:t>that links </a:t>
            </a:r>
            <a:r>
              <a:rPr lang="en-US" sz="1900" b="1" dirty="0"/>
              <a:t>the “producing code” </a:t>
            </a:r>
            <a:r>
              <a:rPr lang="en-US" sz="1900" dirty="0"/>
              <a:t>and the </a:t>
            </a:r>
            <a:r>
              <a:rPr lang="en-US" sz="1900" b="1" dirty="0"/>
              <a:t>“consuming code” </a:t>
            </a:r>
            <a:r>
              <a:rPr lang="en-US" sz="1900" dirty="0"/>
              <a:t>together. </a:t>
            </a:r>
            <a:r>
              <a:rPr lang="en-US" sz="1900" b="1" dirty="0"/>
              <a:t>The “producing code” takes whatever time it needs </a:t>
            </a:r>
            <a:r>
              <a:rPr lang="en-US" sz="1900" dirty="0"/>
              <a:t>to produce the promised result, and the </a:t>
            </a:r>
            <a:r>
              <a:rPr lang="en-US" sz="1900" b="1" dirty="0"/>
              <a:t>“promise” makes that result available to all of the subscribed code when it’s ready</a:t>
            </a:r>
            <a:r>
              <a:rPr lang="en-US" sz="1900" dirty="0"/>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228600"/>
            <a:ext cx="8534400" cy="6186309"/>
          </a:xfrm>
          <a:prstGeom prst="rect">
            <a:avLst/>
          </a:prstGeom>
        </p:spPr>
        <p:txBody>
          <a:bodyPr wrap="square">
            <a:spAutoFit/>
          </a:bodyPr>
          <a:lstStyle/>
          <a:p>
            <a:r>
              <a:rPr lang="en-US" sz="2200" dirty="0"/>
              <a:t>The constructor syntax for a promise object is:</a:t>
            </a:r>
          </a:p>
          <a:p>
            <a:endParaRPr lang="en-US" sz="2200" b="1" dirty="0"/>
          </a:p>
          <a:p>
            <a:r>
              <a:rPr lang="en-US" sz="2200" b="1" dirty="0"/>
              <a:t>let promise = new Promise(function(resolve, reject) {</a:t>
            </a:r>
          </a:p>
          <a:p>
            <a:r>
              <a:rPr lang="en-US" sz="2200" b="1" dirty="0"/>
              <a:t>  // executor (the producing code, "singer")</a:t>
            </a:r>
          </a:p>
          <a:p>
            <a:r>
              <a:rPr lang="en-US" sz="2200" b="1" dirty="0"/>
              <a:t>});</a:t>
            </a:r>
          </a:p>
          <a:p>
            <a:r>
              <a:rPr lang="en-US" sz="2200" dirty="0"/>
              <a:t>The </a:t>
            </a:r>
            <a:r>
              <a:rPr lang="en-US" sz="2200" b="1" dirty="0"/>
              <a:t>function </a:t>
            </a:r>
            <a:r>
              <a:rPr lang="en-US" sz="2200" dirty="0"/>
              <a:t>passed to new Promise is called the </a:t>
            </a:r>
            <a:r>
              <a:rPr lang="en-US" sz="2200" b="1" dirty="0"/>
              <a:t>executor</a:t>
            </a:r>
            <a:r>
              <a:rPr lang="en-US" sz="2200" dirty="0"/>
              <a:t>. When new Promise is created, the executor runs automatically. It contains the producing code which should eventually produce the result. In terms of the analogy above: the executor is the “singer”.</a:t>
            </a:r>
          </a:p>
          <a:p>
            <a:endParaRPr lang="en-US" sz="2200" dirty="0"/>
          </a:p>
          <a:p>
            <a:r>
              <a:rPr lang="en-US" sz="2200" dirty="0"/>
              <a:t>Its arguments </a:t>
            </a:r>
            <a:r>
              <a:rPr lang="en-US" sz="2200" b="1" dirty="0"/>
              <a:t>resolve</a:t>
            </a:r>
            <a:r>
              <a:rPr lang="en-US" sz="2200" dirty="0"/>
              <a:t> and </a:t>
            </a:r>
            <a:r>
              <a:rPr lang="en-US" sz="2200" b="1" dirty="0"/>
              <a:t>reject</a:t>
            </a:r>
            <a:r>
              <a:rPr lang="en-US" sz="2200" dirty="0"/>
              <a:t> are callbacks </a:t>
            </a:r>
            <a:r>
              <a:rPr lang="en-US" sz="2200" b="1" dirty="0"/>
              <a:t>provided by JavaScript itself</a:t>
            </a:r>
            <a:r>
              <a:rPr lang="en-US" sz="2200" dirty="0"/>
              <a:t>. Our code is </a:t>
            </a:r>
            <a:r>
              <a:rPr lang="en-US" sz="2200" b="1" dirty="0"/>
              <a:t>only inside the executor</a:t>
            </a:r>
            <a:r>
              <a:rPr lang="en-US" sz="2200" dirty="0"/>
              <a:t>.</a:t>
            </a:r>
          </a:p>
          <a:p>
            <a:endParaRPr lang="en-US" sz="2200" dirty="0"/>
          </a:p>
          <a:p>
            <a:r>
              <a:rPr lang="en-US" sz="2200" dirty="0"/>
              <a:t>When the executor obtains the result, be it soon or late, doesn’t matter, it should call one of these callbacks:</a:t>
            </a:r>
          </a:p>
          <a:p>
            <a:endParaRPr lang="en-US" sz="2200" dirty="0"/>
          </a:p>
          <a:p>
            <a:r>
              <a:rPr lang="en-US" sz="2200" b="1" dirty="0"/>
              <a:t>resolve(value) </a:t>
            </a:r>
            <a:r>
              <a:rPr lang="en-US" sz="2200" dirty="0"/>
              <a:t>— if the job finished successfully, with result value.</a:t>
            </a:r>
          </a:p>
          <a:p>
            <a:r>
              <a:rPr lang="en-US" sz="2200" b="1" dirty="0"/>
              <a:t>reject(error</a:t>
            </a:r>
            <a:r>
              <a:rPr lang="en-US" sz="2200" dirty="0"/>
              <a:t>) — if an error occurred, error is the error object.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229600" cy="6124754"/>
          </a:xfrm>
          <a:prstGeom prst="rect">
            <a:avLst/>
          </a:prstGeom>
        </p:spPr>
        <p:txBody>
          <a:bodyPr wrap="square">
            <a:spAutoFit/>
          </a:bodyPr>
          <a:lstStyle/>
          <a:p>
            <a:r>
              <a:rPr lang="en-US" sz="2800" dirty="0"/>
              <a:t>So to summarize: </a:t>
            </a:r>
            <a:r>
              <a:rPr lang="en-US" sz="2800" b="1" dirty="0"/>
              <a:t>the executor runs automatically and attempts to perform a job</a:t>
            </a:r>
            <a:r>
              <a:rPr lang="en-US" sz="2800" dirty="0"/>
              <a:t>. When it is finished with the attempt it calls resolve if it was successful or reject if there was an error.</a:t>
            </a:r>
          </a:p>
          <a:p>
            <a:endParaRPr lang="en-US" sz="2800" dirty="0"/>
          </a:p>
          <a:p>
            <a:r>
              <a:rPr lang="en-US" sz="2800" dirty="0"/>
              <a:t>The promise object returned by the </a:t>
            </a:r>
            <a:r>
              <a:rPr lang="en-US" sz="2800" b="1" dirty="0"/>
              <a:t>new Promise constructor </a:t>
            </a:r>
            <a:r>
              <a:rPr lang="en-US" sz="2800" dirty="0"/>
              <a:t>has </a:t>
            </a:r>
            <a:r>
              <a:rPr lang="en-US" sz="2800" b="1" dirty="0"/>
              <a:t>these internal properties:</a:t>
            </a:r>
          </a:p>
          <a:p>
            <a:endParaRPr lang="en-US" sz="2800" dirty="0"/>
          </a:p>
          <a:p>
            <a:r>
              <a:rPr lang="en-US" sz="2800" b="1" dirty="0"/>
              <a:t>state</a:t>
            </a:r>
            <a:r>
              <a:rPr lang="en-US" sz="2800" dirty="0"/>
              <a:t> — initially "</a:t>
            </a:r>
            <a:r>
              <a:rPr lang="en-US" sz="2800" b="1" dirty="0"/>
              <a:t>pending</a:t>
            </a:r>
            <a:r>
              <a:rPr lang="en-US" sz="2800" dirty="0"/>
              <a:t>", then changes to either "f</a:t>
            </a:r>
            <a:r>
              <a:rPr lang="en-US" sz="2800" b="1" dirty="0"/>
              <a:t>ulfilled</a:t>
            </a:r>
            <a:r>
              <a:rPr lang="en-US" sz="2800" dirty="0"/>
              <a:t>" when resolve is called or "</a:t>
            </a:r>
            <a:r>
              <a:rPr lang="en-US" sz="2800" b="1" dirty="0"/>
              <a:t>rejected</a:t>
            </a:r>
            <a:r>
              <a:rPr lang="en-US" sz="2800" dirty="0"/>
              <a:t>" when reject is called.</a:t>
            </a:r>
          </a:p>
          <a:p>
            <a:r>
              <a:rPr lang="en-US" sz="2800" b="1" dirty="0"/>
              <a:t>result</a:t>
            </a:r>
            <a:r>
              <a:rPr lang="en-US" sz="2800" dirty="0"/>
              <a:t> — initially undefined, then changes to value when </a:t>
            </a:r>
            <a:r>
              <a:rPr lang="en-US" sz="2800" b="1" dirty="0"/>
              <a:t>resolve(value) </a:t>
            </a:r>
            <a:r>
              <a:rPr lang="en-US" sz="2800" dirty="0"/>
              <a:t>called or error when </a:t>
            </a:r>
            <a:r>
              <a:rPr lang="en-US" sz="2800" b="1" dirty="0"/>
              <a:t>reject(error)</a:t>
            </a:r>
            <a:r>
              <a:rPr lang="en-US" sz="2800" dirty="0"/>
              <a:t> is called.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457200"/>
            <a:ext cx="7239000" cy="369332"/>
          </a:xfrm>
          <a:prstGeom prst="rect">
            <a:avLst/>
          </a:prstGeom>
        </p:spPr>
        <p:txBody>
          <a:bodyPr wrap="square">
            <a:spAutoFit/>
          </a:bodyPr>
          <a:lstStyle/>
          <a:p>
            <a:r>
              <a:rPr lang="en-US" dirty="0"/>
              <a:t>So the executor eventually moves </a:t>
            </a:r>
            <a:r>
              <a:rPr lang="en-US" b="1" dirty="0"/>
              <a:t>promise </a:t>
            </a:r>
            <a:r>
              <a:rPr lang="en-US" dirty="0"/>
              <a:t>to one of these states:</a:t>
            </a:r>
          </a:p>
        </p:txBody>
      </p:sp>
      <p:pic>
        <p:nvPicPr>
          <p:cNvPr id="1026" name="Picture 2"/>
          <p:cNvPicPr>
            <a:picLocks noChangeAspect="1" noChangeArrowheads="1"/>
          </p:cNvPicPr>
          <p:nvPr/>
        </p:nvPicPr>
        <p:blipFill>
          <a:blip r:embed="rId2"/>
          <a:srcRect/>
          <a:stretch>
            <a:fillRect/>
          </a:stretch>
        </p:blipFill>
        <p:spPr bwMode="auto">
          <a:xfrm>
            <a:off x="0" y="1447800"/>
            <a:ext cx="9144000" cy="4168804"/>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8382000" cy="3539430"/>
          </a:xfrm>
          <a:prstGeom prst="rect">
            <a:avLst/>
          </a:prstGeom>
        </p:spPr>
        <p:txBody>
          <a:bodyPr wrap="square">
            <a:spAutoFit/>
          </a:bodyPr>
          <a:lstStyle/>
          <a:p>
            <a:r>
              <a:rPr lang="en-US" sz="2800" b="1" dirty="0"/>
              <a:t>let promise = new Promise(function(resolve, reject) {</a:t>
            </a:r>
          </a:p>
          <a:p>
            <a:r>
              <a:rPr lang="en-US" sz="2800" b="1" dirty="0"/>
              <a:t>  // the function is executed automatically when the promise is constructed</a:t>
            </a:r>
          </a:p>
          <a:p>
            <a:endParaRPr lang="en-US" sz="2800" b="1" dirty="0"/>
          </a:p>
          <a:p>
            <a:r>
              <a:rPr lang="en-US" sz="2800" b="1" dirty="0"/>
              <a:t>  // after 1 second signal that the job is done with the result "done"</a:t>
            </a:r>
          </a:p>
          <a:p>
            <a:r>
              <a:rPr lang="en-US" sz="2800" b="1" dirty="0"/>
              <a:t>  </a:t>
            </a:r>
            <a:r>
              <a:rPr lang="en-US" sz="2800" b="1" dirty="0" err="1"/>
              <a:t>setTimeout</a:t>
            </a:r>
            <a:r>
              <a:rPr lang="en-US" sz="2800" b="1" dirty="0"/>
              <a:t>(() =&gt; resolve("done"), 1000);</a:t>
            </a:r>
          </a:p>
          <a:p>
            <a:r>
              <a:rPr lang="en-US" sz="2800" b="1" dirty="0"/>
              <a:t>});</a:t>
            </a:r>
          </a:p>
        </p:txBody>
      </p:sp>
      <p:sp>
        <p:nvSpPr>
          <p:cNvPr id="3" name="Rectangle 2"/>
          <p:cNvSpPr/>
          <p:nvPr/>
        </p:nvSpPr>
        <p:spPr>
          <a:xfrm>
            <a:off x="381000" y="4267200"/>
            <a:ext cx="8229600" cy="2154436"/>
          </a:xfrm>
          <a:prstGeom prst="rect">
            <a:avLst/>
          </a:prstGeom>
        </p:spPr>
        <p:txBody>
          <a:bodyPr wrap="square">
            <a:spAutoFit/>
          </a:bodyPr>
          <a:lstStyle/>
          <a:p>
            <a:r>
              <a:rPr lang="en-US" sz="2800" dirty="0"/>
              <a:t>That’s called a </a:t>
            </a:r>
            <a:r>
              <a:rPr lang="en-US" sz="2800" b="1" dirty="0"/>
              <a:t>“callback-based</a:t>
            </a:r>
            <a:r>
              <a:rPr lang="en-US" sz="2800" dirty="0"/>
              <a:t>” style of asynchronous programming. A function that does something asynchronously should provide a callback argument where we put the function to run after it’s complete.</a:t>
            </a:r>
          </a:p>
          <a:p>
            <a:endParaRPr lang="en-US"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371600"/>
            <a:ext cx="7848600" cy="4247317"/>
          </a:xfrm>
          <a:prstGeom prst="rect">
            <a:avLst/>
          </a:prstGeom>
        </p:spPr>
        <p:txBody>
          <a:bodyPr wrap="square">
            <a:spAutoFit/>
          </a:bodyPr>
          <a:lstStyle/>
          <a:p>
            <a:pPr algn="ctr"/>
            <a:r>
              <a:rPr lang="en-US" b="1" dirty="0" err="1"/>
              <a:t>ECMAScript</a:t>
            </a:r>
            <a:r>
              <a:rPr lang="en-US" b="1" dirty="0"/>
              <a:t> 6</a:t>
            </a:r>
          </a:p>
          <a:p>
            <a:r>
              <a:rPr lang="en-US" dirty="0"/>
              <a:t/>
            </a:r>
            <a:br>
              <a:rPr lang="en-US" dirty="0"/>
            </a:br>
            <a:r>
              <a:rPr lang="en-US" dirty="0"/>
              <a:t/>
            </a:r>
            <a:br>
              <a:rPr lang="en-US" dirty="0"/>
            </a:br>
            <a:r>
              <a:rPr lang="en-US" b="1" dirty="0" err="1"/>
              <a:t>ECMAScript</a:t>
            </a:r>
            <a:r>
              <a:rPr lang="en-US" b="1" dirty="0"/>
              <a:t> </a:t>
            </a:r>
            <a:r>
              <a:rPr lang="en-US" dirty="0"/>
              <a:t>(ES) is a scripting language specification created to standardize JavaScript.</a:t>
            </a:r>
            <a:br>
              <a:rPr lang="en-US" dirty="0"/>
            </a:br>
            <a:r>
              <a:rPr lang="en-US" dirty="0"/>
              <a:t/>
            </a:r>
            <a:br>
              <a:rPr lang="en-US" dirty="0"/>
            </a:br>
            <a:r>
              <a:rPr lang="en-US" dirty="0"/>
              <a:t>The Sixth Edition, initially known as </a:t>
            </a:r>
            <a:r>
              <a:rPr lang="en-US" b="1" dirty="0" err="1"/>
              <a:t>ECMAScript</a:t>
            </a:r>
            <a:r>
              <a:rPr lang="en-US" b="1" dirty="0"/>
              <a:t> 6 </a:t>
            </a:r>
            <a:r>
              <a:rPr lang="en-US" dirty="0"/>
              <a:t>(ES6) and later renamed to </a:t>
            </a:r>
            <a:r>
              <a:rPr lang="en-US" b="1" dirty="0" err="1"/>
              <a:t>ECMAScript</a:t>
            </a:r>
            <a:r>
              <a:rPr lang="en-US" b="1" dirty="0"/>
              <a:t> 2015</a:t>
            </a:r>
            <a:r>
              <a:rPr lang="en-US" dirty="0"/>
              <a:t>, adds significant new syntax for writing complex applications, including classes and modules, </a:t>
            </a:r>
            <a:r>
              <a:rPr lang="en-US" dirty="0" err="1"/>
              <a:t>iterators</a:t>
            </a:r>
            <a:r>
              <a:rPr lang="en-US" dirty="0"/>
              <a:t> and for/of loops, generators, arrow functions, binary data, typed arrays, collections (maps, sets and weak maps), promises, number and math enhancements, reflection, and proxies.</a:t>
            </a:r>
            <a:br>
              <a:rPr lang="en-US" dirty="0"/>
            </a:br>
            <a:r>
              <a:rPr lang="en-US" dirty="0"/>
              <a:t/>
            </a:r>
            <a:br>
              <a:rPr lang="en-US" dirty="0"/>
            </a:br>
            <a:r>
              <a:rPr lang="en-US" dirty="0"/>
              <a:t>In other words, ES6 is a superset of JavaScript (ES5). The reason that ES6 became so popular is that it introduced new conventions and OOP concepts such as classes. </a:t>
            </a:r>
          </a:p>
        </p:txBody>
      </p:sp>
      <p:sp>
        <p:nvSpPr>
          <p:cNvPr id="6"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8382000" cy="2739211"/>
          </a:xfrm>
          <a:prstGeom prst="rect">
            <a:avLst/>
          </a:prstGeom>
        </p:spPr>
        <p:txBody>
          <a:bodyPr wrap="square">
            <a:spAutoFit/>
          </a:bodyPr>
          <a:lstStyle/>
          <a:p>
            <a:r>
              <a:rPr lang="en-US" sz="2200" dirty="0"/>
              <a:t>We can see two things by running the code above:</a:t>
            </a:r>
          </a:p>
          <a:p>
            <a:endParaRPr lang="en-US" sz="2200" dirty="0"/>
          </a:p>
          <a:p>
            <a:pPr>
              <a:buFont typeface="Wingdings" pitchFamily="2" charset="2"/>
              <a:buChar char="Ø"/>
            </a:pPr>
            <a:r>
              <a:rPr lang="en-US" sz="2200" dirty="0"/>
              <a:t>The </a:t>
            </a:r>
            <a:r>
              <a:rPr lang="en-US" sz="2200" b="1" dirty="0"/>
              <a:t>executor is called automatically and immediately (by new Promise</a:t>
            </a:r>
            <a:r>
              <a:rPr lang="en-US" sz="2200" dirty="0"/>
              <a:t>).</a:t>
            </a:r>
          </a:p>
          <a:p>
            <a:pPr>
              <a:buFont typeface="Wingdings" pitchFamily="2" charset="2"/>
              <a:buChar char="Ø"/>
            </a:pPr>
            <a:endParaRPr lang="en-US" dirty="0"/>
          </a:p>
          <a:p>
            <a:pPr>
              <a:buFont typeface="Wingdings" pitchFamily="2" charset="2"/>
              <a:buChar char="Ø"/>
            </a:pPr>
            <a:r>
              <a:rPr lang="en-US" sz="2200" dirty="0"/>
              <a:t>The executor receives two arguments: </a:t>
            </a:r>
            <a:r>
              <a:rPr lang="en-US" sz="2200" b="1" dirty="0"/>
              <a:t>resolve and reject</a:t>
            </a:r>
            <a:r>
              <a:rPr lang="en-US" sz="2200" dirty="0"/>
              <a:t>. These functions are </a:t>
            </a:r>
            <a:r>
              <a:rPr lang="en-US" sz="2200" b="1" dirty="0"/>
              <a:t>pre-defined by the JavaScript engine</a:t>
            </a:r>
            <a:r>
              <a:rPr lang="en-US" sz="2200" dirty="0"/>
              <a:t>, so we don’t need to create them. We should only call one of </a:t>
            </a:r>
            <a:r>
              <a:rPr lang="en-US" sz="2200" b="1" dirty="0"/>
              <a:t>them when ready</a:t>
            </a:r>
            <a:r>
              <a:rPr lang="en-US" sz="2200" dirty="0"/>
              <a:t>.</a:t>
            </a:r>
          </a:p>
        </p:txBody>
      </p:sp>
      <p:sp>
        <p:nvSpPr>
          <p:cNvPr id="3" name="Rectangle 2"/>
          <p:cNvSpPr/>
          <p:nvPr/>
        </p:nvSpPr>
        <p:spPr>
          <a:xfrm>
            <a:off x="381000" y="3048000"/>
            <a:ext cx="8001000" cy="1200329"/>
          </a:xfrm>
          <a:prstGeom prst="rect">
            <a:avLst/>
          </a:prstGeom>
        </p:spPr>
        <p:txBody>
          <a:bodyPr wrap="square">
            <a:spAutoFit/>
          </a:bodyPr>
          <a:lstStyle/>
          <a:p>
            <a:r>
              <a:rPr lang="en-US" sz="2400" dirty="0"/>
              <a:t>After one second of </a:t>
            </a:r>
            <a:r>
              <a:rPr lang="en-US" sz="2400" b="1" dirty="0"/>
              <a:t>“processing” </a:t>
            </a:r>
            <a:r>
              <a:rPr lang="en-US" sz="2400" dirty="0"/>
              <a:t>the executor calls resolve("done") to produce the result. This changes the state of the promise object:</a:t>
            </a:r>
          </a:p>
        </p:txBody>
      </p:sp>
      <p:pic>
        <p:nvPicPr>
          <p:cNvPr id="2050" name="Picture 2"/>
          <p:cNvPicPr>
            <a:picLocks noChangeAspect="1" noChangeArrowheads="1"/>
          </p:cNvPicPr>
          <p:nvPr/>
        </p:nvPicPr>
        <p:blipFill>
          <a:blip r:embed="rId2"/>
          <a:srcRect/>
          <a:stretch>
            <a:fillRect/>
          </a:stretch>
        </p:blipFill>
        <p:spPr bwMode="auto">
          <a:xfrm>
            <a:off x="381000" y="4572000"/>
            <a:ext cx="8077200" cy="1375896"/>
          </a:xfrm>
          <a:prstGeom prst="rect">
            <a:avLst/>
          </a:prstGeom>
          <a:noFill/>
          <a:ln w="9525">
            <a:noFill/>
            <a:miter lim="800000"/>
            <a:headEnd/>
            <a:tailEnd/>
          </a:ln>
          <a:effectLst/>
        </p:spPr>
      </p:pic>
      <p:sp>
        <p:nvSpPr>
          <p:cNvPr id="5" name="Rectangle 4"/>
          <p:cNvSpPr/>
          <p:nvPr/>
        </p:nvSpPr>
        <p:spPr>
          <a:xfrm>
            <a:off x="609600" y="6172200"/>
            <a:ext cx="7467600" cy="369332"/>
          </a:xfrm>
          <a:prstGeom prst="rect">
            <a:avLst/>
          </a:prstGeom>
        </p:spPr>
        <p:txBody>
          <a:bodyPr wrap="square">
            <a:spAutoFit/>
          </a:bodyPr>
          <a:lstStyle/>
          <a:p>
            <a:r>
              <a:rPr lang="en-US" dirty="0"/>
              <a:t>That was an example of a successful job completion, a </a:t>
            </a:r>
            <a:r>
              <a:rPr lang="en-US" b="1" dirty="0"/>
              <a:t>“fulfilled promise”.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8534400" cy="2554545"/>
          </a:xfrm>
          <a:prstGeom prst="rect">
            <a:avLst/>
          </a:prstGeom>
        </p:spPr>
        <p:txBody>
          <a:bodyPr wrap="square">
            <a:spAutoFit/>
          </a:bodyPr>
          <a:lstStyle/>
          <a:p>
            <a:r>
              <a:rPr lang="en-US" sz="2000" dirty="0"/>
              <a:t>And now an example of the executor rejecting the promise with an error:</a:t>
            </a:r>
          </a:p>
          <a:p>
            <a:endParaRPr lang="en-US" sz="2000" dirty="0"/>
          </a:p>
          <a:p>
            <a:r>
              <a:rPr lang="en-US" sz="2000" b="1" dirty="0"/>
              <a:t>let promise = new Promise(function(resolve, reject) {</a:t>
            </a:r>
          </a:p>
          <a:p>
            <a:r>
              <a:rPr lang="en-US" sz="2000" b="1" dirty="0"/>
              <a:t>  // after 1 second signal that the job is finished with an error</a:t>
            </a:r>
          </a:p>
          <a:p>
            <a:r>
              <a:rPr lang="en-US" sz="2000" b="1" dirty="0"/>
              <a:t>  </a:t>
            </a:r>
            <a:r>
              <a:rPr lang="en-US" sz="2000" b="1" dirty="0" err="1"/>
              <a:t>setTimeout</a:t>
            </a:r>
            <a:r>
              <a:rPr lang="en-US" sz="2000" b="1" dirty="0"/>
              <a:t>(() =&gt; reject(new Error("Whoops!")), 1000);</a:t>
            </a:r>
          </a:p>
          <a:p>
            <a:r>
              <a:rPr lang="en-US" sz="2000" b="1" dirty="0"/>
              <a:t>});</a:t>
            </a:r>
          </a:p>
          <a:p>
            <a:endParaRPr lang="en-US" sz="2000" b="1" dirty="0"/>
          </a:p>
          <a:p>
            <a:r>
              <a:rPr lang="en-US" sz="2000" dirty="0"/>
              <a:t>The call to </a:t>
            </a:r>
            <a:r>
              <a:rPr lang="en-US" sz="2000" b="1" dirty="0"/>
              <a:t>reject(...) </a:t>
            </a:r>
            <a:r>
              <a:rPr lang="en-US" sz="2000" dirty="0"/>
              <a:t>moves the promise object to </a:t>
            </a:r>
            <a:r>
              <a:rPr lang="en-US" sz="2000" b="1" dirty="0"/>
              <a:t>"rejected" state</a:t>
            </a:r>
            <a:r>
              <a:rPr lang="en-US" sz="2000" dirty="0"/>
              <a:t>:</a:t>
            </a:r>
          </a:p>
        </p:txBody>
      </p:sp>
      <p:pic>
        <p:nvPicPr>
          <p:cNvPr id="3074" name="Picture 2"/>
          <p:cNvPicPr>
            <a:picLocks noChangeAspect="1" noChangeArrowheads="1"/>
          </p:cNvPicPr>
          <p:nvPr/>
        </p:nvPicPr>
        <p:blipFill>
          <a:blip r:embed="rId2"/>
          <a:srcRect/>
          <a:stretch>
            <a:fillRect/>
          </a:stretch>
        </p:blipFill>
        <p:spPr bwMode="auto">
          <a:xfrm>
            <a:off x="304800" y="2895600"/>
            <a:ext cx="7161213" cy="1362075"/>
          </a:xfrm>
          <a:prstGeom prst="rect">
            <a:avLst/>
          </a:prstGeom>
          <a:noFill/>
          <a:ln w="9525">
            <a:noFill/>
            <a:miter lim="800000"/>
            <a:headEnd/>
            <a:tailEnd/>
          </a:ln>
          <a:effectLst/>
        </p:spPr>
      </p:pic>
      <p:sp>
        <p:nvSpPr>
          <p:cNvPr id="4" name="Rectangle 3"/>
          <p:cNvSpPr/>
          <p:nvPr/>
        </p:nvSpPr>
        <p:spPr>
          <a:xfrm>
            <a:off x="457200" y="4800600"/>
            <a:ext cx="7924800" cy="1815882"/>
          </a:xfrm>
          <a:prstGeom prst="rect">
            <a:avLst/>
          </a:prstGeom>
        </p:spPr>
        <p:txBody>
          <a:bodyPr wrap="square">
            <a:spAutoFit/>
          </a:bodyPr>
          <a:lstStyle/>
          <a:p>
            <a:r>
              <a:rPr lang="en-US" sz="2800" dirty="0"/>
              <a:t>To summarize, the executor should perform a job (usually something that takes time) and then call </a:t>
            </a:r>
            <a:r>
              <a:rPr lang="en-US" sz="2800" b="1" dirty="0"/>
              <a:t>resolve </a:t>
            </a:r>
            <a:r>
              <a:rPr lang="en-US" sz="2800" dirty="0"/>
              <a:t>or</a:t>
            </a:r>
            <a:r>
              <a:rPr lang="en-US" sz="2800" b="1" dirty="0"/>
              <a:t> reject </a:t>
            </a:r>
            <a:r>
              <a:rPr lang="en-US" sz="2800" dirty="0"/>
              <a:t>to change the state of the corresponding promise object.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8382000" cy="6078587"/>
          </a:xfrm>
          <a:prstGeom prst="rect">
            <a:avLst/>
          </a:prstGeom>
        </p:spPr>
        <p:txBody>
          <a:bodyPr wrap="square">
            <a:spAutoFit/>
          </a:bodyPr>
          <a:lstStyle/>
          <a:p>
            <a:pPr algn="ctr"/>
            <a:r>
              <a:rPr lang="en-US" sz="2800" b="1" dirty="0"/>
              <a:t>Consumers: then, catch, finally</a:t>
            </a:r>
          </a:p>
          <a:p>
            <a:r>
              <a:rPr lang="en-US" sz="1900" dirty="0"/>
              <a:t>A Promise object serves as a link between the executor (the “producing code” or “singer”) and the consuming functions (the “fans”), which will receive the </a:t>
            </a:r>
            <a:r>
              <a:rPr lang="en-US" sz="1900" b="1" dirty="0"/>
              <a:t>result or error. </a:t>
            </a:r>
            <a:r>
              <a:rPr lang="en-US" sz="1900" dirty="0"/>
              <a:t>Consuming </a:t>
            </a:r>
            <a:r>
              <a:rPr lang="en-US" sz="1900" b="1" dirty="0"/>
              <a:t>functions can be registered (subscribed) using </a:t>
            </a:r>
            <a:r>
              <a:rPr lang="en-US" sz="1900" dirty="0"/>
              <a:t>methods </a:t>
            </a:r>
            <a:r>
              <a:rPr lang="en-US" sz="1900" b="1" dirty="0"/>
              <a:t>.then, .catch and .finally.</a:t>
            </a:r>
          </a:p>
          <a:p>
            <a:endParaRPr lang="en-US" sz="1900" dirty="0"/>
          </a:p>
          <a:p>
            <a:r>
              <a:rPr lang="en-US" sz="1900" b="1" dirty="0"/>
              <a:t>then</a:t>
            </a:r>
          </a:p>
          <a:p>
            <a:r>
              <a:rPr lang="en-US" sz="1900" dirty="0"/>
              <a:t>The most important, fundamental one is </a:t>
            </a:r>
            <a:r>
              <a:rPr lang="en-US" sz="1900" b="1" dirty="0"/>
              <a:t>.then</a:t>
            </a:r>
            <a:r>
              <a:rPr lang="en-US" sz="1900" dirty="0"/>
              <a:t>.</a:t>
            </a:r>
          </a:p>
          <a:p>
            <a:endParaRPr lang="en-US" sz="1900" dirty="0"/>
          </a:p>
          <a:p>
            <a:r>
              <a:rPr lang="en-US" sz="1900" dirty="0"/>
              <a:t>The syntax is:</a:t>
            </a:r>
          </a:p>
          <a:p>
            <a:endParaRPr lang="en-US" sz="1900" dirty="0"/>
          </a:p>
          <a:p>
            <a:r>
              <a:rPr lang="en-US" sz="1900" b="1" dirty="0" err="1"/>
              <a:t>promise.then</a:t>
            </a:r>
            <a:r>
              <a:rPr lang="en-US" sz="1900" b="1" dirty="0"/>
              <a:t>(</a:t>
            </a:r>
          </a:p>
          <a:p>
            <a:r>
              <a:rPr lang="en-US" sz="1900" b="1" dirty="0"/>
              <a:t>  function(result) { /* handle a successful result */ },</a:t>
            </a:r>
          </a:p>
          <a:p>
            <a:r>
              <a:rPr lang="en-US" sz="1900" b="1" dirty="0"/>
              <a:t>  function(error) { /* handle an error */ }</a:t>
            </a:r>
          </a:p>
          <a:p>
            <a:r>
              <a:rPr lang="en-US" sz="1900" b="1" dirty="0"/>
              <a:t>);</a:t>
            </a:r>
          </a:p>
          <a:p>
            <a:r>
              <a:rPr lang="en-US" sz="1900" dirty="0"/>
              <a:t>The </a:t>
            </a:r>
            <a:r>
              <a:rPr lang="en-US" sz="1900" b="1" dirty="0"/>
              <a:t>first argument </a:t>
            </a:r>
            <a:r>
              <a:rPr lang="en-US" sz="1900" dirty="0"/>
              <a:t>of </a:t>
            </a:r>
            <a:r>
              <a:rPr lang="en-US" sz="1900" b="1" dirty="0"/>
              <a:t>.then </a:t>
            </a:r>
            <a:r>
              <a:rPr lang="en-US" sz="1900" dirty="0"/>
              <a:t>is a function that runs when the </a:t>
            </a:r>
            <a:r>
              <a:rPr lang="en-US" sz="1900" b="1" dirty="0"/>
              <a:t>promise is resolved</a:t>
            </a:r>
            <a:r>
              <a:rPr lang="en-US" sz="1900" dirty="0"/>
              <a:t>, and receives the result.</a:t>
            </a:r>
          </a:p>
          <a:p>
            <a:endParaRPr lang="en-US" sz="1900" dirty="0"/>
          </a:p>
          <a:p>
            <a:r>
              <a:rPr lang="en-US" sz="1900" dirty="0"/>
              <a:t>The </a:t>
            </a:r>
            <a:r>
              <a:rPr lang="en-US" sz="1900" b="1" dirty="0"/>
              <a:t>second argument </a:t>
            </a:r>
            <a:r>
              <a:rPr lang="en-US" sz="1900" dirty="0"/>
              <a:t>of </a:t>
            </a:r>
            <a:r>
              <a:rPr lang="en-US" sz="1900" b="1" dirty="0"/>
              <a:t>.then </a:t>
            </a:r>
            <a:r>
              <a:rPr lang="en-US" sz="1900" dirty="0"/>
              <a:t>is a function that runs when the promise </a:t>
            </a:r>
            <a:r>
              <a:rPr lang="en-US" sz="1900" b="1" dirty="0"/>
              <a:t>is rejected, and receives the error</a:t>
            </a:r>
            <a:r>
              <a:rPr lang="en-US" sz="1900" dirty="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8382000" cy="3139321"/>
          </a:xfrm>
          <a:prstGeom prst="rect">
            <a:avLst/>
          </a:prstGeom>
        </p:spPr>
        <p:txBody>
          <a:bodyPr wrap="square">
            <a:spAutoFit/>
          </a:bodyPr>
          <a:lstStyle/>
          <a:p>
            <a:r>
              <a:rPr lang="en-US" dirty="0"/>
              <a:t>For instance, here’s a reaction to a successfully resolved promise:</a:t>
            </a:r>
          </a:p>
          <a:p>
            <a:endParaRPr lang="en-US" dirty="0"/>
          </a:p>
          <a:p>
            <a:r>
              <a:rPr lang="en-US" b="1" dirty="0"/>
              <a:t>let promise = new Promise(function(resolve, reject) {</a:t>
            </a:r>
          </a:p>
          <a:p>
            <a:r>
              <a:rPr lang="en-US" b="1" dirty="0"/>
              <a:t>  </a:t>
            </a:r>
            <a:r>
              <a:rPr lang="en-US" b="1" dirty="0" err="1"/>
              <a:t>setTimeout</a:t>
            </a:r>
            <a:r>
              <a:rPr lang="en-US" b="1" dirty="0"/>
              <a:t>(() =&gt; resolve("done!"), 1000);</a:t>
            </a:r>
          </a:p>
          <a:p>
            <a:r>
              <a:rPr lang="en-US" b="1" dirty="0"/>
              <a:t>});</a:t>
            </a:r>
          </a:p>
          <a:p>
            <a:endParaRPr lang="en-US" dirty="0"/>
          </a:p>
          <a:p>
            <a:r>
              <a:rPr lang="en-US" b="1" dirty="0"/>
              <a:t>// resolve runs the first function in .then</a:t>
            </a:r>
          </a:p>
          <a:p>
            <a:r>
              <a:rPr lang="en-US" b="1" dirty="0" err="1"/>
              <a:t>promise.then</a:t>
            </a:r>
            <a:r>
              <a:rPr lang="en-US" b="1" dirty="0"/>
              <a:t>(</a:t>
            </a:r>
          </a:p>
          <a:p>
            <a:r>
              <a:rPr lang="en-US" b="1" dirty="0"/>
              <a:t>  result =&gt; alert(result), // shows "done!" after 1 second</a:t>
            </a:r>
          </a:p>
          <a:p>
            <a:r>
              <a:rPr lang="en-US" b="1" dirty="0"/>
              <a:t>  error =&gt; alert(error) // doesn't run</a:t>
            </a:r>
          </a:p>
          <a:p>
            <a:r>
              <a:rPr lang="en-US" b="1" dirty="0"/>
              <a:t>);</a:t>
            </a:r>
          </a:p>
        </p:txBody>
      </p:sp>
      <p:sp>
        <p:nvSpPr>
          <p:cNvPr id="3" name="Rectangle 2"/>
          <p:cNvSpPr/>
          <p:nvPr/>
        </p:nvSpPr>
        <p:spPr>
          <a:xfrm>
            <a:off x="304800" y="3349347"/>
            <a:ext cx="8534400" cy="3508653"/>
          </a:xfrm>
          <a:prstGeom prst="rect">
            <a:avLst/>
          </a:prstGeom>
        </p:spPr>
        <p:txBody>
          <a:bodyPr wrap="square">
            <a:spAutoFit/>
          </a:bodyPr>
          <a:lstStyle/>
          <a:p>
            <a:pPr algn="ctr"/>
            <a:r>
              <a:rPr lang="en-US" sz="2400" b="1" dirty="0"/>
              <a:t>catch</a:t>
            </a:r>
          </a:p>
          <a:p>
            <a:r>
              <a:rPr lang="en-US" dirty="0"/>
              <a:t>If we’re interested only in errors, then we can use null as the first argument: .then(null, </a:t>
            </a:r>
            <a:r>
              <a:rPr lang="en-US" dirty="0" err="1"/>
              <a:t>errorHandlingFunction</a:t>
            </a:r>
            <a:r>
              <a:rPr lang="en-US" dirty="0"/>
              <a:t>). Or we can use .catch(</a:t>
            </a:r>
            <a:r>
              <a:rPr lang="en-US" dirty="0" err="1"/>
              <a:t>errorHandlingFunction</a:t>
            </a:r>
            <a:r>
              <a:rPr lang="en-US" dirty="0"/>
              <a:t>), which is exactly the same:</a:t>
            </a:r>
          </a:p>
          <a:p>
            <a:endParaRPr lang="en-US" b="1" dirty="0"/>
          </a:p>
          <a:p>
            <a:r>
              <a:rPr lang="en-US" b="1" dirty="0"/>
              <a:t>let promise = new Promise((resolve, reject) =&gt; {</a:t>
            </a:r>
          </a:p>
          <a:p>
            <a:r>
              <a:rPr lang="en-US" b="1" dirty="0"/>
              <a:t>  </a:t>
            </a:r>
            <a:r>
              <a:rPr lang="en-US" b="1" dirty="0" err="1"/>
              <a:t>setTimeout</a:t>
            </a:r>
            <a:r>
              <a:rPr lang="en-US" b="1" dirty="0"/>
              <a:t>(() =&gt; reject(new Error("Whoops!")), 1000);</a:t>
            </a:r>
          </a:p>
          <a:p>
            <a:r>
              <a:rPr lang="en-US" b="1" dirty="0"/>
              <a:t>});</a:t>
            </a:r>
          </a:p>
          <a:p>
            <a:endParaRPr lang="en-US" dirty="0"/>
          </a:p>
          <a:p>
            <a:r>
              <a:rPr lang="en-US" b="1" dirty="0"/>
              <a:t>// .catch(f) is the same as </a:t>
            </a:r>
            <a:r>
              <a:rPr lang="en-US" b="1" dirty="0" err="1"/>
              <a:t>promise.then</a:t>
            </a:r>
            <a:r>
              <a:rPr lang="en-US" b="1" dirty="0"/>
              <a:t>(null, f)</a:t>
            </a:r>
          </a:p>
          <a:p>
            <a:r>
              <a:rPr lang="en-US" b="1" dirty="0" err="1"/>
              <a:t>promise.catch</a:t>
            </a:r>
            <a:r>
              <a:rPr lang="en-US" b="1" dirty="0"/>
              <a:t>(alert); </a:t>
            </a:r>
            <a:r>
              <a:rPr lang="en-US" dirty="0"/>
              <a:t>// shows "Error: Whoops!" after 1 second</a:t>
            </a:r>
          </a:p>
          <a:p>
            <a:r>
              <a:rPr lang="en-US" dirty="0"/>
              <a:t>The </a:t>
            </a:r>
            <a:r>
              <a:rPr lang="en-US" b="1" dirty="0"/>
              <a:t>call .catch(f) </a:t>
            </a:r>
            <a:r>
              <a:rPr lang="en-US" dirty="0"/>
              <a:t>is a complete analog of </a:t>
            </a:r>
            <a:r>
              <a:rPr lang="en-US" b="1" dirty="0"/>
              <a:t>.then(null, f), </a:t>
            </a:r>
            <a:r>
              <a:rPr lang="en-US" dirty="0"/>
              <a:t>it’s just a shorthand.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382000" cy="4801314"/>
          </a:xfrm>
          <a:prstGeom prst="rect">
            <a:avLst/>
          </a:prstGeom>
        </p:spPr>
        <p:txBody>
          <a:bodyPr wrap="square">
            <a:spAutoFit/>
          </a:bodyPr>
          <a:lstStyle/>
          <a:p>
            <a:pPr algn="ctr"/>
            <a:r>
              <a:rPr lang="en-US" b="1" dirty="0"/>
              <a:t>finally</a:t>
            </a:r>
          </a:p>
          <a:p>
            <a:r>
              <a:rPr lang="en-US" dirty="0"/>
              <a:t>Just like there’s a finally clause in a regular try {...} catch {...}, there’s finally in promises.</a:t>
            </a:r>
          </a:p>
          <a:p>
            <a:endParaRPr lang="en-US" dirty="0"/>
          </a:p>
          <a:p>
            <a:r>
              <a:rPr lang="en-US" dirty="0"/>
              <a:t>The call </a:t>
            </a:r>
            <a:r>
              <a:rPr lang="en-US" b="1" dirty="0"/>
              <a:t>.finally(f) </a:t>
            </a:r>
            <a:r>
              <a:rPr lang="en-US" dirty="0"/>
              <a:t>is similar </a:t>
            </a:r>
            <a:r>
              <a:rPr lang="en-US" b="1" dirty="0"/>
              <a:t>to .then(f, f) </a:t>
            </a:r>
            <a:r>
              <a:rPr lang="en-US" dirty="0"/>
              <a:t>in the sense that f </a:t>
            </a:r>
            <a:r>
              <a:rPr lang="en-US" b="1" dirty="0"/>
              <a:t>always runs when the </a:t>
            </a:r>
            <a:r>
              <a:rPr lang="en-US" dirty="0"/>
              <a:t>promise is settled: be it resolve or reject.</a:t>
            </a:r>
          </a:p>
          <a:p>
            <a:endParaRPr lang="en-US" b="1" dirty="0"/>
          </a:p>
          <a:p>
            <a:r>
              <a:rPr lang="en-US" b="1" dirty="0"/>
              <a:t>finally is a good handler for performing cleanup, e.g. </a:t>
            </a:r>
            <a:r>
              <a:rPr lang="en-US" dirty="0"/>
              <a:t>stopping our </a:t>
            </a:r>
            <a:r>
              <a:rPr lang="en-US" b="1" dirty="0"/>
              <a:t>loading indicators</a:t>
            </a:r>
            <a:r>
              <a:rPr lang="en-US" dirty="0"/>
              <a:t>, as they are not needed anymore, no matter what the outcome is.</a:t>
            </a:r>
          </a:p>
          <a:p>
            <a:endParaRPr lang="en-US" dirty="0"/>
          </a:p>
          <a:p>
            <a:r>
              <a:rPr lang="en-US" dirty="0"/>
              <a:t>Like this:</a:t>
            </a:r>
          </a:p>
          <a:p>
            <a:endParaRPr lang="en-US" dirty="0"/>
          </a:p>
          <a:p>
            <a:r>
              <a:rPr lang="en-US" b="1" dirty="0"/>
              <a:t>new Promise((resolve, reject) =&gt; {</a:t>
            </a:r>
          </a:p>
          <a:p>
            <a:r>
              <a:rPr lang="en-US" b="1" dirty="0"/>
              <a:t>  /* do something that takes time, and then call resolve/reject */</a:t>
            </a:r>
          </a:p>
          <a:p>
            <a:r>
              <a:rPr lang="en-US" b="1" dirty="0"/>
              <a:t>})</a:t>
            </a:r>
          </a:p>
          <a:p>
            <a:r>
              <a:rPr lang="en-US" dirty="0"/>
              <a:t>  // runs when the promise is settled, doesn't matter successfully or not</a:t>
            </a:r>
          </a:p>
          <a:p>
            <a:r>
              <a:rPr lang="en-US" b="1" dirty="0"/>
              <a:t>  .finally(() =&gt; stop loading indicator)</a:t>
            </a:r>
          </a:p>
          <a:p>
            <a:r>
              <a:rPr lang="en-US" b="1" dirty="0"/>
              <a:t>  .then(result =&gt; show result, err =&gt; show error)</a:t>
            </a:r>
          </a:p>
        </p:txBody>
      </p:sp>
      <p:sp>
        <p:nvSpPr>
          <p:cNvPr id="3" name="Rectangle 2"/>
          <p:cNvSpPr/>
          <p:nvPr/>
        </p:nvSpPr>
        <p:spPr>
          <a:xfrm>
            <a:off x="381000" y="5380672"/>
            <a:ext cx="8077200" cy="1477328"/>
          </a:xfrm>
          <a:prstGeom prst="rect">
            <a:avLst/>
          </a:prstGeom>
        </p:spPr>
        <p:txBody>
          <a:bodyPr wrap="square">
            <a:spAutoFit/>
          </a:bodyPr>
          <a:lstStyle/>
          <a:p>
            <a:r>
              <a:rPr lang="en-US" dirty="0"/>
              <a:t>It’s not exactly an alias of </a:t>
            </a:r>
            <a:r>
              <a:rPr lang="en-US" b="1" dirty="0"/>
              <a:t>then(</a:t>
            </a:r>
            <a:r>
              <a:rPr lang="en-US" b="1" dirty="0" err="1"/>
              <a:t>f,f</a:t>
            </a:r>
            <a:r>
              <a:rPr lang="en-US" b="1" dirty="0"/>
              <a:t>) </a:t>
            </a:r>
            <a:r>
              <a:rPr lang="en-US" dirty="0"/>
              <a:t>though. There are several important differences</a:t>
            </a:r>
            <a:r>
              <a:rPr lang="en-US" b="1" dirty="0"/>
              <a:t>:</a:t>
            </a:r>
          </a:p>
          <a:p>
            <a:r>
              <a:rPr lang="en-US" dirty="0"/>
              <a:t>1.A finally handler has no arguments. In finally we don’t know </a:t>
            </a:r>
            <a:r>
              <a:rPr lang="en-US" b="1" dirty="0"/>
              <a:t>whether the promise is successful or not.</a:t>
            </a:r>
            <a:r>
              <a:rPr lang="en-US" dirty="0"/>
              <a:t> That’s all right, as our task is usually to perform “</a:t>
            </a:r>
            <a:r>
              <a:rPr lang="en-US" b="1" dirty="0"/>
              <a:t>general” finalizing procedures.</a:t>
            </a:r>
          </a:p>
          <a:p>
            <a:endParaRPr lang="en-US" b="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0"/>
            <a:ext cx="8686800" cy="6463308"/>
          </a:xfrm>
          <a:prstGeom prst="rect">
            <a:avLst/>
          </a:prstGeom>
        </p:spPr>
        <p:txBody>
          <a:bodyPr wrap="square">
            <a:spAutoFit/>
          </a:bodyPr>
          <a:lstStyle/>
          <a:p>
            <a:endParaRPr lang="en-US" dirty="0"/>
          </a:p>
          <a:p>
            <a:r>
              <a:rPr lang="en-US" dirty="0"/>
              <a:t>2.A finally handler passes through results and errors to the </a:t>
            </a:r>
            <a:r>
              <a:rPr lang="en-US" b="1" dirty="0"/>
              <a:t>next handler.</a:t>
            </a:r>
          </a:p>
          <a:p>
            <a:endParaRPr lang="en-US" dirty="0"/>
          </a:p>
          <a:p>
            <a:r>
              <a:rPr lang="en-US" dirty="0"/>
              <a:t>For instance, here the result is passed through finally to then:</a:t>
            </a:r>
          </a:p>
          <a:p>
            <a:r>
              <a:rPr lang="en-US" b="1" dirty="0"/>
              <a:t>new Promise((resolve, reject) =&gt; {</a:t>
            </a:r>
          </a:p>
          <a:p>
            <a:r>
              <a:rPr lang="en-US" b="1" dirty="0"/>
              <a:t>  </a:t>
            </a:r>
            <a:r>
              <a:rPr lang="en-US" b="1" dirty="0" err="1"/>
              <a:t>setTimeout</a:t>
            </a:r>
            <a:r>
              <a:rPr lang="en-US" b="1" dirty="0"/>
              <a:t>(() =&gt; resolve("result"), 2000)</a:t>
            </a:r>
          </a:p>
          <a:p>
            <a:r>
              <a:rPr lang="en-US" b="1" dirty="0"/>
              <a:t>})</a:t>
            </a:r>
          </a:p>
          <a:p>
            <a:r>
              <a:rPr lang="en-US" b="1" dirty="0"/>
              <a:t>  .finally</a:t>
            </a:r>
            <a:r>
              <a:rPr lang="en-US" dirty="0"/>
              <a:t>(() =&gt; alert("Promise ready"))</a:t>
            </a:r>
          </a:p>
          <a:p>
            <a:r>
              <a:rPr lang="en-US" b="1" dirty="0"/>
              <a:t>  .then(result =&gt; alert(result)); // </a:t>
            </a:r>
            <a:r>
              <a:rPr lang="en-US" dirty="0"/>
              <a:t>&lt;-- .then handles the result</a:t>
            </a:r>
          </a:p>
          <a:p>
            <a:r>
              <a:rPr lang="en-US" dirty="0"/>
              <a:t>And here there’s an error in the promise, passed through finally to catch:</a:t>
            </a:r>
          </a:p>
          <a:p>
            <a:endParaRPr lang="en-US" b="1" dirty="0"/>
          </a:p>
          <a:p>
            <a:r>
              <a:rPr lang="en-US" b="1" dirty="0"/>
              <a:t>new Promise((resolve, reject) =&gt; {</a:t>
            </a:r>
          </a:p>
          <a:p>
            <a:r>
              <a:rPr lang="en-US" b="1" dirty="0"/>
              <a:t>  throw new Error("error");</a:t>
            </a:r>
          </a:p>
          <a:p>
            <a:r>
              <a:rPr lang="en-US" b="1" dirty="0"/>
              <a:t>})</a:t>
            </a:r>
          </a:p>
          <a:p>
            <a:r>
              <a:rPr lang="en-US" b="1" dirty="0"/>
              <a:t>  .finally(() =&gt; alert("Promise ready"))</a:t>
            </a:r>
          </a:p>
          <a:p>
            <a:r>
              <a:rPr lang="en-US" b="1" dirty="0"/>
              <a:t>  .catch(err =&gt; alert(err));  // &lt;-- .catch handles the error object</a:t>
            </a:r>
          </a:p>
          <a:p>
            <a:r>
              <a:rPr lang="en-US" dirty="0"/>
              <a:t>That’s very convenient, because finally is not meant to process a promise result. So it passes it through.</a:t>
            </a:r>
          </a:p>
          <a:p>
            <a:endParaRPr lang="en-US" dirty="0"/>
          </a:p>
          <a:p>
            <a:r>
              <a:rPr lang="en-US" dirty="0"/>
              <a:t>We’ll talk more about promise chaining and result-passing between handlers in the next chapter.</a:t>
            </a:r>
          </a:p>
          <a:p>
            <a:r>
              <a:rPr lang="en-US" dirty="0"/>
              <a:t>3.</a:t>
            </a:r>
            <a:r>
              <a:rPr lang="en-US" b="1" dirty="0"/>
              <a:t>Last, but not least, .finally(f) is a more convenient syntax than .then(f, f): no need to duplicate the function f.</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228600"/>
            <a:ext cx="8305800" cy="5632311"/>
          </a:xfrm>
          <a:prstGeom prst="rect">
            <a:avLst/>
          </a:prstGeom>
        </p:spPr>
        <p:txBody>
          <a:bodyPr wrap="square">
            <a:spAutoFit/>
          </a:bodyPr>
          <a:lstStyle/>
          <a:p>
            <a:pPr algn="ctr"/>
            <a:r>
              <a:rPr lang="en-US" b="1" dirty="0" err="1"/>
              <a:t>Async</a:t>
            </a:r>
            <a:r>
              <a:rPr lang="en-US" b="1" dirty="0"/>
              <a:t>/await</a:t>
            </a:r>
          </a:p>
          <a:p>
            <a:r>
              <a:rPr lang="en-US" dirty="0"/>
              <a:t>There’s a special syntax to work </a:t>
            </a:r>
            <a:r>
              <a:rPr lang="en-US" b="1" dirty="0"/>
              <a:t>with promises in a more comfortable fashion</a:t>
            </a:r>
            <a:r>
              <a:rPr lang="en-US" dirty="0"/>
              <a:t>, called “</a:t>
            </a:r>
            <a:r>
              <a:rPr lang="en-US" dirty="0" err="1"/>
              <a:t>async</a:t>
            </a:r>
            <a:r>
              <a:rPr lang="en-US" dirty="0"/>
              <a:t>/await”. It’s surprisingly easy to understand and use.</a:t>
            </a:r>
          </a:p>
          <a:p>
            <a:endParaRPr lang="en-US" dirty="0"/>
          </a:p>
          <a:p>
            <a:pPr algn="ctr"/>
            <a:r>
              <a:rPr lang="en-US" b="1" dirty="0" err="1"/>
              <a:t>Async</a:t>
            </a:r>
            <a:r>
              <a:rPr lang="en-US" b="1" dirty="0"/>
              <a:t> functions</a:t>
            </a:r>
          </a:p>
          <a:p>
            <a:r>
              <a:rPr lang="en-US" dirty="0"/>
              <a:t>Let’s start with the </a:t>
            </a:r>
            <a:r>
              <a:rPr lang="en-US" dirty="0" err="1"/>
              <a:t>async</a:t>
            </a:r>
            <a:r>
              <a:rPr lang="en-US" dirty="0"/>
              <a:t> keyword. It can be placed before a function, like this:</a:t>
            </a:r>
          </a:p>
          <a:p>
            <a:endParaRPr lang="en-US" dirty="0"/>
          </a:p>
          <a:p>
            <a:r>
              <a:rPr lang="en-US" b="1" dirty="0" err="1"/>
              <a:t>async</a:t>
            </a:r>
            <a:r>
              <a:rPr lang="en-US" b="1" dirty="0"/>
              <a:t> function f() {</a:t>
            </a:r>
          </a:p>
          <a:p>
            <a:r>
              <a:rPr lang="en-US" b="1" dirty="0"/>
              <a:t>  return 1;</a:t>
            </a:r>
          </a:p>
          <a:p>
            <a:r>
              <a:rPr lang="en-US" b="1" dirty="0"/>
              <a:t>}</a:t>
            </a:r>
          </a:p>
          <a:p>
            <a:r>
              <a:rPr lang="en-US" dirty="0"/>
              <a:t>The word </a:t>
            </a:r>
            <a:r>
              <a:rPr lang="en-US" b="1" dirty="0"/>
              <a:t>“</a:t>
            </a:r>
            <a:r>
              <a:rPr lang="en-US" b="1" dirty="0" err="1"/>
              <a:t>async</a:t>
            </a:r>
            <a:r>
              <a:rPr lang="en-US" dirty="0"/>
              <a:t>” before a function means one simple thing: a function always returns a promise. Other values are wrapped in a resolved promise automatically.</a:t>
            </a:r>
          </a:p>
          <a:p>
            <a:endParaRPr lang="en-US" dirty="0"/>
          </a:p>
          <a:p>
            <a:r>
              <a:rPr lang="en-US" dirty="0"/>
              <a:t>For instance, this function returns a resolved promise with the result of 1; let’s test it:</a:t>
            </a:r>
          </a:p>
          <a:p>
            <a:endParaRPr lang="en-US" dirty="0"/>
          </a:p>
          <a:p>
            <a:r>
              <a:rPr lang="en-US" b="1" dirty="0" err="1"/>
              <a:t>async</a:t>
            </a:r>
            <a:r>
              <a:rPr lang="en-US" b="1" dirty="0"/>
              <a:t> function f() {</a:t>
            </a:r>
          </a:p>
          <a:p>
            <a:r>
              <a:rPr lang="en-US" b="1" dirty="0"/>
              <a:t>  return 1;</a:t>
            </a:r>
          </a:p>
          <a:p>
            <a:r>
              <a:rPr lang="en-US" b="1" dirty="0"/>
              <a:t>}</a:t>
            </a:r>
          </a:p>
          <a:p>
            <a:endParaRPr lang="en-US" dirty="0"/>
          </a:p>
          <a:p>
            <a:r>
              <a:rPr lang="en-US" b="1" dirty="0"/>
              <a:t>f().then(alert); // 1</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0"/>
            <a:ext cx="8610600" cy="6555641"/>
          </a:xfrm>
          <a:prstGeom prst="rect">
            <a:avLst/>
          </a:prstGeom>
        </p:spPr>
        <p:txBody>
          <a:bodyPr wrap="square">
            <a:spAutoFit/>
          </a:bodyPr>
          <a:lstStyle/>
          <a:p>
            <a:r>
              <a:rPr lang="en-US" sz="2800" dirty="0"/>
              <a:t>So, </a:t>
            </a:r>
            <a:r>
              <a:rPr lang="en-US" sz="2800" b="1" dirty="0" err="1"/>
              <a:t>async</a:t>
            </a:r>
            <a:r>
              <a:rPr lang="en-US" sz="2800" b="1" dirty="0"/>
              <a:t> ensures </a:t>
            </a:r>
            <a:r>
              <a:rPr lang="en-US" sz="2800" dirty="0"/>
              <a:t>that the function </a:t>
            </a:r>
            <a:r>
              <a:rPr lang="en-US" sz="2800" b="1" dirty="0"/>
              <a:t>returns a promise, </a:t>
            </a:r>
            <a:r>
              <a:rPr lang="en-US" sz="2800" dirty="0"/>
              <a:t>and wraps non-promises in it. Simple enough, right? But not only that. There’s another keyword, await, that works only inside </a:t>
            </a:r>
            <a:r>
              <a:rPr lang="en-US" sz="2800" dirty="0" err="1"/>
              <a:t>async</a:t>
            </a:r>
            <a:r>
              <a:rPr lang="en-US" sz="2800" dirty="0"/>
              <a:t> functions, and it’s pretty cool.</a:t>
            </a:r>
          </a:p>
          <a:p>
            <a:endParaRPr lang="en-US" sz="2800" dirty="0"/>
          </a:p>
          <a:p>
            <a:pPr algn="ctr"/>
            <a:r>
              <a:rPr lang="en-US" sz="2800" b="1" dirty="0"/>
              <a:t>Await</a:t>
            </a:r>
          </a:p>
          <a:p>
            <a:r>
              <a:rPr lang="en-US" sz="2800" dirty="0"/>
              <a:t>The syntax:</a:t>
            </a:r>
          </a:p>
          <a:p>
            <a:endParaRPr lang="en-US" sz="2800" dirty="0"/>
          </a:p>
          <a:p>
            <a:r>
              <a:rPr lang="en-US" sz="2800" dirty="0"/>
              <a:t>// works only inside </a:t>
            </a:r>
            <a:r>
              <a:rPr lang="en-US" sz="2800" dirty="0" err="1"/>
              <a:t>async</a:t>
            </a:r>
            <a:r>
              <a:rPr lang="en-US" sz="2800" dirty="0"/>
              <a:t> functions</a:t>
            </a:r>
          </a:p>
          <a:p>
            <a:r>
              <a:rPr lang="en-US" sz="2800" b="1" dirty="0"/>
              <a:t>let value = await promise;</a:t>
            </a:r>
          </a:p>
          <a:p>
            <a:r>
              <a:rPr lang="en-US" sz="2800" dirty="0"/>
              <a:t>The keyword await </a:t>
            </a:r>
            <a:r>
              <a:rPr lang="en-US" sz="2800" b="1" dirty="0"/>
              <a:t>makes JavaScript wait until that promise settles </a:t>
            </a:r>
            <a:r>
              <a:rPr lang="en-US" sz="2800" dirty="0"/>
              <a:t>and returns its result.</a:t>
            </a:r>
          </a:p>
          <a:p>
            <a:endParaRPr lang="en-US" sz="2800" dirty="0"/>
          </a:p>
          <a:p>
            <a:r>
              <a:rPr lang="en-US" sz="2800" dirty="0"/>
              <a:t>Here’s an example with a promise that resolves in 1 second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04800"/>
            <a:ext cx="8229600" cy="6463308"/>
          </a:xfrm>
          <a:prstGeom prst="rect">
            <a:avLst/>
          </a:prstGeom>
        </p:spPr>
        <p:txBody>
          <a:bodyPr wrap="square">
            <a:spAutoFit/>
          </a:bodyPr>
          <a:lstStyle/>
          <a:p>
            <a:r>
              <a:rPr lang="en-US" b="1" dirty="0" err="1"/>
              <a:t>async</a:t>
            </a:r>
            <a:r>
              <a:rPr lang="en-US" b="1" dirty="0"/>
              <a:t> function f() {</a:t>
            </a:r>
          </a:p>
          <a:p>
            <a:endParaRPr lang="en-US" b="1" dirty="0"/>
          </a:p>
          <a:p>
            <a:r>
              <a:rPr lang="en-US" b="1" dirty="0"/>
              <a:t>  let promise = new Promise((resolve, reject) =&gt; {</a:t>
            </a:r>
          </a:p>
          <a:p>
            <a:r>
              <a:rPr lang="en-US" b="1" dirty="0"/>
              <a:t>    </a:t>
            </a:r>
            <a:r>
              <a:rPr lang="en-US" b="1" dirty="0" err="1"/>
              <a:t>setTimeout</a:t>
            </a:r>
            <a:r>
              <a:rPr lang="en-US" b="1" dirty="0"/>
              <a:t>(() =&gt; resolve("done!"), 1000)</a:t>
            </a:r>
          </a:p>
          <a:p>
            <a:r>
              <a:rPr lang="en-US" b="1" dirty="0"/>
              <a:t>  });</a:t>
            </a:r>
          </a:p>
          <a:p>
            <a:endParaRPr lang="en-US" dirty="0"/>
          </a:p>
          <a:p>
            <a:r>
              <a:rPr lang="en-US" b="1" dirty="0"/>
              <a:t>  let result = await promise; // wait until the promise resolves (*)</a:t>
            </a:r>
          </a:p>
          <a:p>
            <a:endParaRPr lang="en-US" b="1" dirty="0"/>
          </a:p>
          <a:p>
            <a:r>
              <a:rPr lang="en-US" b="1" dirty="0"/>
              <a:t>  alert(result); // "done!"</a:t>
            </a:r>
          </a:p>
          <a:p>
            <a:r>
              <a:rPr lang="en-US" b="1" dirty="0"/>
              <a:t>}</a:t>
            </a:r>
          </a:p>
          <a:p>
            <a:endParaRPr lang="en-US" dirty="0"/>
          </a:p>
          <a:p>
            <a:r>
              <a:rPr lang="en-US" b="1" dirty="0"/>
              <a:t>f();</a:t>
            </a:r>
          </a:p>
          <a:p>
            <a:r>
              <a:rPr lang="en-US" dirty="0"/>
              <a:t>The function execution </a:t>
            </a:r>
            <a:r>
              <a:rPr lang="en-US" b="1" dirty="0"/>
              <a:t>“pauses” at the line (*) </a:t>
            </a:r>
            <a:r>
              <a:rPr lang="en-US" dirty="0"/>
              <a:t>and resumes when the promise settles, with result becoming its result. So the code above shows “done!” in one second.</a:t>
            </a:r>
          </a:p>
          <a:p>
            <a:endParaRPr lang="en-US" dirty="0"/>
          </a:p>
          <a:p>
            <a:r>
              <a:rPr lang="en-US" dirty="0"/>
              <a:t>Let’s emphasize: </a:t>
            </a:r>
            <a:r>
              <a:rPr lang="en-US" b="1" dirty="0"/>
              <a:t>await literally suspends the function execution until the promise settles, </a:t>
            </a:r>
            <a:r>
              <a:rPr lang="en-US" dirty="0"/>
              <a:t>and then resumes it with the promise result. </a:t>
            </a:r>
            <a:r>
              <a:rPr lang="en-US" b="1" dirty="0"/>
              <a:t>That doesn’t cost any CPU resources, because the JavaScript engine can do other jobs in the meantime: execute other scripts, handle events, etc.</a:t>
            </a:r>
          </a:p>
          <a:p>
            <a:endParaRPr lang="en-US" dirty="0"/>
          </a:p>
          <a:p>
            <a:r>
              <a:rPr lang="en-US" dirty="0"/>
              <a:t>It’s just a more elegant syntax of getting the promise result than </a:t>
            </a:r>
            <a:r>
              <a:rPr lang="en-US" b="1" dirty="0" err="1"/>
              <a:t>promise.then</a:t>
            </a:r>
            <a:r>
              <a:rPr lang="en-US" dirty="0"/>
              <a:t>, easier to read and write.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sp>
        <p:nvSpPr>
          <p:cNvPr id="10" name="Rectangle 9"/>
          <p:cNvSpPr/>
          <p:nvPr/>
        </p:nvSpPr>
        <p:spPr>
          <a:xfrm>
            <a:off x="457200" y="1219200"/>
            <a:ext cx="8458200" cy="2308324"/>
          </a:xfrm>
          <a:prstGeom prst="rect">
            <a:avLst/>
          </a:prstGeom>
        </p:spPr>
        <p:txBody>
          <a:bodyPr wrap="square">
            <a:spAutoFit/>
          </a:bodyPr>
          <a:lstStyle/>
          <a:p>
            <a:pPr algn="ctr"/>
            <a:r>
              <a:rPr lang="en-US" b="1" dirty="0"/>
              <a:t> JavaScript rest parameters</a:t>
            </a:r>
          </a:p>
          <a:p>
            <a:r>
              <a:rPr lang="en-US" dirty="0"/>
              <a:t>ES6 provides a new kind of parameter so-called rest parameter that has a prefix of three dots </a:t>
            </a:r>
            <a:r>
              <a:rPr lang="en-US" b="1" dirty="0"/>
              <a:t>(...).</a:t>
            </a:r>
            <a:r>
              <a:rPr lang="en-US" dirty="0"/>
              <a:t>  The rest parameter allows you to represent an indefinite number of arguments as an array. See the following syntax:</a:t>
            </a:r>
          </a:p>
          <a:p>
            <a:endParaRPr lang="en-US" dirty="0"/>
          </a:p>
          <a:p>
            <a:r>
              <a:rPr lang="en-US" b="1" dirty="0"/>
              <a:t>function fn(</a:t>
            </a:r>
            <a:r>
              <a:rPr lang="en-US" b="1" dirty="0" err="1"/>
              <a:t>a,b</a:t>
            </a:r>
            <a:r>
              <a:rPr lang="en-US" b="1" dirty="0"/>
              <a:t>,...</a:t>
            </a:r>
            <a:r>
              <a:rPr lang="en-US" b="1" dirty="0" err="1"/>
              <a:t>args</a:t>
            </a:r>
            <a:r>
              <a:rPr lang="en-US" b="1" dirty="0"/>
              <a:t>) {</a:t>
            </a:r>
          </a:p>
          <a:p>
            <a:r>
              <a:rPr lang="en-US" b="1" dirty="0"/>
              <a:t>   //...</a:t>
            </a:r>
          </a:p>
          <a:p>
            <a:r>
              <a:rPr lang="en-US" b="1" dirty="0"/>
              <a:t>}</a:t>
            </a:r>
          </a:p>
        </p:txBody>
      </p:sp>
      <p:sp>
        <p:nvSpPr>
          <p:cNvPr id="15" name="Rectangle 14"/>
          <p:cNvSpPr/>
          <p:nvPr/>
        </p:nvSpPr>
        <p:spPr>
          <a:xfrm>
            <a:off x="457200" y="3733800"/>
            <a:ext cx="8001000" cy="2862322"/>
          </a:xfrm>
          <a:prstGeom prst="rect">
            <a:avLst/>
          </a:prstGeom>
        </p:spPr>
        <p:txBody>
          <a:bodyPr wrap="square">
            <a:spAutoFit/>
          </a:bodyPr>
          <a:lstStyle/>
          <a:p>
            <a:r>
              <a:rPr lang="en-US" dirty="0"/>
              <a:t>The last parameter  </a:t>
            </a:r>
            <a:r>
              <a:rPr lang="en-US" b="1" dirty="0"/>
              <a:t>( </a:t>
            </a:r>
            <a:r>
              <a:rPr lang="en-US" b="1" dirty="0" err="1"/>
              <a:t>args</a:t>
            </a:r>
            <a:r>
              <a:rPr lang="en-US" b="1" dirty="0"/>
              <a:t>) is prefixed with the three-dots ( ...) is called the rest parameter ( ...</a:t>
            </a:r>
            <a:r>
              <a:rPr lang="en-US" b="1" dirty="0" err="1"/>
              <a:t>args</a:t>
            </a:r>
            <a:r>
              <a:rPr lang="en-US" b="1" dirty="0"/>
              <a:t>) </a:t>
            </a:r>
            <a:r>
              <a:rPr lang="en-US" dirty="0"/>
              <a:t>All the arguments that you pass in the function will map to the parameter list. In the syntax above, the first argument maps to a, the second one maps to b, and the third, the fourth, etc., will be stored in the rest parameter </a:t>
            </a:r>
            <a:r>
              <a:rPr lang="en-US" dirty="0" err="1"/>
              <a:t>args</a:t>
            </a:r>
            <a:r>
              <a:rPr lang="en-US" dirty="0"/>
              <a:t> as an array. For example:</a:t>
            </a:r>
          </a:p>
          <a:p>
            <a:endParaRPr lang="en-US" dirty="0"/>
          </a:p>
          <a:p>
            <a:r>
              <a:rPr lang="en-US" b="1" dirty="0"/>
              <a:t>fn(1,2,3,'A','B','C');</a:t>
            </a:r>
          </a:p>
          <a:p>
            <a:r>
              <a:rPr lang="en-US" b="1" dirty="0"/>
              <a:t>The </a:t>
            </a:r>
            <a:r>
              <a:rPr lang="en-US" b="1" dirty="0" err="1"/>
              <a:t>args</a:t>
            </a:r>
            <a:r>
              <a:rPr lang="en-US" b="1" dirty="0"/>
              <a:t> array stores the following values:</a:t>
            </a:r>
          </a:p>
          <a:p>
            <a:r>
              <a:rPr lang="en-US" b="1" dirty="0"/>
              <a:t>[3,'A','B','C']</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sp>
        <p:nvSpPr>
          <p:cNvPr id="8" name="Rectangle 7"/>
          <p:cNvSpPr/>
          <p:nvPr/>
        </p:nvSpPr>
        <p:spPr>
          <a:xfrm>
            <a:off x="533400" y="1371600"/>
            <a:ext cx="8229600" cy="1446550"/>
          </a:xfrm>
          <a:prstGeom prst="rect">
            <a:avLst/>
          </a:prstGeom>
        </p:spPr>
        <p:txBody>
          <a:bodyPr wrap="square">
            <a:spAutoFit/>
          </a:bodyPr>
          <a:lstStyle/>
          <a:p>
            <a:pPr algn="ctr"/>
            <a:r>
              <a:rPr lang="en-US" sz="2200" b="1" dirty="0"/>
              <a:t>JavaScript spread operator</a:t>
            </a:r>
          </a:p>
          <a:p>
            <a:r>
              <a:rPr lang="en-US" sz="2200" dirty="0"/>
              <a:t>ES6 provides a new operator called spread operator that consists of three dots (...). The spread operator allows you to spread out elements of an </a:t>
            </a:r>
            <a:r>
              <a:rPr lang="en-US" sz="2200" dirty="0" err="1"/>
              <a:t>iterable</a:t>
            </a:r>
            <a:r>
              <a:rPr lang="en-US" sz="2200" dirty="0"/>
              <a:t> object such as an </a:t>
            </a:r>
            <a:r>
              <a:rPr lang="en-US" sz="2200" dirty="0" err="1"/>
              <a:t>array,a</a:t>
            </a:r>
            <a:r>
              <a:rPr lang="en-US" sz="2200" dirty="0"/>
              <a:t>  map, or a set.</a:t>
            </a:r>
          </a:p>
        </p:txBody>
      </p:sp>
      <p:sp>
        <p:nvSpPr>
          <p:cNvPr id="12" name="Rectangle 11"/>
          <p:cNvSpPr/>
          <p:nvPr/>
        </p:nvSpPr>
        <p:spPr>
          <a:xfrm>
            <a:off x="2209800" y="2971800"/>
            <a:ext cx="4572000" cy="923330"/>
          </a:xfrm>
          <a:prstGeom prst="rect">
            <a:avLst/>
          </a:prstGeom>
        </p:spPr>
        <p:txBody>
          <a:bodyPr>
            <a:spAutoFit/>
          </a:bodyPr>
          <a:lstStyle/>
          <a:p>
            <a:r>
              <a:rPr lang="en-US" b="1" dirty="0"/>
              <a:t>const odd = [1,3,5];</a:t>
            </a:r>
          </a:p>
          <a:p>
            <a:r>
              <a:rPr lang="en-US" b="1" dirty="0"/>
              <a:t> const combined = [2,4,6, ...odd]; console.log(combined);</a:t>
            </a:r>
          </a:p>
        </p:txBody>
      </p:sp>
      <p:sp>
        <p:nvSpPr>
          <p:cNvPr id="13" name="Rectangle 12"/>
          <p:cNvSpPr/>
          <p:nvPr/>
        </p:nvSpPr>
        <p:spPr>
          <a:xfrm>
            <a:off x="609600" y="4272677"/>
            <a:ext cx="8077200" cy="1477328"/>
          </a:xfrm>
          <a:prstGeom prst="rect">
            <a:avLst/>
          </a:prstGeom>
        </p:spPr>
        <p:txBody>
          <a:bodyPr wrap="square">
            <a:spAutoFit/>
          </a:bodyPr>
          <a:lstStyle/>
          <a:p>
            <a:r>
              <a:rPr lang="en-US" dirty="0"/>
              <a:t> In this example, the three dots ( </a:t>
            </a:r>
            <a:r>
              <a:rPr lang="en-US" b="1" dirty="0"/>
              <a:t>...</a:t>
            </a:r>
            <a:r>
              <a:rPr lang="en-US" dirty="0"/>
              <a:t>) located in front of the odd array is the spread operator. </a:t>
            </a:r>
            <a:r>
              <a:rPr lang="en-US" b="1" dirty="0"/>
              <a:t>The spread operator unpacks the elements of the odd array.</a:t>
            </a:r>
          </a:p>
          <a:p>
            <a:endParaRPr lang="en-US" dirty="0"/>
          </a:p>
          <a:p>
            <a:r>
              <a:rPr lang="en-US" dirty="0"/>
              <a:t>Note that ES6 also has the three dots ( ...) which is a </a:t>
            </a:r>
            <a:r>
              <a:rPr lang="en-US" b="1" dirty="0"/>
              <a:t>rest parameter that collects all remaining arguments of a function into an array.</a:t>
            </a:r>
            <a:r>
              <a:rPr lang="en-US"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sp>
        <p:nvSpPr>
          <p:cNvPr id="6" name="Rectangle 5"/>
          <p:cNvSpPr/>
          <p:nvPr/>
        </p:nvSpPr>
        <p:spPr>
          <a:xfrm>
            <a:off x="533400" y="1295400"/>
            <a:ext cx="8305800" cy="2308324"/>
          </a:xfrm>
          <a:prstGeom prst="rect">
            <a:avLst/>
          </a:prstGeom>
        </p:spPr>
        <p:txBody>
          <a:bodyPr wrap="square">
            <a:spAutoFit/>
          </a:bodyPr>
          <a:lstStyle/>
          <a:p>
            <a:r>
              <a:rPr lang="en-US" b="1" dirty="0"/>
              <a:t>function f(a, b, ...</a:t>
            </a:r>
            <a:r>
              <a:rPr lang="en-US" b="1" dirty="0" err="1"/>
              <a:t>args</a:t>
            </a:r>
            <a:r>
              <a:rPr lang="en-US" b="1" dirty="0"/>
              <a:t>) {</a:t>
            </a:r>
          </a:p>
          <a:p>
            <a:r>
              <a:rPr lang="en-US" b="1" dirty="0"/>
              <a:t>  console.log(</a:t>
            </a:r>
            <a:r>
              <a:rPr lang="en-US" b="1" dirty="0" err="1"/>
              <a:t>args</a:t>
            </a:r>
            <a:r>
              <a:rPr lang="en-US" b="1" dirty="0"/>
              <a:t>);</a:t>
            </a:r>
          </a:p>
          <a:p>
            <a:r>
              <a:rPr lang="en-US" b="1" dirty="0"/>
              <a:t>}</a:t>
            </a:r>
          </a:p>
          <a:p>
            <a:endParaRPr lang="en-US" b="1" dirty="0"/>
          </a:p>
          <a:p>
            <a:r>
              <a:rPr lang="en-US" b="1" dirty="0"/>
              <a:t>f(1,2,3,4,5);</a:t>
            </a:r>
          </a:p>
          <a:p>
            <a:r>
              <a:rPr lang="en-US" b="1" dirty="0"/>
              <a:t>Output:</a:t>
            </a:r>
          </a:p>
          <a:p>
            <a:endParaRPr lang="en-US" b="1" dirty="0"/>
          </a:p>
          <a:p>
            <a:r>
              <a:rPr lang="en-US" b="1" dirty="0"/>
              <a:t>[ 3, 4, 5 ]</a:t>
            </a:r>
          </a:p>
        </p:txBody>
      </p:sp>
      <p:sp>
        <p:nvSpPr>
          <p:cNvPr id="7" name="Rectangle 6"/>
          <p:cNvSpPr/>
          <p:nvPr/>
        </p:nvSpPr>
        <p:spPr>
          <a:xfrm>
            <a:off x="533400" y="3810000"/>
            <a:ext cx="7315200" cy="1815882"/>
          </a:xfrm>
          <a:prstGeom prst="rect">
            <a:avLst/>
          </a:prstGeom>
        </p:spPr>
        <p:txBody>
          <a:bodyPr wrap="square">
            <a:spAutoFit/>
          </a:bodyPr>
          <a:lstStyle/>
          <a:p>
            <a:r>
              <a:rPr lang="en-US" sz="2800" b="1" dirty="0"/>
              <a:t>Here are the main differences:</a:t>
            </a:r>
          </a:p>
          <a:p>
            <a:pPr>
              <a:buFont typeface="Wingdings" pitchFamily="2" charset="2"/>
              <a:buChar char="Ø"/>
            </a:pPr>
            <a:r>
              <a:rPr lang="en-US" sz="2800" b="1" dirty="0"/>
              <a:t>The spread operator unpacks elements.</a:t>
            </a:r>
          </a:p>
          <a:p>
            <a:pPr>
              <a:buFont typeface="Wingdings" pitchFamily="2" charset="2"/>
              <a:buChar char="Ø"/>
            </a:pPr>
            <a:r>
              <a:rPr lang="en-US" sz="2800" b="1" dirty="0"/>
              <a:t>The rest </a:t>
            </a:r>
            <a:r>
              <a:rPr lang="en-US" sz="2800" b="1" dirty="0" err="1"/>
              <a:t>parametr</a:t>
            </a:r>
            <a:r>
              <a:rPr lang="en-US" sz="2800" b="1" dirty="0"/>
              <a:t> packs elements into an array.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sp>
        <p:nvSpPr>
          <p:cNvPr id="8" name="Rectangle 7"/>
          <p:cNvSpPr/>
          <p:nvPr/>
        </p:nvSpPr>
        <p:spPr>
          <a:xfrm>
            <a:off x="457200" y="1371600"/>
            <a:ext cx="7924800" cy="4832092"/>
          </a:xfrm>
          <a:prstGeom prst="rect">
            <a:avLst/>
          </a:prstGeom>
        </p:spPr>
        <p:txBody>
          <a:bodyPr wrap="square">
            <a:spAutoFit/>
          </a:bodyPr>
          <a:lstStyle/>
          <a:p>
            <a:pPr algn="ctr"/>
            <a:r>
              <a:rPr lang="en-US" sz="2800" b="1" dirty="0"/>
              <a:t>String is </a:t>
            </a:r>
            <a:r>
              <a:rPr lang="en-US" sz="2800" b="1" dirty="0" err="1"/>
              <a:t>iterable</a:t>
            </a:r>
            <a:endParaRPr lang="en-US" sz="2800" b="1" dirty="0"/>
          </a:p>
          <a:p>
            <a:r>
              <a:rPr lang="en-US" sz="2800" dirty="0"/>
              <a:t>Arrays and strings are most widely used built-in </a:t>
            </a:r>
            <a:r>
              <a:rPr lang="en-US" sz="2800" dirty="0" err="1"/>
              <a:t>iterables</a:t>
            </a:r>
            <a:r>
              <a:rPr lang="en-US" sz="2800" dirty="0"/>
              <a:t>.</a:t>
            </a:r>
          </a:p>
          <a:p>
            <a:endParaRPr lang="en-US" sz="2800" dirty="0"/>
          </a:p>
          <a:p>
            <a:r>
              <a:rPr lang="en-US" sz="2800" dirty="0"/>
              <a:t>For a string, for..of loops over its characters:</a:t>
            </a:r>
          </a:p>
          <a:p>
            <a:endParaRPr lang="en-US" sz="2800" dirty="0"/>
          </a:p>
          <a:p>
            <a:r>
              <a:rPr lang="en-US" sz="2800" b="1" dirty="0"/>
              <a:t>for (let char of "test") {</a:t>
            </a:r>
          </a:p>
          <a:p>
            <a:r>
              <a:rPr lang="en-US" sz="2800" b="1" dirty="0"/>
              <a:t>  // triggers 4 times: once for each character</a:t>
            </a:r>
          </a:p>
          <a:p>
            <a:r>
              <a:rPr lang="en-US" sz="2800" b="1" dirty="0"/>
              <a:t>  alert( char ); // t, then e, then s, then t</a:t>
            </a:r>
          </a:p>
          <a:p>
            <a:r>
              <a:rPr lang="en-US" sz="2800" b="1" dirty="0"/>
              <a:t>}</a:t>
            </a:r>
          </a:p>
          <a:p>
            <a:r>
              <a:rPr lang="en-US" sz="2800" dirty="0"/>
              <a:t>And it works correctly with surrogate pairs!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1447800"/>
            <a:ext cx="8382000" cy="4293483"/>
          </a:xfrm>
          <a:prstGeom prst="rect">
            <a:avLst/>
          </a:prstGeom>
        </p:spPr>
        <p:txBody>
          <a:bodyPr wrap="square">
            <a:spAutoFit/>
          </a:bodyPr>
          <a:lstStyle/>
          <a:p>
            <a:r>
              <a:rPr lang="en-US" sz="3900" dirty="0"/>
              <a:t>The</a:t>
            </a:r>
            <a:r>
              <a:rPr lang="en-US" sz="3900" b="1" dirty="0"/>
              <a:t> "use strict" </a:t>
            </a:r>
            <a:r>
              <a:rPr lang="en-US" sz="3900" dirty="0"/>
              <a:t>Directive</a:t>
            </a:r>
          </a:p>
          <a:p>
            <a:r>
              <a:rPr lang="en-US" sz="3900" dirty="0"/>
              <a:t>"use strict" defines that the JavaScript code should be executed in "strict mode".</a:t>
            </a:r>
          </a:p>
          <a:p>
            <a:endParaRPr lang="en-US" sz="3900" dirty="0"/>
          </a:p>
          <a:p>
            <a:r>
              <a:rPr lang="en-US" sz="3900" dirty="0"/>
              <a:t>With strict mode you can, for example, not use undeclared variables.</a:t>
            </a:r>
          </a:p>
        </p:txBody>
      </p:sp>
      <p:sp>
        <p:nvSpPr>
          <p:cNvPr id="9"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6831</TotalTime>
  <Words>5378</Words>
  <Application>Microsoft Office PowerPoint</Application>
  <PresentationFormat>On-screen Show (4:3)</PresentationFormat>
  <Paragraphs>615</Paragraphs>
  <Slides>48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Wingdings</vt:lpstr>
      <vt:lpstr>Office Theme</vt:lpstr>
      <vt:lpstr>    JAVASCRIPT COURSE</vt:lpstr>
      <vt:lpstr>    JAVASCRIPT COURSE</vt:lpstr>
      <vt:lpstr>    JAVASCRIPT COURSE</vt:lpstr>
      <vt:lpstr>    JAVASCRIPT COURSE</vt:lpstr>
      <vt:lpstr>    JAVASCRIPT COURSE</vt:lpstr>
      <vt:lpstr>    JAVASCRIPT COURSE</vt:lpstr>
      <vt:lpstr>    JAVASCRIPT COURSE</vt:lpstr>
      <vt:lpstr>    JAVASCRIPT COURSE</vt:lpstr>
      <vt:lpstr>    JAVASCRIPT 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DESIGN   COURSE   INTRODACTION</dc:title>
  <dc:creator>GEVORG</dc:creator>
  <cp:lastModifiedBy>Arev</cp:lastModifiedBy>
  <cp:revision>334</cp:revision>
  <dcterms:created xsi:type="dcterms:W3CDTF">2006-08-16T00:00:00Z</dcterms:created>
  <dcterms:modified xsi:type="dcterms:W3CDTF">2021-06-02T07:22:50Z</dcterms:modified>
</cp:coreProperties>
</file>