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inpEi8csQ5p72ITnp37RM1ZlT3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4bcb9fc8e_0_6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44bcb9fc8e_0_6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4bcb9fc8e_0_7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44bcb9fc8e_0_7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44bcb9fc8e_0_3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44bcb9fc8e_0_3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4bcb9fc8e_0_8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44bcb9fc8e_0_8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4bcb9fc8e_0_9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44bcb9fc8e_0_9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4bcb9fc8e_0_3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44bcb9fc8e_0_3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4bcb9fc8e_0_2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4bcb9fc8e_0_2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42f0169e4_0_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442f0169e4_0_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44bcb9fc8e_0_4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44bcb9fc8e_0_4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4bcb9fc8e_0_4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44bcb9fc8e_0_4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4bcb9fc8e_0_5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4bcb9fc8e_0_5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4bcb9fc8e_0_6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44bcb9fc8e_0_6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0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1"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0"/>
          <p:cNvSpPr txBox="1"/>
          <p:nvPr>
            <p:ph idx="2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1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1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4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2"/>
          <p:cNvSpPr txBox="1"/>
          <p:nvPr>
            <p:ph idx="1"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2"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3"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4"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2"/>
          <p:cNvSpPr txBox="1"/>
          <p:nvPr>
            <p:ph idx="5"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6"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2"/>
          <p:cNvSpPr txBox="1"/>
          <p:nvPr>
            <p:ph idx="1"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3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3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4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5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idx="1"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3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3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ata.worldbank.org/indicator/SH.STA.SUIC.P5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datasets/abhinavsinha845/un-human-development-index-unhdi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kaggle.com/datasets/andradaolteanu/country-mapping-iso-continent-region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kaggle.com/code/bilgenkaplan/world-happiness-2015-2020-eda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/>
          <p:nvPr/>
        </p:nvSpPr>
        <p:spPr>
          <a:xfrm>
            <a:off x="437000" y="1662080"/>
            <a:ext cx="90696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xx" sz="3500" u="none" cap="none" strike="noStrike">
                <a:solidFill>
                  <a:srgbClr val="3465A4"/>
                </a:solidFill>
                <a:latin typeface="Arial"/>
                <a:ea typeface="Arial"/>
                <a:cs typeface="Arial"/>
                <a:sym typeface="Arial"/>
              </a:rPr>
              <a:t>Նախագիծ 1</a:t>
            </a:r>
            <a:r>
              <a:rPr b="1" lang="zxx" sz="3500">
                <a:solidFill>
                  <a:srgbClr val="3465A4"/>
                </a:solidFill>
              </a:rPr>
              <a:t>.</a:t>
            </a:r>
            <a:r>
              <a:rPr b="1" i="0" lang="zxx" sz="3500" u="none" cap="none" strike="noStrike">
                <a:solidFill>
                  <a:srgbClr val="3465A4"/>
                </a:solidFill>
                <a:latin typeface="Arial"/>
                <a:ea typeface="Arial"/>
                <a:cs typeface="Arial"/>
                <a:sym typeface="Arial"/>
              </a:rPr>
              <a:t> Տվյալների վերլուծություն</a:t>
            </a:r>
            <a:endParaRPr b="0" i="0" sz="3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688700" y="2484150"/>
            <a:ext cx="8817900" cy="28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xx" sz="2000" u="none" cap="none" strike="noStrike">
                <a:solidFill>
                  <a:srgbClr val="000000"/>
                </a:solidFill>
              </a:rPr>
              <a:t>Թեմա՝ </a:t>
            </a:r>
            <a:endParaRPr i="0" sz="2000" u="none" cap="none" strike="noStrike"/>
          </a:p>
          <a:p>
            <a:pPr indent="0" lvl="0" marL="72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 sz="2000"/>
              <a:t>Ե</a:t>
            </a:r>
            <a:r>
              <a:rPr i="0" lang="zxx" sz="2000" u="none" cap="none" strike="noStrike">
                <a:solidFill>
                  <a:srgbClr val="000000"/>
                </a:solidFill>
              </a:rPr>
              <a:t>րկրներ</a:t>
            </a:r>
            <a:r>
              <a:rPr lang="zxx" sz="2000"/>
              <a:t>ի </a:t>
            </a:r>
            <a:r>
              <a:rPr i="0" lang="zxx" sz="2000" u="none" cap="none" strike="noStrike">
                <a:solidFill>
                  <a:srgbClr val="000000"/>
                </a:solidFill>
              </a:rPr>
              <a:t> </a:t>
            </a:r>
            <a:r>
              <a:rPr lang="zxx" sz="2000"/>
              <a:t>տնտեսական, երջանկության և ա</a:t>
            </a:r>
            <a:r>
              <a:rPr i="0" lang="zxx" sz="2000" u="none" cap="none" strike="noStrike">
                <a:solidFill>
                  <a:srgbClr val="000000"/>
                </a:solidFill>
              </a:rPr>
              <a:t>յլ ցուցանիշների վերլուծություն</a:t>
            </a:r>
            <a:endParaRPr i="0" sz="2000" u="none" cap="none" strike="noStrike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xx" sz="2000" u="none" cap="none" strike="noStrike">
                <a:solidFill>
                  <a:srgbClr val="000000"/>
                </a:solidFill>
              </a:rPr>
              <a:t>Իրականացնողներ՝ </a:t>
            </a:r>
            <a:endParaRPr i="0" sz="2000" u="none" cap="none" strike="noStrike"/>
          </a:p>
          <a:p>
            <a:pPr indent="0" lvl="0" marL="720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xx" sz="2000" u="none" cap="none" strike="noStrike">
                <a:solidFill>
                  <a:srgbClr val="000000"/>
                </a:solidFill>
              </a:rPr>
              <a:t>Տիգրան Սարգսյան, Անի Բաղդասարյան, Մարինա Վարդանյան</a:t>
            </a:r>
            <a:endParaRPr i="0" sz="2000" u="none" cap="none" strike="noStrike"/>
          </a:p>
        </p:txBody>
      </p:sp>
      <p:pic>
        <p:nvPicPr>
          <p:cNvPr id="62" name="Google Shape;6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100" y="0"/>
            <a:ext cx="3984725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"/>
          <p:cNvSpPr txBox="1"/>
          <p:nvPr/>
        </p:nvSpPr>
        <p:spPr>
          <a:xfrm>
            <a:off x="1441625" y="1294900"/>
            <a:ext cx="7174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xx" sz="3500">
                <a:solidFill>
                  <a:srgbClr val="3465A4"/>
                </a:solidFill>
              </a:rPr>
              <a:t>Խումբ՝  Data Science (Unicorns)</a:t>
            </a:r>
            <a:endParaRPr sz="3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4bcb9fc8e_0_67"/>
          <p:cNvSpPr txBox="1"/>
          <p:nvPr>
            <p:ph type="title"/>
          </p:nvPr>
        </p:nvSpPr>
        <p:spPr>
          <a:xfrm>
            <a:off x="504313" y="1610217"/>
            <a:ext cx="9072000" cy="245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zxx" sz="4000">
                <a:solidFill>
                  <a:srgbClr val="FF0000"/>
                </a:solidFill>
              </a:rPr>
              <a:t>Վերլուծության խնդիրների ձևակերպում</a:t>
            </a:r>
            <a:endParaRPr sz="4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/>
          <p:nvPr/>
        </p:nvSpPr>
        <p:spPr>
          <a:xfrm>
            <a:off x="834100" y="129674"/>
            <a:ext cx="90696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224000" y="129675"/>
            <a:ext cx="9856800" cy="52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26540" lvl="0" marL="21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AutoNum type="arabicPeriod"/>
            </a:pPr>
            <a:r>
              <a:rPr lang="zxx" sz="1500">
                <a:solidFill>
                  <a:schemeClr val="dk1"/>
                </a:solidFill>
              </a:rPr>
              <a:t>Աղյուսակի ստացում, որտեղ կլինեն բոլոր տվյալների միջինները 2015-2019 ընթացքում:</a:t>
            </a:r>
            <a:endParaRPr sz="1500">
              <a:solidFill>
                <a:schemeClr val="dk1"/>
              </a:solidFill>
            </a:endParaRPr>
          </a:p>
          <a:p>
            <a:pPr indent="-226540" lvl="0" marL="21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AutoNum type="arabicPeriod"/>
            </a:pPr>
            <a:r>
              <a:rPr lang="zxx" sz="1500">
                <a:solidFill>
                  <a:schemeClr val="dk1"/>
                </a:solidFill>
              </a:rPr>
              <a:t>Թոփ 5 ամենաբարձր ինքնասպանությունների թիվը ըստ տարածաշրջանների: Դինամիկայի վիզուալիզացիա:</a:t>
            </a:r>
            <a:endParaRPr sz="1500">
              <a:solidFill>
                <a:schemeClr val="dk1"/>
              </a:solidFill>
            </a:endParaRPr>
          </a:p>
          <a:p>
            <a:pPr indent="-226540" lvl="0" marL="21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AutoNum type="arabicPeriod"/>
            </a:pPr>
            <a:r>
              <a:rPr lang="zxx" sz="1500">
                <a:solidFill>
                  <a:schemeClr val="dk1"/>
                </a:solidFill>
              </a:rPr>
              <a:t>Թոփ 5 ամենացածր ինքնասպանությունների թիվը ըստ տարածաշրջանների: Դինամիկայի վիզուալիզացիա:</a:t>
            </a:r>
            <a:endParaRPr sz="1500">
              <a:solidFill>
                <a:schemeClr val="dk1"/>
              </a:solidFill>
            </a:endParaRPr>
          </a:p>
          <a:p>
            <a:pPr indent="-226540" lvl="0" marL="21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AutoNum type="arabicPeriod"/>
            </a:pPr>
            <a:r>
              <a:rPr lang="zxx" sz="1500">
                <a:solidFill>
                  <a:schemeClr val="dk1"/>
                </a:solidFill>
              </a:rPr>
              <a:t>Աղյուսակի ստացում, որտեղ կլինի ամեն երկրի լավագույն ցուցանիշը (Էկոնոմիկան) և այդ ցուցանիշի գրանցման տարին 2015-2019 ընթացքում:</a:t>
            </a:r>
            <a:endParaRPr sz="1500">
              <a:solidFill>
                <a:schemeClr val="dk1"/>
              </a:solidFill>
            </a:endParaRPr>
          </a:p>
          <a:p>
            <a:pPr indent="-226540" lvl="0" marL="21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AutoNum type="arabicPeriod"/>
            </a:pPr>
            <a:r>
              <a:rPr lang="zxx" sz="1500">
                <a:solidFill>
                  <a:schemeClr val="dk1"/>
                </a:solidFill>
              </a:rPr>
              <a:t>HDI, Happiness, Suicide և այլ տվյալների վիզուալիզացիա քարտեզների վրա:</a:t>
            </a:r>
            <a:endParaRPr sz="1500">
              <a:solidFill>
                <a:schemeClr val="dk1"/>
              </a:solidFill>
            </a:endParaRPr>
          </a:p>
          <a:p>
            <a:pPr indent="-226540" lvl="0" marL="21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AutoNum type="arabicPeriod"/>
            </a:pPr>
            <a:r>
              <a:rPr lang="zxx" sz="1500">
                <a:solidFill>
                  <a:schemeClr val="dk1"/>
                </a:solidFill>
              </a:rPr>
              <a:t>Թոփ 10 լավագույն/վատագույն միջին happiness score ունեցող երկրների բացահայտում:</a:t>
            </a:r>
            <a:endParaRPr sz="1500">
              <a:solidFill>
                <a:schemeClr val="dk1"/>
              </a:solidFill>
            </a:endParaRPr>
          </a:p>
          <a:p>
            <a:pPr indent="-226540" lvl="0" marL="21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AutoNum type="arabicPeriod"/>
            </a:pPr>
            <a:r>
              <a:rPr lang="zxx" sz="1500">
                <a:solidFill>
                  <a:schemeClr val="dk1"/>
                </a:solidFill>
              </a:rPr>
              <a:t>Գտնել այն երկրների ցուցակը, որտեղ կոռուպցիայի միջին ցուցանիշը միջինից բարձր/ցածր է:</a:t>
            </a:r>
            <a:endParaRPr sz="1500">
              <a:solidFill>
                <a:schemeClr val="dk1"/>
              </a:solidFill>
            </a:endParaRPr>
          </a:p>
          <a:p>
            <a:pPr indent="-226540" lvl="0" marL="21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AutoNum type="arabicPeriod"/>
            </a:pPr>
            <a:r>
              <a:rPr lang="zxx" sz="1500">
                <a:solidFill>
                  <a:schemeClr val="dk1"/>
                </a:solidFill>
              </a:rPr>
              <a:t>Գտնել ամենաառատաձեռն 20 ժողվուրդներին, ըստ տվյալ ժողովրդի լավագույն ցուցանիշի 2015-2019 ընթացքում:</a:t>
            </a:r>
            <a:endParaRPr sz="1500">
              <a:solidFill>
                <a:schemeClr val="dk1"/>
              </a:solidFill>
            </a:endParaRPr>
          </a:p>
          <a:p>
            <a:pPr indent="-226540" lvl="0" marL="21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AutoNum type="arabicPeriod"/>
            </a:pPr>
            <a:r>
              <a:rPr lang="zxx" sz="1500">
                <a:solidFill>
                  <a:schemeClr val="dk1"/>
                </a:solidFill>
              </a:rPr>
              <a:t>Գտնել ինքնասպանությունների միջին թիվն ամեն մայրցամաքի համար և դասավորել նվազման կարգով։</a:t>
            </a:r>
            <a:endParaRPr sz="1500">
              <a:solidFill>
                <a:schemeClr val="dk1"/>
              </a:solidFill>
            </a:endParaRPr>
          </a:p>
          <a:p>
            <a:pPr indent="-226540" lvl="0" marL="21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AutoNum type="arabicPeriod"/>
            </a:pPr>
            <a:r>
              <a:rPr lang="zxx" sz="1500">
                <a:solidFill>
                  <a:schemeClr val="dk1"/>
                </a:solidFill>
              </a:rPr>
              <a:t>Գտնել ամեն մայրցամաքի առաջատար երկրին ըստ Համախառն ներքին արդյունքի:</a:t>
            </a:r>
            <a:endParaRPr sz="1500">
              <a:solidFill>
                <a:schemeClr val="dk1"/>
              </a:solidFill>
            </a:endParaRPr>
          </a:p>
          <a:p>
            <a:pPr indent="-226540" lvl="0" marL="21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AutoNum type="arabicPeriod"/>
            </a:pPr>
            <a:r>
              <a:rPr lang="zxx" sz="1500">
                <a:solidFill>
                  <a:schemeClr val="dk1"/>
                </a:solidFill>
              </a:rPr>
              <a:t>Գտնել Happiness Score միջին թիվն ամեն մայրցամաքի համար և դասավորել նվազման կարգով։</a:t>
            </a:r>
            <a:endParaRPr sz="1500">
              <a:solidFill>
                <a:schemeClr val="dk1"/>
              </a:solidFill>
            </a:endParaRPr>
          </a:p>
          <a:p>
            <a:pPr indent="-226540" lvl="0" marL="21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AutoNum type="arabicPeriod"/>
            </a:pPr>
            <a:r>
              <a:rPr lang="zxx" sz="1500">
                <a:solidFill>
                  <a:schemeClr val="dk1"/>
                </a:solidFill>
              </a:rPr>
              <a:t>2019 թվականի ընթացքում ինքնասպանությունների թվի բաշխումը:</a:t>
            </a:r>
            <a:endParaRPr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4bcb9fc8e_0_79"/>
          <p:cNvSpPr txBox="1"/>
          <p:nvPr>
            <p:ph idx="4294967295" type="title"/>
          </p:nvPr>
        </p:nvSpPr>
        <p:spPr>
          <a:xfrm>
            <a:off x="504000" y="978500"/>
            <a:ext cx="9072000" cy="397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xx" sz="4000">
                <a:solidFill>
                  <a:srgbClr val="FF0000"/>
                </a:solidFill>
              </a:rPr>
              <a:t>Ձևակերպված խնդիրները իրենց արդյունքներով</a:t>
            </a:r>
            <a:endParaRPr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/>
          <p:nvPr/>
        </p:nvSpPr>
        <p:spPr>
          <a:xfrm>
            <a:off x="760500" y="212100"/>
            <a:ext cx="85596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 sz="1800"/>
              <a:t>1․ </a:t>
            </a:r>
            <a:r>
              <a:rPr b="0" i="0" lang="zx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Աղյուսակի ստացում, որտեղ կլինեն բոլոր տվյալների միջինները 2015-2019 ընթացքում: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00" y="1190700"/>
            <a:ext cx="9758199" cy="44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/>
          <p:nvPr/>
        </p:nvSpPr>
        <p:spPr>
          <a:xfrm>
            <a:off x="504000" y="226078"/>
            <a:ext cx="89274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8"/>
          <p:cNvSpPr/>
          <p:nvPr/>
        </p:nvSpPr>
        <p:spPr>
          <a:xfrm>
            <a:off x="731775" y="165050"/>
            <a:ext cx="88179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x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Թոփ 5 ամենաբարձր ինքնասպանությունների թիվը ըստ տարածաշրջանների: Դինամիկայի վիզուալիզացիա</a:t>
            </a:r>
            <a:r>
              <a:rPr b="0" i="0" lang="zxx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37850"/>
            <a:ext cx="5145851" cy="426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7550" y="1178900"/>
            <a:ext cx="5033076" cy="43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/>
          <p:nvPr/>
        </p:nvSpPr>
        <p:spPr>
          <a:xfrm>
            <a:off x="720000" y="271150"/>
            <a:ext cx="88179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x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Թոփ 5 ամենացածր ինքնասպանությունների թիվը ըստ տարածաշրջանների: Դինամիկայի վիզուալիզացիա: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06950"/>
            <a:ext cx="4916050" cy="402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0000" y="1506950"/>
            <a:ext cx="5040625" cy="409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/>
          <p:nvPr/>
        </p:nvSpPr>
        <p:spPr>
          <a:xfrm>
            <a:off x="720000" y="58950"/>
            <a:ext cx="8817900" cy="9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x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Աղյուսակի ստացում, որտեղ կլինի ամեն երկրի լավագույն ցուցանիշը (Էկոնոմիկան) և այդ ցուցանիշի գրանցման տարին 2015-2019 ընթացքում: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10"/>
          <p:cNvPicPr preferRelativeResize="0"/>
          <p:nvPr/>
        </p:nvPicPr>
        <p:blipFill rotWithShape="1">
          <a:blip r:embed="rId3">
            <a:alphaModFix/>
          </a:blip>
          <a:srcRect b="0" l="0" r="1536" t="0"/>
          <a:stretch/>
        </p:blipFill>
        <p:spPr>
          <a:xfrm rot="-11999">
            <a:off x="413290" y="976821"/>
            <a:ext cx="5634544" cy="4330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1"/>
          <p:cNvSpPr/>
          <p:nvPr/>
        </p:nvSpPr>
        <p:spPr>
          <a:xfrm>
            <a:off x="720000" y="141475"/>
            <a:ext cx="86379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x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HDI, Happiness, Suicide և այլ տվյալների վիզուալիզացիա քարտեզների վրա: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775" y="671875"/>
            <a:ext cx="9784951" cy="46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2"/>
          <p:cNvSpPr/>
          <p:nvPr/>
        </p:nvSpPr>
        <p:spPr>
          <a:xfrm>
            <a:off x="720000" y="165050"/>
            <a:ext cx="8637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x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HDI, Happiness, Suicide և այլ տվյալների վիզուալիզացիա քարտեզների վրա: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075" y="1108175"/>
            <a:ext cx="4786575" cy="430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4800" y="1226075"/>
            <a:ext cx="4793049" cy="418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3"/>
          <p:cNvSpPr/>
          <p:nvPr/>
        </p:nvSpPr>
        <p:spPr>
          <a:xfrm>
            <a:off x="720000" y="165052"/>
            <a:ext cx="86379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x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HDI, Happiness, Suicide և այլ տվյալների վիզուալիզացիա քարտեզների վրա: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13"/>
          <p:cNvPicPr preferRelativeResize="0"/>
          <p:nvPr/>
        </p:nvPicPr>
        <p:blipFill rotWithShape="1">
          <a:blip r:embed="rId3">
            <a:alphaModFix/>
          </a:blip>
          <a:srcRect b="-1595" l="0" r="0" t="0"/>
          <a:stretch/>
        </p:blipFill>
        <p:spPr>
          <a:xfrm>
            <a:off x="263725" y="742850"/>
            <a:ext cx="9615624" cy="462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4bcb9fc8e_0_31"/>
          <p:cNvSpPr txBox="1"/>
          <p:nvPr>
            <p:ph type="title"/>
          </p:nvPr>
        </p:nvSpPr>
        <p:spPr>
          <a:xfrm>
            <a:off x="456850" y="237827"/>
            <a:ext cx="9072000" cy="535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xx" sz="4000">
                <a:solidFill>
                  <a:srgbClr val="FF0000"/>
                </a:solidFill>
              </a:rPr>
              <a:t>Նախագծի իրականացման</a:t>
            </a:r>
            <a:endParaRPr sz="4000">
              <a:solidFill>
                <a:srgbClr val="FF0000"/>
              </a:solidFill>
            </a:endParaRPr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xx" sz="4000">
                <a:solidFill>
                  <a:srgbClr val="FF0000"/>
                </a:solidFill>
              </a:rPr>
              <a:t>փուլեր </a:t>
            </a:r>
            <a:endParaRPr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4"/>
          <p:cNvSpPr/>
          <p:nvPr/>
        </p:nvSpPr>
        <p:spPr>
          <a:xfrm>
            <a:off x="720000" y="106101"/>
            <a:ext cx="86379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x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HDI, Happiness, Suicide և այլ տվյալների վիզուալիզացիա քարտեզների վրա: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1875" y="1170350"/>
            <a:ext cx="5965276" cy="396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000" y="1247325"/>
            <a:ext cx="5054251" cy="389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5"/>
          <p:cNvSpPr/>
          <p:nvPr/>
        </p:nvSpPr>
        <p:spPr>
          <a:xfrm>
            <a:off x="720000" y="2"/>
            <a:ext cx="88179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x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Թոփ 10 լավագույն/վատագույն միջին happiness score ունեցող երկրների բացահայտում: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15"/>
          <p:cNvPicPr preferRelativeResize="0"/>
          <p:nvPr/>
        </p:nvPicPr>
        <p:blipFill rotWithShape="1">
          <a:blip r:embed="rId3">
            <a:alphaModFix/>
          </a:blip>
          <a:srcRect b="-761" l="2104" r="0" t="-771"/>
          <a:stretch/>
        </p:blipFill>
        <p:spPr>
          <a:xfrm>
            <a:off x="720000" y="1001950"/>
            <a:ext cx="3872725" cy="46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7850" y="1170350"/>
            <a:ext cx="4291225" cy="450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6"/>
          <p:cNvSpPr/>
          <p:nvPr/>
        </p:nvSpPr>
        <p:spPr>
          <a:xfrm>
            <a:off x="720000" y="141477"/>
            <a:ext cx="8817900" cy="7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x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Գտնել այն երկրների ցուցակը, որտեղ կոռուպցիայի միջին ցուցանիշը միջինից բարձր/ցածր է: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1575" y="931375"/>
            <a:ext cx="4651901" cy="430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2475" y="931375"/>
            <a:ext cx="4334225" cy="43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/>
          <p:nvPr/>
        </p:nvSpPr>
        <p:spPr>
          <a:xfrm>
            <a:off x="58950" y="94325"/>
            <a:ext cx="5338800" cy="1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x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Գտնել ամենաառատաձեռն 20 ժողվուրդներին, ըստ տվյալ ժողովրդի լավագույն ցուցանիշի 2015-2019 ընթացքում: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5400000" y="94325"/>
            <a:ext cx="43179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 sz="1800"/>
              <a:t> </a:t>
            </a:r>
            <a:r>
              <a:rPr b="0" i="0" lang="zx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 Գտնել ամեն մայրցամաքի առաջատար երկրին ըստ Համախառն ներքին արդյունքի: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17"/>
          <p:cNvPicPr preferRelativeResize="0"/>
          <p:nvPr/>
        </p:nvPicPr>
        <p:blipFill rotWithShape="1">
          <a:blip r:embed="rId3">
            <a:alphaModFix/>
          </a:blip>
          <a:srcRect b="19910" l="0" r="0" t="0"/>
          <a:stretch/>
        </p:blipFill>
        <p:spPr>
          <a:xfrm>
            <a:off x="4868900" y="1909700"/>
            <a:ext cx="5116451" cy="162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0425" y="1261425"/>
            <a:ext cx="3407025" cy="416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8"/>
          <p:cNvSpPr/>
          <p:nvPr/>
        </p:nvSpPr>
        <p:spPr>
          <a:xfrm>
            <a:off x="70725" y="165050"/>
            <a:ext cx="49671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x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Գտնել ինքնասպանությունների միջին թիվն ամեն մայրցամաքի համար և դասավորել նվազման կարգով։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25" y="1800000"/>
            <a:ext cx="4967100" cy="368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8"/>
          <p:cNvSpPr/>
          <p:nvPr/>
        </p:nvSpPr>
        <p:spPr>
          <a:xfrm>
            <a:off x="5220000" y="165050"/>
            <a:ext cx="4860600" cy="14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x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11. Գտնել Happiness Score միջին թիվն ամեն մայրցամաքի համար և դասավորել նվազման կարգով։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4000" y="1800000"/>
            <a:ext cx="4813150" cy="35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4bcb9fc8e_0_83"/>
          <p:cNvSpPr txBox="1"/>
          <p:nvPr/>
        </p:nvSpPr>
        <p:spPr>
          <a:xfrm>
            <a:off x="837050" y="247575"/>
            <a:ext cx="87474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 sz="1800">
                <a:solidFill>
                  <a:schemeClr val="dk1"/>
                </a:solidFill>
              </a:rPr>
              <a:t>12. 2019 թվականի ընթացքում ինքնասպանությունների թվի բաշխումը: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22" name="Google Shape;222;g144bcb9fc8e_0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0100"/>
            <a:ext cx="8453625" cy="4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44bcb9fc8e_0_91"/>
          <p:cNvSpPr txBox="1"/>
          <p:nvPr>
            <p:ph type="title"/>
          </p:nvPr>
        </p:nvSpPr>
        <p:spPr>
          <a:xfrm>
            <a:off x="504000" y="1567950"/>
            <a:ext cx="9072000" cy="218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  						</a:t>
            </a:r>
            <a:r>
              <a:rPr lang="zxx" sz="4000">
                <a:solidFill>
                  <a:srgbClr val="FF0000"/>
                </a:solidFill>
              </a:rPr>
              <a:t>Կոռելացիաներ</a:t>
            </a:r>
            <a:endParaRPr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9"/>
          <p:cNvSpPr/>
          <p:nvPr/>
        </p:nvSpPr>
        <p:spPr>
          <a:xfrm>
            <a:off x="141475" y="153250"/>
            <a:ext cx="9396300" cy="29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b="0" i="0" lang="zxx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a very strong positive correlation between 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zx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Economy (GDP per Capita) and Human development index (HDI): 0.93531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zx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Human development index (HDI) and Healthy life expectancy: 0.90193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zx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Happiness Score and Human development index (HDI): 0.82696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zx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Economy (GDP per Capita) and Healthy life expectancy: 0.80776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zx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Happiness Score and Economy (GDP per Capita): 0.79375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zx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Happiness Score and Healthy life expectancy: 0.76381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xx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a weak negative correlation between 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zx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Suicide mortality rate and Generosity: -0.09948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zx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 support and Generosity: -0.01183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44bcb9fc8e_0_35"/>
          <p:cNvSpPr txBox="1"/>
          <p:nvPr/>
        </p:nvSpPr>
        <p:spPr>
          <a:xfrm>
            <a:off x="0" y="648400"/>
            <a:ext cx="9950100" cy="42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zxx" sz="1900">
                <a:solidFill>
                  <a:schemeClr val="dk1"/>
                </a:solidFill>
              </a:rPr>
              <a:t>Բաց հասանելիությամբ տվյալների շտեմարանների (Dataset-ի) ընտրություն, նրանց միավորում մեկ ընդհանուր dataset-ի մեջ pandas գրադարանի միջոցով։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zxx" sz="1900">
                <a:solidFill>
                  <a:schemeClr val="dk1"/>
                </a:solidFill>
              </a:rPr>
              <a:t>Նկարագրության մշակում։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zxx" sz="1900">
                <a:solidFill>
                  <a:schemeClr val="dk1"/>
                </a:solidFill>
              </a:rPr>
              <a:t>Վերլուծության խնդիրների ձևակերպում։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zxx" sz="1900">
                <a:solidFill>
                  <a:schemeClr val="dk1"/>
                </a:solidFill>
              </a:rPr>
              <a:t>Data Summary Analytics: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zxx" sz="1900">
                <a:solidFill>
                  <a:schemeClr val="dk1"/>
                </a:solidFill>
              </a:rPr>
              <a:t>Data Cleaning and Preprocessing (Numpy,Pandas):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zxx" sz="1900">
                <a:solidFill>
                  <a:schemeClr val="dk1"/>
                </a:solidFill>
              </a:rPr>
              <a:t>Pandas հարցումների կազմակերպում։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zxx" sz="1900">
                <a:solidFill>
                  <a:schemeClr val="dk1"/>
                </a:solidFill>
              </a:rPr>
              <a:t>Data Visualization (Matplotlib, Seaborn, Geopandas, Plots, Histograms, Bars, Heatmaps):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zxx" sz="1900">
                <a:solidFill>
                  <a:schemeClr val="dk1"/>
                </a:solidFill>
              </a:rPr>
              <a:t>Data Analysis (etc. Correlations):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zxx" sz="1900">
                <a:solidFill>
                  <a:schemeClr val="dk1"/>
                </a:solidFill>
              </a:rPr>
              <a:t>Conclusions: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4bcb9fc8e_0_27"/>
          <p:cNvSpPr txBox="1"/>
          <p:nvPr>
            <p:ph type="title"/>
          </p:nvPr>
        </p:nvSpPr>
        <p:spPr>
          <a:xfrm>
            <a:off x="504000" y="624825"/>
            <a:ext cx="9072000" cy="4444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xx" sz="4000">
                <a:solidFill>
                  <a:srgbClr val="FF0000"/>
                </a:solidFill>
              </a:rPr>
              <a:t>  </a:t>
            </a:r>
            <a:r>
              <a:rPr lang="zxx" sz="4000">
                <a:solidFill>
                  <a:srgbClr val="FF0000"/>
                </a:solidFill>
              </a:rPr>
              <a:t>Տվյալների շտեմարանների</a:t>
            </a:r>
            <a:endParaRPr sz="4000">
              <a:solidFill>
                <a:srgbClr val="FF0000"/>
              </a:solidFill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xx" sz="4000">
                <a:solidFill>
                  <a:srgbClr val="FF0000"/>
                </a:solidFill>
              </a:rPr>
              <a:t>  նկարագրություն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42f0169e4_0_3"/>
          <p:cNvSpPr txBox="1"/>
          <p:nvPr>
            <p:ph idx="1" type="body"/>
          </p:nvPr>
        </p:nvSpPr>
        <p:spPr>
          <a:xfrm>
            <a:off x="106100" y="82525"/>
            <a:ext cx="9891000" cy="53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			 			</a:t>
            </a:r>
            <a:r>
              <a:rPr lang="zxx" sz="2700">
                <a:solidFill>
                  <a:srgbClr val="3465A4"/>
                </a:solidFill>
              </a:rPr>
              <a:t>Suicide rates dataset</a:t>
            </a:r>
            <a:endParaRPr sz="2700">
              <a:solidFill>
                <a:srgbClr val="3465A4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6429" lvl="0" marL="251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●"/>
            </a:pPr>
            <a:r>
              <a:rPr lang="zxx" sz="1700" u="sng">
                <a:solidFill>
                  <a:schemeClr val="hlink"/>
                </a:solidFill>
                <a:hlinkClick r:id="rId3"/>
              </a:rPr>
              <a:t>Suicide rates dataset</a:t>
            </a:r>
            <a:endParaRPr sz="1700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 sz="1600">
                <a:solidFill>
                  <a:schemeClr val="hlink"/>
                </a:solidFill>
              </a:rPr>
              <a:t> </a:t>
            </a:r>
            <a:r>
              <a:rPr lang="zxx">
                <a:solidFill>
                  <a:schemeClr val="dk1"/>
                </a:solidFill>
              </a:rPr>
              <a:t>Տվյալների շտեմարանը պարունակում է ինքնասպանությունների թիվը ըստ տարիների և երկրների 100000 բնակչի հաշվով։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-276228" lvl="0" marL="21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mpact"/>
              <a:buChar char="●"/>
            </a:pPr>
            <a:r>
              <a:rPr lang="zxx" sz="15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Country — Երկիր</a:t>
            </a:r>
            <a:endParaRPr sz="15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276228" lvl="0" marL="21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mpact"/>
              <a:buChar char="●"/>
            </a:pPr>
            <a:r>
              <a:rPr lang="zxx" sz="15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Country Code — Երկրի կոդը</a:t>
            </a:r>
            <a:endParaRPr sz="15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84" name="Google Shape;84;g1442f0169e4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37625"/>
            <a:ext cx="10080625" cy="18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4bcb9fc8e_0_40"/>
          <p:cNvSpPr txBox="1"/>
          <p:nvPr/>
        </p:nvSpPr>
        <p:spPr>
          <a:xfrm>
            <a:off x="0" y="0"/>
            <a:ext cx="9855600" cy="25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						</a:t>
            </a:r>
            <a:r>
              <a:rPr lang="zxx" sz="2700">
                <a:solidFill>
                  <a:srgbClr val="3465A4"/>
                </a:solidFill>
              </a:rPr>
              <a:t>Human development index</a:t>
            </a:r>
            <a:endParaRPr sz="2700">
              <a:solidFill>
                <a:srgbClr val="3465A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zxx" sz="1700" u="sng">
                <a:solidFill>
                  <a:schemeClr val="hlink"/>
                </a:solidFill>
                <a:hlinkClick r:id="rId3"/>
              </a:rPr>
              <a:t>Human development index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 sz="1800">
                <a:solidFill>
                  <a:schemeClr val="dk1"/>
                </a:solidFill>
              </a:rPr>
              <a:t>Մարդկային զարգացման ինդեքսը կյանքի տեւողության, կրթության և մեկ շնչին ընկնող եկամտի ցուցանիշների վիճակագրական կոմպոզիտային ինդեքս է, որն օգտագործվում է երկրները մարդկային զարգացման չորս մակարդակներում դասակարգելու համար: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90" name="Google Shape;90;g144bcb9fc8e_0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63400"/>
            <a:ext cx="9775824" cy="160803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144bcb9fc8e_0_40"/>
          <p:cNvSpPr txBox="1"/>
          <p:nvPr/>
        </p:nvSpPr>
        <p:spPr>
          <a:xfrm>
            <a:off x="152400" y="4574150"/>
            <a:ext cx="7357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6228" lvl="0" marL="21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mpact"/>
              <a:buChar char="●"/>
            </a:pPr>
            <a:r>
              <a:rPr lang="zxx" sz="15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HDI (Human development index) — Մարդկային զարգացման ցուցանիշ</a:t>
            </a:r>
            <a:endParaRPr sz="15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4bcb9fc8e_0_48"/>
          <p:cNvSpPr txBox="1"/>
          <p:nvPr/>
        </p:nvSpPr>
        <p:spPr>
          <a:xfrm>
            <a:off x="200425" y="82525"/>
            <a:ext cx="9808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 sz="1600">
                <a:solidFill>
                  <a:schemeClr val="dk1"/>
                </a:solidFill>
              </a:rPr>
              <a:t>							</a:t>
            </a:r>
            <a:r>
              <a:rPr lang="zxx" sz="2700">
                <a:solidFill>
                  <a:srgbClr val="3465A4"/>
                </a:solidFill>
              </a:rPr>
              <a:t>Regions dataset</a:t>
            </a:r>
            <a:endParaRPr sz="2700">
              <a:solidFill>
                <a:srgbClr val="3465A4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xx" sz="1700" u="sng">
                <a:solidFill>
                  <a:schemeClr val="hlink"/>
                </a:solidFill>
                <a:hlinkClick r:id="rId3"/>
              </a:rPr>
              <a:t>Regions dataset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 sz="1800">
                <a:solidFill>
                  <a:schemeClr val="dk1"/>
                </a:solidFill>
              </a:rPr>
              <a:t>Դասակարգում է երկրները ըստ տարածաշրջանների:</a:t>
            </a:r>
            <a:endParaRPr sz="2000"/>
          </a:p>
        </p:txBody>
      </p:sp>
      <p:pic>
        <p:nvPicPr>
          <p:cNvPr id="97" name="Google Shape;97;g144bcb9fc8e_0_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37225"/>
            <a:ext cx="5305950" cy="25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144bcb9fc8e_0_48"/>
          <p:cNvSpPr txBox="1"/>
          <p:nvPr/>
        </p:nvSpPr>
        <p:spPr>
          <a:xfrm>
            <a:off x="152400" y="4350175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6228" lvl="0" marL="21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mpact"/>
              <a:buChar char="●"/>
            </a:pPr>
            <a:r>
              <a:rPr lang="zxx" sz="15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Country — Երկիր</a:t>
            </a:r>
            <a:endParaRPr sz="15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276228" lvl="0" marL="21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mpact"/>
              <a:buChar char="●"/>
            </a:pPr>
            <a:r>
              <a:rPr lang="zxx" sz="15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Region — Տարածաշրջան</a:t>
            </a:r>
            <a:endParaRPr sz="15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276228" lvl="0" marL="21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mpact"/>
              <a:buChar char="●"/>
            </a:pPr>
            <a:r>
              <a:rPr lang="zxx" sz="15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Country Code — Երկրի կոդը</a:t>
            </a:r>
            <a:endParaRPr sz="15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4bcb9fc8e_0_56"/>
          <p:cNvSpPr/>
          <p:nvPr/>
        </p:nvSpPr>
        <p:spPr>
          <a:xfrm>
            <a:off x="504000" y="1756575"/>
            <a:ext cx="9069600" cy="29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xx" sz="1700"/>
              <a:t> </a:t>
            </a:r>
            <a:r>
              <a:rPr lang="zxx" sz="1700" u="sng">
                <a:solidFill>
                  <a:schemeClr val="hlink"/>
                </a:solidFill>
                <a:hlinkClick r:id="rId3"/>
              </a:rPr>
              <a:t>Happiness dataset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x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Առաջատար փորձագետները տարբեր ոլորտներում (տնտեսագիտություն, հոգեբանություն, առողջապահություն, ազգային վիճակագրություն և այլն), նկարագրում են, թե ինչպես կարող են բարեկեցության չափումները օգտագործվել ազգերի առաջընթացը գնահատելու համար:</a:t>
            </a:r>
            <a:r>
              <a:rPr lang="zxx" sz="1800"/>
              <a:t> </a:t>
            </a:r>
            <a:r>
              <a:rPr b="0" i="0" lang="zx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Զեկույցները ներկայացնում են երջանկության վիճակը 2015-2019թթ</a:t>
            </a:r>
            <a:r>
              <a:rPr lang="zxx" sz="1800"/>
              <a:t>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144bcb9fc8e_0_56"/>
          <p:cNvSpPr/>
          <p:nvPr/>
        </p:nvSpPr>
        <p:spPr>
          <a:xfrm>
            <a:off x="504000" y="360000"/>
            <a:ext cx="9069600" cy="8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 sz="2200">
                <a:solidFill>
                  <a:schemeClr val="dk1"/>
                </a:solidFill>
              </a:rPr>
              <a:t>                                </a:t>
            </a:r>
            <a:r>
              <a:rPr lang="zxx" sz="2700">
                <a:solidFill>
                  <a:srgbClr val="3465A4"/>
                </a:solidFill>
              </a:rPr>
              <a:t>Happiness report dataset</a:t>
            </a:r>
            <a:r>
              <a:rPr lang="zxx" sz="2200">
                <a:solidFill>
                  <a:schemeClr val="dk1"/>
                </a:solidFill>
              </a:rPr>
              <a:t> 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144bcb9fc8e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9775827" cy="245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144bcb9fc8e_0_61"/>
          <p:cNvSpPr txBox="1"/>
          <p:nvPr/>
        </p:nvSpPr>
        <p:spPr>
          <a:xfrm>
            <a:off x="25" y="2027725"/>
            <a:ext cx="100806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32890" lvl="0" marL="21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Impact"/>
              <a:buChar char="●"/>
            </a:pPr>
            <a:r>
              <a:rPr lang="zxx" sz="15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Country — Երկիր</a:t>
            </a:r>
            <a:endParaRPr sz="15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232890" lvl="0" marL="21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Impact"/>
              <a:buChar char="●"/>
            </a:pPr>
            <a:r>
              <a:rPr lang="zxx" sz="15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Happiness Score — Երջանկության ցուցանիշ</a:t>
            </a:r>
            <a:endParaRPr sz="15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232890" lvl="0" marL="21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Impact"/>
              <a:buChar char="●"/>
            </a:pPr>
            <a:r>
              <a:rPr lang="zxx" sz="15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Economy (GDP per Capita) — Տնտեսություն 1 շնչի հաշվով ՀՆԱ</a:t>
            </a:r>
            <a:endParaRPr sz="15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232890" lvl="0" marL="21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Impact"/>
              <a:buChar char="●"/>
            </a:pPr>
            <a:r>
              <a:rPr lang="zxx" sz="15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Social support — Սոցիալական աջակցություն</a:t>
            </a:r>
            <a:endParaRPr sz="15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232890" lvl="0" marL="21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Impact"/>
              <a:buChar char="●"/>
            </a:pPr>
            <a:r>
              <a:rPr lang="zxx" sz="15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Healthy life expectancy — Առողջ կյանքի տևողությունը</a:t>
            </a:r>
            <a:endParaRPr sz="15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232890" lvl="0" marL="21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Impact"/>
              <a:buChar char="●"/>
            </a:pPr>
            <a:r>
              <a:rPr lang="zxx" sz="15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Freedom to make life choices — Կյանքի ընտրություն կատարելու ազատություն</a:t>
            </a:r>
            <a:endParaRPr sz="15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232890" lvl="0" marL="21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Impact"/>
              <a:buChar char="●"/>
            </a:pPr>
            <a:r>
              <a:rPr lang="zxx" sz="15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Generosity — Առատաձեռնություն</a:t>
            </a:r>
            <a:endParaRPr sz="15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232890" lvl="0" marL="21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Impact"/>
              <a:buChar char="●"/>
            </a:pPr>
            <a:r>
              <a:rPr lang="zxx" sz="15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Perceptions of corruption — Կոռուպցիայի ընկալումը</a:t>
            </a:r>
            <a:endParaRPr sz="15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232890" lvl="0" marL="21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Impact"/>
              <a:buChar char="●"/>
            </a:pPr>
            <a:r>
              <a:rPr lang="zxx" sz="15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Country Code — Երկրի կոդը</a:t>
            </a:r>
            <a:endParaRPr sz="15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2022-08-09T13:10:13Z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