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670550" cx="10080625"/>
  <p:notesSz cx="7559675" cy="106918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l5FAMm2Xyg9y6TatAJHGPN6wB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4bcb9fc8e_0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4bcb9fc8e_0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bcb9fc8e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4bcb9fc8e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bcb9fc8e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4bcb9fc8e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bcb9fc8e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4bcb9fc8e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4bcb9fc8e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4bcb9fc8e_0_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4bcb9fc8e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4bcb9fc8e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83b4ce7c6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83b4ce7c6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4bcb9fc8e_0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4bcb9fc8e_0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4bcb9fc8e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4bcb9fc8e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4bcb9fc8e_0_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4bcb9fc8e_0_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82553b059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82553b059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5d9f5c96e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5d9f5c96e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57c90826e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57c90826e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82553b059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82553b059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82553b059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82553b059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83423cce7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83423cce7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83423cce7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83423cce7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61adb6109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61adb6109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1adb6109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61adb6109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57c90826e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57c90826e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gdggdggg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hshshhshs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sgfsffsf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61adb6109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61adb6109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61adb6109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61adb6109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57c90826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57c90826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0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Այս ուսումնական նախագծի նպատակն է տարբեր երկրներում և/կամ տարածաշրջաններում ինքնասպանությունների քանակի, բնակչության երջանկության, կրթված-զարգացած լինելու (HDI - human development index) և այլ ցուցանիշների վերլուծությունը, այդ ցուցանիշների միջև կապերի դուրսբերումը, ըստ տարիների այդ ցուցանիշների փոփոխության միտումը և այդ ամենի՝ գրաֆիկների միջոցով պատկերավոր ցուցադրությունը։</a:t>
            </a:r>
            <a:endParaRPr sz="10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0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Վերլուծությունն արվել է և՛ առանձին շտեմարանների տվյալներով, և՛ մի քանի շտեմարանի խմբավորված տվյալների հիման վրա։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4bcb9fc8e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4bcb9fc8e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2f0169e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42f0169e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bcb9fc8e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4bcb9fc8e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andradaolteanu/country-mapping-iso-continent-region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code/bilgenkaplan/world-happiness-2015-2020-ed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colab.research.google.com/drive/1Vj9pt57Le1ARFNIuxvckY0FU2jFOlHGv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.worldbank.org/indicator/SH.STA.SUIC.P5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abhinavsinha845/un-human-development-index-unhdi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437000" y="1898400"/>
            <a:ext cx="9069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xx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Նախագիծ 1</a:t>
            </a:r>
            <a:r>
              <a:rPr b="1" lang="zxx" sz="3400">
                <a:solidFill>
                  <a:schemeClr val="dk1"/>
                </a:solidFill>
              </a:rPr>
              <a:t>.</a:t>
            </a:r>
            <a:r>
              <a:rPr b="1" i="0" lang="zxx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Տվյալների վերլուծություն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88700" y="2900650"/>
            <a:ext cx="88179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xx" sz="2000" u="none" cap="none" strike="noStrike">
                <a:solidFill>
                  <a:srgbClr val="000000"/>
                </a:solidFill>
              </a:rPr>
              <a:t>Թեմա՝ </a:t>
            </a:r>
            <a:endParaRPr i="0" sz="2000" u="none" cap="none" strike="noStrike"/>
          </a:p>
          <a:p>
            <a:pPr indent="0" lvl="0" marL="72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2000"/>
              <a:t>Ե</a:t>
            </a:r>
            <a:r>
              <a:rPr i="0" lang="zxx" sz="2000" u="none" cap="none" strike="noStrike">
                <a:solidFill>
                  <a:srgbClr val="000000"/>
                </a:solidFill>
              </a:rPr>
              <a:t>րկրներ</a:t>
            </a:r>
            <a:r>
              <a:rPr lang="zxx" sz="2000"/>
              <a:t>ի </a:t>
            </a:r>
            <a:r>
              <a:rPr i="0" lang="zxx" sz="2000" u="none" cap="none" strike="noStrike">
                <a:solidFill>
                  <a:srgbClr val="000000"/>
                </a:solidFill>
              </a:rPr>
              <a:t> </a:t>
            </a:r>
            <a:r>
              <a:rPr lang="zxx" sz="2000"/>
              <a:t>տնտեսական, երջանկության և ա</a:t>
            </a:r>
            <a:r>
              <a:rPr i="0" lang="zxx" sz="2000" u="none" cap="none" strike="noStrike">
                <a:solidFill>
                  <a:srgbClr val="000000"/>
                </a:solidFill>
              </a:rPr>
              <a:t>յլ ցուցանիշների վերլուծություն</a:t>
            </a:r>
            <a:endParaRPr i="0" sz="2000" u="none" cap="none" strike="no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xx" sz="2000" u="none" cap="none" strike="noStrike">
                <a:solidFill>
                  <a:srgbClr val="000000"/>
                </a:solidFill>
              </a:rPr>
              <a:t>Իրականացնողներ՝ </a:t>
            </a:r>
            <a:endParaRPr i="0" sz="2000" u="none" cap="none" strike="noStrike"/>
          </a:p>
          <a:p>
            <a:pPr indent="0" lvl="0" marL="720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xx" sz="2000" u="none" cap="none" strike="noStrike">
                <a:solidFill>
                  <a:srgbClr val="000000"/>
                </a:solidFill>
              </a:rPr>
              <a:t>Տիգրան Սարգսյան, Անի Բաղդասարյան, Մարինա Վարդանյան</a:t>
            </a:r>
            <a:endParaRPr i="0" sz="2000" u="none" cap="none" strike="noStrike"/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863" y="0"/>
            <a:ext cx="2983875" cy="12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18050" y="1200675"/>
            <a:ext cx="906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3400">
                <a:solidFill>
                  <a:srgbClr val="FF00FF"/>
                </a:solidFill>
              </a:rPr>
              <a:t>Խումբ՝  Data Science and ML (Unicorns)</a:t>
            </a:r>
            <a:endParaRPr sz="3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bcb9fc8e_0_48"/>
          <p:cNvSpPr txBox="1"/>
          <p:nvPr/>
        </p:nvSpPr>
        <p:spPr>
          <a:xfrm>
            <a:off x="200425" y="82525"/>
            <a:ext cx="980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600">
                <a:solidFill>
                  <a:schemeClr val="dk1"/>
                </a:solidFill>
              </a:rPr>
              <a:t>							</a:t>
            </a:r>
            <a:r>
              <a:rPr lang="zxx" sz="2700">
                <a:solidFill>
                  <a:srgbClr val="3465A4"/>
                </a:solidFill>
              </a:rPr>
              <a:t>Regions dataset</a:t>
            </a:r>
            <a:endParaRPr sz="2700">
              <a:solidFill>
                <a:srgbClr val="3465A4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xx" sz="1700" u="sng">
                <a:solidFill>
                  <a:schemeClr val="hlink"/>
                </a:solidFill>
                <a:hlinkClick r:id="rId3"/>
              </a:rPr>
              <a:t>Regions dataset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Դասակարգում է երկրները ըստ տարածաշրջանների:</a:t>
            </a:r>
            <a:endParaRPr sz="2000"/>
          </a:p>
        </p:txBody>
      </p:sp>
      <p:pic>
        <p:nvPicPr>
          <p:cNvPr id="117" name="Google Shape;117;g144bcb9fc8e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7225"/>
            <a:ext cx="5305950" cy="25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44bcb9fc8e_0_48"/>
          <p:cNvSpPr txBox="1"/>
          <p:nvPr/>
        </p:nvSpPr>
        <p:spPr>
          <a:xfrm>
            <a:off x="381000" y="42739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— Երկիր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Region — Տարածաշրջան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Code — Երկրի կոդը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bcb9fc8e_0_56"/>
          <p:cNvSpPr/>
          <p:nvPr/>
        </p:nvSpPr>
        <p:spPr>
          <a:xfrm>
            <a:off x="504000" y="1756575"/>
            <a:ext cx="90696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xx" sz="1700"/>
              <a:t> </a:t>
            </a:r>
            <a:r>
              <a:rPr lang="zxx" sz="1700" u="sng">
                <a:solidFill>
                  <a:schemeClr val="hlink"/>
                </a:solidFill>
                <a:hlinkClick r:id="rId3"/>
              </a:rPr>
              <a:t>Happiness dataset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Առաջատար փորձագետները տարբեր ոլորտներում (տնտեսագիտություն, հոգեբանություն, առողջ</a:t>
            </a:r>
            <a:r>
              <a:rPr i="0" lang="zxx" sz="1800" u="none" cap="none" strike="noStrike">
                <a:solidFill>
                  <a:srgbClr val="000000"/>
                </a:solidFill>
              </a:rPr>
              <a:t>ապահություն, ազգային վիճակագրություն</a:t>
            </a: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</a:rPr>
              <a:t>, հանրային քաղաքականություն</a:t>
            </a:r>
            <a:r>
              <a:rPr i="0" lang="zxx" sz="1800" u="none" cap="none" strike="noStrike">
                <a:solidFill>
                  <a:srgbClr val="000000"/>
                </a:solidFill>
              </a:rPr>
              <a:t> և այլն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նկարագրում են, թե ինչպես կարող են բարեկեցության չափումները օգտագործվել ազգերի առաջընթացը գնահատելու համար:</a:t>
            </a:r>
            <a:r>
              <a:rPr lang="zxx" sz="1800"/>
              <a:t>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Զեկույցները ներկայացնում են երջանկության վիճակը 2015-2019թթ</a:t>
            </a:r>
            <a:r>
              <a:rPr lang="zxx" sz="1800"/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44bcb9fc8e_0_56"/>
          <p:cNvSpPr/>
          <p:nvPr/>
        </p:nvSpPr>
        <p:spPr>
          <a:xfrm>
            <a:off x="504000" y="360000"/>
            <a:ext cx="90696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2200">
                <a:solidFill>
                  <a:schemeClr val="dk1"/>
                </a:solidFill>
              </a:rPr>
              <a:t>                                </a:t>
            </a:r>
            <a:r>
              <a:rPr lang="zxx" sz="2700">
                <a:solidFill>
                  <a:srgbClr val="3465A4"/>
                </a:solidFill>
              </a:rPr>
              <a:t>Happiness report dataset</a:t>
            </a:r>
            <a:r>
              <a:rPr lang="zxx" sz="2200">
                <a:solidFill>
                  <a:schemeClr val="dk1"/>
                </a:solidFill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44bcb9fc8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775827" cy="2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44bcb9fc8e_0_61"/>
          <p:cNvSpPr txBox="1"/>
          <p:nvPr/>
        </p:nvSpPr>
        <p:spPr>
          <a:xfrm>
            <a:off x="152400" y="2027725"/>
            <a:ext cx="99282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— Երկիր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Happiness Score — Երջանկության ցուցանիշ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Economy (GDP per Capita) — Տնտեսություն 1 շնչի հաշվով ՀՆԱ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Social support — Սոցիալական աջակցություն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Healthy life expectancy — Առողջ կյանքի տևողությունը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Freedom to make life choices — Կյանքի ընտրություն կատարելու ազատություն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Generosity — Առատաձեռնություն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Perceptions of corruption — Կոռուպցիայի ընկալումը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Code — Երկրի կոդը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bcb9fc8e_0_67"/>
          <p:cNvSpPr txBox="1"/>
          <p:nvPr>
            <p:ph type="title"/>
          </p:nvPr>
        </p:nvSpPr>
        <p:spPr>
          <a:xfrm>
            <a:off x="504313" y="1610217"/>
            <a:ext cx="9072000" cy="245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xx" sz="4000">
                <a:solidFill>
                  <a:srgbClr val="FF00FF"/>
                </a:solidFill>
              </a:rPr>
              <a:t>Վերլուծության խնդիրների ձևակերպում</a:t>
            </a:r>
            <a:endParaRPr sz="4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144bcb9fc8e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7775"/>
            <a:ext cx="1402776" cy="14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834100" y="129674"/>
            <a:ext cx="90696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7875" y="129675"/>
            <a:ext cx="10022700" cy="55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Աղյուսակի ստացում, որտեղ կլինեն բոլոր տվյալների միջինները 2015-2019 ընթացքում: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Թոփ 5 ամենաբարձր ինքնասպանությունների թիվը ըստ տարածաշրջանների: Դինամիկայի վիզուալիզացիա: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Թոփ 5 ամենացածր ինքնասպանությունների թիվը ըստ տարածաշրջանների: Դինամիկայի վիզուալիզացիա: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Աղյուսակի ստացում, որտեղ կլինի ամեն երկրի լավագույն ցուցանիշը (Էկոնոմիկան) 2015-2019 թվականների ընթացքում և դասավորել նվազման կարգով։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HDI, Happiness, Suicide և այլ տվյալների վիզուալիզացիա քարտեզների վրա: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Թոփ 10 լավագույն/վատագույն միջին happiness score ունեցող երկրների բացահայտում: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Գտնել այն երկրների ցուցակը, որտեղ կոռուպցիայի միջին ցուցանիշը միջինից բարձր/ցածր է: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Գտնել ամենաառատաձեռն 15 ժողվուրդներին, ըստ տվյալ ժողովրդի լավագույն ցուցանիշի 2015-2019 ընթացքում: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Գտնել ինքնասպանությունների միջին թիվն ամեն մայրցամաքի համար և դասավորել նվազման կարգով։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Գտնել ամեն մայրցամաքի առաջատար երկրին ըստ Համախառն ներքին արդյունքի: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Գտնել Happiness Score միջին թիվն ամեն մայրցամաքի համար և դասավորել նվազման կարգով: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AutoNum type="arabicPeriod"/>
            </a:pPr>
            <a:r>
              <a:rPr lang="zxx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2019 թվականի ընթացքում ինքնասպանությունների թվի բաշխումը: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4bcb9fc8e_0_79"/>
          <p:cNvSpPr txBox="1"/>
          <p:nvPr>
            <p:ph idx="4294967295" type="title"/>
          </p:nvPr>
        </p:nvSpPr>
        <p:spPr>
          <a:xfrm>
            <a:off x="504000" y="594400"/>
            <a:ext cx="9072000" cy="383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4000">
                <a:solidFill>
                  <a:srgbClr val="FF00FF"/>
                </a:solidFill>
              </a:rPr>
              <a:t>Ձևակերպված խնդիրները իրենց արդյունքներով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148" name="Google Shape;148;g144bcb9fc8e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6450"/>
            <a:ext cx="1355225" cy="14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760500" y="212100"/>
            <a:ext cx="8559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/>
              <a:t>1․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Աղյուսակի ստացում, որտեղ կլինեն բոլոր տվյալների միջինները 2015-2019 ընթացքում: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8609"/>
            <a:ext cx="10080624" cy="435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504000" y="226078"/>
            <a:ext cx="8927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731775" y="115725"/>
            <a:ext cx="9220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Թոփ 5 ամենաբարձր ինքնասպանությունների թիվը ըստ տարածաշրջանների: Դինամիկայի վիզուալիզացիա</a:t>
            </a:r>
            <a:r>
              <a:rPr lang="zxx" sz="1200"/>
              <a:t> </a:t>
            </a:r>
            <a:r>
              <a:rPr b="0" i="0" lang="zx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xx" sz="1800"/>
              <a:t>(Կարող եք ներմուծել տարածաշրջանը):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7850"/>
            <a:ext cx="5145851" cy="42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7550" y="1178900"/>
            <a:ext cx="5033076" cy="4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720000" y="271150"/>
            <a:ext cx="9246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xx" sz="1800"/>
              <a:t>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Թոփ 5 ամենացածր ինքնասպանությունների թիվը ըստ տարածաշրջանների: Դինամիկայի վիզուալիզացիա</a:t>
            </a:r>
            <a:r>
              <a:rPr lang="zxx" sz="1800"/>
              <a:t> </a:t>
            </a:r>
            <a:r>
              <a:rPr lang="zxx" sz="1800">
                <a:solidFill>
                  <a:schemeClr val="dk1"/>
                </a:solidFill>
              </a:rPr>
              <a:t>(Կարող եք ներմուծել տարածաշրջանը):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6950"/>
            <a:ext cx="4916050" cy="40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0" y="1506950"/>
            <a:ext cx="5040625" cy="40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720000" y="58950"/>
            <a:ext cx="8817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4․ </a:t>
            </a: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Աղյուսակի ստացում, որտեղ կլինի ամեն երկրի լավագույն ցուցանիշը (Էկոնոմիկան) 2015-2019 թվականների ընթացքում և դասավորել նվազման կարգով։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250" y="743725"/>
            <a:ext cx="4301401" cy="48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4bcb9fc8e_0_31"/>
          <p:cNvSpPr txBox="1"/>
          <p:nvPr>
            <p:ph type="title"/>
          </p:nvPr>
        </p:nvSpPr>
        <p:spPr>
          <a:xfrm>
            <a:off x="0" y="0"/>
            <a:ext cx="9528900" cy="567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4000">
                <a:solidFill>
                  <a:srgbClr val="FF00FF"/>
                </a:solidFill>
              </a:rPr>
              <a:t>          </a:t>
            </a:r>
            <a:r>
              <a:rPr lang="zxx" sz="4000">
                <a:solidFill>
                  <a:srgbClr val="FF00FF"/>
                </a:solidFill>
                <a:highlight>
                  <a:schemeClr val="lt1"/>
                </a:highlight>
              </a:rPr>
              <a:t>Նախագծի իրականացման</a:t>
            </a:r>
            <a:endParaRPr sz="40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4000">
                <a:solidFill>
                  <a:srgbClr val="FF00FF"/>
                </a:solidFill>
                <a:highlight>
                  <a:schemeClr val="lt1"/>
                </a:highlight>
              </a:rPr>
              <a:t>փուլեր </a:t>
            </a:r>
            <a:endParaRPr sz="4000">
              <a:solidFill>
                <a:srgbClr val="00AAFF"/>
              </a:solidFill>
              <a:highlight>
                <a:schemeClr val="lt1"/>
              </a:highlight>
            </a:endParaRPr>
          </a:p>
        </p:txBody>
      </p:sp>
      <p:pic>
        <p:nvPicPr>
          <p:cNvPr id="69" name="Google Shape;69;g144bcb9fc8e_0_31"/>
          <p:cNvPicPr preferRelativeResize="0"/>
          <p:nvPr/>
        </p:nvPicPr>
        <p:blipFill rotWithShape="1">
          <a:blip r:embed="rId3">
            <a:alphaModFix/>
          </a:blip>
          <a:srcRect b="0" l="0" r="-7863" t="-10938"/>
          <a:stretch/>
        </p:blipFill>
        <p:spPr>
          <a:xfrm>
            <a:off x="59450" y="4220225"/>
            <a:ext cx="1688076" cy="1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96500" y="93900"/>
            <a:ext cx="8929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0" y="546850"/>
            <a:ext cx="10021176" cy="50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83b4ce7c6_0_4"/>
          <p:cNvSpPr txBox="1"/>
          <p:nvPr/>
        </p:nvSpPr>
        <p:spPr>
          <a:xfrm>
            <a:off x="309075" y="95100"/>
            <a:ext cx="90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5. HDI, Happiness, Suicide և այլ տվյալների վիզուալիզացիա քարտեզների վրա: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8" name="Google Shape;188;g1483b4ce7c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6275"/>
            <a:ext cx="10080625" cy="4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504000" y="83225"/>
            <a:ext cx="9069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720000" y="11750"/>
            <a:ext cx="8853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" y="630050"/>
            <a:ext cx="10021174" cy="50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504000" y="165050"/>
            <a:ext cx="906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-1595" l="0" r="0" t="0"/>
          <a:stretch/>
        </p:blipFill>
        <p:spPr>
          <a:xfrm>
            <a:off x="95100" y="606275"/>
            <a:ext cx="9985525" cy="5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504000" y="106100"/>
            <a:ext cx="8961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5" y="542300"/>
            <a:ext cx="10009300" cy="51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720000" y="0"/>
            <a:ext cx="8817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Թոփ 10 լավագույն/վատագույն միջին happiness score ունեցող երկրների բացահայտում: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00" y="718850"/>
            <a:ext cx="3301625" cy="48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95" y="718850"/>
            <a:ext cx="4203529" cy="48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20000" y="141477"/>
            <a:ext cx="88179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Գտնել այն երկրների ցուցակը, որտեղ կոռուպցիայի միջին ցուցանիշը միջինից բարձր/ցածր է: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50" y="878400"/>
            <a:ext cx="3446901" cy="47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89" y="814850"/>
            <a:ext cx="4164436" cy="46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89" y="904888"/>
            <a:ext cx="4164436" cy="4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>
            <a:off x="5547075" y="94325"/>
            <a:ext cx="45336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/>
              <a:t>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Գտնել ամեն մայրցամաքի առաջատար երկրին ըստ Համախառն ներքին արդյունքի: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075" y="1325525"/>
            <a:ext cx="4158350" cy="25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800" y="1126500"/>
            <a:ext cx="2032450" cy="4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/>
          <p:nvPr/>
        </p:nvSpPr>
        <p:spPr>
          <a:xfrm>
            <a:off x="58950" y="94325"/>
            <a:ext cx="52725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Գտնել ամենաառատաձեռն </a:t>
            </a:r>
            <a:r>
              <a:rPr lang="zxx" sz="1800"/>
              <a:t>15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ժողվուրդներին, ըստ տվյալ ժողովրդի լավագույն ցուցանիշի 2015-2019 ընթացքում: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70725" y="165050"/>
            <a:ext cx="49671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Գտնել ինքնասպանությունների միջին թիվն ամեն մայրցամաքի համար և դասավորել նվազման կարգով։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25" y="1567850"/>
            <a:ext cx="4967100" cy="4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/>
          <p:nvPr/>
        </p:nvSpPr>
        <p:spPr>
          <a:xfrm>
            <a:off x="5220000" y="165050"/>
            <a:ext cx="48606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Գտնել Happiness Score միջին թիվն ամեն մայրցամաքի համար և դասավորել նվազման կարգով։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100" y="1567850"/>
            <a:ext cx="4890400" cy="40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4bcb9fc8e_0_83"/>
          <p:cNvSpPr txBox="1"/>
          <p:nvPr/>
        </p:nvSpPr>
        <p:spPr>
          <a:xfrm>
            <a:off x="837050" y="247575"/>
            <a:ext cx="8747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12. 2019 թվականի ընթացքում ինքնասպանությունների թվի բաշխումը: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9" name="Google Shape;249;g144bcb9fc8e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100"/>
            <a:ext cx="9094551" cy="4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4bcb9fc8e_0_35"/>
          <p:cNvSpPr txBox="1"/>
          <p:nvPr/>
        </p:nvSpPr>
        <p:spPr>
          <a:xfrm>
            <a:off x="307850" y="380425"/>
            <a:ext cx="9201900" cy="4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Բաց հասանելիությամբ տվյալների շտեմարանների (Dataset-ի) ըն</a:t>
            </a:r>
            <a:r>
              <a:rPr lang="zxx" sz="2100">
                <a:solidFill>
                  <a:schemeClr val="dk1"/>
                </a:solidFill>
              </a:rPr>
              <a:t>տ</a:t>
            </a:r>
            <a:r>
              <a:rPr lang="zxx" sz="2100">
                <a:solidFill>
                  <a:schemeClr val="dk1"/>
                </a:solidFill>
              </a:rPr>
              <a:t>րություն, նրանց միավորում մեկ ընդհանուր dataset-ի մեջ pandas գրադարանի միջոցով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Նախագծի համառոտ ներկայացում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Տվյալների շտեմարանների նկարագրություն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Վերլուծության խնդիրների ձևակերպում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Data Summary Analytics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Data Cleaning and Preprocessing (Numpy, Pandas)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Pandas հարցումների կազմակերպում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Data Visualization (Matplotlib, Geopandas, Plots, Histograms, Bars, Heatmaps)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Data Analysis </a:t>
            </a:r>
            <a:r>
              <a:rPr lang="zxx" sz="2100">
                <a:solidFill>
                  <a:schemeClr val="dk1"/>
                </a:solidFill>
              </a:rPr>
              <a:t>(</a:t>
            </a:r>
            <a:r>
              <a:rPr lang="zxx" sz="2100">
                <a:solidFill>
                  <a:schemeClr val="dk1"/>
                </a:solidFill>
              </a:rPr>
              <a:t>Correlations etc.)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xx" sz="2100">
                <a:solidFill>
                  <a:schemeClr val="dk1"/>
                </a:solidFill>
              </a:rPr>
              <a:t>Եզրակացություն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4bcb9fc8e_0_91"/>
          <p:cNvSpPr txBox="1"/>
          <p:nvPr>
            <p:ph type="title"/>
          </p:nvPr>
        </p:nvSpPr>
        <p:spPr>
          <a:xfrm>
            <a:off x="504000" y="1567950"/>
            <a:ext cx="9072000" cy="21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  						</a:t>
            </a:r>
            <a:r>
              <a:rPr lang="zxx" sz="4000">
                <a:solidFill>
                  <a:srgbClr val="FF00FF"/>
                </a:solidFill>
              </a:rPr>
              <a:t>Կոռելացիաներ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255" name="Google Shape;255;g144bcb9fc8e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1350"/>
            <a:ext cx="1664300" cy="15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82553b059_0_1"/>
          <p:cNvSpPr txBox="1"/>
          <p:nvPr>
            <p:ph type="title"/>
          </p:nvPr>
        </p:nvSpPr>
        <p:spPr>
          <a:xfrm>
            <a:off x="504000" y="226054"/>
            <a:ext cx="9072000" cy="485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000"/>
              <a:buAutoNum type="arabicPeriod"/>
            </a:pPr>
            <a:r>
              <a:rPr lang="zxx" sz="4000">
                <a:solidFill>
                  <a:srgbClr val="FF00FF"/>
                </a:solidFill>
              </a:rPr>
              <a:t>Pearson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261" name="Google Shape;261;g1482553b05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1350"/>
            <a:ext cx="1664300" cy="15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45d9f5c96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5" y="135638"/>
            <a:ext cx="9417401" cy="53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57c90826e_0_12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g1457c90826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35663"/>
            <a:ext cx="9605775" cy="5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82553b059_0_5"/>
          <p:cNvSpPr txBox="1"/>
          <p:nvPr>
            <p:ph type="title"/>
          </p:nvPr>
        </p:nvSpPr>
        <p:spPr>
          <a:xfrm>
            <a:off x="504000" y="226050"/>
            <a:ext cx="9072000" cy="503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xx" sz="4000">
                <a:solidFill>
                  <a:srgbClr val="FF00FF"/>
                </a:solidFill>
              </a:rPr>
              <a:t>2․ Spearman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278" name="Google Shape;278;g1482553b05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1350"/>
            <a:ext cx="1664300" cy="15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482553b05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0" y="76200"/>
            <a:ext cx="9855825" cy="55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83423cce7_0_2"/>
          <p:cNvSpPr txBox="1"/>
          <p:nvPr>
            <p:ph type="title"/>
          </p:nvPr>
        </p:nvSpPr>
        <p:spPr>
          <a:xfrm>
            <a:off x="504000" y="226052"/>
            <a:ext cx="9072000" cy="52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xx" sz="4000">
                <a:solidFill>
                  <a:srgbClr val="FF00FF"/>
                </a:solidFill>
              </a:rPr>
              <a:t>3. Kendall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289" name="Google Shape;289;g1483423cce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1350"/>
            <a:ext cx="1664300" cy="15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1483423cce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1" y="152400"/>
            <a:ext cx="9798751" cy="5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61adb6109_0_4"/>
          <p:cNvSpPr txBox="1"/>
          <p:nvPr>
            <p:ph type="title"/>
          </p:nvPr>
        </p:nvSpPr>
        <p:spPr>
          <a:xfrm>
            <a:off x="504000" y="1567950"/>
            <a:ext cx="9072000" cy="21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  				</a:t>
            </a:r>
            <a:r>
              <a:rPr lang="zxx" sz="4000">
                <a:solidFill>
                  <a:srgbClr val="FF00FF"/>
                </a:solidFill>
              </a:rPr>
              <a:t>Եզրակացություններ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300" name="Google Shape;300;g1461adb610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1350"/>
            <a:ext cx="1664300" cy="15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1adb6109_0_21"/>
          <p:cNvSpPr txBox="1"/>
          <p:nvPr/>
        </p:nvSpPr>
        <p:spPr>
          <a:xfrm>
            <a:off x="0" y="846300"/>
            <a:ext cx="95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06" name="Google Shape;306;g1461adb6109_0_21"/>
          <p:cNvSpPr txBox="1"/>
          <p:nvPr/>
        </p:nvSpPr>
        <p:spPr>
          <a:xfrm flipH="1">
            <a:off x="0" y="1588475"/>
            <a:ext cx="95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07" name="Google Shape;307;g1461adb6109_0_21"/>
          <p:cNvSpPr txBox="1"/>
          <p:nvPr/>
        </p:nvSpPr>
        <p:spPr>
          <a:xfrm>
            <a:off x="178325" y="118875"/>
            <a:ext cx="9902400" cy="5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xx" sz="2300">
                <a:solidFill>
                  <a:schemeClr val="dk1"/>
                </a:solidFill>
              </a:rPr>
              <a:t>Ամենաերջանիկ ժողովուրդները Սկանդինավիայում ապրող  ժողովուրդներն են։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xx" sz="2300">
                <a:solidFill>
                  <a:schemeClr val="dk1"/>
                </a:solidFill>
              </a:rPr>
              <a:t>Ամենաառատաձեռն ժողովուրդները ապրում են հարավ-արևելյան Ասիայում։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xx" sz="2300">
                <a:solidFill>
                  <a:schemeClr val="dk1"/>
                </a:solidFill>
              </a:rPr>
              <a:t>Ինքնասպանությունների ամենաբարձր թիվը Եվրոպայում հետ-սովետական երկրներում է։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xx" sz="2300">
                <a:solidFill>
                  <a:schemeClr val="dk1"/>
                </a:solidFill>
              </a:rPr>
              <a:t>Ինքնասպանությունների ամենաբարձր թիվը Աֆրիկայի և Կենտրոնական Ամերիկայի երկրներում է։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2300">
                <a:solidFill>
                  <a:schemeClr val="dk1"/>
                </a:solidFill>
              </a:rPr>
              <a:t>5.   Աֆրիկա մայրցամաքում ամենաբարձր ՀՆԱ ցուցանիշը ունեցող երկիրը Գաբոնն է!  (Ոչ Եգիպտոսը կամ Հարավաֆրիկյան Հանրապետությունը):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57c90826e_0_3"/>
          <p:cNvSpPr txBox="1"/>
          <p:nvPr>
            <p:ph type="title"/>
          </p:nvPr>
        </p:nvSpPr>
        <p:spPr>
          <a:xfrm>
            <a:off x="1162825" y="803925"/>
            <a:ext cx="8211600" cy="380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4000">
                <a:solidFill>
                  <a:srgbClr val="FF00FF"/>
                </a:solidFill>
              </a:rPr>
              <a:t>Նախագծի համառոտ   </a:t>
            </a:r>
            <a:br>
              <a:rPr lang="zxx" sz="4000">
                <a:solidFill>
                  <a:srgbClr val="FF00FF"/>
                </a:solidFill>
              </a:rPr>
            </a:br>
            <a:r>
              <a:rPr lang="zxx" sz="4000">
                <a:solidFill>
                  <a:srgbClr val="FF00FF"/>
                </a:solidFill>
              </a:rPr>
              <a:t>			ներկայացում</a:t>
            </a:r>
            <a:endParaRPr sz="4000">
              <a:solidFill>
                <a:srgbClr val="FF00FF"/>
              </a:solidFill>
            </a:endParaRPr>
          </a:p>
        </p:txBody>
      </p:sp>
      <p:pic>
        <p:nvPicPr>
          <p:cNvPr id="80" name="Google Shape;80;g1457c90826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4000"/>
            <a:ext cx="1426550" cy="1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61adb6109_0_33"/>
          <p:cNvSpPr txBox="1"/>
          <p:nvPr/>
        </p:nvSpPr>
        <p:spPr>
          <a:xfrm>
            <a:off x="59450" y="0"/>
            <a:ext cx="100212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2300">
                <a:solidFill>
                  <a:schemeClr val="dk1"/>
                </a:solidFill>
              </a:rPr>
              <a:t>6.   Երջանկության ցուցանիշի և առողջ կյանքի տևողության ցուցանիշների միջև կա ուժեղ կոռելացիա, իսկ Ամերիկան, Կանադան և Սկանդինավյան երկրները առաջատար են այդ երկու ցուցանիշներով։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2300">
                <a:solidFill>
                  <a:schemeClr val="dk1"/>
                </a:solidFill>
              </a:rPr>
              <a:t>7․   Ինքնասպանությունների թվի և առատաձեռնության ցուցանիշի միջև գտնվեց միջին բացասական կոռելացիա (Քենդալլի)։ Այսինքն՝ որքան բարձր է առատաձեռնության ցուցանիշը, այնքան ցածր է ինքնասպանությունների թիվը (ըստ մեր ունեցած տվյալների)։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2300">
                <a:solidFill>
                  <a:schemeClr val="dk1"/>
                </a:solidFill>
              </a:rPr>
              <a:t>8․   Այլ կապեր ինքնասպանությունների թվի և մնացած ցուցանիշների միջև չեն գտնվել։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00" y="122975"/>
            <a:ext cx="7241900" cy="55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461adb610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5" y="1384650"/>
            <a:ext cx="3385001" cy="33849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461adb6109_0_14"/>
          <p:cNvSpPr txBox="1"/>
          <p:nvPr/>
        </p:nvSpPr>
        <p:spPr>
          <a:xfrm>
            <a:off x="456175" y="405050"/>
            <a:ext cx="9221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2300">
                <a:solidFill>
                  <a:schemeClr val="dk1"/>
                </a:solidFill>
              </a:rPr>
              <a:t>Colab միջավայրում </a:t>
            </a:r>
            <a:r>
              <a:rPr lang="zxx" sz="2300">
                <a:solidFill>
                  <a:schemeClr val="dk1"/>
                </a:solidFill>
              </a:rPr>
              <a:t>ն</a:t>
            </a:r>
            <a:r>
              <a:rPr lang="zxx" sz="2300">
                <a:solidFill>
                  <a:schemeClr val="dk1"/>
                </a:solidFill>
              </a:rPr>
              <a:t>ախագծի </a:t>
            </a:r>
            <a:r>
              <a:rPr lang="zxx" sz="2300">
                <a:solidFill>
                  <a:schemeClr val="dk1"/>
                </a:solidFill>
              </a:rPr>
              <a:t>QR կոդը և հղումը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87" name="Google Shape;87;g1461adb6109_0_14"/>
          <p:cNvSpPr txBox="1"/>
          <p:nvPr/>
        </p:nvSpPr>
        <p:spPr>
          <a:xfrm>
            <a:off x="4006975" y="1456975"/>
            <a:ext cx="5778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2300" u="sng">
                <a:solidFill>
                  <a:schemeClr val="hlink"/>
                </a:solidFill>
                <a:hlinkClick r:id="rId4"/>
              </a:rPr>
              <a:t>https://colab.research.google.com/drive/1Vj9pt57Le1ARFNIuxvckY0FU2jFOlHGv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57c90826e_0_0"/>
          <p:cNvSpPr txBox="1"/>
          <p:nvPr/>
        </p:nvSpPr>
        <p:spPr>
          <a:xfrm>
            <a:off x="371850" y="1146275"/>
            <a:ext cx="93369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Նախագծում օգտագործվել է տվյալների 8 շտեմարան․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zxx" sz="1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Suicide rates dataset (</a:t>
            </a: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տվյալները ներկայացված են ըստ երկրների)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Happiness dataset (5 շտեմարան տարբեր տարեթվերի տվյալներով)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 development index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Region dataset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xx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Տվյալների մի քանի շտեմարանի օգտագործումը բարդացրել, բայց միևնույն ժամանակ ավելի հետաքրքիր և ուսանելի է դարձրել մեր աշխատանքը և ստացված արդյունքը։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bcb9fc8e_0_27"/>
          <p:cNvSpPr txBox="1"/>
          <p:nvPr>
            <p:ph type="title"/>
          </p:nvPr>
        </p:nvSpPr>
        <p:spPr>
          <a:xfrm>
            <a:off x="297200" y="332850"/>
            <a:ext cx="9278700" cy="427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4000">
                <a:solidFill>
                  <a:srgbClr val="FF0000"/>
                </a:solidFill>
              </a:rPr>
              <a:t>  </a:t>
            </a:r>
            <a:r>
              <a:rPr lang="zxx" sz="4000">
                <a:solidFill>
                  <a:srgbClr val="FF00FF"/>
                </a:solidFill>
              </a:rPr>
              <a:t>Տվյալների շտեմարանների</a:t>
            </a:r>
            <a:endParaRPr sz="4000">
              <a:solidFill>
                <a:srgbClr val="FF00FF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4000">
                <a:solidFill>
                  <a:srgbClr val="FF00FF"/>
                </a:solidFill>
              </a:rPr>
              <a:t>  նկարագրություն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98" name="Google Shape;98;g144bcb9fc8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5650"/>
            <a:ext cx="1747175" cy="1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2f0169e4_0_3"/>
          <p:cNvSpPr txBox="1"/>
          <p:nvPr>
            <p:ph idx="1" type="body"/>
          </p:nvPr>
        </p:nvSpPr>
        <p:spPr>
          <a:xfrm>
            <a:off x="202525" y="82525"/>
            <a:ext cx="9794700" cy="53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			 			</a:t>
            </a:r>
            <a:r>
              <a:rPr lang="zxx" sz="2700">
                <a:solidFill>
                  <a:srgbClr val="4A86E8"/>
                </a:solidFill>
              </a:rPr>
              <a:t>Suicide rates dataset</a:t>
            </a:r>
            <a:endParaRPr sz="27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6429" lvl="0" marL="251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Font typeface="Noto Sans Symbols"/>
              <a:buChar char="●"/>
            </a:pPr>
            <a:r>
              <a:rPr lang="zxx" sz="17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Suicide rates dataset</a:t>
            </a:r>
            <a:endParaRPr sz="17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chemeClr val="dk1"/>
                </a:solidFill>
              </a:rPr>
              <a:t>Տվյալների շտեմարանը պարունակում է ինքնասպանությունների թիվը ըստ տարիների և երկրների 100000 բնակչի հաշվով։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— Երկիր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Code — Երկրի կոդը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Region — Տարածաշրջան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4" name="Google Shape;104;g1442f0169e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7625"/>
            <a:ext cx="10080625" cy="18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4bcb9fc8e_0_40"/>
          <p:cNvSpPr txBox="1"/>
          <p:nvPr/>
        </p:nvSpPr>
        <p:spPr>
          <a:xfrm>
            <a:off x="152400" y="0"/>
            <a:ext cx="97032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						</a:t>
            </a:r>
            <a:r>
              <a:rPr lang="zxx" sz="2700">
                <a:solidFill>
                  <a:srgbClr val="3465A4"/>
                </a:solidFill>
              </a:rPr>
              <a:t>Human development index</a:t>
            </a:r>
            <a:endParaRPr sz="2700">
              <a:solidFill>
                <a:srgbClr val="3465A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xx" sz="1700" u="sng">
                <a:solidFill>
                  <a:schemeClr val="hlink"/>
                </a:solidFill>
                <a:hlinkClick r:id="rId3"/>
              </a:rPr>
              <a:t>Human development index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Մարդկային զարգացման ինդեքսը կյանքի տևողության, կրթության և մեկ շնչին ընկնող եկամտի ցուցանիշների վիճակագրական կոմպոզիտային ինդեքս է, որն օգտագործվում է երկրները մարդկային զարգացման չորս մակարդակներում դասակարգելու համար: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0" name="Google Shape;110;g144bcb9fc8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3400"/>
            <a:ext cx="9775824" cy="160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44bcb9fc8e_0_40"/>
          <p:cNvSpPr txBox="1"/>
          <p:nvPr/>
        </p:nvSpPr>
        <p:spPr>
          <a:xfrm>
            <a:off x="152400" y="4574150"/>
            <a:ext cx="73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HDI (Human development index) — Մարդկային զարգացման ցուցանիշ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2022-08-09T13:10:13Z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