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rIns="91425" wrap="square" tIns="91425"/>
          <a:lstStyle>
            <a:lvl1pPr indent="0" lvl="0" marL="0" marR="0" rtl="0" algn="r">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Binocular_vision" TargetMode="External"/><Relationship Id="rId3" Type="http://schemas.openxmlformats.org/officeDocument/2006/relationships/hyperlink" Target="https://en.wikipedia.org/wiki/Binocular_disparity"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Automation" TargetMode="External"/><Relationship Id="rId3" Type="http://schemas.openxmlformats.org/officeDocument/2006/relationships/hyperlink" Target="https://en.wikipedia.org/wiki/Robotic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rPr lang="en-US"/>
              <a:t>introductions …. and today we will be presenting on stereo detection and tracking</a:t>
            </a:r>
          </a:p>
        </p:txBody>
      </p:sp>
      <p:sp>
        <p:nvSpPr>
          <p:cNvPr id="103" name="Shape 10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rtl="0">
              <a:spcBef>
                <a:spcPts val="0"/>
              </a:spcBef>
              <a:buNone/>
            </a:pPr>
            <a:r>
              <a:rPr lang="en-US"/>
              <a:t>In our result, the basic block matching approach does well, as the correct shape of the stereo scene is recovered. However, there are noisy patches and bad depth estimates everywhere especially on the cones. </a:t>
            </a:r>
          </a:p>
        </p:txBody>
      </p:sp>
      <p:sp>
        <p:nvSpPr>
          <p:cNvPr id="193" name="Shape 193"/>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rtl="0">
              <a:spcBef>
                <a:spcPts val="0"/>
              </a:spcBef>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69850" lvl="0" marL="0" rtl="0">
              <a:lnSpc>
                <a:spcPct val="85000"/>
              </a:lnSpc>
              <a:spcBef>
                <a:spcPts val="0"/>
              </a:spcBef>
              <a:buClr>
                <a:schemeClr val="dk1"/>
              </a:buClr>
              <a:buSzPts val="1100"/>
              <a:buFont typeface="Arial"/>
              <a:buNone/>
            </a:pPr>
            <a:r>
              <a:t/>
            </a:r>
            <a:endParaRPr/>
          </a:p>
        </p:txBody>
      </p:sp>
      <p:sp>
        <p:nvSpPr>
          <p:cNvPr id="204" name="Shape 204"/>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rPr lang="en-US"/>
              <a:t>Dynamic programing</a:t>
            </a:r>
          </a:p>
        </p:txBody>
      </p:sp>
      <p:sp>
        <p:nvSpPr>
          <p:cNvPr id="212" name="Shape 212"/>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rPr lang="en-US"/>
              <a:t>changed how we built the cost matrix. in previous approaches we fixed block sizes. </a:t>
            </a:r>
          </a:p>
        </p:txBody>
      </p:sp>
      <p:sp>
        <p:nvSpPr>
          <p:cNvPr id="229" name="Shape 229"/>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47" name="Shape 247"/>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55" name="Shape 255"/>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rPr lang="en-US"/>
              <a:t> There is always a trade off between disparity map accuracy and speed.</a:t>
            </a:r>
          </a:p>
        </p:txBody>
      </p:sp>
      <p:sp>
        <p:nvSpPr>
          <p:cNvPr id="263" name="Shape 263"/>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81" name="Shape 281"/>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88" name="Shape 288"/>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0" name="Shape 110"/>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t>so here is an outline of what we will be covering throughout our presentation today: First off we are going to talk about what stereo vision is , then define some terminology central to understanding this topic, highlighting real world applications of stereo vision, Understand the core problems in stereo matching, and the datasets, algorithms, and methods used to solve this core problem. Finally we will end off with a QA at the end for whatever questions or comments  you may have. </a:t>
            </a:r>
          </a:p>
        </p:txBody>
      </p:sp>
      <p:sp>
        <p:nvSpPr>
          <p:cNvPr id="111" name="Shape 111"/>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8" name="Shape 118"/>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t>Stereo vision is the recovery of the 3d structure of a scene using two or more images from a </a:t>
            </a:r>
            <a:r>
              <a:rPr lang="en-US" sz="1800"/>
              <a:t>perceived</a:t>
            </a:r>
            <a:r>
              <a:rPr lang="en-US" sz="1800"/>
              <a:t> scene, where the </a:t>
            </a:r>
            <a:r>
              <a:rPr lang="en-US" sz="1800"/>
              <a:t>output</a:t>
            </a:r>
            <a:r>
              <a:rPr lang="en-US" sz="1800"/>
              <a:t> of the stereo computation is a disparity map. which tells us how far each point in the physical scene was from the camera when the images were captured.</a:t>
            </a:r>
          </a:p>
          <a:p>
            <a:pPr indent="0" lvl="0" marL="0" marR="0" rtl="0" algn="l">
              <a:spcBef>
                <a:spcPts val="0"/>
              </a:spcBef>
              <a:buNone/>
            </a:pPr>
            <a:r>
              <a:t/>
            </a:r>
            <a:endParaRPr sz="1150">
              <a:solidFill>
                <a:srgbClr val="333333"/>
              </a:solidFill>
              <a:highlight>
                <a:srgbClr val="FFFFFF"/>
              </a:highlight>
              <a:latin typeface="Arial"/>
              <a:ea typeface="Arial"/>
              <a:cs typeface="Arial"/>
              <a:sym typeface="Arial"/>
            </a:endParaRPr>
          </a:p>
          <a:p>
            <a:pPr indent="0" lvl="0" marL="0" marR="0" rtl="0" algn="l">
              <a:spcBef>
                <a:spcPts val="0"/>
              </a:spcBef>
              <a:buNone/>
            </a:pPr>
            <a:r>
              <a:rPr lang="en-US" sz="1150">
                <a:solidFill>
                  <a:srgbClr val="333333"/>
                </a:solidFill>
                <a:highlight>
                  <a:srgbClr val="FFFFFF"/>
                </a:highlight>
                <a:latin typeface="Arial"/>
                <a:ea typeface="Arial"/>
                <a:cs typeface="Arial"/>
                <a:sym typeface="Arial"/>
              </a:rPr>
              <a:t> </a:t>
            </a:r>
          </a:p>
        </p:txBody>
      </p:sp>
      <p:sp>
        <p:nvSpPr>
          <p:cNvPr id="119" name="Shape 119"/>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7" name="Shape 127"/>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t>This </a:t>
            </a:r>
            <a:r>
              <a:rPr b="0" i="0" lang="en-US" sz="1800" u="none" cap="none" strike="noStrike">
                <a:solidFill>
                  <a:schemeClr val="dk1"/>
                </a:solidFill>
                <a:latin typeface="Calibri"/>
                <a:ea typeface="Calibri"/>
                <a:cs typeface="Calibri"/>
                <a:sym typeface="Calibri"/>
              </a:rPr>
              <a:t>Diagram </a:t>
            </a:r>
            <a:r>
              <a:rPr lang="en-US" sz="1800"/>
              <a:t>describes the </a:t>
            </a:r>
            <a:r>
              <a:rPr b="0" i="0" lang="en-US" sz="1800" u="none" cap="none" strike="noStrike">
                <a:solidFill>
                  <a:schemeClr val="dk1"/>
                </a:solidFill>
                <a:latin typeface="Calibri"/>
                <a:ea typeface="Calibri"/>
                <a:cs typeface="Calibri"/>
                <a:sym typeface="Calibri"/>
              </a:rPr>
              <a:t>relationship of image displacement to depth with stereoscopic images</a:t>
            </a:r>
          </a:p>
          <a:p>
            <a:pPr indent="0" lvl="0" marL="0" marR="0" rtl="0" algn="l">
              <a:spcBef>
                <a:spcPts val="0"/>
              </a:spcBef>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buNone/>
            </a:pPr>
            <a:r>
              <a:rPr b="0" i="0" lang="en-US" sz="1800" u="none" cap="none" strike="noStrike">
                <a:solidFill>
                  <a:schemeClr val="dk1"/>
                </a:solidFill>
                <a:latin typeface="Calibri"/>
                <a:ea typeface="Calibri"/>
                <a:cs typeface="Calibri"/>
                <a:sym typeface="Calibri"/>
              </a:rPr>
              <a:t>In </a:t>
            </a:r>
            <a:r>
              <a:rPr lang="en-US" sz="1800"/>
              <a:t>simple binocular </a:t>
            </a:r>
            <a:r>
              <a:rPr b="0" i="0" lang="en-US" sz="1800" u="none" cap="none" strike="noStrike">
                <a:solidFill>
                  <a:schemeClr val="dk1"/>
                </a:solidFill>
                <a:latin typeface="Calibri"/>
                <a:ea typeface="Calibri"/>
                <a:cs typeface="Calibri"/>
                <a:sym typeface="Calibri"/>
              </a:rPr>
              <a:t>stereo vision, two cameras, displaced horizontally from one another are used to obtain two differing views on a scene, in a manner similar to human </a:t>
            </a:r>
            <a:r>
              <a:rPr b="0" i="0" lang="en-US" sz="1800" u="sng" cap="none" strike="noStrike">
                <a:solidFill>
                  <a:schemeClr val="hlink"/>
                </a:solidFill>
                <a:latin typeface="Calibri"/>
                <a:ea typeface="Calibri"/>
                <a:cs typeface="Calibri"/>
                <a:sym typeface="Calibri"/>
                <a:hlinkClick r:id="rId2"/>
              </a:rPr>
              <a:t>binocular vision</a:t>
            </a:r>
            <a:r>
              <a:rPr b="0" i="0" lang="en-US" sz="1800" u="none" cap="none" strike="noStrike">
                <a:solidFill>
                  <a:schemeClr val="dk1"/>
                </a:solidFill>
                <a:latin typeface="Calibri"/>
                <a:ea typeface="Calibri"/>
                <a:cs typeface="Calibri"/>
                <a:sym typeface="Calibri"/>
              </a:rPr>
              <a:t>. By comparing these two images, the relative depth information can be obtained in the form of a </a:t>
            </a:r>
            <a:r>
              <a:rPr b="0" i="0" lang="en-US" sz="1800" u="sng" cap="none" strike="noStrike">
                <a:solidFill>
                  <a:schemeClr val="hlink"/>
                </a:solidFill>
                <a:latin typeface="Calibri"/>
                <a:ea typeface="Calibri"/>
                <a:cs typeface="Calibri"/>
                <a:sym typeface="Calibri"/>
                <a:hlinkClick r:id="rId3"/>
              </a:rPr>
              <a:t>disparity map</a:t>
            </a:r>
            <a:r>
              <a:rPr b="0" i="0" lang="en-US" sz="1800" u="none" cap="none" strike="noStrike">
                <a:solidFill>
                  <a:schemeClr val="dk1"/>
                </a:solidFill>
                <a:latin typeface="Calibri"/>
                <a:ea typeface="Calibri"/>
                <a:cs typeface="Calibri"/>
                <a:sym typeface="Calibri"/>
              </a:rPr>
              <a:t>, which encodes the difference in horizontal coordinates of corresponding image points. </a:t>
            </a:r>
          </a:p>
          <a:p>
            <a:pPr indent="0" lvl="0" marL="0" marR="0" rtl="0" algn="l">
              <a:spcBef>
                <a:spcPts val="0"/>
              </a:spcBef>
              <a:buNone/>
            </a:pPr>
            <a:r>
              <a:t/>
            </a:r>
            <a:endParaRPr sz="1800"/>
          </a:p>
          <a:p>
            <a:pPr indent="0" lvl="0" marL="0">
              <a:spcBef>
                <a:spcPts val="0"/>
              </a:spcBef>
              <a:buClr>
                <a:schemeClr val="dk1"/>
              </a:buClr>
              <a:buFont typeface="Arial"/>
              <a:buNone/>
            </a:pPr>
            <a:r>
              <a:rPr lang="en-US" sz="1800"/>
              <a:t>The disparity is the difference between the x coordinate of two corresponding points</a:t>
            </a:r>
          </a:p>
          <a:p>
            <a:pPr indent="0" lvl="0" marL="0" rtl="0">
              <a:spcBef>
                <a:spcPts val="0"/>
              </a:spcBef>
              <a:buClr>
                <a:schemeClr val="dk1"/>
              </a:buClr>
              <a:buFont typeface="Arial"/>
              <a:buNone/>
            </a:pPr>
            <a:r>
              <a:rPr b="1" lang="en-US" sz="1800"/>
              <a:t>Stereo Terminology</a:t>
            </a:r>
          </a:p>
          <a:p>
            <a:pPr indent="0" lvl="0" marL="0">
              <a:spcBef>
                <a:spcPts val="0"/>
              </a:spcBef>
              <a:buClr>
                <a:schemeClr val="dk1"/>
              </a:buClr>
              <a:buFont typeface="Arial"/>
              <a:buNone/>
            </a:pPr>
            <a:r>
              <a:rPr b="1" lang="en-US" sz="1800"/>
              <a:t>FIxation point</a:t>
            </a:r>
            <a:r>
              <a:rPr lang="en-US" sz="1800"/>
              <a:t>: The point of intersection of the optical axes</a:t>
            </a:r>
          </a:p>
          <a:p>
            <a:pPr indent="0" lvl="0" marL="0">
              <a:spcBef>
                <a:spcPts val="0"/>
              </a:spcBef>
              <a:buClr>
                <a:schemeClr val="dk1"/>
              </a:buClr>
              <a:buFont typeface="Arial"/>
              <a:buNone/>
            </a:pPr>
            <a:r>
              <a:rPr b="1" lang="en-US" sz="1800"/>
              <a:t>Baseline</a:t>
            </a:r>
            <a:r>
              <a:rPr lang="en-US" sz="1800"/>
              <a:t>: the distance between the centers of the projection</a:t>
            </a:r>
          </a:p>
          <a:p>
            <a:pPr indent="0" lvl="0" marL="0" rtl="0">
              <a:spcBef>
                <a:spcPts val="0"/>
              </a:spcBef>
              <a:buClr>
                <a:schemeClr val="dk1"/>
              </a:buClr>
              <a:buFont typeface="Arial"/>
              <a:buNone/>
            </a:pPr>
            <a:r>
              <a:rPr b="1" lang="en-US" sz="1800"/>
              <a:t>Conjugate pair </a:t>
            </a:r>
            <a:r>
              <a:rPr lang="en-US" sz="1800"/>
              <a:t>: any point in the scene that is visible in both cameras will be projected to a pair of image points in the two images</a:t>
            </a:r>
          </a:p>
          <a:p>
            <a:pPr indent="0" lvl="0" marL="0" marR="0" rtl="0" algn="l">
              <a:spcBef>
                <a:spcPts val="0"/>
              </a:spcBef>
              <a:buNone/>
            </a:pPr>
            <a:r>
              <a:rPr lang="en-US" sz="1800"/>
              <a:t>Disparity: the distance between corresponding points when the two images are superimposed</a:t>
            </a:r>
          </a:p>
          <a:p>
            <a:pPr indent="0" lvl="0" marL="0" marR="0" rtl="0" algn="l">
              <a:spcBef>
                <a:spcPts val="0"/>
              </a:spcBef>
              <a:buNone/>
            </a:pPr>
            <a:r>
              <a:rPr lang="en-US" sz="1800"/>
              <a:t>Disparity map: the disparities of all points from the disparity map</a:t>
            </a:r>
          </a:p>
        </p:txBody>
      </p:sp>
      <p:sp>
        <p:nvSpPr>
          <p:cNvPr id="128" name="Shape 12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5" name="Shape 135"/>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1800" u="none" cap="none" strike="noStrike">
                <a:solidFill>
                  <a:schemeClr val="dk1"/>
                </a:solidFill>
                <a:latin typeface="Calibri"/>
                <a:ea typeface="Calibri"/>
                <a:cs typeface="Calibri"/>
                <a:sym typeface="Calibri"/>
              </a:rPr>
              <a:t>Stereo displays finds many applications in entertainment, information transfer and </a:t>
            </a:r>
            <a:r>
              <a:rPr b="0" i="0" lang="en-US" sz="1800" u="sng" cap="none" strike="noStrike">
                <a:solidFill>
                  <a:schemeClr val="hlink"/>
                </a:solidFill>
                <a:latin typeface="Calibri"/>
                <a:ea typeface="Calibri"/>
                <a:cs typeface="Calibri"/>
                <a:sym typeface="Calibri"/>
                <a:hlinkClick r:id="rId2"/>
              </a:rPr>
              <a:t>automated</a:t>
            </a:r>
            <a:r>
              <a:rPr b="0" i="0" lang="en-US" sz="1800" u="none" cap="none" strike="noStrike">
                <a:solidFill>
                  <a:schemeClr val="dk1"/>
                </a:solidFill>
                <a:latin typeface="Calibri"/>
                <a:ea typeface="Calibri"/>
                <a:cs typeface="Calibri"/>
                <a:sym typeface="Calibri"/>
              </a:rPr>
              <a:t> systems. Stereo vision is highly important in fields such as </a:t>
            </a:r>
            <a:r>
              <a:rPr b="0" i="0" lang="en-US" sz="1800" u="sng" cap="none" strike="noStrike">
                <a:solidFill>
                  <a:schemeClr val="hlink"/>
                </a:solidFill>
                <a:latin typeface="Calibri"/>
                <a:ea typeface="Calibri"/>
                <a:cs typeface="Calibri"/>
                <a:sym typeface="Calibri"/>
                <a:hlinkClick r:id="rId3"/>
              </a:rPr>
              <a:t>robotics</a:t>
            </a:r>
            <a:r>
              <a:rPr b="0" i="0" lang="en-US" sz="1800" u="none" cap="none" strike="noStrike">
                <a:solidFill>
                  <a:schemeClr val="dk1"/>
                </a:solidFill>
                <a:latin typeface="Calibri"/>
                <a:ea typeface="Calibri"/>
                <a:cs typeface="Calibri"/>
                <a:sym typeface="Calibri"/>
              </a:rPr>
              <a:t>, to extract information about the relative position of 3D objects in the vicinity of autonomous systems. </a:t>
            </a:r>
            <a:r>
              <a:rPr lang="en-US" sz="1800"/>
              <a:t>Some specific</a:t>
            </a:r>
            <a:r>
              <a:rPr b="0" i="0" lang="en-US" sz="1800" u="none" cap="none" strike="noStrike">
                <a:solidFill>
                  <a:schemeClr val="dk1"/>
                </a:solidFill>
                <a:latin typeface="Calibri"/>
                <a:ea typeface="Calibri"/>
                <a:cs typeface="Calibri"/>
                <a:sym typeface="Calibri"/>
              </a:rPr>
              <a:t> applications for robotics include object recognition, where depth information allows for the system to separate </a:t>
            </a:r>
            <a:r>
              <a:rPr b="0" i="0" lang="en-US" sz="1800" u="none" cap="none" strike="noStrike">
                <a:solidFill>
                  <a:schemeClr val="dk1"/>
                </a:solidFill>
                <a:latin typeface="Calibri"/>
                <a:ea typeface="Calibri"/>
                <a:cs typeface="Calibri"/>
                <a:sym typeface="Calibri"/>
              </a:rPr>
              <a:t>occluding </a:t>
            </a:r>
            <a:r>
              <a:rPr b="0" i="0" lang="en-US" sz="1800" u="none" cap="none" strike="noStrike">
                <a:solidFill>
                  <a:schemeClr val="dk1"/>
                </a:solidFill>
                <a:latin typeface="Calibri"/>
                <a:ea typeface="Calibri"/>
                <a:cs typeface="Calibri"/>
                <a:sym typeface="Calibri"/>
              </a:rPr>
              <a:t>image components, such as one chair in front of another, which </a:t>
            </a:r>
            <a:r>
              <a:rPr lang="en-US" sz="1800"/>
              <a:t>a </a:t>
            </a:r>
            <a:r>
              <a:rPr b="0" i="0" lang="en-US" sz="1800" u="none" cap="none" strike="noStrike">
                <a:solidFill>
                  <a:schemeClr val="dk1"/>
                </a:solidFill>
                <a:latin typeface="Calibri"/>
                <a:ea typeface="Calibri"/>
                <a:cs typeface="Calibri"/>
                <a:sym typeface="Calibri"/>
              </a:rPr>
              <a:t>robot may not be able to distinguish as </a:t>
            </a:r>
            <a:r>
              <a:rPr lang="en-US" sz="1800"/>
              <a:t>a</a:t>
            </a:r>
            <a:r>
              <a:rPr b="0" i="0" lang="en-US" sz="1800" u="none" cap="none" strike="noStrike">
                <a:solidFill>
                  <a:schemeClr val="dk1"/>
                </a:solidFill>
                <a:latin typeface="Calibri"/>
                <a:ea typeface="Calibri"/>
                <a:cs typeface="Calibri"/>
                <a:sym typeface="Calibri"/>
              </a:rPr>
              <a:t> separate object by any other </a:t>
            </a:r>
            <a:r>
              <a:rPr lang="en-US" sz="1800"/>
              <a:t>means</a:t>
            </a:r>
            <a:r>
              <a:rPr b="0" i="0" lang="en-US" sz="1800" u="none" cap="none" strike="noStrike">
                <a:solidFill>
                  <a:schemeClr val="dk1"/>
                </a:solidFill>
                <a:latin typeface="Calibri"/>
                <a:ea typeface="Calibri"/>
                <a:cs typeface="Calibri"/>
                <a:sym typeface="Calibri"/>
              </a:rPr>
              <a:t>.   </a:t>
            </a:r>
          </a:p>
        </p:txBody>
      </p:sp>
      <p:sp>
        <p:nvSpPr>
          <p:cNvPr id="136" name="Shape 136"/>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69850" lvl="0" marL="0" rtl="0">
              <a:lnSpc>
                <a:spcPct val="90000"/>
              </a:lnSpc>
              <a:spcBef>
                <a:spcPts val="0"/>
              </a:spcBef>
              <a:buClr>
                <a:schemeClr val="dk1"/>
              </a:buClr>
              <a:buSzPts val="1100"/>
              <a:buFont typeface="Arial"/>
              <a:buNone/>
            </a:pPr>
            <a:r>
              <a:rPr lang="en-US" sz="2000">
                <a:solidFill>
                  <a:srgbClr val="3F3F3F"/>
                </a:solidFill>
              </a:rPr>
              <a:t>so throughout our research, we agreed that there were two main problems to be tackled. First The correspondence problem : which was to find pairs of matched points such that each point in the pair s the projection of the same 3d point. Hoening in a better correspondence was crucial to eliminating any ambiguity which may cause inconsistent interpretations of the scene. </a:t>
            </a:r>
          </a:p>
          <a:p>
            <a:pPr indent="-69850" lvl="0" marL="0" rtl="0">
              <a:lnSpc>
                <a:spcPct val="90000"/>
              </a:lnSpc>
              <a:spcBef>
                <a:spcPts val="0"/>
              </a:spcBef>
              <a:buClr>
                <a:schemeClr val="dk1"/>
              </a:buClr>
              <a:buSzPts val="1100"/>
              <a:buFont typeface="Arial"/>
              <a:buNone/>
            </a:pPr>
            <a:r>
              <a:t/>
            </a:r>
            <a:endParaRPr sz="2000">
              <a:solidFill>
                <a:srgbClr val="3F3F3F"/>
              </a:solidFill>
            </a:endParaRPr>
          </a:p>
          <a:p>
            <a:pPr indent="-69850" lvl="0" marL="0" rtl="0">
              <a:lnSpc>
                <a:spcPct val="90000"/>
              </a:lnSpc>
              <a:spcBef>
                <a:spcPts val="0"/>
              </a:spcBef>
              <a:buClr>
                <a:schemeClr val="dk1"/>
              </a:buClr>
              <a:buSzPts val="1100"/>
              <a:buFont typeface="Arial"/>
              <a:buNone/>
            </a:pPr>
            <a:r>
              <a:rPr lang="en-US" sz="2000">
                <a:solidFill>
                  <a:srgbClr val="3F3F3F"/>
                </a:solidFill>
              </a:rPr>
              <a:t>Next is the Reconstruction problem. Now given the correspondence points, we want to compute the disparity map which can later be converted to a 3d map of the given scene. </a:t>
            </a:r>
          </a:p>
          <a:p>
            <a:pPr indent="-69850" lvl="0" marL="0" rtl="0">
              <a:lnSpc>
                <a:spcPct val="90000"/>
              </a:lnSpc>
              <a:spcBef>
                <a:spcPts val="0"/>
              </a:spcBef>
              <a:buClr>
                <a:schemeClr val="dk1"/>
              </a:buClr>
              <a:buSzPts val="1100"/>
              <a:buFont typeface="Arial"/>
              <a:buNone/>
            </a:pPr>
            <a:r>
              <a:t/>
            </a:r>
            <a:endParaRPr sz="2000">
              <a:solidFill>
                <a:srgbClr val="3F3F3F"/>
              </a:solidFill>
            </a:endParaRPr>
          </a:p>
          <a:p>
            <a:pPr indent="-69850" lvl="0" marL="0" rtl="0">
              <a:lnSpc>
                <a:spcPct val="90000"/>
              </a:lnSpc>
              <a:spcBef>
                <a:spcPts val="0"/>
              </a:spcBef>
              <a:buClr>
                <a:schemeClr val="dk1"/>
              </a:buClr>
              <a:buSzPts val="1100"/>
              <a:buFont typeface="Arial"/>
              <a:buNone/>
            </a:pPr>
            <a:r>
              <a:rPr lang="en-US" sz="2000">
                <a:solidFill>
                  <a:srgbClr val="3F3F3F"/>
                </a:solidFill>
              </a:rPr>
              <a:t>handing over to mingrui to talk about the datasets we used and our first approach</a:t>
            </a:r>
          </a:p>
          <a:p>
            <a:pPr indent="-69850" lvl="0" marL="0" rtl="0">
              <a:lnSpc>
                <a:spcPct val="90000"/>
              </a:lnSpc>
              <a:spcBef>
                <a:spcPts val="0"/>
              </a:spcBef>
              <a:buClr>
                <a:schemeClr val="dk1"/>
              </a:buClr>
              <a:buSzPts val="1100"/>
              <a:buFont typeface="Arial"/>
              <a:buNone/>
            </a:pPr>
            <a:r>
              <a:t/>
            </a:r>
            <a:endParaRPr sz="2000">
              <a:solidFill>
                <a:srgbClr val="3F3F3F"/>
              </a:solidFill>
            </a:endParaRPr>
          </a:p>
        </p:txBody>
      </p:sp>
      <p:sp>
        <p:nvSpPr>
          <p:cNvPr id="143" name="Shape 14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2" name="Shape 162"/>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1200" u="none" cap="none" strike="noStrike">
                <a:solidFill>
                  <a:schemeClr val="dk1"/>
                </a:solidFill>
                <a:latin typeface="Calibri"/>
                <a:ea typeface="Calibri"/>
                <a:cs typeface="Calibri"/>
                <a:sym typeface="Calibri"/>
              </a:rPr>
              <a:t>The middlebury stereo evaluation site provides a framework and a dataset for benchmarking novel algorithms</a:t>
            </a:r>
          </a:p>
          <a:p>
            <a:pPr indent="0" lvl="0" marL="0" marR="0" rtl="0" algn="l">
              <a:spcBef>
                <a:spcPts val="0"/>
              </a:spcBef>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None/>
            </a:pPr>
            <a:r>
              <a:rPr b="0" i="0" lang="en-US" sz="1200" u="none" cap="none" strike="noStrike">
                <a:solidFill>
                  <a:schemeClr val="dk1"/>
                </a:solidFill>
                <a:latin typeface="Calibri"/>
                <a:ea typeface="Calibri"/>
                <a:cs typeface="Calibri"/>
                <a:sym typeface="Calibri"/>
              </a:rPr>
              <a:t>Talk about this site and what it has to offer</a:t>
            </a:r>
          </a:p>
        </p:txBody>
      </p:sp>
      <p:sp>
        <p:nvSpPr>
          <p:cNvPr id="163" name="Shape 163"/>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71" name="Shape 171"/>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rPr lang="en-US"/>
              <a:t>Draw illustration on blackboard</a:t>
            </a:r>
          </a:p>
        </p:txBody>
      </p:sp>
      <p:sp>
        <p:nvSpPr>
          <p:cNvPr id="183" name="Shape 183"/>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spTree>
      <p:nvGrpSpPr>
        <p:cNvPr id="18" name="Shape 18"/>
        <p:cNvGrpSpPr/>
        <p:nvPr/>
      </p:nvGrpSpPr>
      <p:grpSpPr>
        <a:xfrm>
          <a:off x="0" y="0"/>
          <a:ext cx="0" cy="0"/>
          <a:chOff x="0" y="0"/>
          <a:chExt cx="0" cy="0"/>
        </a:xfrm>
      </p:grpSpPr>
      <p:sp>
        <p:nvSpPr>
          <p:cNvPr id="19" name="Shape 19"/>
          <p:cNvSpPr/>
          <p:nvPr/>
        </p:nvSpPr>
        <p:spPr>
          <a:xfrm>
            <a:off x="3175" y="6400800"/>
            <a:ext cx="12188825" cy="4572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p:nvPr/>
        </p:nvSpPr>
        <p:spPr>
          <a:xfrm>
            <a:off x="15" y="6334316"/>
            <a:ext cx="12188825" cy="64008"/>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21" name="Shape 21"/>
          <p:cNvSpPr txBox="1"/>
          <p:nvPr>
            <p:ph type="ctrTitle"/>
          </p:nvPr>
        </p:nvSpPr>
        <p:spPr>
          <a:xfrm>
            <a:off x="1097280" y="758952"/>
            <a:ext cx="10058400" cy="356616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262626"/>
              </a:buClr>
              <a:buSzPts val="8000"/>
              <a:buFont typeface="Calibri"/>
              <a:buNone/>
              <a:defRPr b="0" i="0" sz="8000" u="none" cap="none" strike="noStrike">
                <a:solidFill>
                  <a:srgbClr val="262626"/>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22" name="Shape 22"/>
          <p:cNvSpPr txBox="1"/>
          <p:nvPr>
            <p:ph idx="1" type="subTitle"/>
          </p:nvPr>
        </p:nvSpPr>
        <p:spPr>
          <a:xfrm>
            <a:off x="1100051" y="4455621"/>
            <a:ext cx="10058400" cy="1143000"/>
          </a:xfrm>
          <a:prstGeom prst="rect">
            <a:avLst/>
          </a:prstGeom>
          <a:noFill/>
          <a:ln>
            <a:noFill/>
          </a:ln>
        </p:spPr>
        <p:txBody>
          <a:bodyPr anchorCtr="0" anchor="t" bIns="91425" lIns="91425" rIns="91425" wrap="square" tIns="91425"/>
          <a:lstStyle>
            <a:lvl1pPr indent="0" lvl="0" marL="0" marR="0" rtl="0" algn="l">
              <a:lnSpc>
                <a:spcPct val="90000"/>
              </a:lnSpc>
              <a:spcBef>
                <a:spcPts val="1200"/>
              </a:spcBef>
              <a:spcAft>
                <a:spcPts val="200"/>
              </a:spcAft>
              <a:buClr>
                <a:schemeClr val="accent1"/>
              </a:buClr>
              <a:buSzPts val="2400"/>
              <a:buFont typeface="Calibri"/>
              <a:buNone/>
              <a:defRPr b="0" i="0" sz="2400" u="none" cap="none" strike="noStrike">
                <a:solidFill>
                  <a:schemeClr val="dk2"/>
                </a:solidFill>
                <a:latin typeface="Calibri"/>
                <a:ea typeface="Calibri"/>
                <a:cs typeface="Calibri"/>
                <a:sym typeface="Calibri"/>
              </a:defRPr>
            </a:lvl1pPr>
            <a:lvl2pPr indent="0" lvl="1" marL="457200" marR="0" rtl="0" algn="ctr">
              <a:lnSpc>
                <a:spcPct val="90000"/>
              </a:lnSpc>
              <a:spcBef>
                <a:spcPts val="200"/>
              </a:spcBef>
              <a:spcAft>
                <a:spcPts val="40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2pPr>
            <a:lvl3pPr indent="0" lvl="2" marL="914400" marR="0" rtl="0" algn="ctr">
              <a:lnSpc>
                <a:spcPct val="90000"/>
              </a:lnSpc>
              <a:spcBef>
                <a:spcPts val="200"/>
              </a:spcBef>
              <a:spcAft>
                <a:spcPts val="40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indent="0" lvl="3" marL="1371600" marR="0" rtl="0" algn="ctr">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indent="0" lvl="4" marL="1828800" marR="0" rtl="0" algn="ctr">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indent="0" lvl="5" marL="2286000" marR="0" rtl="0" algn="ctr">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indent="0" lvl="6" marL="2743200" marR="0" rtl="0" algn="ctr">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indent="0" lvl="7" marL="3200400" marR="0" rtl="0" algn="ctr">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indent="0" lvl="8" marL="3657600" marR="0" rtl="0" algn="ctr">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23" name="Shape 23"/>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26" name="Shape 26"/>
          <p:cNvCxnSpPr/>
          <p:nvPr/>
        </p:nvCxnSpPr>
        <p:spPr>
          <a:xfrm>
            <a:off x="1207658" y="4343400"/>
            <a:ext cx="9875520" cy="0"/>
          </a:xfrm>
          <a:prstGeom prst="straightConnector1">
            <a:avLst/>
          </a:prstGeom>
          <a:noFill/>
          <a:ln cap="flat" cmpd="sng" w="9525">
            <a:solidFill>
              <a:srgbClr val="7F7F7F"/>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87" name="Shape 87"/>
        <p:cNvGrpSpPr/>
        <p:nvPr/>
      </p:nvGrpSpPr>
      <p:grpSpPr>
        <a:xfrm>
          <a:off x="0" y="0"/>
          <a:ext cx="0" cy="0"/>
          <a:chOff x="0" y="0"/>
          <a:chExt cx="0" cy="0"/>
        </a:xfrm>
      </p:grpSpPr>
      <p:sp>
        <p:nvSpPr>
          <p:cNvPr id="88" name="Shape 88"/>
          <p:cNvSpPr txBox="1"/>
          <p:nvPr>
            <p:ph type="title"/>
          </p:nvPr>
        </p:nvSpPr>
        <p:spPr>
          <a:xfrm>
            <a:off x="1097280" y="286603"/>
            <a:ext cx="10058400" cy="1450757"/>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89" name="Shape 89"/>
          <p:cNvSpPr txBox="1"/>
          <p:nvPr>
            <p:ph idx="1" type="body"/>
          </p:nvPr>
        </p:nvSpPr>
        <p:spPr>
          <a:xfrm rot="5400000">
            <a:off x="4114800" y="-1171786"/>
            <a:ext cx="4023360" cy="1005840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80"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6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90" name="Shape 90"/>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92" name="Shape 92"/>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vertTitleAndTx">
  <p:cSld name="Vertical Title and Text">
    <p:spTree>
      <p:nvGrpSpPr>
        <p:cNvPr id="93" name="Shape 93"/>
        <p:cNvGrpSpPr/>
        <p:nvPr/>
      </p:nvGrpSpPr>
      <p:grpSpPr>
        <a:xfrm>
          <a:off x="0" y="0"/>
          <a:ext cx="0" cy="0"/>
          <a:chOff x="0" y="0"/>
          <a:chExt cx="0" cy="0"/>
        </a:xfrm>
      </p:grpSpPr>
      <p:sp>
        <p:nvSpPr>
          <p:cNvPr id="94" name="Shape 94"/>
          <p:cNvSpPr/>
          <p:nvPr/>
        </p:nvSpPr>
        <p:spPr>
          <a:xfrm>
            <a:off x="3175" y="6400800"/>
            <a:ext cx="12188825" cy="4572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95" name="Shape 95"/>
          <p:cNvSpPr/>
          <p:nvPr/>
        </p:nvSpPr>
        <p:spPr>
          <a:xfrm>
            <a:off x="15" y="6334316"/>
            <a:ext cx="12188825" cy="64008"/>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96" name="Shape 96"/>
          <p:cNvSpPr txBox="1"/>
          <p:nvPr>
            <p:ph type="title"/>
          </p:nvPr>
        </p:nvSpPr>
        <p:spPr>
          <a:xfrm rot="5400000">
            <a:off x="7159401" y="1977801"/>
            <a:ext cx="5759898" cy="262890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97" name="Shape 97"/>
          <p:cNvSpPr txBox="1"/>
          <p:nvPr>
            <p:ph idx="1" type="body"/>
          </p:nvPr>
        </p:nvSpPr>
        <p:spPr>
          <a:xfrm rot="5400000">
            <a:off x="1825401" y="-574899"/>
            <a:ext cx="5759898" cy="773430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80"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6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98" name="Shape 98"/>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99" name="Shape 99"/>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00" name="Shape 100"/>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7" name="Shape 27"/>
        <p:cNvGrpSpPr/>
        <p:nvPr/>
      </p:nvGrpSpPr>
      <p:grpSpPr>
        <a:xfrm>
          <a:off x="0" y="0"/>
          <a:ext cx="0" cy="0"/>
          <a:chOff x="0" y="0"/>
          <a:chExt cx="0" cy="0"/>
        </a:xfrm>
      </p:grpSpPr>
      <p:sp>
        <p:nvSpPr>
          <p:cNvPr id="28" name="Shape 28"/>
          <p:cNvSpPr txBox="1"/>
          <p:nvPr>
            <p:ph type="title"/>
          </p:nvPr>
        </p:nvSpPr>
        <p:spPr>
          <a:xfrm>
            <a:off x="1097280" y="286603"/>
            <a:ext cx="10058400" cy="1450757"/>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29" name="Shape 29"/>
          <p:cNvSpPr txBox="1"/>
          <p:nvPr>
            <p:ph idx="1" type="body"/>
          </p:nvPr>
        </p:nvSpPr>
        <p:spPr>
          <a:xfrm>
            <a:off x="1097280" y="1845734"/>
            <a:ext cx="10058400" cy="402336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80"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6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30" name="Shape 30"/>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secHead">
  <p:cSld name="Section Header">
    <p:bg>
      <p:bgPr>
        <a:solidFill>
          <a:schemeClr val="lt1"/>
        </a:solidFill>
      </p:bgPr>
    </p:bg>
    <p:spTree>
      <p:nvGrpSpPr>
        <p:cNvPr id="33" name="Shape 33"/>
        <p:cNvGrpSpPr/>
        <p:nvPr/>
      </p:nvGrpSpPr>
      <p:grpSpPr>
        <a:xfrm>
          <a:off x="0" y="0"/>
          <a:ext cx="0" cy="0"/>
          <a:chOff x="0" y="0"/>
          <a:chExt cx="0" cy="0"/>
        </a:xfrm>
      </p:grpSpPr>
      <p:sp>
        <p:nvSpPr>
          <p:cNvPr id="34" name="Shape 34"/>
          <p:cNvSpPr/>
          <p:nvPr/>
        </p:nvSpPr>
        <p:spPr>
          <a:xfrm>
            <a:off x="3175" y="6400800"/>
            <a:ext cx="12188825" cy="4572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5" name="Shape 35"/>
          <p:cNvSpPr/>
          <p:nvPr/>
        </p:nvSpPr>
        <p:spPr>
          <a:xfrm>
            <a:off x="15" y="6334316"/>
            <a:ext cx="12188825" cy="64008"/>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36" name="Shape 36"/>
          <p:cNvSpPr txBox="1"/>
          <p:nvPr>
            <p:ph type="title"/>
          </p:nvPr>
        </p:nvSpPr>
        <p:spPr>
          <a:xfrm>
            <a:off x="1097280" y="758952"/>
            <a:ext cx="10058400" cy="356616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262626"/>
              </a:buClr>
              <a:buSzPts val="8000"/>
              <a:buFont typeface="Calibri"/>
              <a:buNone/>
              <a:defRPr b="0" i="0" sz="8000" u="none" cap="none" strike="noStrike">
                <a:solidFill>
                  <a:srgbClr val="262626"/>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7" name="Shape 37"/>
          <p:cNvSpPr txBox="1"/>
          <p:nvPr>
            <p:ph idx="1" type="body"/>
          </p:nvPr>
        </p:nvSpPr>
        <p:spPr>
          <a:xfrm>
            <a:off x="1097280" y="4453128"/>
            <a:ext cx="10058400" cy="1143000"/>
          </a:xfrm>
          <a:prstGeom prst="rect">
            <a:avLst/>
          </a:prstGeom>
          <a:noFill/>
          <a:ln>
            <a:noFill/>
          </a:ln>
        </p:spPr>
        <p:txBody>
          <a:bodyPr anchorCtr="0" anchor="t" bIns="91425" lIns="91425" rIns="91425" wrap="square" tIns="91425"/>
          <a:lstStyle>
            <a:lvl1pPr indent="0" lvl="0" marL="0" marR="0" rtl="0" algn="l">
              <a:lnSpc>
                <a:spcPct val="90000"/>
              </a:lnSpc>
              <a:spcBef>
                <a:spcPts val="1200"/>
              </a:spcBef>
              <a:spcAft>
                <a:spcPts val="200"/>
              </a:spcAft>
              <a:buClr>
                <a:schemeClr val="accent1"/>
              </a:buClr>
              <a:buSzPts val="2400"/>
              <a:buFont typeface="Calibri"/>
              <a:buNone/>
              <a:defRPr b="0" i="0" sz="24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ts val="1800"/>
              <a:buFont typeface="Calibri"/>
              <a:buNone/>
              <a:defRPr b="0" i="0" sz="1800" u="none" cap="none" strike="noStrike">
                <a:solidFill>
                  <a:srgbClr val="888888"/>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ts val="1600"/>
              <a:buFont typeface="Calibri"/>
              <a:buNone/>
              <a:defRPr b="0" i="0" sz="1600" u="none" cap="none" strike="noStrike">
                <a:solidFill>
                  <a:srgbClr val="888888"/>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9pPr>
          </a:lstStyle>
          <a:p/>
        </p:txBody>
      </p:sp>
      <p:sp>
        <p:nvSpPr>
          <p:cNvPr id="38" name="Shape 38"/>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41" name="Shape 41"/>
          <p:cNvCxnSpPr/>
          <p:nvPr/>
        </p:nvCxnSpPr>
        <p:spPr>
          <a:xfrm>
            <a:off x="1207658" y="4343400"/>
            <a:ext cx="9875520" cy="0"/>
          </a:xfrm>
          <a:prstGeom prst="straightConnector1">
            <a:avLst/>
          </a:prstGeom>
          <a:noFill/>
          <a:ln cap="flat" cmpd="sng" w="9525">
            <a:solidFill>
              <a:srgbClr val="7F7F7F"/>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42" name="Shape 42"/>
        <p:cNvGrpSpPr/>
        <p:nvPr/>
      </p:nvGrpSpPr>
      <p:grpSpPr>
        <a:xfrm>
          <a:off x="0" y="0"/>
          <a:ext cx="0" cy="0"/>
          <a:chOff x="0" y="0"/>
          <a:chExt cx="0" cy="0"/>
        </a:xfrm>
      </p:grpSpPr>
      <p:sp>
        <p:nvSpPr>
          <p:cNvPr id="43" name="Shape 43"/>
          <p:cNvSpPr txBox="1"/>
          <p:nvPr>
            <p:ph type="title"/>
          </p:nvPr>
        </p:nvSpPr>
        <p:spPr>
          <a:xfrm>
            <a:off x="1097280" y="286603"/>
            <a:ext cx="10058400" cy="1450757"/>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44" name="Shape 44"/>
          <p:cNvSpPr txBox="1"/>
          <p:nvPr>
            <p:ph idx="1" type="body"/>
          </p:nvPr>
        </p:nvSpPr>
        <p:spPr>
          <a:xfrm>
            <a:off x="1097278" y="1845734"/>
            <a:ext cx="4937760" cy="402336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80"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6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45" name="Shape 45"/>
          <p:cNvSpPr txBox="1"/>
          <p:nvPr>
            <p:ph idx="2" type="body"/>
          </p:nvPr>
        </p:nvSpPr>
        <p:spPr>
          <a:xfrm>
            <a:off x="6217920" y="1845735"/>
            <a:ext cx="4937760" cy="402336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80"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6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46" name="Shape 46"/>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9" name="Shape 49"/>
        <p:cNvGrpSpPr/>
        <p:nvPr/>
      </p:nvGrpSpPr>
      <p:grpSpPr>
        <a:xfrm>
          <a:off x="0" y="0"/>
          <a:ext cx="0" cy="0"/>
          <a:chOff x="0" y="0"/>
          <a:chExt cx="0" cy="0"/>
        </a:xfrm>
      </p:grpSpPr>
      <p:sp>
        <p:nvSpPr>
          <p:cNvPr id="50" name="Shape 50"/>
          <p:cNvSpPr txBox="1"/>
          <p:nvPr>
            <p:ph type="title"/>
          </p:nvPr>
        </p:nvSpPr>
        <p:spPr>
          <a:xfrm>
            <a:off x="1097280" y="286603"/>
            <a:ext cx="10058400" cy="1450757"/>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51" name="Shape 51"/>
          <p:cNvSpPr txBox="1"/>
          <p:nvPr>
            <p:ph idx="1" type="body"/>
          </p:nvPr>
        </p:nvSpPr>
        <p:spPr>
          <a:xfrm>
            <a:off x="1097280" y="1846052"/>
            <a:ext cx="4937760" cy="736282"/>
          </a:xfrm>
          <a:prstGeom prst="rect">
            <a:avLst/>
          </a:prstGeom>
          <a:noFill/>
          <a:ln>
            <a:noFill/>
          </a:ln>
        </p:spPr>
        <p:txBody>
          <a:bodyPr anchorCtr="0" anchor="ctr" bIns="91425" lIns="91425" rIns="91425" wrap="square" tIns="91425"/>
          <a:lstStyle>
            <a:lvl1pPr indent="0" lvl="0" marL="0" marR="0" rtl="0" algn="l">
              <a:lnSpc>
                <a:spcPct val="90000"/>
              </a:lnSpc>
              <a:spcBef>
                <a:spcPts val="1200"/>
              </a:spcBef>
              <a:spcAft>
                <a:spcPts val="200"/>
              </a:spcAft>
              <a:buClr>
                <a:schemeClr val="accent1"/>
              </a:buClr>
              <a:buSzPts val="2000"/>
              <a:buFont typeface="Calibri"/>
              <a:buNone/>
              <a:defRPr b="0" i="0" sz="20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ts val="2000"/>
              <a:buFont typeface="Calibri"/>
              <a:buNone/>
              <a:defRPr b="1" i="0" sz="20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ts val="1800"/>
              <a:buFont typeface="Calibri"/>
              <a:buNone/>
              <a:defRPr b="1" i="0" sz="18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9pPr>
          </a:lstStyle>
          <a:p/>
        </p:txBody>
      </p:sp>
      <p:sp>
        <p:nvSpPr>
          <p:cNvPr id="52" name="Shape 52"/>
          <p:cNvSpPr txBox="1"/>
          <p:nvPr>
            <p:ph idx="2" type="body"/>
          </p:nvPr>
        </p:nvSpPr>
        <p:spPr>
          <a:xfrm>
            <a:off x="1097280" y="2582334"/>
            <a:ext cx="4937760" cy="337820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80"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6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53" name="Shape 53"/>
          <p:cNvSpPr txBox="1"/>
          <p:nvPr>
            <p:ph idx="3" type="body"/>
          </p:nvPr>
        </p:nvSpPr>
        <p:spPr>
          <a:xfrm>
            <a:off x="6217920" y="1846052"/>
            <a:ext cx="4937760" cy="736282"/>
          </a:xfrm>
          <a:prstGeom prst="rect">
            <a:avLst/>
          </a:prstGeom>
          <a:noFill/>
          <a:ln>
            <a:noFill/>
          </a:ln>
        </p:spPr>
        <p:txBody>
          <a:bodyPr anchorCtr="0" anchor="ctr" bIns="91425" lIns="91425" rIns="91425" wrap="square" tIns="91425"/>
          <a:lstStyle>
            <a:lvl1pPr indent="0" lvl="0" marL="0" marR="0" rtl="0" algn="l">
              <a:lnSpc>
                <a:spcPct val="90000"/>
              </a:lnSpc>
              <a:spcBef>
                <a:spcPts val="1200"/>
              </a:spcBef>
              <a:spcAft>
                <a:spcPts val="200"/>
              </a:spcAft>
              <a:buClr>
                <a:schemeClr val="accent1"/>
              </a:buClr>
              <a:buSzPts val="2000"/>
              <a:buFont typeface="Calibri"/>
              <a:buNone/>
              <a:defRPr b="0" i="0" sz="20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ts val="2000"/>
              <a:buFont typeface="Calibri"/>
              <a:buNone/>
              <a:defRPr b="1" i="0" sz="20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ts val="1800"/>
              <a:buFont typeface="Calibri"/>
              <a:buNone/>
              <a:defRPr b="1" i="0" sz="18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9pPr>
          </a:lstStyle>
          <a:p/>
        </p:txBody>
      </p:sp>
      <p:sp>
        <p:nvSpPr>
          <p:cNvPr id="54" name="Shape 54"/>
          <p:cNvSpPr txBox="1"/>
          <p:nvPr>
            <p:ph idx="4" type="body"/>
          </p:nvPr>
        </p:nvSpPr>
        <p:spPr>
          <a:xfrm>
            <a:off x="6217920" y="2582334"/>
            <a:ext cx="4937760" cy="337820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80"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6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55" name="Shape 55"/>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8" name="Shape 58"/>
        <p:cNvGrpSpPr/>
        <p:nvPr/>
      </p:nvGrpSpPr>
      <p:grpSpPr>
        <a:xfrm>
          <a:off x="0" y="0"/>
          <a:ext cx="0" cy="0"/>
          <a:chOff x="0" y="0"/>
          <a:chExt cx="0" cy="0"/>
        </a:xfrm>
      </p:grpSpPr>
      <p:sp>
        <p:nvSpPr>
          <p:cNvPr id="59" name="Shape 59"/>
          <p:cNvSpPr txBox="1"/>
          <p:nvPr>
            <p:ph type="title"/>
          </p:nvPr>
        </p:nvSpPr>
        <p:spPr>
          <a:xfrm>
            <a:off x="1097280" y="286603"/>
            <a:ext cx="10058400" cy="1450757"/>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0" name="Shape 60"/>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blank">
  <p:cSld name="Blank">
    <p:spTree>
      <p:nvGrpSpPr>
        <p:cNvPr id="63" name="Shape 63"/>
        <p:cNvGrpSpPr/>
        <p:nvPr/>
      </p:nvGrpSpPr>
      <p:grpSpPr>
        <a:xfrm>
          <a:off x="0" y="0"/>
          <a:ext cx="0" cy="0"/>
          <a:chOff x="0" y="0"/>
          <a:chExt cx="0" cy="0"/>
        </a:xfrm>
      </p:grpSpPr>
      <p:sp>
        <p:nvSpPr>
          <p:cNvPr id="64" name="Shape 64"/>
          <p:cNvSpPr/>
          <p:nvPr/>
        </p:nvSpPr>
        <p:spPr>
          <a:xfrm>
            <a:off x="3175" y="6400800"/>
            <a:ext cx="12188825" cy="4572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65" name="Shape 65"/>
          <p:cNvSpPr/>
          <p:nvPr/>
        </p:nvSpPr>
        <p:spPr>
          <a:xfrm>
            <a:off x="15" y="6334316"/>
            <a:ext cx="12188825" cy="64008"/>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66" name="Shape 66"/>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objTx">
  <p:cSld name="Content with Caption">
    <p:spTree>
      <p:nvGrpSpPr>
        <p:cNvPr id="69" name="Shape 69"/>
        <p:cNvGrpSpPr/>
        <p:nvPr/>
      </p:nvGrpSpPr>
      <p:grpSpPr>
        <a:xfrm>
          <a:off x="0" y="0"/>
          <a:ext cx="0" cy="0"/>
          <a:chOff x="0" y="0"/>
          <a:chExt cx="0" cy="0"/>
        </a:xfrm>
      </p:grpSpPr>
      <p:sp>
        <p:nvSpPr>
          <p:cNvPr id="70" name="Shape 70"/>
          <p:cNvSpPr/>
          <p:nvPr/>
        </p:nvSpPr>
        <p:spPr>
          <a:xfrm>
            <a:off x="16" y="0"/>
            <a:ext cx="4050791" cy="68580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71" name="Shape 71"/>
          <p:cNvSpPr/>
          <p:nvPr/>
        </p:nvSpPr>
        <p:spPr>
          <a:xfrm>
            <a:off x="4040071" y="0"/>
            <a:ext cx="64008" cy="6858000"/>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72" name="Shape 72"/>
          <p:cNvSpPr txBox="1"/>
          <p:nvPr>
            <p:ph type="title"/>
          </p:nvPr>
        </p:nvSpPr>
        <p:spPr>
          <a:xfrm>
            <a:off x="457200" y="594359"/>
            <a:ext cx="3200400" cy="228600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FFFFFF"/>
              </a:buClr>
              <a:buSzPts val="3600"/>
              <a:buFont typeface="Calibri"/>
              <a:buNone/>
              <a:defRPr b="0" i="0" sz="3600" u="none" cap="none" strike="noStrike">
                <a:solidFill>
                  <a:srgbClr val="FFFFF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3" name="Shape 73"/>
          <p:cNvSpPr txBox="1"/>
          <p:nvPr>
            <p:ph idx="1" type="body"/>
          </p:nvPr>
        </p:nvSpPr>
        <p:spPr>
          <a:xfrm>
            <a:off x="4800600" y="731520"/>
            <a:ext cx="6492240" cy="525780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80"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6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74" name="Shape 74"/>
          <p:cNvSpPr txBox="1"/>
          <p:nvPr>
            <p:ph idx="2" type="body"/>
          </p:nvPr>
        </p:nvSpPr>
        <p:spPr>
          <a:xfrm>
            <a:off x="457200" y="2926080"/>
            <a:ext cx="3200400" cy="3379124"/>
          </a:xfrm>
          <a:prstGeom prst="rect">
            <a:avLst/>
          </a:prstGeom>
          <a:noFill/>
          <a:ln>
            <a:noFill/>
          </a:ln>
        </p:spPr>
        <p:txBody>
          <a:bodyPr anchorCtr="0" anchor="t" bIns="91425" lIns="91425" rIns="91425" wrap="square" tIns="91425"/>
          <a:lstStyle>
            <a:lvl1pPr indent="0" lvl="0" marL="0" marR="0" rtl="0" algn="l">
              <a:lnSpc>
                <a:spcPct val="90000"/>
              </a:lnSpc>
              <a:spcBef>
                <a:spcPts val="1200"/>
              </a:spcBef>
              <a:spcAft>
                <a:spcPts val="200"/>
              </a:spcAft>
              <a:buClr>
                <a:schemeClr val="accent1"/>
              </a:buClr>
              <a:buSzPts val="1500"/>
              <a:buFont typeface="Calibri"/>
              <a:buNone/>
              <a:defRPr b="0" i="0" sz="1500" u="none" cap="none" strike="noStrike">
                <a:solidFill>
                  <a:srgbClr val="FFFFFF"/>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ts val="1200"/>
              <a:buFont typeface="Calibri"/>
              <a:buNone/>
              <a:defRPr b="0" i="0" sz="12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ts val="1000"/>
              <a:buFont typeface="Calibri"/>
              <a:buNone/>
              <a:defRPr b="0" i="0" sz="10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9pPr>
          </a:lstStyle>
          <a:p/>
        </p:txBody>
      </p:sp>
      <p:sp>
        <p:nvSpPr>
          <p:cNvPr id="75" name="Shape 75"/>
          <p:cNvSpPr txBox="1"/>
          <p:nvPr>
            <p:ph idx="10" type="dt"/>
          </p:nvPr>
        </p:nvSpPr>
        <p:spPr>
          <a:xfrm>
            <a:off x="465512" y="6459785"/>
            <a:ext cx="261851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4800600" y="6459785"/>
            <a:ext cx="4648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chemeClr val="dk2"/>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050" u="none" cap="none" strike="noStrike">
                <a:solidFill>
                  <a:schemeClr val="dk2"/>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picTx">
  <p:cSld name="Picture with Caption">
    <p:spTree>
      <p:nvGrpSpPr>
        <p:cNvPr id="78" name="Shape 78"/>
        <p:cNvGrpSpPr/>
        <p:nvPr/>
      </p:nvGrpSpPr>
      <p:grpSpPr>
        <a:xfrm>
          <a:off x="0" y="0"/>
          <a:ext cx="0" cy="0"/>
          <a:chOff x="0" y="0"/>
          <a:chExt cx="0" cy="0"/>
        </a:xfrm>
      </p:grpSpPr>
      <p:sp>
        <p:nvSpPr>
          <p:cNvPr id="79" name="Shape 79"/>
          <p:cNvSpPr/>
          <p:nvPr/>
        </p:nvSpPr>
        <p:spPr>
          <a:xfrm>
            <a:off x="0" y="4953000"/>
            <a:ext cx="12188825" cy="19050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80" name="Shape 80"/>
          <p:cNvSpPr/>
          <p:nvPr/>
        </p:nvSpPr>
        <p:spPr>
          <a:xfrm>
            <a:off x="15" y="4915076"/>
            <a:ext cx="12188825" cy="64008"/>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81" name="Shape 81"/>
          <p:cNvSpPr txBox="1"/>
          <p:nvPr>
            <p:ph type="title"/>
          </p:nvPr>
        </p:nvSpPr>
        <p:spPr>
          <a:xfrm>
            <a:off x="1097280" y="5074920"/>
            <a:ext cx="10113645" cy="822960"/>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FFFFFF"/>
              </a:buClr>
              <a:buSzPts val="3600"/>
              <a:buFont typeface="Calibri"/>
              <a:buNone/>
              <a:defRPr b="0" i="0" sz="3600" u="none" cap="none" strike="noStrike">
                <a:solidFill>
                  <a:srgbClr val="FFFFF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82" name="Shape 82"/>
          <p:cNvSpPr/>
          <p:nvPr>
            <p:ph idx="2" type="pic"/>
          </p:nvPr>
        </p:nvSpPr>
        <p:spPr>
          <a:xfrm>
            <a:off x="15" y="0"/>
            <a:ext cx="12191985" cy="4915076"/>
          </a:xfrm>
          <a:prstGeom prst="rect">
            <a:avLst/>
          </a:prstGeom>
          <a:solidFill>
            <a:srgbClr val="D7D0C0"/>
          </a:solidFill>
          <a:ln>
            <a:noFill/>
          </a:ln>
        </p:spPr>
        <p:txBody>
          <a:bodyPr anchorCtr="0" anchor="t" bIns="91425" lIns="91425" rIns="91425" wrap="square" tIns="91425"/>
          <a:lstStyle>
            <a:lvl1pPr indent="0" lvl="0" marL="0" marR="0" rtl="0" algn="l">
              <a:lnSpc>
                <a:spcPct val="90000"/>
              </a:lnSpc>
              <a:spcBef>
                <a:spcPts val="1200"/>
              </a:spcBef>
              <a:spcAft>
                <a:spcPts val="200"/>
              </a:spcAft>
              <a:buClr>
                <a:schemeClr val="accent1"/>
              </a:buClr>
              <a:buSzPts val="3200"/>
              <a:buFont typeface="Calibri"/>
              <a:buNone/>
              <a:defRPr b="0" i="0" sz="3200" u="none" cap="none" strike="noStrike">
                <a:solidFill>
                  <a:srgbClr val="3F3F3F"/>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83" name="Shape 83"/>
          <p:cNvSpPr txBox="1"/>
          <p:nvPr>
            <p:ph idx="1" type="body"/>
          </p:nvPr>
        </p:nvSpPr>
        <p:spPr>
          <a:xfrm>
            <a:off x="1097280" y="5907024"/>
            <a:ext cx="10113264" cy="594360"/>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600"/>
              </a:spcAft>
              <a:buClr>
                <a:schemeClr val="accent1"/>
              </a:buClr>
              <a:buSzPts val="1500"/>
              <a:buFont typeface="Calibri"/>
              <a:buNone/>
              <a:defRPr b="0" i="0" sz="1500" u="none" cap="none" strike="noStrike">
                <a:solidFill>
                  <a:srgbClr val="FFFFFF"/>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SzPts val="1200"/>
              <a:buFont typeface="Calibri"/>
              <a:buNone/>
              <a:defRPr b="0" i="0" sz="12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SzPts val="1000"/>
              <a:buFont typeface="Calibri"/>
              <a:buNone/>
              <a:defRPr b="0" i="0" sz="10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9pPr>
          </a:lstStyle>
          <a:p/>
        </p:txBody>
      </p:sp>
      <p:sp>
        <p:nvSpPr>
          <p:cNvPr id="84" name="Shape 84"/>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6" name="Shape 86"/>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 y="6400800"/>
            <a:ext cx="12192000" cy="457200"/>
          </a:xfrm>
          <a:prstGeom prst="rect">
            <a:avLst/>
          </a:prstGeom>
          <a:solidFill>
            <a:schemeClr val="accent2"/>
          </a:solidFill>
          <a:ln>
            <a:noFill/>
          </a:ln>
        </p:spPr>
        <p:txBody>
          <a:bodyPr anchorCtr="0" anchor="ctr" bIns="91425" lIns="91425" rIns="91425" wrap="square" tIns="91425">
            <a:noAutofit/>
          </a:bodyPr>
          <a:lstStyle/>
          <a:p>
            <a:pPr indent="0" lvl="0" marL="0">
              <a:spcBef>
                <a:spcPts val="0"/>
              </a:spcBef>
              <a:buNone/>
            </a:pPr>
            <a:r>
              <a:t/>
            </a:r>
            <a:endParaRPr/>
          </a:p>
        </p:txBody>
      </p:sp>
      <p:sp>
        <p:nvSpPr>
          <p:cNvPr id="11" name="Shape 11"/>
          <p:cNvSpPr/>
          <p:nvPr/>
        </p:nvSpPr>
        <p:spPr>
          <a:xfrm>
            <a:off x="15" y="6334316"/>
            <a:ext cx="12191985" cy="66484"/>
          </a:xfrm>
          <a:prstGeom prst="rect">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2" name="Shape 12"/>
          <p:cNvSpPr txBox="1"/>
          <p:nvPr>
            <p:ph type="title"/>
          </p:nvPr>
        </p:nvSpPr>
        <p:spPr>
          <a:xfrm>
            <a:off x="1097280" y="286603"/>
            <a:ext cx="10058400" cy="1450757"/>
          </a:xfrm>
          <a:prstGeom prst="rect">
            <a:avLst/>
          </a:prstGeom>
          <a:noFill/>
          <a:ln>
            <a:noFill/>
          </a:ln>
        </p:spPr>
        <p:txBody>
          <a:bodyPr anchorCtr="0" anchor="b" bIns="91425" lIns="91425" rIns="91425" wrap="square" tIns="91425"/>
          <a:lstStyle>
            <a:lvl1pPr indent="0" lvl="0" marL="0" marR="0" rtl="0" algn="l">
              <a:lnSpc>
                <a:spcPct val="85000"/>
              </a:lnSpc>
              <a:spcBef>
                <a:spcPts val="0"/>
              </a:spcBef>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3" name="Shape 13"/>
          <p:cNvSpPr txBox="1"/>
          <p:nvPr>
            <p:ph idx="1" type="body"/>
          </p:nvPr>
        </p:nvSpPr>
        <p:spPr>
          <a:xfrm>
            <a:off x="1097280" y="1845734"/>
            <a:ext cx="10058400" cy="4023360"/>
          </a:xfrm>
          <a:prstGeom prst="rect">
            <a:avLst/>
          </a:prstGeom>
          <a:noFill/>
          <a:ln>
            <a:noFill/>
          </a:ln>
        </p:spPr>
        <p:txBody>
          <a:bodyPr anchorCtr="0" anchor="t" bIns="91425" lIns="91425" rIns="91425" wrap="square" tIns="91425"/>
          <a:lstStyle>
            <a:lvl1pPr indent="35560" lvl="0" marL="91440" marR="0" rtl="0" algn="l">
              <a:lnSpc>
                <a:spcPct val="90000"/>
              </a:lnSpc>
              <a:spcBef>
                <a:spcPts val="1200"/>
              </a:spcBef>
              <a:spcAft>
                <a:spcPts val="20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68579" lvl="1" marL="384048" marR="0" rtl="0" algn="l">
              <a:lnSpc>
                <a:spcPct val="90000"/>
              </a:lnSpc>
              <a:spcBef>
                <a:spcPts val="200"/>
              </a:spcBef>
              <a:spcAft>
                <a:spcPts val="40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93980" lvl="2" marL="56692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93980" lvl="3" marL="74980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93980" lvl="4" marL="932688"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139700" lvl="5" marL="11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139700" lvl="6" marL="13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139700" lvl="7" marL="1500000"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139699" lvl="8" marL="1699999" marR="0" rtl="0" algn="l">
              <a:lnSpc>
                <a:spcPct val="90000"/>
              </a:lnSpc>
              <a:spcBef>
                <a:spcPts val="2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Shape 14"/>
          <p:cNvSpPr txBox="1"/>
          <p:nvPr>
            <p:ph idx="10" type="dt"/>
          </p:nvPr>
        </p:nvSpPr>
        <p:spPr>
          <a:xfrm>
            <a:off x="1097280" y="6459785"/>
            <a:ext cx="2472271"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686185" y="6459785"/>
            <a:ext cx="4822804"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9900458" y="6459785"/>
            <a:ext cx="131202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17" name="Shape 17"/>
          <p:cNvCxnSpPr/>
          <p:nvPr/>
        </p:nvCxnSpPr>
        <p:spPr>
          <a:xfrm>
            <a:off x="1193532" y="1737845"/>
            <a:ext cx="9966960" cy="0"/>
          </a:xfrm>
          <a:prstGeom prst="straightConnector1">
            <a:avLst/>
          </a:prstGeom>
          <a:noFill/>
          <a:ln cap="flat" cmpd="sng" w="9525">
            <a:solidFill>
              <a:srgbClr val="7F7F7F"/>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9.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ctrTitle"/>
          </p:nvPr>
        </p:nvSpPr>
        <p:spPr>
          <a:xfrm>
            <a:off x="1097280" y="758952"/>
            <a:ext cx="10058400" cy="3566100"/>
          </a:xfrm>
          <a:prstGeom prst="rect">
            <a:avLst/>
          </a:prstGeom>
          <a:noFill/>
          <a:ln>
            <a:noFill/>
          </a:ln>
        </p:spPr>
        <p:txBody>
          <a:bodyPr anchorCtr="0" anchor="b" bIns="45700" lIns="91425" rIns="91425" wrap="square" tIns="45700">
            <a:noAutofit/>
          </a:bodyPr>
          <a:lstStyle/>
          <a:p>
            <a:pPr indent="-228600" lvl="0" marL="0" marR="0" rtl="0" algn="ctr">
              <a:lnSpc>
                <a:spcPct val="85000"/>
              </a:lnSpc>
              <a:spcBef>
                <a:spcPts val="0"/>
              </a:spcBef>
              <a:buClr>
                <a:srgbClr val="262626"/>
              </a:buClr>
              <a:buSzPts val="3600"/>
              <a:buFont typeface="Calibri"/>
              <a:buNone/>
            </a:pPr>
            <a:r>
              <a:rPr b="0" i="0" lang="en-US" sz="3959" u="none" cap="none" strike="noStrike">
                <a:solidFill>
                  <a:srgbClr val="262626"/>
                </a:solidFill>
                <a:latin typeface="Calibri"/>
                <a:ea typeface="Calibri"/>
                <a:cs typeface="Calibri"/>
                <a:sym typeface="Calibri"/>
              </a:rPr>
              <a:t>Stereo </a:t>
            </a:r>
            <a:r>
              <a:rPr lang="en-US" sz="3959"/>
              <a:t>Matching</a:t>
            </a:r>
            <a:r>
              <a:rPr b="0" i="0" lang="en-US" sz="3959" u="none" cap="none" strike="noStrike">
                <a:solidFill>
                  <a:srgbClr val="262626"/>
                </a:solidFill>
                <a:latin typeface="Calibri"/>
                <a:ea typeface="Calibri"/>
                <a:cs typeface="Calibri"/>
                <a:sym typeface="Calibri"/>
              </a:rPr>
              <a:t>:</a:t>
            </a:r>
            <a:br>
              <a:rPr b="0" i="0" lang="en-US" sz="3959" u="none" cap="none" strike="noStrike">
                <a:solidFill>
                  <a:srgbClr val="262626"/>
                </a:solidFill>
                <a:latin typeface="Calibri"/>
                <a:ea typeface="Calibri"/>
                <a:cs typeface="Calibri"/>
                <a:sym typeface="Calibri"/>
              </a:rPr>
            </a:br>
            <a:br>
              <a:rPr b="0" i="0" lang="en-US" sz="3600" u="none" cap="none" strike="noStrike">
                <a:solidFill>
                  <a:srgbClr val="262626"/>
                </a:solidFill>
                <a:latin typeface="Calibri"/>
                <a:ea typeface="Calibri"/>
                <a:cs typeface="Calibri"/>
                <a:sym typeface="Calibri"/>
              </a:rPr>
            </a:br>
            <a:r>
              <a:rPr b="0" i="0" lang="en-US" sz="2430" u="none" cap="none" strike="noStrike">
                <a:solidFill>
                  <a:srgbClr val="262626"/>
                </a:solidFill>
                <a:latin typeface="Calibri"/>
                <a:ea typeface="Calibri"/>
                <a:cs typeface="Calibri"/>
                <a:sym typeface="Calibri"/>
              </a:rPr>
              <a:t>Tigran Melkonian, Wei Jiang, Mingrui Yang</a:t>
            </a:r>
            <a:br>
              <a:rPr b="0" i="0" lang="en-US" sz="3600" u="none" cap="none" strike="noStrike">
                <a:solidFill>
                  <a:srgbClr val="262626"/>
                </a:solidFill>
                <a:latin typeface="Calibri"/>
                <a:ea typeface="Calibri"/>
                <a:cs typeface="Calibri"/>
                <a:sym typeface="Calibri"/>
              </a:rPr>
            </a:br>
            <a:br>
              <a:rPr b="0" i="0" lang="en-US" sz="3600" u="none" cap="none" strike="noStrike">
                <a:solidFill>
                  <a:srgbClr val="262626"/>
                </a:solidFill>
                <a:latin typeface="Calibri"/>
                <a:ea typeface="Calibri"/>
                <a:cs typeface="Calibri"/>
                <a:sym typeface="Calibri"/>
              </a:rPr>
            </a:br>
          </a:p>
        </p:txBody>
      </p:sp>
      <p:sp>
        <p:nvSpPr>
          <p:cNvPr id="106" name="Shape 106"/>
          <p:cNvSpPr txBox="1"/>
          <p:nvPr>
            <p:ph idx="1" type="subTitle"/>
          </p:nvPr>
        </p:nvSpPr>
        <p:spPr>
          <a:xfrm>
            <a:off x="1100051" y="4455621"/>
            <a:ext cx="10058400" cy="1143000"/>
          </a:xfrm>
          <a:prstGeom prst="rect">
            <a:avLst/>
          </a:prstGeom>
          <a:noFill/>
          <a:ln>
            <a:noFill/>
          </a:ln>
        </p:spPr>
        <p:txBody>
          <a:bodyPr anchorCtr="0" anchor="t" bIns="45700" lIns="91425" rIns="91425" wrap="square" tIns="45700">
            <a:noAutofit/>
          </a:bodyPr>
          <a:lstStyle/>
          <a:p>
            <a:pPr indent="-142240" lvl="0" marL="0" marR="0" rtl="0" algn="l">
              <a:lnSpc>
                <a:spcPct val="70000"/>
              </a:lnSpc>
              <a:spcBef>
                <a:spcPts val="0"/>
              </a:spcBef>
              <a:spcAft>
                <a:spcPts val="0"/>
              </a:spcAft>
              <a:buClr>
                <a:schemeClr val="accent1"/>
              </a:buClr>
              <a:buSzPts val="2240"/>
              <a:buFont typeface="Calibri"/>
              <a:buNone/>
            </a:pPr>
            <a:r>
              <a:rPr b="0" i="0" lang="en-US" sz="2240" u="none" cap="none" strike="noStrike">
                <a:solidFill>
                  <a:schemeClr val="dk2"/>
                </a:solidFill>
                <a:latin typeface="Calibri"/>
                <a:ea typeface="Calibri"/>
                <a:cs typeface="Calibri"/>
                <a:sym typeface="Calibri"/>
              </a:rPr>
              <a:t>DEPARTMENT OF COMPUTER SCIENCE BOSTON UNIVERSITY</a:t>
            </a:r>
          </a:p>
          <a:p>
            <a:pPr indent="-142240" lvl="0" marL="0" marR="0" rtl="0" algn="l">
              <a:lnSpc>
                <a:spcPct val="70000"/>
              </a:lnSpc>
              <a:spcBef>
                <a:spcPts val="1400"/>
              </a:spcBef>
              <a:spcAft>
                <a:spcPts val="0"/>
              </a:spcAft>
              <a:buClr>
                <a:schemeClr val="accent1"/>
              </a:buClr>
              <a:buSzPts val="2240"/>
              <a:buFont typeface="Calibri"/>
              <a:buNone/>
            </a:pPr>
            <a:r>
              <a:rPr b="0" i="0" lang="en-US" sz="2240" u="none" cap="none" strike="noStrike">
                <a:solidFill>
                  <a:schemeClr val="dk2"/>
                </a:solidFill>
                <a:latin typeface="Calibri"/>
                <a:ea typeface="Calibri"/>
                <a:cs typeface="Calibri"/>
                <a:sym typeface="Calibri"/>
              </a:rPr>
              <a:t>CS 585 IMAGE AND VIDEO COMPUTING – FALL 2017</a:t>
            </a:r>
          </a:p>
          <a:p>
            <a:pPr indent="-124460" lvl="0" marL="0" marR="0" rtl="0" algn="l">
              <a:lnSpc>
                <a:spcPct val="70000"/>
              </a:lnSpc>
              <a:spcBef>
                <a:spcPts val="1400"/>
              </a:spcBef>
              <a:spcAft>
                <a:spcPts val="0"/>
              </a:spcAft>
              <a:buClr>
                <a:schemeClr val="accent1"/>
              </a:buClr>
              <a:buSzPts val="1960"/>
              <a:buFont typeface="Calibri"/>
              <a:buNone/>
            </a:pPr>
            <a:r>
              <a:rPr b="0" i="0" lang="en-US" sz="1960" u="none" cap="none" strike="noStrike">
                <a:solidFill>
                  <a:schemeClr val="dk2"/>
                </a:solidFill>
                <a:latin typeface="Calibri"/>
                <a:ea typeface="Calibri"/>
                <a:cs typeface="Calibri"/>
                <a:sym typeface="Calibri"/>
              </a:rPr>
              <a:t>12/12/2017</a:t>
            </a:r>
          </a:p>
        </p:txBody>
      </p:sp>
      <p:pic>
        <p:nvPicPr>
          <p:cNvPr id="107" name="Shape 107"/>
          <p:cNvPicPr preferRelativeResize="0"/>
          <p:nvPr/>
        </p:nvPicPr>
        <p:blipFill rotWithShape="1">
          <a:blip r:embed="rId3">
            <a:alphaModFix/>
          </a:blip>
          <a:srcRect b="0" l="0" r="0" t="0"/>
          <a:stretch/>
        </p:blipFill>
        <p:spPr>
          <a:xfrm>
            <a:off x="5427325" y="2928025"/>
            <a:ext cx="1374750" cy="1397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1066805" y="242178"/>
            <a:ext cx="10058400" cy="1450800"/>
          </a:xfrm>
          <a:prstGeom prst="rect">
            <a:avLst/>
          </a:prstGeom>
        </p:spPr>
        <p:txBody>
          <a:bodyPr anchorCtr="0" anchor="b" bIns="91425" lIns="91425" rIns="91425" wrap="square" tIns="91425">
            <a:noAutofit/>
          </a:bodyPr>
          <a:lstStyle/>
          <a:p>
            <a:pPr indent="0" lvl="0" marL="0" rtl="0">
              <a:spcBef>
                <a:spcPts val="0"/>
              </a:spcBef>
              <a:buNone/>
            </a:pPr>
            <a:r>
              <a:rPr lang="en-US" sz="4200"/>
              <a:t>Block Matching / Sub-Pixel Estimation Result</a:t>
            </a:r>
          </a:p>
        </p:txBody>
      </p:sp>
      <p:pic>
        <p:nvPicPr>
          <p:cNvPr id="196" name="Shape 196"/>
          <p:cNvPicPr preferRelativeResize="0"/>
          <p:nvPr/>
        </p:nvPicPr>
        <p:blipFill rotWithShape="1">
          <a:blip r:embed="rId3">
            <a:alphaModFix/>
          </a:blip>
          <a:srcRect b="0" l="0" r="0" t="0"/>
          <a:stretch/>
        </p:blipFill>
        <p:spPr>
          <a:xfrm>
            <a:off x="11674259" y="6331863"/>
            <a:ext cx="517742" cy="526137"/>
          </a:xfrm>
          <a:prstGeom prst="rect">
            <a:avLst/>
          </a:prstGeom>
          <a:noFill/>
          <a:ln>
            <a:noFill/>
          </a:ln>
        </p:spPr>
      </p:pic>
      <p:pic>
        <p:nvPicPr>
          <p:cNvPr id="197" name="Shape 197"/>
          <p:cNvPicPr preferRelativeResize="0"/>
          <p:nvPr/>
        </p:nvPicPr>
        <p:blipFill>
          <a:blip r:embed="rId4">
            <a:alphaModFix/>
          </a:blip>
          <a:stretch>
            <a:fillRect/>
          </a:stretch>
        </p:blipFill>
        <p:spPr>
          <a:xfrm>
            <a:off x="6579200" y="2083600"/>
            <a:ext cx="4314825" cy="3576511"/>
          </a:xfrm>
          <a:prstGeom prst="rect">
            <a:avLst/>
          </a:prstGeom>
          <a:noFill/>
          <a:ln>
            <a:noFill/>
          </a:ln>
        </p:spPr>
      </p:pic>
      <p:pic>
        <p:nvPicPr>
          <p:cNvPr id="198" name="Shape 198"/>
          <p:cNvPicPr preferRelativeResize="0"/>
          <p:nvPr/>
        </p:nvPicPr>
        <p:blipFill>
          <a:blip r:embed="rId5">
            <a:alphaModFix/>
          </a:blip>
          <a:stretch>
            <a:fillRect/>
          </a:stretch>
        </p:blipFill>
        <p:spPr>
          <a:xfrm>
            <a:off x="1295850" y="2085916"/>
            <a:ext cx="4286250" cy="3571875"/>
          </a:xfrm>
          <a:prstGeom prst="rect">
            <a:avLst/>
          </a:prstGeom>
          <a:noFill/>
          <a:ln>
            <a:noFill/>
          </a:ln>
        </p:spPr>
      </p:pic>
      <p:sp>
        <p:nvSpPr>
          <p:cNvPr id="199" name="Shape 199"/>
          <p:cNvSpPr txBox="1"/>
          <p:nvPr/>
        </p:nvSpPr>
        <p:spPr>
          <a:xfrm>
            <a:off x="2252825" y="5799800"/>
            <a:ext cx="3692100" cy="440700"/>
          </a:xfrm>
          <a:prstGeom prst="rect">
            <a:avLst/>
          </a:prstGeom>
          <a:noFill/>
          <a:ln>
            <a:noFill/>
          </a:ln>
        </p:spPr>
        <p:txBody>
          <a:bodyPr anchorCtr="0" anchor="t" bIns="91425" lIns="91425" rIns="91425" wrap="square" tIns="91425">
            <a:noAutofit/>
          </a:bodyPr>
          <a:lstStyle/>
          <a:p>
            <a:pPr indent="0" lvl="0" marL="0">
              <a:spcBef>
                <a:spcPts val="0"/>
              </a:spcBef>
              <a:buNone/>
            </a:pPr>
            <a:r>
              <a:rPr lang="en-US" sz="1800"/>
              <a:t>Basic Block Matching</a:t>
            </a:r>
          </a:p>
        </p:txBody>
      </p:sp>
      <p:sp>
        <p:nvSpPr>
          <p:cNvPr id="200" name="Shape 200"/>
          <p:cNvSpPr txBox="1"/>
          <p:nvPr/>
        </p:nvSpPr>
        <p:spPr>
          <a:xfrm>
            <a:off x="6255275" y="5799800"/>
            <a:ext cx="5257500" cy="440700"/>
          </a:xfrm>
          <a:prstGeom prst="rect">
            <a:avLst/>
          </a:prstGeom>
          <a:noFill/>
          <a:ln>
            <a:noFill/>
          </a:ln>
        </p:spPr>
        <p:txBody>
          <a:bodyPr anchorCtr="0" anchor="t" bIns="91425" lIns="91425" rIns="91425" wrap="square" tIns="91425">
            <a:noAutofit/>
          </a:bodyPr>
          <a:lstStyle/>
          <a:p>
            <a:pPr indent="0" lvl="0" marL="0" rtl="0">
              <a:spcBef>
                <a:spcPts val="0"/>
              </a:spcBef>
              <a:buNone/>
            </a:pPr>
            <a:r>
              <a:rPr lang="en-US" sz="1800"/>
              <a:t>Basic Block Matching with Sub-Pixel Estimation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1097280" y="286603"/>
            <a:ext cx="10058400" cy="1450800"/>
          </a:xfrm>
          <a:prstGeom prst="rect">
            <a:avLst/>
          </a:prstGeom>
        </p:spPr>
        <p:txBody>
          <a:bodyPr anchorCtr="0" anchor="b" bIns="91425" lIns="91425" rIns="91425" wrap="square" tIns="91425">
            <a:noAutofit/>
          </a:bodyPr>
          <a:lstStyle/>
          <a:p>
            <a:pPr indent="0" lvl="0" marL="0">
              <a:spcBef>
                <a:spcPts val="0"/>
              </a:spcBef>
              <a:buNone/>
            </a:pPr>
            <a:r>
              <a:rPr lang="en-US"/>
              <a:t>Dynamic Programming Approach </a:t>
            </a:r>
          </a:p>
        </p:txBody>
      </p:sp>
      <p:sp>
        <p:nvSpPr>
          <p:cNvPr id="207" name="Shape 207"/>
          <p:cNvSpPr txBox="1"/>
          <p:nvPr>
            <p:ph idx="1" type="body"/>
          </p:nvPr>
        </p:nvSpPr>
        <p:spPr>
          <a:xfrm>
            <a:off x="1097280" y="1845734"/>
            <a:ext cx="10058400" cy="4023300"/>
          </a:xfrm>
          <a:prstGeom prst="rect">
            <a:avLst/>
          </a:prstGeom>
        </p:spPr>
        <p:txBody>
          <a:bodyPr anchorCtr="0" anchor="t" bIns="91425" lIns="91425" rIns="91425" wrap="square" tIns="91425">
            <a:noAutofit/>
          </a:bodyPr>
          <a:lstStyle/>
          <a:p>
            <a:pPr indent="35560" lvl="0" marL="91440">
              <a:spcBef>
                <a:spcPts val="0"/>
              </a:spcBef>
              <a:buNone/>
            </a:pPr>
            <a:r>
              <a:rPr lang="en-US" sz="2400"/>
              <a:t>In order to keep the disparity smooth, we introduced a penalty for high variance between two </a:t>
            </a:r>
            <a:r>
              <a:rPr lang="en-US" sz="2400"/>
              <a:t>adjacent</a:t>
            </a:r>
            <a:r>
              <a:rPr lang="en-US" sz="2400"/>
              <a:t> disparity values. Then we find the path with minimum cost across the cost matrix as the final results.</a:t>
            </a:r>
          </a:p>
          <a:p>
            <a:pPr indent="35560" lvl="0" marL="91440">
              <a:spcBef>
                <a:spcPts val="0"/>
              </a:spcBef>
              <a:buNone/>
            </a:pPr>
            <a:r>
              <a:t/>
            </a:r>
            <a:endParaRPr sz="2400"/>
          </a:p>
          <a:p>
            <a:pPr indent="35560" lvl="0" marL="91440">
              <a:spcBef>
                <a:spcPts val="0"/>
              </a:spcBef>
              <a:buNone/>
            </a:pPr>
            <a:r>
              <a:rPr lang="en-US" sz="2400"/>
              <a:t>To improve the results, we considered to use the RGB channels and the adaptive window methods. Our window sizes are based on the Canny edge density. These two </a:t>
            </a:r>
            <a:r>
              <a:rPr lang="en-US" sz="2400"/>
              <a:t>improvements give us a cost matrix with more accurate cost values.</a:t>
            </a:r>
            <a:r>
              <a:rPr lang="en-US" sz="2400"/>
              <a:t> </a:t>
            </a:r>
          </a:p>
        </p:txBody>
      </p:sp>
      <p:pic>
        <p:nvPicPr>
          <p:cNvPr id="208" name="Shape 208"/>
          <p:cNvPicPr preferRelativeResize="0"/>
          <p:nvPr/>
        </p:nvPicPr>
        <p:blipFill rotWithShape="1">
          <a:blip r:embed="rId3">
            <a:alphaModFix/>
          </a:blip>
          <a:srcRect b="0" l="0" r="0" t="0"/>
          <a:stretch/>
        </p:blipFill>
        <p:spPr>
          <a:xfrm>
            <a:off x="11674259" y="6331863"/>
            <a:ext cx="517742" cy="5261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1097280" y="286603"/>
            <a:ext cx="10058400" cy="1450800"/>
          </a:xfrm>
          <a:prstGeom prst="rect">
            <a:avLst/>
          </a:prstGeom>
        </p:spPr>
        <p:txBody>
          <a:bodyPr anchorCtr="0" anchor="b" bIns="91425" lIns="91425" rIns="91425" wrap="square" tIns="91425">
            <a:noAutofit/>
          </a:bodyPr>
          <a:lstStyle/>
          <a:p>
            <a:pPr indent="0" lvl="0" marL="0">
              <a:spcBef>
                <a:spcPts val="0"/>
              </a:spcBef>
              <a:buNone/>
            </a:pPr>
            <a:r>
              <a:rPr lang="en-US"/>
              <a:t>Dynamic Programming Results</a:t>
            </a:r>
          </a:p>
        </p:txBody>
      </p:sp>
      <p:sp>
        <p:nvSpPr>
          <p:cNvPr id="215" name="Shape 215"/>
          <p:cNvSpPr txBox="1"/>
          <p:nvPr>
            <p:ph idx="1" type="body"/>
          </p:nvPr>
        </p:nvSpPr>
        <p:spPr>
          <a:xfrm>
            <a:off x="1097275" y="1644750"/>
            <a:ext cx="10058400" cy="4224300"/>
          </a:xfrm>
          <a:prstGeom prst="rect">
            <a:avLst/>
          </a:prstGeom>
        </p:spPr>
        <p:txBody>
          <a:bodyPr anchorCtr="0" anchor="t" bIns="91425" lIns="91425" rIns="91425" wrap="square" tIns="91425">
            <a:noAutofit/>
          </a:bodyPr>
          <a:lstStyle/>
          <a:p>
            <a:pPr indent="35560" lvl="0" marL="91440">
              <a:lnSpc>
                <a:spcPct val="100000"/>
              </a:lnSpc>
              <a:spcBef>
                <a:spcPts val="600"/>
              </a:spcBef>
              <a:buNone/>
            </a:pPr>
            <a:r>
              <a:rPr b="1" lang="en-US" sz="2400"/>
              <a:t>Brightness VS RGB channels: </a:t>
            </a:r>
          </a:p>
          <a:p>
            <a:pPr indent="35560" lvl="0" marL="91440">
              <a:lnSpc>
                <a:spcPct val="100000"/>
              </a:lnSpc>
              <a:spcBef>
                <a:spcPts val="600"/>
              </a:spcBef>
              <a:buNone/>
            </a:pPr>
            <a:r>
              <a:rPr lang="en-US" sz="2400"/>
              <a:t>Full usage of RGB channels helped to find better </a:t>
            </a:r>
            <a:r>
              <a:rPr lang="en-US" sz="2400"/>
              <a:t>correspondence</a:t>
            </a:r>
            <a:r>
              <a:rPr lang="en-US" sz="2400"/>
              <a:t>.</a:t>
            </a:r>
          </a:p>
          <a:p>
            <a:pPr indent="35560" lvl="0" marL="91440">
              <a:spcBef>
                <a:spcPts val="0"/>
              </a:spcBef>
              <a:buNone/>
            </a:pPr>
            <a:r>
              <a:t/>
            </a:r>
            <a:endParaRPr/>
          </a:p>
        </p:txBody>
      </p:sp>
      <p:pic>
        <p:nvPicPr>
          <p:cNvPr id="216" name="Shape 216"/>
          <p:cNvPicPr preferRelativeResize="0"/>
          <p:nvPr/>
        </p:nvPicPr>
        <p:blipFill>
          <a:blip r:embed="rId3">
            <a:alphaModFix/>
          </a:blip>
          <a:stretch>
            <a:fillRect/>
          </a:stretch>
        </p:blipFill>
        <p:spPr>
          <a:xfrm>
            <a:off x="1680912" y="2870962"/>
            <a:ext cx="3686326" cy="3002774"/>
          </a:xfrm>
          <a:prstGeom prst="rect">
            <a:avLst/>
          </a:prstGeom>
          <a:noFill/>
          <a:ln>
            <a:noFill/>
          </a:ln>
        </p:spPr>
      </p:pic>
      <p:sp>
        <p:nvSpPr>
          <p:cNvPr id="217" name="Shape 217"/>
          <p:cNvSpPr txBox="1"/>
          <p:nvPr/>
        </p:nvSpPr>
        <p:spPr>
          <a:xfrm>
            <a:off x="2107175" y="5915900"/>
            <a:ext cx="2833800" cy="634800"/>
          </a:xfrm>
          <a:prstGeom prst="rect">
            <a:avLst/>
          </a:prstGeom>
          <a:noFill/>
          <a:ln>
            <a:noFill/>
          </a:ln>
        </p:spPr>
        <p:txBody>
          <a:bodyPr anchorCtr="0" anchor="t" bIns="91425" lIns="91425" rIns="91425" wrap="square" tIns="91425">
            <a:noAutofit/>
          </a:bodyPr>
          <a:lstStyle/>
          <a:p>
            <a:pPr indent="0" lvl="0" marL="0" algn="ctr">
              <a:spcBef>
                <a:spcPts val="0"/>
              </a:spcBef>
              <a:buNone/>
            </a:pPr>
            <a:r>
              <a:rPr lang="en-US" sz="1800"/>
              <a:t>Brightness</a:t>
            </a:r>
          </a:p>
        </p:txBody>
      </p:sp>
      <p:pic>
        <p:nvPicPr>
          <p:cNvPr id="218" name="Shape 218"/>
          <p:cNvPicPr preferRelativeResize="0"/>
          <p:nvPr/>
        </p:nvPicPr>
        <p:blipFill>
          <a:blip r:embed="rId4">
            <a:alphaModFix/>
          </a:blip>
          <a:stretch>
            <a:fillRect/>
          </a:stretch>
        </p:blipFill>
        <p:spPr>
          <a:xfrm>
            <a:off x="6865175" y="2881250"/>
            <a:ext cx="3603302" cy="3002775"/>
          </a:xfrm>
          <a:prstGeom prst="rect">
            <a:avLst/>
          </a:prstGeom>
          <a:noFill/>
          <a:ln>
            <a:noFill/>
          </a:ln>
        </p:spPr>
      </p:pic>
      <p:sp>
        <p:nvSpPr>
          <p:cNvPr id="219" name="Shape 219"/>
          <p:cNvSpPr txBox="1"/>
          <p:nvPr/>
        </p:nvSpPr>
        <p:spPr>
          <a:xfrm>
            <a:off x="7133200" y="5915900"/>
            <a:ext cx="3196500" cy="634800"/>
          </a:xfrm>
          <a:prstGeom prst="rect">
            <a:avLst/>
          </a:prstGeom>
          <a:noFill/>
          <a:ln>
            <a:noFill/>
          </a:ln>
        </p:spPr>
        <p:txBody>
          <a:bodyPr anchorCtr="0" anchor="t" bIns="91425" lIns="91425" rIns="91425" wrap="square" tIns="91425">
            <a:noAutofit/>
          </a:bodyPr>
          <a:lstStyle/>
          <a:p>
            <a:pPr indent="0" lvl="0" marL="0" algn="ctr">
              <a:spcBef>
                <a:spcPts val="0"/>
              </a:spcBef>
              <a:buNone/>
            </a:pPr>
            <a:r>
              <a:rPr lang="en-US" sz="1800"/>
              <a:t>RGB</a:t>
            </a:r>
          </a:p>
        </p:txBody>
      </p:sp>
      <p:sp>
        <p:nvSpPr>
          <p:cNvPr id="220" name="Shape 220"/>
          <p:cNvSpPr/>
          <p:nvPr/>
        </p:nvSpPr>
        <p:spPr>
          <a:xfrm rot="-5750403">
            <a:off x="3370016" y="4493696"/>
            <a:ext cx="615558" cy="567889"/>
          </a:xfrm>
          <a:custGeom>
            <a:pathLst>
              <a:path extrusionOk="0" h="22107" w="23591">
                <a:moveTo>
                  <a:pt x="15726" y="907"/>
                </a:moveTo>
                <a:cubicBezTo>
                  <a:pt x="9980" y="907"/>
                  <a:pt x="2126" y="3164"/>
                  <a:pt x="310" y="8615"/>
                </a:cubicBezTo>
                <a:cubicBezTo>
                  <a:pt x="-1519" y="14104"/>
                  <a:pt x="6102" y="20101"/>
                  <a:pt x="11645" y="21764"/>
                </a:cubicBezTo>
                <a:cubicBezTo>
                  <a:pt x="16222" y="23137"/>
                  <a:pt x="22906" y="18353"/>
                  <a:pt x="23434" y="13603"/>
                </a:cubicBezTo>
                <a:cubicBezTo>
                  <a:pt x="24064" y="7924"/>
                  <a:pt x="18116" y="2555"/>
                  <a:pt x="13006" y="0"/>
                </a:cubicBezTo>
              </a:path>
            </a:pathLst>
          </a:custGeom>
          <a:noFill/>
          <a:ln cap="flat" cmpd="sng" w="76200">
            <a:solidFill>
              <a:srgbClr val="00FF00"/>
            </a:solidFill>
            <a:prstDash val="solid"/>
            <a:round/>
            <a:headEnd len="lg" w="lg" type="none"/>
            <a:tailEnd len="lg" w="lg" type="none"/>
          </a:ln>
        </p:spPr>
      </p:sp>
      <p:sp>
        <p:nvSpPr>
          <p:cNvPr id="221" name="Shape 221"/>
          <p:cNvSpPr/>
          <p:nvPr/>
        </p:nvSpPr>
        <p:spPr>
          <a:xfrm>
            <a:off x="8502725" y="4511324"/>
            <a:ext cx="603738" cy="753030"/>
          </a:xfrm>
          <a:custGeom>
            <a:pathLst>
              <a:path extrusionOk="0" h="25261" w="32529">
                <a:moveTo>
                  <a:pt x="21917" y="564"/>
                </a:moveTo>
                <a:cubicBezTo>
                  <a:pt x="15524" y="564"/>
                  <a:pt x="7393" y="-1690"/>
                  <a:pt x="2874" y="2831"/>
                </a:cubicBezTo>
                <a:cubicBezTo>
                  <a:pt x="-867" y="6573"/>
                  <a:pt x="-829" y="14523"/>
                  <a:pt x="2420" y="18701"/>
                </a:cubicBezTo>
                <a:cubicBezTo>
                  <a:pt x="7922" y="25776"/>
                  <a:pt x="22564" y="27478"/>
                  <a:pt x="29172" y="21421"/>
                </a:cubicBezTo>
                <a:cubicBezTo>
                  <a:pt x="32580" y="18296"/>
                  <a:pt x="33110" y="12279"/>
                  <a:pt x="31893" y="7819"/>
                </a:cubicBezTo>
                <a:cubicBezTo>
                  <a:pt x="30833" y="3936"/>
                  <a:pt x="25941" y="1017"/>
                  <a:pt x="21917" y="1017"/>
                </a:cubicBezTo>
              </a:path>
            </a:pathLst>
          </a:custGeom>
          <a:noFill/>
          <a:ln cap="flat" cmpd="sng" w="76200">
            <a:solidFill>
              <a:srgbClr val="00FF00"/>
            </a:solidFill>
            <a:prstDash val="solid"/>
            <a:round/>
            <a:headEnd len="lg" w="lg" type="none"/>
            <a:tailEnd len="lg" w="lg" type="none"/>
          </a:ln>
        </p:spPr>
      </p:sp>
      <p:sp>
        <p:nvSpPr>
          <p:cNvPr id="222" name="Shape 222"/>
          <p:cNvSpPr/>
          <p:nvPr/>
        </p:nvSpPr>
        <p:spPr>
          <a:xfrm>
            <a:off x="4763550" y="4045256"/>
            <a:ext cx="603700" cy="674775"/>
          </a:xfrm>
          <a:custGeom>
            <a:pathLst>
              <a:path extrusionOk="0" h="26991" w="24148">
                <a:moveTo>
                  <a:pt x="11622" y="158"/>
                </a:moveTo>
                <a:cubicBezTo>
                  <a:pt x="9274" y="418"/>
                  <a:pt x="9189" y="0"/>
                  <a:pt x="6927" y="679"/>
                </a:cubicBezTo>
                <a:cubicBezTo>
                  <a:pt x="4180" y="1503"/>
                  <a:pt x="5847" y="6339"/>
                  <a:pt x="4841" y="9025"/>
                </a:cubicBezTo>
                <a:cubicBezTo>
                  <a:pt x="3122" y="13609"/>
                  <a:pt x="-1522" y="18728"/>
                  <a:pt x="668" y="23107"/>
                </a:cubicBezTo>
                <a:cubicBezTo>
                  <a:pt x="2971" y="27711"/>
                  <a:pt x="10767" y="27353"/>
                  <a:pt x="15794" y="26237"/>
                </a:cubicBezTo>
                <a:cubicBezTo>
                  <a:pt x="21335" y="25005"/>
                  <a:pt x="25412" y="16496"/>
                  <a:pt x="23618" y="11111"/>
                </a:cubicBezTo>
                <a:cubicBezTo>
                  <a:pt x="21924" y="6029"/>
                  <a:pt x="15370" y="4114"/>
                  <a:pt x="10578" y="1723"/>
                </a:cubicBezTo>
              </a:path>
            </a:pathLst>
          </a:custGeom>
          <a:noFill/>
          <a:ln cap="flat" cmpd="sng" w="76200">
            <a:solidFill>
              <a:srgbClr val="00FF00"/>
            </a:solidFill>
            <a:prstDash val="solid"/>
            <a:round/>
            <a:headEnd len="lg" w="lg" type="none"/>
            <a:tailEnd len="lg" w="lg" type="none"/>
          </a:ln>
        </p:spPr>
      </p:sp>
      <p:sp>
        <p:nvSpPr>
          <p:cNvPr id="223" name="Shape 223"/>
          <p:cNvSpPr/>
          <p:nvPr/>
        </p:nvSpPr>
        <p:spPr>
          <a:xfrm>
            <a:off x="9840766" y="4064165"/>
            <a:ext cx="749200" cy="616350"/>
          </a:xfrm>
          <a:custGeom>
            <a:pathLst>
              <a:path extrusionOk="0" h="24654" w="29968">
                <a:moveTo>
                  <a:pt x="26510" y="966"/>
                </a:moveTo>
                <a:cubicBezTo>
                  <a:pt x="21986" y="966"/>
                  <a:pt x="17384" y="-443"/>
                  <a:pt x="12949" y="444"/>
                </a:cubicBezTo>
                <a:cubicBezTo>
                  <a:pt x="6230" y="1788"/>
                  <a:pt x="-2846" y="11433"/>
                  <a:pt x="953" y="17135"/>
                </a:cubicBezTo>
                <a:cubicBezTo>
                  <a:pt x="5680" y="24228"/>
                  <a:pt x="18679" y="26736"/>
                  <a:pt x="25989" y="22350"/>
                </a:cubicBezTo>
                <a:cubicBezTo>
                  <a:pt x="31968" y="18761"/>
                  <a:pt x="30660" y="4608"/>
                  <a:pt x="24424" y="1487"/>
                </a:cubicBezTo>
              </a:path>
            </a:pathLst>
          </a:custGeom>
          <a:noFill/>
          <a:ln cap="flat" cmpd="sng" w="76200">
            <a:solidFill>
              <a:srgbClr val="00FF00"/>
            </a:solidFill>
            <a:prstDash val="solid"/>
            <a:round/>
            <a:headEnd len="lg" w="lg" type="none"/>
            <a:tailEnd len="lg" w="lg" type="none"/>
          </a:ln>
        </p:spPr>
      </p:sp>
      <p:sp>
        <p:nvSpPr>
          <p:cNvPr id="224" name="Shape 224"/>
          <p:cNvSpPr txBox="1"/>
          <p:nvPr/>
        </p:nvSpPr>
        <p:spPr>
          <a:xfrm>
            <a:off x="9045754" y="4864713"/>
            <a:ext cx="1386300" cy="333600"/>
          </a:xfrm>
          <a:prstGeom prst="rect">
            <a:avLst/>
          </a:prstGeom>
          <a:noFill/>
          <a:ln>
            <a:noFill/>
          </a:ln>
        </p:spPr>
        <p:txBody>
          <a:bodyPr anchorCtr="0" anchor="t" bIns="91425" lIns="91425" rIns="91425" wrap="square" tIns="91425">
            <a:noAutofit/>
          </a:bodyPr>
          <a:lstStyle/>
          <a:p>
            <a:pPr indent="0" lvl="0" marL="0" rtl="0">
              <a:spcBef>
                <a:spcPts val="0"/>
              </a:spcBef>
              <a:buNone/>
            </a:pPr>
            <a:r>
              <a:rPr lang="en-US"/>
              <a:t>Improvement</a:t>
            </a:r>
          </a:p>
        </p:txBody>
      </p:sp>
      <p:pic>
        <p:nvPicPr>
          <p:cNvPr id="225" name="Shape 225"/>
          <p:cNvPicPr preferRelativeResize="0"/>
          <p:nvPr/>
        </p:nvPicPr>
        <p:blipFill rotWithShape="1">
          <a:blip r:embed="rId5">
            <a:alphaModFix/>
          </a:blip>
          <a:srcRect b="0" l="0" r="0" t="0"/>
          <a:stretch/>
        </p:blipFill>
        <p:spPr>
          <a:xfrm>
            <a:off x="11674259" y="6331863"/>
            <a:ext cx="517742" cy="5261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1097280" y="286603"/>
            <a:ext cx="10058400" cy="1450800"/>
          </a:xfrm>
          <a:prstGeom prst="rect">
            <a:avLst/>
          </a:prstGeom>
        </p:spPr>
        <p:txBody>
          <a:bodyPr anchorCtr="0" anchor="b" bIns="91425" lIns="91425" rIns="91425" wrap="square" tIns="91425">
            <a:noAutofit/>
          </a:bodyPr>
          <a:lstStyle/>
          <a:p>
            <a:pPr indent="0" lvl="0" marL="0">
              <a:spcBef>
                <a:spcPts val="0"/>
              </a:spcBef>
              <a:buNone/>
            </a:pPr>
            <a:r>
              <a:rPr lang="en-US"/>
              <a:t>Dynamic Programming</a:t>
            </a:r>
          </a:p>
        </p:txBody>
      </p:sp>
      <p:sp>
        <p:nvSpPr>
          <p:cNvPr id="232" name="Shape 232"/>
          <p:cNvSpPr txBox="1"/>
          <p:nvPr>
            <p:ph idx="1" type="body"/>
          </p:nvPr>
        </p:nvSpPr>
        <p:spPr>
          <a:xfrm>
            <a:off x="1097280" y="1661209"/>
            <a:ext cx="10058400" cy="4023300"/>
          </a:xfrm>
          <a:prstGeom prst="rect">
            <a:avLst/>
          </a:prstGeom>
        </p:spPr>
        <p:txBody>
          <a:bodyPr anchorCtr="0" anchor="t" bIns="91425" lIns="91425" rIns="91425" wrap="square" tIns="91425">
            <a:noAutofit/>
          </a:bodyPr>
          <a:lstStyle/>
          <a:p>
            <a:pPr indent="35560" lvl="0" marL="91440">
              <a:lnSpc>
                <a:spcPct val="100000"/>
              </a:lnSpc>
              <a:spcBef>
                <a:spcPts val="600"/>
              </a:spcBef>
              <a:buNone/>
            </a:pPr>
            <a:r>
              <a:rPr b="1" lang="en-US" sz="2400"/>
              <a:t>Adaptive Window</a:t>
            </a:r>
            <a:r>
              <a:rPr lang="en-US" sz="2400"/>
              <a:t>: </a:t>
            </a:r>
          </a:p>
          <a:p>
            <a:pPr indent="35560" lvl="0" marL="91440">
              <a:lnSpc>
                <a:spcPct val="100000"/>
              </a:lnSpc>
              <a:spcBef>
                <a:spcPts val="600"/>
              </a:spcBef>
              <a:buNone/>
            </a:pPr>
            <a:r>
              <a:rPr lang="en-US" sz="2400"/>
              <a:t>The window size will change due to the density of the Canny edges.</a:t>
            </a:r>
          </a:p>
        </p:txBody>
      </p:sp>
      <p:pic>
        <p:nvPicPr>
          <p:cNvPr id="233" name="Shape 233"/>
          <p:cNvPicPr preferRelativeResize="0"/>
          <p:nvPr/>
        </p:nvPicPr>
        <p:blipFill>
          <a:blip r:embed="rId3">
            <a:alphaModFix/>
          </a:blip>
          <a:stretch>
            <a:fillRect/>
          </a:stretch>
        </p:blipFill>
        <p:spPr>
          <a:xfrm>
            <a:off x="1744500" y="2832800"/>
            <a:ext cx="3544850" cy="2954025"/>
          </a:xfrm>
          <a:prstGeom prst="rect">
            <a:avLst/>
          </a:prstGeom>
          <a:noFill/>
          <a:ln>
            <a:noFill/>
          </a:ln>
        </p:spPr>
      </p:pic>
      <p:sp>
        <p:nvSpPr>
          <p:cNvPr id="234" name="Shape 234"/>
          <p:cNvSpPr txBox="1"/>
          <p:nvPr/>
        </p:nvSpPr>
        <p:spPr>
          <a:xfrm>
            <a:off x="1637275" y="5813775"/>
            <a:ext cx="3759300" cy="531600"/>
          </a:xfrm>
          <a:prstGeom prst="rect">
            <a:avLst/>
          </a:prstGeom>
          <a:noFill/>
          <a:ln>
            <a:noFill/>
          </a:ln>
        </p:spPr>
        <p:txBody>
          <a:bodyPr anchorCtr="0" anchor="t" bIns="91425" lIns="91425" rIns="91425" wrap="square" tIns="91425">
            <a:noAutofit/>
          </a:bodyPr>
          <a:lstStyle/>
          <a:p>
            <a:pPr indent="0" lvl="0" marL="0" algn="ctr">
              <a:spcBef>
                <a:spcPts val="0"/>
              </a:spcBef>
              <a:buNone/>
            </a:pPr>
            <a:r>
              <a:rPr lang="en-US" sz="2400">
                <a:latin typeface="Calibri"/>
                <a:ea typeface="Calibri"/>
                <a:cs typeface="Calibri"/>
                <a:sym typeface="Calibri"/>
              </a:rPr>
              <a:t>RGB dynamic programming</a:t>
            </a:r>
          </a:p>
        </p:txBody>
      </p:sp>
      <p:pic>
        <p:nvPicPr>
          <p:cNvPr id="235" name="Shape 235"/>
          <p:cNvPicPr preferRelativeResize="0"/>
          <p:nvPr/>
        </p:nvPicPr>
        <p:blipFill>
          <a:blip r:embed="rId4">
            <a:alphaModFix/>
          </a:blip>
          <a:stretch>
            <a:fillRect/>
          </a:stretch>
        </p:blipFill>
        <p:spPr>
          <a:xfrm>
            <a:off x="6805200" y="2832792"/>
            <a:ext cx="3544850" cy="2954032"/>
          </a:xfrm>
          <a:prstGeom prst="rect">
            <a:avLst/>
          </a:prstGeom>
          <a:noFill/>
          <a:ln>
            <a:noFill/>
          </a:ln>
        </p:spPr>
      </p:pic>
      <p:sp>
        <p:nvSpPr>
          <p:cNvPr id="236" name="Shape 236"/>
          <p:cNvSpPr txBox="1"/>
          <p:nvPr/>
        </p:nvSpPr>
        <p:spPr>
          <a:xfrm>
            <a:off x="6597925" y="5796675"/>
            <a:ext cx="4111800" cy="413400"/>
          </a:xfrm>
          <a:prstGeom prst="rect">
            <a:avLst/>
          </a:prstGeom>
          <a:noFill/>
          <a:ln>
            <a:noFill/>
          </a:ln>
        </p:spPr>
        <p:txBody>
          <a:bodyPr anchorCtr="0" anchor="t" bIns="91425" lIns="91425" rIns="91425" wrap="square" tIns="91425">
            <a:noAutofit/>
          </a:bodyPr>
          <a:lstStyle/>
          <a:p>
            <a:pPr indent="0" lvl="0" marL="0" algn="ctr">
              <a:spcBef>
                <a:spcPts val="0"/>
              </a:spcBef>
              <a:buNone/>
            </a:pPr>
            <a:r>
              <a:rPr lang="en-US" sz="2400">
                <a:latin typeface="Calibri"/>
                <a:ea typeface="Calibri"/>
                <a:cs typeface="Calibri"/>
                <a:sym typeface="Calibri"/>
              </a:rPr>
              <a:t>RGB DP with adaptive window</a:t>
            </a:r>
          </a:p>
        </p:txBody>
      </p:sp>
      <p:sp>
        <p:nvSpPr>
          <p:cNvPr id="237" name="Shape 237"/>
          <p:cNvSpPr/>
          <p:nvPr/>
        </p:nvSpPr>
        <p:spPr>
          <a:xfrm>
            <a:off x="2430178" y="4750700"/>
            <a:ext cx="425150" cy="736275"/>
          </a:xfrm>
          <a:custGeom>
            <a:pathLst>
              <a:path extrusionOk="0" h="29451" w="17006">
                <a:moveTo>
                  <a:pt x="10434" y="1251"/>
                </a:moveTo>
                <a:cubicBezTo>
                  <a:pt x="6051" y="2710"/>
                  <a:pt x="1889" y="6456"/>
                  <a:pt x="428" y="10839"/>
                </a:cubicBezTo>
                <a:cubicBezTo>
                  <a:pt x="-1913" y="17859"/>
                  <a:pt x="5819" y="31216"/>
                  <a:pt x="12935" y="29183"/>
                </a:cubicBezTo>
                <a:cubicBezTo>
                  <a:pt x="22349" y="26492"/>
                  <a:pt x="12696" y="9288"/>
                  <a:pt x="9600" y="0"/>
                </a:cubicBezTo>
              </a:path>
            </a:pathLst>
          </a:custGeom>
          <a:noFill/>
          <a:ln cap="flat" cmpd="sng" w="76200">
            <a:solidFill>
              <a:srgbClr val="00FF00"/>
            </a:solidFill>
            <a:prstDash val="solid"/>
            <a:round/>
            <a:headEnd len="lg" w="lg" type="none"/>
            <a:tailEnd len="lg" w="lg" type="none"/>
          </a:ln>
        </p:spPr>
      </p:sp>
      <p:sp>
        <p:nvSpPr>
          <p:cNvPr id="238" name="Shape 238"/>
          <p:cNvSpPr/>
          <p:nvPr/>
        </p:nvSpPr>
        <p:spPr>
          <a:xfrm>
            <a:off x="7543750" y="4749325"/>
            <a:ext cx="537525" cy="739025"/>
          </a:xfrm>
          <a:custGeom>
            <a:pathLst>
              <a:path extrusionOk="0" h="29561" w="21501">
                <a:moveTo>
                  <a:pt x="12507" y="0"/>
                </a:moveTo>
                <a:cubicBezTo>
                  <a:pt x="6582" y="3189"/>
                  <a:pt x="0" y="9113"/>
                  <a:pt x="0" y="15842"/>
                </a:cubicBezTo>
                <a:cubicBezTo>
                  <a:pt x="0" y="22330"/>
                  <a:pt x="8076" y="31400"/>
                  <a:pt x="14174" y="29183"/>
                </a:cubicBezTo>
                <a:cubicBezTo>
                  <a:pt x="20411" y="26915"/>
                  <a:pt x="22666" y="16804"/>
                  <a:pt x="20845" y="10423"/>
                </a:cubicBezTo>
                <a:cubicBezTo>
                  <a:pt x="19656" y="6261"/>
                  <a:pt x="15690" y="3236"/>
                  <a:pt x="12090" y="834"/>
                </a:cubicBezTo>
              </a:path>
            </a:pathLst>
          </a:custGeom>
          <a:noFill/>
          <a:ln cap="flat" cmpd="sng" w="76200">
            <a:solidFill>
              <a:srgbClr val="00FF00"/>
            </a:solidFill>
            <a:prstDash val="solid"/>
            <a:round/>
            <a:headEnd len="lg" w="lg" type="none"/>
            <a:tailEnd len="lg" w="lg" type="none"/>
          </a:ln>
        </p:spPr>
      </p:sp>
      <p:sp>
        <p:nvSpPr>
          <p:cNvPr id="239" name="Shape 239"/>
          <p:cNvSpPr/>
          <p:nvPr/>
        </p:nvSpPr>
        <p:spPr>
          <a:xfrm>
            <a:off x="3961458" y="2991201"/>
            <a:ext cx="1327900" cy="1255675"/>
          </a:xfrm>
          <a:custGeom>
            <a:pathLst>
              <a:path extrusionOk="0" h="50227" w="53116">
                <a:moveTo>
                  <a:pt x="41696" y="9084"/>
                </a:moveTo>
                <a:cubicBezTo>
                  <a:pt x="33917" y="2763"/>
                  <a:pt x="22870" y="-953"/>
                  <a:pt x="12930" y="329"/>
                </a:cubicBezTo>
                <a:cubicBezTo>
                  <a:pt x="4238" y="1450"/>
                  <a:pt x="-2289" y="15489"/>
                  <a:pt x="840" y="23675"/>
                </a:cubicBezTo>
                <a:cubicBezTo>
                  <a:pt x="6167" y="37607"/>
                  <a:pt x="24602" y="55359"/>
                  <a:pt x="37944" y="48689"/>
                </a:cubicBezTo>
                <a:cubicBezTo>
                  <a:pt x="47288" y="44016"/>
                  <a:pt x="54106" y="31557"/>
                  <a:pt x="52952" y="21174"/>
                </a:cubicBezTo>
                <a:cubicBezTo>
                  <a:pt x="52255" y="14911"/>
                  <a:pt x="46422" y="8991"/>
                  <a:pt x="40445" y="6999"/>
                </a:cubicBezTo>
              </a:path>
            </a:pathLst>
          </a:custGeom>
          <a:noFill/>
          <a:ln cap="flat" cmpd="sng" w="76200">
            <a:solidFill>
              <a:srgbClr val="FF0000"/>
            </a:solidFill>
            <a:prstDash val="solid"/>
            <a:round/>
            <a:headEnd len="lg" w="lg" type="none"/>
            <a:tailEnd len="lg" w="lg" type="none"/>
          </a:ln>
        </p:spPr>
      </p:sp>
      <p:sp>
        <p:nvSpPr>
          <p:cNvPr id="240" name="Shape 240"/>
          <p:cNvSpPr/>
          <p:nvPr/>
        </p:nvSpPr>
        <p:spPr>
          <a:xfrm>
            <a:off x="9244475" y="2968777"/>
            <a:ext cx="1105584" cy="1255737"/>
          </a:xfrm>
          <a:custGeom>
            <a:pathLst>
              <a:path extrusionOk="0" h="57222" w="57560">
                <a:moveTo>
                  <a:pt x="43723" y="14886"/>
                </a:moveTo>
                <a:cubicBezTo>
                  <a:pt x="32964" y="5367"/>
                  <a:pt x="7343" y="-7459"/>
                  <a:pt x="1616" y="5714"/>
                </a:cubicBezTo>
                <a:cubicBezTo>
                  <a:pt x="-7273" y="26159"/>
                  <a:pt x="22463" y="59979"/>
                  <a:pt x="44557" y="56993"/>
                </a:cubicBezTo>
                <a:cubicBezTo>
                  <a:pt x="53241" y="55819"/>
                  <a:pt x="59983" y="41750"/>
                  <a:pt x="56647" y="33647"/>
                </a:cubicBezTo>
                <a:cubicBezTo>
                  <a:pt x="53133" y="25114"/>
                  <a:pt x="39971" y="20778"/>
                  <a:pt x="39971" y="11551"/>
                </a:cubicBezTo>
              </a:path>
            </a:pathLst>
          </a:custGeom>
          <a:noFill/>
          <a:ln cap="flat" cmpd="sng" w="76200">
            <a:solidFill>
              <a:srgbClr val="FF0000"/>
            </a:solidFill>
            <a:prstDash val="solid"/>
            <a:round/>
            <a:headEnd len="lg" w="lg" type="none"/>
            <a:tailEnd len="lg" w="lg" type="none"/>
          </a:ln>
        </p:spPr>
      </p:sp>
      <p:sp>
        <p:nvSpPr>
          <p:cNvPr id="241" name="Shape 241"/>
          <p:cNvSpPr txBox="1"/>
          <p:nvPr/>
        </p:nvSpPr>
        <p:spPr>
          <a:xfrm>
            <a:off x="10350050" y="2832794"/>
            <a:ext cx="1521600" cy="413400"/>
          </a:xfrm>
          <a:prstGeom prst="rect">
            <a:avLst/>
          </a:prstGeom>
          <a:noFill/>
          <a:ln>
            <a:noFill/>
          </a:ln>
        </p:spPr>
        <p:txBody>
          <a:bodyPr anchorCtr="0" anchor="t" bIns="91425" lIns="91425" rIns="91425" wrap="square" tIns="91425">
            <a:noAutofit/>
          </a:bodyPr>
          <a:lstStyle/>
          <a:p>
            <a:pPr indent="0" lvl="0" marL="0">
              <a:spcBef>
                <a:spcPts val="0"/>
              </a:spcBef>
              <a:buNone/>
            </a:pPr>
            <a:r>
              <a:rPr lang="en-US"/>
              <a:t>Loss of details</a:t>
            </a:r>
          </a:p>
          <a:p>
            <a:pPr indent="0" lvl="0" marL="0">
              <a:spcBef>
                <a:spcPts val="0"/>
              </a:spcBef>
              <a:buNone/>
            </a:pPr>
            <a:r>
              <a:t/>
            </a:r>
            <a:endParaRPr/>
          </a:p>
          <a:p>
            <a:pPr indent="0" lvl="0" marL="0">
              <a:spcBef>
                <a:spcPts val="0"/>
              </a:spcBef>
              <a:buNone/>
            </a:pPr>
            <a:r>
              <a:t/>
            </a:r>
            <a:endParaRPr/>
          </a:p>
        </p:txBody>
      </p:sp>
      <p:sp>
        <p:nvSpPr>
          <p:cNvPr id="242" name="Shape 242"/>
          <p:cNvSpPr txBox="1"/>
          <p:nvPr/>
        </p:nvSpPr>
        <p:spPr>
          <a:xfrm>
            <a:off x="8081275" y="5154750"/>
            <a:ext cx="1386300" cy="333600"/>
          </a:xfrm>
          <a:prstGeom prst="rect">
            <a:avLst/>
          </a:prstGeom>
          <a:noFill/>
          <a:ln>
            <a:noFill/>
          </a:ln>
        </p:spPr>
        <p:txBody>
          <a:bodyPr anchorCtr="0" anchor="t" bIns="91425" lIns="91425" rIns="91425" wrap="square" tIns="91425">
            <a:noAutofit/>
          </a:bodyPr>
          <a:lstStyle/>
          <a:p>
            <a:pPr indent="0" lvl="0" marL="0">
              <a:spcBef>
                <a:spcPts val="0"/>
              </a:spcBef>
              <a:buNone/>
            </a:pPr>
            <a:r>
              <a:rPr lang="en-US"/>
              <a:t>Improvement</a:t>
            </a:r>
          </a:p>
        </p:txBody>
      </p:sp>
      <p:pic>
        <p:nvPicPr>
          <p:cNvPr id="243" name="Shape 243"/>
          <p:cNvPicPr preferRelativeResize="0"/>
          <p:nvPr/>
        </p:nvPicPr>
        <p:blipFill rotWithShape="1">
          <a:blip r:embed="rId5">
            <a:alphaModFix/>
          </a:blip>
          <a:srcRect b="0" l="0" r="0" t="0"/>
          <a:stretch/>
        </p:blipFill>
        <p:spPr>
          <a:xfrm>
            <a:off x="11674259" y="6331863"/>
            <a:ext cx="517742" cy="5261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1097280" y="286603"/>
            <a:ext cx="10058400" cy="1450800"/>
          </a:xfrm>
          <a:prstGeom prst="rect">
            <a:avLst/>
          </a:prstGeom>
        </p:spPr>
        <p:txBody>
          <a:bodyPr anchorCtr="0" anchor="b" bIns="91425" lIns="91425" rIns="91425" wrap="square" tIns="91425">
            <a:noAutofit/>
          </a:bodyPr>
          <a:lstStyle/>
          <a:p>
            <a:pPr indent="0" lvl="0" marL="0">
              <a:spcBef>
                <a:spcPts val="0"/>
              </a:spcBef>
              <a:buNone/>
            </a:pPr>
            <a:r>
              <a:rPr lang="en-US"/>
              <a:t>Image Pyramid Approach</a:t>
            </a:r>
          </a:p>
        </p:txBody>
      </p:sp>
      <p:sp>
        <p:nvSpPr>
          <p:cNvPr id="250" name="Shape 250"/>
          <p:cNvSpPr txBox="1"/>
          <p:nvPr>
            <p:ph idx="1" type="body"/>
          </p:nvPr>
        </p:nvSpPr>
        <p:spPr>
          <a:xfrm>
            <a:off x="1097280" y="1845734"/>
            <a:ext cx="10058400" cy="4023300"/>
          </a:xfrm>
          <a:prstGeom prst="rect">
            <a:avLst/>
          </a:prstGeom>
        </p:spPr>
        <p:txBody>
          <a:bodyPr anchorCtr="0" anchor="t" bIns="91425" lIns="91425" rIns="91425" wrap="square" tIns="91425">
            <a:noAutofit/>
          </a:bodyPr>
          <a:lstStyle/>
          <a:p>
            <a:pPr indent="-34289" lvl="0" marL="91440">
              <a:spcBef>
                <a:spcPts val="0"/>
              </a:spcBef>
              <a:buClr>
                <a:schemeClr val="dk1"/>
              </a:buClr>
              <a:buSzPts val="1100"/>
              <a:buFont typeface="Arial"/>
              <a:buNone/>
            </a:pPr>
            <a:r>
              <a:rPr lang="en-US" sz="2400"/>
              <a:t>Use image pyramid to accelerate the matching process. First do the matching in lower layer, then do the matching use the estimated disparity value with a smaller search range to get the final disparity map.</a:t>
            </a:r>
          </a:p>
          <a:p>
            <a:pPr indent="-34289" lvl="0" marL="91440">
              <a:spcBef>
                <a:spcPts val="0"/>
              </a:spcBef>
              <a:buClr>
                <a:schemeClr val="dk1"/>
              </a:buClr>
              <a:buSzPts val="1100"/>
              <a:buFont typeface="Arial"/>
              <a:buNone/>
            </a:pPr>
            <a:r>
              <a:t/>
            </a:r>
            <a:endParaRPr sz="2400"/>
          </a:p>
          <a:p>
            <a:pPr indent="-34289" lvl="0" marL="91440" rtl="0">
              <a:spcBef>
                <a:spcPts val="0"/>
              </a:spcBef>
              <a:buClr>
                <a:schemeClr val="dk1"/>
              </a:buClr>
              <a:buSzPts val="1100"/>
              <a:buFont typeface="Arial"/>
              <a:buNone/>
            </a:pPr>
            <a:r>
              <a:rPr lang="en-US" sz="2400"/>
              <a:t>The multi-scale method runs faster, has a smoother results compared to basic block matching. But it also suffers from loss of details.</a:t>
            </a:r>
          </a:p>
          <a:p>
            <a:pPr indent="-34289" lvl="0" marL="91440">
              <a:spcBef>
                <a:spcPts val="0"/>
              </a:spcBef>
              <a:buClr>
                <a:schemeClr val="dk1"/>
              </a:buClr>
              <a:buSzPts val="1100"/>
              <a:buFont typeface="Arial"/>
              <a:buNone/>
            </a:pPr>
            <a:r>
              <a:t/>
            </a:r>
            <a:endParaRPr sz="2400"/>
          </a:p>
          <a:p>
            <a:pPr indent="-34289" lvl="0" marL="91440">
              <a:spcBef>
                <a:spcPts val="0"/>
              </a:spcBef>
              <a:buClr>
                <a:schemeClr val="dk1"/>
              </a:buClr>
              <a:buSzPts val="1100"/>
              <a:buFont typeface="Arial"/>
              <a:buNone/>
            </a:pPr>
            <a:r>
              <a:rPr lang="en-US" sz="2400"/>
              <a:t>We used full size and half size(2 scales) in this experiment. </a:t>
            </a:r>
          </a:p>
          <a:p>
            <a:pPr indent="-34289" lvl="0" marL="91440">
              <a:spcBef>
                <a:spcPts val="0"/>
              </a:spcBef>
              <a:buClr>
                <a:schemeClr val="dk1"/>
              </a:buClr>
              <a:buSzPts val="1100"/>
              <a:buFont typeface="Arial"/>
              <a:buNone/>
            </a:pPr>
            <a:r>
              <a:t/>
            </a:r>
            <a:endParaRPr sz="2400"/>
          </a:p>
          <a:p>
            <a:pPr indent="35560" lvl="0" marL="91440">
              <a:spcBef>
                <a:spcPts val="0"/>
              </a:spcBef>
              <a:buNone/>
            </a:pPr>
            <a:r>
              <a:t/>
            </a:r>
            <a:endParaRPr sz="2400"/>
          </a:p>
        </p:txBody>
      </p:sp>
      <p:pic>
        <p:nvPicPr>
          <p:cNvPr id="251" name="Shape 251"/>
          <p:cNvPicPr preferRelativeResize="0"/>
          <p:nvPr/>
        </p:nvPicPr>
        <p:blipFill rotWithShape="1">
          <a:blip r:embed="rId3">
            <a:alphaModFix/>
          </a:blip>
          <a:srcRect b="0" l="0" r="0" t="0"/>
          <a:stretch/>
        </p:blipFill>
        <p:spPr>
          <a:xfrm>
            <a:off x="11674259" y="6331863"/>
            <a:ext cx="517742" cy="5261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1097280" y="286603"/>
            <a:ext cx="10058400" cy="1450800"/>
          </a:xfrm>
          <a:prstGeom prst="rect">
            <a:avLst/>
          </a:prstGeom>
        </p:spPr>
        <p:txBody>
          <a:bodyPr anchorCtr="0" anchor="b" bIns="91425" lIns="91425" rIns="91425" wrap="square" tIns="91425">
            <a:noAutofit/>
          </a:bodyPr>
          <a:lstStyle/>
          <a:p>
            <a:pPr indent="0" lvl="0" marL="0">
              <a:spcBef>
                <a:spcPts val="0"/>
              </a:spcBef>
              <a:buNone/>
            </a:pPr>
            <a:r>
              <a:rPr lang="en-US"/>
              <a:t>Image Pyramid Result</a:t>
            </a:r>
          </a:p>
        </p:txBody>
      </p:sp>
      <p:pic>
        <p:nvPicPr>
          <p:cNvPr id="258" name="Shape 258"/>
          <p:cNvPicPr preferRelativeResize="0"/>
          <p:nvPr/>
        </p:nvPicPr>
        <p:blipFill>
          <a:blip r:embed="rId3">
            <a:alphaModFix/>
          </a:blip>
          <a:stretch>
            <a:fillRect/>
          </a:stretch>
        </p:blipFill>
        <p:spPr>
          <a:xfrm>
            <a:off x="2735150" y="1845725"/>
            <a:ext cx="6782660" cy="4023299"/>
          </a:xfrm>
          <a:prstGeom prst="rect">
            <a:avLst/>
          </a:prstGeom>
          <a:noFill/>
          <a:ln>
            <a:noFill/>
          </a:ln>
        </p:spPr>
      </p:pic>
      <p:pic>
        <p:nvPicPr>
          <p:cNvPr id="259" name="Shape 259"/>
          <p:cNvPicPr preferRelativeResize="0"/>
          <p:nvPr/>
        </p:nvPicPr>
        <p:blipFill rotWithShape="1">
          <a:blip r:embed="rId4">
            <a:alphaModFix/>
          </a:blip>
          <a:srcRect b="0" l="0" r="0" t="0"/>
          <a:stretch/>
        </p:blipFill>
        <p:spPr>
          <a:xfrm>
            <a:off x="11674259" y="6331863"/>
            <a:ext cx="517742" cy="5261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pic>
        <p:nvPicPr>
          <p:cNvPr id="265" name="Shape 265"/>
          <p:cNvPicPr preferRelativeResize="0"/>
          <p:nvPr/>
        </p:nvPicPr>
        <p:blipFill rotWithShape="1">
          <a:blip r:embed="rId3">
            <a:alphaModFix/>
          </a:blip>
          <a:srcRect b="57949" l="-112020" r="112020" t="-57950"/>
          <a:stretch/>
        </p:blipFill>
        <p:spPr>
          <a:xfrm>
            <a:off x="4084647" y="96425"/>
            <a:ext cx="2822380" cy="2316216"/>
          </a:xfrm>
          <a:prstGeom prst="rect">
            <a:avLst/>
          </a:prstGeom>
          <a:noFill/>
          <a:ln>
            <a:noFill/>
          </a:ln>
        </p:spPr>
      </p:pic>
      <p:pic>
        <p:nvPicPr>
          <p:cNvPr id="266" name="Shape 266"/>
          <p:cNvPicPr preferRelativeResize="0"/>
          <p:nvPr/>
        </p:nvPicPr>
        <p:blipFill>
          <a:blip r:embed="rId4">
            <a:alphaModFix/>
          </a:blip>
          <a:stretch>
            <a:fillRect/>
          </a:stretch>
        </p:blipFill>
        <p:spPr>
          <a:xfrm>
            <a:off x="8127331" y="201020"/>
            <a:ext cx="3156290" cy="2590261"/>
          </a:xfrm>
          <a:prstGeom prst="rect">
            <a:avLst/>
          </a:prstGeom>
          <a:noFill/>
          <a:ln>
            <a:noFill/>
          </a:ln>
        </p:spPr>
      </p:pic>
      <p:pic>
        <p:nvPicPr>
          <p:cNvPr id="267" name="Shape 267"/>
          <p:cNvPicPr preferRelativeResize="0"/>
          <p:nvPr/>
        </p:nvPicPr>
        <p:blipFill>
          <a:blip r:embed="rId5">
            <a:alphaModFix/>
          </a:blip>
          <a:stretch>
            <a:fillRect/>
          </a:stretch>
        </p:blipFill>
        <p:spPr>
          <a:xfrm>
            <a:off x="896093" y="3283383"/>
            <a:ext cx="3156294" cy="2590273"/>
          </a:xfrm>
          <a:prstGeom prst="rect">
            <a:avLst/>
          </a:prstGeom>
          <a:noFill/>
          <a:ln>
            <a:noFill/>
          </a:ln>
        </p:spPr>
      </p:pic>
      <p:pic>
        <p:nvPicPr>
          <p:cNvPr id="268" name="Shape 268"/>
          <p:cNvPicPr preferRelativeResize="0"/>
          <p:nvPr/>
        </p:nvPicPr>
        <p:blipFill>
          <a:blip r:embed="rId6">
            <a:alphaModFix/>
          </a:blip>
          <a:stretch>
            <a:fillRect/>
          </a:stretch>
        </p:blipFill>
        <p:spPr>
          <a:xfrm>
            <a:off x="4511694" y="3283369"/>
            <a:ext cx="3156294" cy="2590265"/>
          </a:xfrm>
          <a:prstGeom prst="rect">
            <a:avLst/>
          </a:prstGeom>
          <a:noFill/>
          <a:ln>
            <a:noFill/>
          </a:ln>
        </p:spPr>
      </p:pic>
      <p:pic>
        <p:nvPicPr>
          <p:cNvPr id="269" name="Shape 269"/>
          <p:cNvPicPr preferRelativeResize="0"/>
          <p:nvPr/>
        </p:nvPicPr>
        <p:blipFill>
          <a:blip r:embed="rId7">
            <a:alphaModFix/>
          </a:blip>
          <a:stretch>
            <a:fillRect/>
          </a:stretch>
        </p:blipFill>
        <p:spPr>
          <a:xfrm>
            <a:off x="8127331" y="3283369"/>
            <a:ext cx="3156294" cy="2590265"/>
          </a:xfrm>
          <a:prstGeom prst="rect">
            <a:avLst/>
          </a:prstGeom>
          <a:noFill/>
          <a:ln>
            <a:noFill/>
          </a:ln>
        </p:spPr>
      </p:pic>
      <p:sp>
        <p:nvSpPr>
          <p:cNvPr id="270" name="Shape 270"/>
          <p:cNvSpPr txBox="1"/>
          <p:nvPr/>
        </p:nvSpPr>
        <p:spPr>
          <a:xfrm>
            <a:off x="8979526" y="2808125"/>
            <a:ext cx="1646400" cy="458400"/>
          </a:xfrm>
          <a:prstGeom prst="rect">
            <a:avLst/>
          </a:prstGeom>
          <a:noFill/>
          <a:ln>
            <a:noFill/>
          </a:ln>
        </p:spPr>
        <p:txBody>
          <a:bodyPr anchorCtr="0" anchor="t" bIns="91425" lIns="91425" rIns="91425" wrap="square" tIns="91425">
            <a:noAutofit/>
          </a:bodyPr>
          <a:lstStyle/>
          <a:p>
            <a:pPr indent="0" lvl="0" marL="0">
              <a:spcBef>
                <a:spcPts val="0"/>
              </a:spcBef>
              <a:buNone/>
            </a:pPr>
            <a:r>
              <a:rPr lang="en-US" sz="1800"/>
              <a:t>Ground Truth</a:t>
            </a:r>
          </a:p>
        </p:txBody>
      </p:sp>
      <p:sp>
        <p:nvSpPr>
          <p:cNvPr id="271" name="Shape 271"/>
          <p:cNvSpPr txBox="1"/>
          <p:nvPr/>
        </p:nvSpPr>
        <p:spPr>
          <a:xfrm>
            <a:off x="972325" y="5901900"/>
            <a:ext cx="3229500" cy="458400"/>
          </a:xfrm>
          <a:prstGeom prst="rect">
            <a:avLst/>
          </a:prstGeom>
          <a:noFill/>
          <a:ln>
            <a:noFill/>
          </a:ln>
        </p:spPr>
        <p:txBody>
          <a:bodyPr anchorCtr="0" anchor="t" bIns="91425" lIns="91425" rIns="91425" wrap="square" tIns="91425">
            <a:noAutofit/>
          </a:bodyPr>
          <a:lstStyle/>
          <a:p>
            <a:pPr indent="0" lvl="0" marL="0" rtl="0">
              <a:spcBef>
                <a:spcPts val="0"/>
              </a:spcBef>
              <a:buNone/>
            </a:pPr>
            <a:r>
              <a:rPr lang="en-US" sz="1800"/>
              <a:t>Basic Block Matching: </a:t>
            </a:r>
            <a:r>
              <a:rPr lang="en-US" sz="1800">
                <a:solidFill>
                  <a:srgbClr val="FF0000"/>
                </a:solidFill>
              </a:rPr>
              <a:t>72.3s</a:t>
            </a:r>
          </a:p>
        </p:txBody>
      </p:sp>
      <p:sp>
        <p:nvSpPr>
          <p:cNvPr id="272" name="Shape 272"/>
          <p:cNvSpPr txBox="1"/>
          <p:nvPr/>
        </p:nvSpPr>
        <p:spPr>
          <a:xfrm>
            <a:off x="4440625" y="5873625"/>
            <a:ext cx="3447900" cy="458400"/>
          </a:xfrm>
          <a:prstGeom prst="rect">
            <a:avLst/>
          </a:prstGeom>
          <a:noFill/>
          <a:ln>
            <a:noFill/>
          </a:ln>
        </p:spPr>
        <p:txBody>
          <a:bodyPr anchorCtr="0" anchor="t" bIns="91425" lIns="91425" rIns="91425" wrap="square" tIns="91425">
            <a:noAutofit/>
          </a:bodyPr>
          <a:lstStyle/>
          <a:p>
            <a:pPr indent="0" lvl="0" marL="0" rtl="0">
              <a:spcBef>
                <a:spcPts val="0"/>
              </a:spcBef>
              <a:buNone/>
            </a:pPr>
            <a:r>
              <a:rPr lang="en-US" sz="1800"/>
              <a:t>Dynamic Programming: </a:t>
            </a:r>
            <a:r>
              <a:rPr lang="en-US" sz="1800">
                <a:solidFill>
                  <a:srgbClr val="FF0000"/>
                </a:solidFill>
              </a:rPr>
              <a:t>163.4s</a:t>
            </a:r>
          </a:p>
        </p:txBody>
      </p:sp>
      <p:sp>
        <p:nvSpPr>
          <p:cNvPr id="273" name="Shape 273"/>
          <p:cNvSpPr txBox="1"/>
          <p:nvPr/>
        </p:nvSpPr>
        <p:spPr>
          <a:xfrm>
            <a:off x="8342725" y="5873625"/>
            <a:ext cx="2822400" cy="458400"/>
          </a:xfrm>
          <a:prstGeom prst="rect">
            <a:avLst/>
          </a:prstGeom>
          <a:noFill/>
          <a:ln>
            <a:noFill/>
          </a:ln>
        </p:spPr>
        <p:txBody>
          <a:bodyPr anchorCtr="0" anchor="t" bIns="91425" lIns="91425" rIns="91425" wrap="square" tIns="91425">
            <a:noAutofit/>
          </a:bodyPr>
          <a:lstStyle/>
          <a:p>
            <a:pPr indent="0" lvl="0" marL="0" rtl="0">
              <a:spcBef>
                <a:spcPts val="0"/>
              </a:spcBef>
              <a:buNone/>
            </a:pPr>
            <a:r>
              <a:rPr lang="en-US" sz="1800"/>
              <a:t>Image Pyramiding: </a:t>
            </a:r>
            <a:r>
              <a:rPr lang="en-US" sz="1800">
                <a:solidFill>
                  <a:srgbClr val="FF0000"/>
                </a:solidFill>
              </a:rPr>
              <a:t>26.4s</a:t>
            </a:r>
          </a:p>
        </p:txBody>
      </p:sp>
      <p:sp>
        <p:nvSpPr>
          <p:cNvPr id="274" name="Shape 274"/>
          <p:cNvSpPr txBox="1"/>
          <p:nvPr/>
        </p:nvSpPr>
        <p:spPr>
          <a:xfrm>
            <a:off x="867450" y="672263"/>
            <a:ext cx="6448200" cy="1319700"/>
          </a:xfrm>
          <a:prstGeom prst="rect">
            <a:avLst/>
          </a:prstGeom>
          <a:noFill/>
          <a:ln>
            <a:noFill/>
          </a:ln>
        </p:spPr>
        <p:txBody>
          <a:bodyPr anchorCtr="0" anchor="t" bIns="91425" lIns="91425" rIns="91425" wrap="square" tIns="91425">
            <a:noAutofit/>
          </a:bodyPr>
          <a:lstStyle/>
          <a:p>
            <a:pPr indent="0" lvl="0" marL="0">
              <a:spcBef>
                <a:spcPts val="0"/>
              </a:spcBef>
              <a:buNone/>
            </a:pPr>
            <a:r>
              <a:t/>
            </a:r>
            <a:endParaRPr sz="4000"/>
          </a:p>
        </p:txBody>
      </p:sp>
      <p:sp>
        <p:nvSpPr>
          <p:cNvPr id="275" name="Shape 275"/>
          <p:cNvSpPr txBox="1"/>
          <p:nvPr>
            <p:ph type="title"/>
          </p:nvPr>
        </p:nvSpPr>
        <p:spPr>
          <a:xfrm>
            <a:off x="1097280" y="286603"/>
            <a:ext cx="10058400" cy="1450800"/>
          </a:xfrm>
          <a:prstGeom prst="rect">
            <a:avLst/>
          </a:prstGeom>
        </p:spPr>
        <p:txBody>
          <a:bodyPr anchorCtr="0" anchor="b" bIns="91425" lIns="91425" rIns="91425" wrap="square" tIns="91425">
            <a:noAutofit/>
          </a:bodyPr>
          <a:lstStyle/>
          <a:p>
            <a:pPr indent="0" lvl="0" marL="0" rtl="0">
              <a:spcBef>
                <a:spcPts val="0"/>
              </a:spcBef>
              <a:buNone/>
            </a:pPr>
            <a:r>
              <a:rPr lang="en-US" sz="4000"/>
              <a:t>Results &amp; Runtime Comparison</a:t>
            </a:r>
          </a:p>
        </p:txBody>
      </p:sp>
      <p:sp>
        <p:nvSpPr>
          <p:cNvPr id="276" name="Shape 276"/>
          <p:cNvSpPr txBox="1"/>
          <p:nvPr/>
        </p:nvSpPr>
        <p:spPr>
          <a:xfrm>
            <a:off x="743700" y="1889800"/>
            <a:ext cx="5601000" cy="1023000"/>
          </a:xfrm>
          <a:prstGeom prst="rect">
            <a:avLst/>
          </a:prstGeom>
          <a:noFill/>
          <a:ln>
            <a:noFill/>
          </a:ln>
        </p:spPr>
        <p:txBody>
          <a:bodyPr anchorCtr="0" anchor="ctr" bIns="91425" lIns="91425" rIns="91425" wrap="square" tIns="91425">
            <a:noAutofit/>
          </a:bodyPr>
          <a:lstStyle/>
          <a:p>
            <a:pPr indent="35560" lvl="0" marL="91440" rtl="0">
              <a:lnSpc>
                <a:spcPct val="90000"/>
              </a:lnSpc>
              <a:spcBef>
                <a:spcPts val="1200"/>
              </a:spcBef>
              <a:spcAft>
                <a:spcPts val="200"/>
              </a:spcAft>
              <a:buNone/>
            </a:pPr>
            <a:r>
              <a:rPr lang="en-US" sz="2400">
                <a:solidFill>
                  <a:srgbClr val="3F3F3F"/>
                </a:solidFill>
                <a:latin typeface="Calibri"/>
                <a:ea typeface="Calibri"/>
                <a:cs typeface="Calibri"/>
                <a:sym typeface="Calibri"/>
              </a:rPr>
              <a:t>On a pair of 450 * 375 RGB images:</a:t>
            </a:r>
          </a:p>
        </p:txBody>
      </p:sp>
      <p:pic>
        <p:nvPicPr>
          <p:cNvPr id="277" name="Shape 277"/>
          <p:cNvPicPr preferRelativeResize="0"/>
          <p:nvPr/>
        </p:nvPicPr>
        <p:blipFill rotWithShape="1">
          <a:blip r:embed="rId8">
            <a:alphaModFix/>
          </a:blip>
          <a:srcRect b="0" l="0" r="0" t="0"/>
          <a:stretch/>
        </p:blipFill>
        <p:spPr>
          <a:xfrm>
            <a:off x="11674259" y="6331863"/>
            <a:ext cx="517742" cy="5261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097280" y="286603"/>
            <a:ext cx="10058400" cy="1450800"/>
          </a:xfrm>
          <a:prstGeom prst="rect">
            <a:avLst/>
          </a:prstGeom>
        </p:spPr>
        <p:txBody>
          <a:bodyPr anchorCtr="0" anchor="b" bIns="91425" lIns="91425" rIns="91425" wrap="square" tIns="91425">
            <a:noAutofit/>
          </a:bodyPr>
          <a:lstStyle/>
          <a:p>
            <a:pPr indent="0" lvl="0" marL="0">
              <a:spcBef>
                <a:spcPts val="0"/>
              </a:spcBef>
              <a:buNone/>
            </a:pPr>
            <a:r>
              <a:rPr lang="en-US"/>
              <a:t>Conclusion	</a:t>
            </a:r>
          </a:p>
        </p:txBody>
      </p:sp>
      <p:sp>
        <p:nvSpPr>
          <p:cNvPr id="284" name="Shape 284"/>
          <p:cNvSpPr txBox="1"/>
          <p:nvPr>
            <p:ph idx="1" type="body"/>
          </p:nvPr>
        </p:nvSpPr>
        <p:spPr>
          <a:xfrm>
            <a:off x="1097275" y="1769524"/>
            <a:ext cx="10058400" cy="4356300"/>
          </a:xfrm>
          <a:prstGeom prst="rect">
            <a:avLst/>
          </a:prstGeom>
        </p:spPr>
        <p:txBody>
          <a:bodyPr anchorCtr="0" anchor="t" bIns="91425" lIns="91425" rIns="91425" wrap="square" tIns="91425">
            <a:noAutofit/>
          </a:bodyPr>
          <a:lstStyle/>
          <a:p>
            <a:pPr indent="35560" lvl="0" marL="91440">
              <a:spcBef>
                <a:spcPts val="0"/>
              </a:spcBef>
              <a:buNone/>
            </a:pPr>
            <a:r>
              <a:rPr lang="en-US"/>
              <a:t>We believe the corresponding </a:t>
            </a:r>
            <a:r>
              <a:rPr lang="en-US"/>
              <a:t>problem</a:t>
            </a:r>
            <a:r>
              <a:rPr lang="en-US"/>
              <a:t> is core problem in stereo matching. </a:t>
            </a:r>
          </a:p>
          <a:p>
            <a:pPr indent="35560" lvl="0" marL="91440">
              <a:spcBef>
                <a:spcPts val="0"/>
              </a:spcBef>
              <a:buNone/>
            </a:pPr>
            <a:r>
              <a:rPr lang="en-US"/>
              <a:t>Nowadays, people start to use deep learning to solve the problem, and achieve good result. </a:t>
            </a:r>
          </a:p>
          <a:p>
            <a:pPr indent="35560" lvl="0" marL="91440">
              <a:spcBef>
                <a:spcPts val="0"/>
              </a:spcBef>
              <a:buNone/>
            </a:pPr>
            <a:r>
              <a:rPr lang="en-US"/>
              <a:t>In this project, we used traditional computer vision tech to solve the correspondence </a:t>
            </a:r>
            <a:r>
              <a:rPr lang="en-US"/>
              <a:t>problem</a:t>
            </a:r>
            <a:r>
              <a:rPr lang="en-US"/>
              <a:t>. The traditional method </a:t>
            </a:r>
            <a:r>
              <a:rPr lang="en-US"/>
              <a:t>achieved</a:t>
            </a:r>
            <a:r>
              <a:rPr lang="en-US"/>
              <a:t> acceptable quality. </a:t>
            </a:r>
          </a:p>
          <a:p>
            <a:pPr indent="35560" lvl="0" marL="91440">
              <a:spcBef>
                <a:spcPts val="0"/>
              </a:spcBef>
              <a:buNone/>
            </a:pPr>
            <a:r>
              <a:rPr lang="en-US"/>
              <a:t>The basic block matching algorithm is the most simple one and has many artifacts like the black holes in the disparity map.</a:t>
            </a:r>
          </a:p>
          <a:p>
            <a:pPr indent="35560" lvl="0" marL="91440">
              <a:spcBef>
                <a:spcPts val="0"/>
              </a:spcBef>
              <a:buNone/>
            </a:pPr>
            <a:r>
              <a:rPr lang="en-US"/>
              <a:t>The dynamic programming method aimed to solve the artifacts. It works but also introduced the line artifacts. Additional tricks also improve the results, like adaptive window and RGB cost.</a:t>
            </a:r>
          </a:p>
          <a:p>
            <a:pPr indent="35560" lvl="0" marL="91440" rtl="0">
              <a:spcBef>
                <a:spcPts val="0"/>
              </a:spcBef>
              <a:buNone/>
            </a:pPr>
            <a:r>
              <a:rPr lang="en-US"/>
              <a:t>The pyramid method aimed to accelerate the matching process. We found it also reduced the noise in the results.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1097280" y="306053"/>
            <a:ext cx="10058400" cy="1450800"/>
          </a:xfrm>
          <a:prstGeom prst="rect">
            <a:avLst/>
          </a:prstGeom>
        </p:spPr>
        <p:txBody>
          <a:bodyPr anchorCtr="0" anchor="b" bIns="91425" lIns="91425" rIns="91425" wrap="square" tIns="91425">
            <a:noAutofit/>
          </a:bodyPr>
          <a:lstStyle/>
          <a:p>
            <a:pPr indent="0" lvl="0" marL="0" algn="ctr">
              <a:spcBef>
                <a:spcPts val="0"/>
              </a:spcBef>
              <a:buNone/>
            </a:pPr>
            <a:r>
              <a:rPr lang="en-US"/>
              <a:t>Thank You For Listening!</a:t>
            </a:r>
          </a:p>
        </p:txBody>
      </p:sp>
      <p:sp>
        <p:nvSpPr>
          <p:cNvPr id="291" name="Shape 291"/>
          <p:cNvSpPr txBox="1"/>
          <p:nvPr>
            <p:ph idx="1" type="body"/>
          </p:nvPr>
        </p:nvSpPr>
        <p:spPr>
          <a:xfrm>
            <a:off x="1097280" y="1845734"/>
            <a:ext cx="10058400" cy="4023300"/>
          </a:xfrm>
          <a:prstGeom prst="rect">
            <a:avLst/>
          </a:prstGeom>
        </p:spPr>
        <p:txBody>
          <a:bodyPr anchorCtr="0" anchor="t" bIns="91425" lIns="91425" rIns="91425" wrap="square" tIns="91425">
            <a:noAutofit/>
          </a:bodyPr>
          <a:lstStyle/>
          <a:p>
            <a:pPr indent="35560" lvl="0" marL="91440" rtl="0" algn="ctr">
              <a:spcBef>
                <a:spcPts val="0"/>
              </a:spcBef>
              <a:buNone/>
            </a:pPr>
            <a:r>
              <a:t/>
            </a:r>
            <a:endParaRPr sz="4800"/>
          </a:p>
          <a:p>
            <a:pPr indent="35560" lvl="0" marL="91440" algn="ctr">
              <a:spcBef>
                <a:spcPts val="0"/>
              </a:spcBef>
              <a:buNone/>
            </a:pPr>
            <a:r>
              <a:rPr lang="en-US" sz="4800"/>
              <a:t>Questions?</a:t>
            </a:r>
          </a:p>
        </p:txBody>
      </p:sp>
      <p:pic>
        <p:nvPicPr>
          <p:cNvPr id="292" name="Shape 292"/>
          <p:cNvPicPr preferRelativeResize="0"/>
          <p:nvPr/>
        </p:nvPicPr>
        <p:blipFill rotWithShape="1">
          <a:blip r:embed="rId3">
            <a:alphaModFix/>
          </a:blip>
          <a:srcRect b="0" l="0" r="0" t="0"/>
          <a:stretch/>
        </p:blipFill>
        <p:spPr>
          <a:xfrm>
            <a:off x="11674259" y="6331863"/>
            <a:ext cx="517742" cy="5261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1097280" y="286603"/>
            <a:ext cx="10058400" cy="1450757"/>
          </a:xfrm>
          <a:prstGeom prst="rect">
            <a:avLst/>
          </a:prstGeom>
          <a:noFill/>
          <a:ln>
            <a:noFill/>
          </a:ln>
        </p:spPr>
        <p:txBody>
          <a:bodyPr anchorCtr="0" anchor="b" bIns="45700" lIns="91425" rIns="91425" wrap="square" tIns="45700">
            <a:noAutofit/>
          </a:bodyPr>
          <a:lstStyle/>
          <a:p>
            <a:pPr indent="-304800" lvl="0" marL="0" marR="0" rtl="0" algn="l">
              <a:lnSpc>
                <a:spcPct val="85000"/>
              </a:lnSpc>
              <a:spcBef>
                <a:spcPts val="0"/>
              </a:spcBef>
              <a:buClr>
                <a:srgbClr val="3F3F3F"/>
              </a:buClr>
              <a:buSzPts val="4800"/>
              <a:buFont typeface="Calibri"/>
              <a:buNone/>
            </a:pPr>
            <a:r>
              <a:rPr b="0" i="0" lang="en-US" sz="4800" u="none" cap="none" strike="noStrike">
                <a:solidFill>
                  <a:srgbClr val="3F3F3F"/>
                </a:solidFill>
                <a:latin typeface="Calibri"/>
                <a:ea typeface="Calibri"/>
                <a:cs typeface="Calibri"/>
                <a:sym typeface="Calibri"/>
              </a:rPr>
              <a:t>Outline</a:t>
            </a:r>
          </a:p>
        </p:txBody>
      </p:sp>
      <p:sp>
        <p:nvSpPr>
          <p:cNvPr id="114" name="Shape 114"/>
          <p:cNvSpPr txBox="1"/>
          <p:nvPr>
            <p:ph idx="1" type="body"/>
          </p:nvPr>
        </p:nvSpPr>
        <p:spPr>
          <a:xfrm>
            <a:off x="1097275" y="1454475"/>
            <a:ext cx="10058400" cy="3798900"/>
          </a:xfrm>
          <a:prstGeom prst="rect">
            <a:avLst/>
          </a:prstGeom>
          <a:noFill/>
          <a:ln>
            <a:noFill/>
          </a:ln>
        </p:spPr>
        <p:txBody>
          <a:bodyPr anchorCtr="0" anchor="t" bIns="45700" lIns="0" rIns="0" wrap="square" tIns="45700">
            <a:noAutofit/>
          </a:bodyPr>
          <a:lstStyle/>
          <a:p>
            <a:pPr indent="0" lvl="0" marL="0" marR="0" rtl="0" algn="l">
              <a:lnSpc>
                <a:spcPct val="90000"/>
              </a:lnSpc>
              <a:spcBef>
                <a:spcPts val="0"/>
              </a:spcBef>
              <a:spcAft>
                <a:spcPts val="0"/>
              </a:spcAft>
              <a:buNone/>
            </a:pPr>
            <a:r>
              <a:t/>
            </a:r>
            <a:endParaRPr sz="2400"/>
          </a:p>
          <a:p>
            <a:pPr indent="-220980" lvl="1" marL="384048" rtl="0">
              <a:spcBef>
                <a:spcPts val="0"/>
              </a:spcBef>
              <a:spcAft>
                <a:spcPts val="0"/>
              </a:spcAft>
              <a:buClr>
                <a:schemeClr val="accent1"/>
              </a:buClr>
              <a:buSzPts val="2400"/>
              <a:buFont typeface="Calibri"/>
              <a:buChar char="◦"/>
            </a:pPr>
            <a:r>
              <a:rPr lang="en-US" sz="2400"/>
              <a:t>What is Stereo Vision</a:t>
            </a:r>
          </a:p>
          <a:p>
            <a:pPr indent="-220980" lvl="1" marL="384048" marR="0" rtl="0" algn="l">
              <a:lnSpc>
                <a:spcPct val="90000"/>
              </a:lnSpc>
              <a:spcBef>
                <a:spcPts val="600"/>
              </a:spcBef>
              <a:spcAft>
                <a:spcPts val="0"/>
              </a:spcAft>
              <a:buClr>
                <a:schemeClr val="accent1"/>
              </a:buClr>
              <a:buSzPts val="2400"/>
              <a:buFont typeface="Calibri"/>
              <a:buChar char="◦"/>
            </a:pPr>
            <a:r>
              <a:rPr b="0" i="0" lang="en-US" sz="2400" u="none" cap="none" strike="noStrike">
                <a:solidFill>
                  <a:srgbClr val="3F3F3F"/>
                </a:solidFill>
                <a:latin typeface="Calibri"/>
                <a:ea typeface="Calibri"/>
                <a:cs typeface="Calibri"/>
                <a:sym typeface="Calibri"/>
              </a:rPr>
              <a:t>Stereo </a:t>
            </a:r>
            <a:r>
              <a:rPr lang="en-US" sz="2400"/>
              <a:t>Setup and Terminology</a:t>
            </a:r>
          </a:p>
          <a:p>
            <a:pPr indent="-220980" lvl="1" marL="384048" marR="0" rtl="0" algn="l">
              <a:lnSpc>
                <a:spcPct val="90000"/>
              </a:lnSpc>
              <a:spcBef>
                <a:spcPts val="600"/>
              </a:spcBef>
              <a:spcAft>
                <a:spcPts val="0"/>
              </a:spcAft>
              <a:buClr>
                <a:schemeClr val="accent1"/>
              </a:buClr>
              <a:buSzPts val="2400"/>
              <a:buFont typeface="Calibri"/>
              <a:buChar char="◦"/>
            </a:pPr>
            <a:r>
              <a:rPr lang="en-US" sz="2400"/>
              <a:t>Stereo Vision Applications</a:t>
            </a:r>
          </a:p>
          <a:p>
            <a:pPr indent="-220980" lvl="1" marL="384048" marR="0" rtl="0" algn="l">
              <a:lnSpc>
                <a:spcPct val="90000"/>
              </a:lnSpc>
              <a:spcBef>
                <a:spcPts val="600"/>
              </a:spcBef>
              <a:spcAft>
                <a:spcPts val="0"/>
              </a:spcAft>
              <a:buClr>
                <a:schemeClr val="accent1"/>
              </a:buClr>
              <a:buSzPts val="2400"/>
              <a:buFont typeface="Calibri"/>
              <a:buChar char="◦"/>
            </a:pPr>
            <a:r>
              <a:rPr lang="en-US" sz="2400"/>
              <a:t>Problem Definition</a:t>
            </a:r>
          </a:p>
          <a:p>
            <a:pPr indent="-220980" lvl="1" marL="384048" marR="0" rtl="0" algn="l">
              <a:lnSpc>
                <a:spcPct val="90000"/>
              </a:lnSpc>
              <a:spcBef>
                <a:spcPts val="600"/>
              </a:spcBef>
              <a:spcAft>
                <a:spcPts val="0"/>
              </a:spcAft>
              <a:buClr>
                <a:schemeClr val="accent1"/>
              </a:buClr>
              <a:buSzPts val="2400"/>
              <a:buFont typeface="Calibri"/>
              <a:buChar char="◦"/>
            </a:pPr>
            <a:r>
              <a:rPr b="0" i="0" lang="en-US" sz="2400" u="none" cap="none" strike="noStrike">
                <a:solidFill>
                  <a:srgbClr val="3F3F3F"/>
                </a:solidFill>
                <a:latin typeface="Calibri"/>
                <a:ea typeface="Calibri"/>
                <a:cs typeface="Calibri"/>
                <a:sym typeface="Calibri"/>
              </a:rPr>
              <a:t>Datasets: Stereo Sequences</a:t>
            </a:r>
          </a:p>
          <a:p>
            <a:pPr indent="-220980" lvl="1" marL="384048" marR="0" rtl="0" algn="l">
              <a:lnSpc>
                <a:spcPct val="90000"/>
              </a:lnSpc>
              <a:spcBef>
                <a:spcPts val="600"/>
              </a:spcBef>
              <a:spcAft>
                <a:spcPts val="0"/>
              </a:spcAft>
              <a:buClr>
                <a:schemeClr val="accent1"/>
              </a:buClr>
              <a:buSzPts val="2400"/>
              <a:buFont typeface="Calibri"/>
              <a:buChar char="◦"/>
            </a:pPr>
            <a:r>
              <a:rPr lang="en-US" sz="2400"/>
              <a:t>Results of Algorithms Used / Discussion</a:t>
            </a:r>
          </a:p>
          <a:p>
            <a:pPr indent="-220980" lvl="1" marL="384048" marR="0" rtl="0" algn="l">
              <a:lnSpc>
                <a:spcPct val="90000"/>
              </a:lnSpc>
              <a:spcBef>
                <a:spcPts val="600"/>
              </a:spcBef>
              <a:spcAft>
                <a:spcPts val="0"/>
              </a:spcAft>
              <a:buClr>
                <a:schemeClr val="accent1"/>
              </a:buClr>
              <a:buSzPts val="2400"/>
              <a:buFont typeface="Calibri"/>
              <a:buChar char="◦"/>
            </a:pPr>
            <a:r>
              <a:rPr lang="en-US" sz="2400"/>
              <a:t>Conclusion</a:t>
            </a:r>
          </a:p>
          <a:p>
            <a:pPr indent="-220980" lvl="1" marL="384048" marR="0" rtl="0" algn="l">
              <a:lnSpc>
                <a:spcPct val="90000"/>
              </a:lnSpc>
              <a:spcBef>
                <a:spcPts val="600"/>
              </a:spcBef>
              <a:spcAft>
                <a:spcPts val="0"/>
              </a:spcAft>
              <a:buClr>
                <a:schemeClr val="accent1"/>
              </a:buClr>
              <a:buSzPts val="2400"/>
              <a:buFont typeface="Calibri"/>
              <a:buChar char="◦"/>
            </a:pPr>
            <a:r>
              <a:rPr lang="en-US" sz="2400"/>
              <a:t>Questions</a:t>
            </a:r>
          </a:p>
        </p:txBody>
      </p:sp>
      <p:pic>
        <p:nvPicPr>
          <p:cNvPr id="115" name="Shape 115"/>
          <p:cNvPicPr preferRelativeResize="0"/>
          <p:nvPr/>
        </p:nvPicPr>
        <p:blipFill rotWithShape="1">
          <a:blip r:embed="rId3">
            <a:alphaModFix/>
          </a:blip>
          <a:srcRect b="0" l="0" r="0" t="0"/>
          <a:stretch/>
        </p:blipFill>
        <p:spPr>
          <a:xfrm>
            <a:off x="11674259" y="6331863"/>
            <a:ext cx="517742" cy="5261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1097280" y="286603"/>
            <a:ext cx="10058400" cy="1450757"/>
          </a:xfrm>
          <a:prstGeom prst="rect">
            <a:avLst/>
          </a:prstGeom>
          <a:noFill/>
          <a:ln>
            <a:noFill/>
          </a:ln>
        </p:spPr>
        <p:txBody>
          <a:bodyPr anchorCtr="0" anchor="b" bIns="45700" lIns="91425" rIns="91425" wrap="square" tIns="45700">
            <a:noAutofit/>
          </a:bodyPr>
          <a:lstStyle/>
          <a:p>
            <a:pPr indent="-304800" lvl="0" marL="0" marR="0" rtl="0" algn="l">
              <a:lnSpc>
                <a:spcPct val="85000"/>
              </a:lnSpc>
              <a:spcBef>
                <a:spcPts val="0"/>
              </a:spcBef>
              <a:buClr>
                <a:srgbClr val="3F3F3F"/>
              </a:buClr>
              <a:buSzPts val="4800"/>
              <a:buFont typeface="Calibri"/>
              <a:buNone/>
            </a:pPr>
            <a:r>
              <a:rPr b="0" i="0" lang="en-US" sz="4800" u="none" cap="none" strike="noStrike">
                <a:solidFill>
                  <a:srgbClr val="3F3F3F"/>
                </a:solidFill>
                <a:latin typeface="Calibri"/>
                <a:ea typeface="Calibri"/>
                <a:cs typeface="Calibri"/>
                <a:sym typeface="Calibri"/>
              </a:rPr>
              <a:t>What is Stereo Vision</a:t>
            </a:r>
          </a:p>
        </p:txBody>
      </p:sp>
      <p:sp>
        <p:nvSpPr>
          <p:cNvPr id="122" name="Shape 122"/>
          <p:cNvSpPr txBox="1"/>
          <p:nvPr>
            <p:ph idx="1" type="body"/>
          </p:nvPr>
        </p:nvSpPr>
        <p:spPr>
          <a:xfrm>
            <a:off x="1097275" y="1845725"/>
            <a:ext cx="10058400" cy="4227900"/>
          </a:xfrm>
          <a:prstGeom prst="rect">
            <a:avLst/>
          </a:prstGeom>
          <a:noFill/>
          <a:ln>
            <a:noFill/>
          </a:ln>
        </p:spPr>
        <p:txBody>
          <a:bodyPr anchorCtr="0" anchor="t" bIns="45700" lIns="0" rIns="0" wrap="square" tIns="45700">
            <a:noAutofit/>
          </a:bodyPr>
          <a:lstStyle/>
          <a:p>
            <a:pPr indent="-220980" lvl="1" marL="384048" marR="0" rtl="0" algn="l">
              <a:lnSpc>
                <a:spcPct val="90000"/>
              </a:lnSpc>
              <a:spcBef>
                <a:spcPts val="0"/>
              </a:spcBef>
              <a:spcAft>
                <a:spcPts val="0"/>
              </a:spcAft>
              <a:buClr>
                <a:schemeClr val="accent1"/>
              </a:buClr>
              <a:buSzPts val="2400"/>
              <a:buFont typeface="Calibri"/>
              <a:buChar char="◦"/>
            </a:pPr>
            <a:r>
              <a:rPr lang="en-US" sz="2400"/>
              <a:t>The recovery of the 3D structure of a scene using two or more images of the 3D scene, each </a:t>
            </a:r>
            <a:r>
              <a:rPr lang="en-US" sz="2400"/>
              <a:t>acquired</a:t>
            </a:r>
            <a:r>
              <a:rPr lang="en-US" sz="2400"/>
              <a:t> from a different viewpoint in space</a:t>
            </a:r>
          </a:p>
          <a:p>
            <a:pPr indent="-220980" lvl="1" marL="384048" marR="0" rtl="0" algn="l">
              <a:lnSpc>
                <a:spcPct val="90000"/>
              </a:lnSpc>
              <a:spcBef>
                <a:spcPts val="0"/>
              </a:spcBef>
              <a:spcAft>
                <a:spcPts val="0"/>
              </a:spcAft>
              <a:buClr>
                <a:schemeClr val="accent1"/>
              </a:buClr>
              <a:buSzPts val="2400"/>
              <a:buFont typeface="Calibri"/>
              <a:buChar char="◦"/>
            </a:pPr>
            <a:r>
              <a:rPr lang="en-US" sz="2400"/>
              <a:t>The term binocular vision is used when two cameras are employed</a:t>
            </a:r>
          </a:p>
          <a:p>
            <a:pPr indent="-114300" lvl="1" marL="315468" marR="0" rtl="0" algn="l">
              <a:lnSpc>
                <a:spcPct val="90000"/>
              </a:lnSpc>
              <a:spcBef>
                <a:spcPts val="600"/>
              </a:spcBef>
              <a:spcAft>
                <a:spcPts val="0"/>
              </a:spcAft>
              <a:buClr>
                <a:schemeClr val="accent1"/>
              </a:buClr>
              <a:buSzPts val="1800"/>
              <a:buFont typeface="Calibri"/>
              <a:buNone/>
            </a:pPr>
            <a:r>
              <a:t/>
            </a:r>
            <a:endParaRPr b="0" i="0" sz="1800" u="none" cap="none" strike="noStrike">
              <a:solidFill>
                <a:srgbClr val="3F3F3F"/>
              </a:solidFill>
              <a:latin typeface="Calibri"/>
              <a:ea typeface="Calibri"/>
              <a:cs typeface="Calibri"/>
              <a:sym typeface="Calibri"/>
            </a:endParaRPr>
          </a:p>
        </p:txBody>
      </p:sp>
      <p:pic>
        <p:nvPicPr>
          <p:cNvPr id="123" name="Shape 123"/>
          <p:cNvPicPr preferRelativeResize="0"/>
          <p:nvPr/>
        </p:nvPicPr>
        <p:blipFill rotWithShape="1">
          <a:blip r:embed="rId3">
            <a:alphaModFix/>
          </a:blip>
          <a:srcRect b="0" l="0" r="0" t="0"/>
          <a:stretch/>
        </p:blipFill>
        <p:spPr>
          <a:xfrm>
            <a:off x="11674259" y="6331863"/>
            <a:ext cx="517742" cy="526137"/>
          </a:xfrm>
          <a:prstGeom prst="rect">
            <a:avLst/>
          </a:prstGeom>
          <a:noFill/>
          <a:ln>
            <a:noFill/>
          </a:ln>
        </p:spPr>
      </p:pic>
      <p:pic>
        <p:nvPicPr>
          <p:cNvPr id="124" name="Shape 124"/>
          <p:cNvPicPr preferRelativeResize="0"/>
          <p:nvPr/>
        </p:nvPicPr>
        <p:blipFill>
          <a:blip r:embed="rId4">
            <a:alphaModFix/>
          </a:blip>
          <a:stretch>
            <a:fillRect/>
          </a:stretch>
        </p:blipFill>
        <p:spPr>
          <a:xfrm>
            <a:off x="4029075" y="3048663"/>
            <a:ext cx="4133850" cy="2905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1097280" y="286603"/>
            <a:ext cx="10058400" cy="1450800"/>
          </a:xfrm>
          <a:prstGeom prst="rect">
            <a:avLst/>
          </a:prstGeom>
          <a:noFill/>
          <a:ln>
            <a:noFill/>
          </a:ln>
        </p:spPr>
        <p:txBody>
          <a:bodyPr anchorCtr="0" anchor="b" bIns="45700" lIns="91425" rIns="91425" wrap="square" tIns="45700">
            <a:noAutofit/>
          </a:bodyPr>
          <a:lstStyle/>
          <a:p>
            <a:pPr indent="-304800" lvl="0" marL="0" marR="0" rtl="0" algn="l">
              <a:lnSpc>
                <a:spcPct val="85000"/>
              </a:lnSpc>
              <a:spcBef>
                <a:spcPts val="0"/>
              </a:spcBef>
              <a:buClr>
                <a:srgbClr val="3F3F3F"/>
              </a:buClr>
              <a:buSzPts val="4800"/>
              <a:buFont typeface="Calibri"/>
              <a:buNone/>
            </a:pPr>
            <a:r>
              <a:rPr b="0" i="0" lang="en-US" sz="4800" u="none" cap="none" strike="noStrike">
                <a:solidFill>
                  <a:srgbClr val="3F3F3F"/>
                </a:solidFill>
                <a:latin typeface="Calibri"/>
                <a:ea typeface="Calibri"/>
                <a:cs typeface="Calibri"/>
                <a:sym typeface="Calibri"/>
              </a:rPr>
              <a:t>Stereo </a:t>
            </a:r>
            <a:r>
              <a:rPr lang="en-US"/>
              <a:t>Setup and Terminology</a:t>
            </a:r>
          </a:p>
        </p:txBody>
      </p:sp>
      <p:pic>
        <p:nvPicPr>
          <p:cNvPr id="131" name="Shape 131"/>
          <p:cNvPicPr preferRelativeResize="0"/>
          <p:nvPr/>
        </p:nvPicPr>
        <p:blipFill rotWithShape="1">
          <a:blip r:embed="rId3">
            <a:alphaModFix/>
          </a:blip>
          <a:srcRect b="0" l="0" r="0" t="0"/>
          <a:stretch/>
        </p:blipFill>
        <p:spPr>
          <a:xfrm>
            <a:off x="11674259" y="6331863"/>
            <a:ext cx="517742" cy="526137"/>
          </a:xfrm>
          <a:prstGeom prst="rect">
            <a:avLst/>
          </a:prstGeom>
          <a:noFill/>
          <a:ln>
            <a:noFill/>
          </a:ln>
        </p:spPr>
      </p:pic>
      <p:pic>
        <p:nvPicPr>
          <p:cNvPr id="132" name="Shape 132"/>
          <p:cNvPicPr preferRelativeResize="0"/>
          <p:nvPr/>
        </p:nvPicPr>
        <p:blipFill>
          <a:blip r:embed="rId4">
            <a:alphaModFix/>
          </a:blip>
          <a:stretch>
            <a:fillRect/>
          </a:stretch>
        </p:blipFill>
        <p:spPr>
          <a:xfrm>
            <a:off x="3800388" y="2371588"/>
            <a:ext cx="4591225" cy="3111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1097280" y="286603"/>
            <a:ext cx="10058400" cy="1450800"/>
          </a:xfrm>
          <a:prstGeom prst="rect">
            <a:avLst/>
          </a:prstGeom>
          <a:noFill/>
          <a:ln>
            <a:noFill/>
          </a:ln>
        </p:spPr>
        <p:txBody>
          <a:bodyPr anchorCtr="0" anchor="b" bIns="45700" lIns="91425" rIns="91425" wrap="square" tIns="45700">
            <a:noAutofit/>
          </a:bodyPr>
          <a:lstStyle/>
          <a:p>
            <a:pPr indent="-304800" lvl="0" marL="0" marR="0" rtl="0" algn="l">
              <a:lnSpc>
                <a:spcPct val="85000"/>
              </a:lnSpc>
              <a:spcBef>
                <a:spcPts val="0"/>
              </a:spcBef>
              <a:buClr>
                <a:srgbClr val="3F3F3F"/>
              </a:buClr>
              <a:buSzPts val="4800"/>
              <a:buFont typeface="Calibri"/>
              <a:buNone/>
            </a:pPr>
            <a:r>
              <a:rPr b="0" i="0" lang="en-US" sz="4800" u="none" cap="none" strike="noStrike">
                <a:solidFill>
                  <a:srgbClr val="3F3F3F"/>
                </a:solidFill>
                <a:latin typeface="Calibri"/>
                <a:ea typeface="Calibri"/>
                <a:cs typeface="Calibri"/>
                <a:sym typeface="Calibri"/>
              </a:rPr>
              <a:t>Stereo Vision Applications</a:t>
            </a:r>
          </a:p>
        </p:txBody>
      </p:sp>
      <p:sp>
        <p:nvSpPr>
          <p:cNvPr id="139" name="Shape 139"/>
          <p:cNvSpPr txBox="1"/>
          <p:nvPr>
            <p:ph idx="1" type="body"/>
          </p:nvPr>
        </p:nvSpPr>
        <p:spPr>
          <a:xfrm>
            <a:off x="1097280" y="1845734"/>
            <a:ext cx="10058400" cy="4023300"/>
          </a:xfrm>
          <a:prstGeom prst="rect">
            <a:avLst/>
          </a:prstGeom>
          <a:noFill/>
          <a:ln>
            <a:noFill/>
          </a:ln>
        </p:spPr>
        <p:txBody>
          <a:bodyPr anchorCtr="0" anchor="t" bIns="45700" lIns="0" rIns="0" wrap="square" tIns="45700">
            <a:noAutofit/>
          </a:bodyPr>
          <a:lstStyle/>
          <a:p>
            <a:pPr indent="0" lvl="0" marL="0" rtl="0">
              <a:spcBef>
                <a:spcPts val="0"/>
              </a:spcBef>
              <a:spcAft>
                <a:spcPts val="0"/>
              </a:spcAft>
              <a:buNone/>
            </a:pPr>
            <a:r>
              <a:t/>
            </a:r>
            <a:endParaRPr sz="2400"/>
          </a:p>
          <a:p>
            <a:pPr indent="-220980" lvl="1" marL="384048" rtl="0">
              <a:spcBef>
                <a:spcPts val="0"/>
              </a:spcBef>
              <a:spcAft>
                <a:spcPts val="0"/>
              </a:spcAft>
              <a:buSzPts val="2400"/>
              <a:buChar char="◦"/>
            </a:pPr>
            <a:r>
              <a:rPr lang="en-US" sz="2400"/>
              <a:t>Augmented and Virtual Reality</a:t>
            </a:r>
          </a:p>
          <a:p>
            <a:pPr indent="-220980" lvl="1" marL="384048" rtl="0">
              <a:spcBef>
                <a:spcPts val="0"/>
              </a:spcBef>
              <a:spcAft>
                <a:spcPts val="0"/>
              </a:spcAft>
              <a:buSzPts val="2400"/>
              <a:buChar char="◦"/>
            </a:pPr>
            <a:r>
              <a:rPr lang="en-US" sz="2400"/>
              <a:t>Mars Rover</a:t>
            </a:r>
          </a:p>
          <a:p>
            <a:pPr indent="-220980" lvl="1" marL="384048" rtl="0">
              <a:spcBef>
                <a:spcPts val="0"/>
              </a:spcBef>
              <a:spcAft>
                <a:spcPts val="0"/>
              </a:spcAft>
              <a:buSzPts val="2400"/>
              <a:buChar char="◦"/>
            </a:pPr>
            <a:r>
              <a:rPr lang="en-US" sz="2400"/>
              <a:t>IPhone portrait mode</a:t>
            </a:r>
          </a:p>
          <a:p>
            <a:pPr indent="-220980" lvl="1" marL="384048" rtl="0">
              <a:spcBef>
                <a:spcPts val="0"/>
              </a:spcBef>
              <a:spcAft>
                <a:spcPts val="0"/>
              </a:spcAft>
              <a:buSzPts val="2400"/>
              <a:buChar char="◦"/>
            </a:pPr>
            <a:r>
              <a:rPr lang="en-US" sz="2400"/>
              <a:t>High-speed tracking </a:t>
            </a:r>
          </a:p>
          <a:p>
            <a:pPr indent="-220980" lvl="1" marL="384048" rtl="0">
              <a:spcBef>
                <a:spcPts val="0"/>
              </a:spcBef>
              <a:spcAft>
                <a:spcPts val="0"/>
              </a:spcAft>
              <a:buSzPts val="2400"/>
              <a:buChar char="◦"/>
            </a:pPr>
            <a:r>
              <a:rPr lang="en-US" sz="2400"/>
              <a:t>Mobile robots</a:t>
            </a:r>
          </a:p>
          <a:p>
            <a:pPr indent="-220980" lvl="1" marL="384048" rtl="0">
              <a:spcBef>
                <a:spcPts val="0"/>
              </a:spcBef>
              <a:spcAft>
                <a:spcPts val="0"/>
              </a:spcAft>
              <a:buSzPts val="2400"/>
              <a:buChar char="◦"/>
            </a:pPr>
            <a:r>
              <a:rPr lang="en-US" sz="2400"/>
              <a:t>Object recognition and navigation</a:t>
            </a:r>
          </a:p>
          <a:p>
            <a:pPr indent="-220980" lvl="1" marL="384048" rtl="0">
              <a:spcBef>
                <a:spcPts val="0"/>
              </a:spcBef>
              <a:spcAft>
                <a:spcPts val="0"/>
              </a:spcAft>
              <a:buSzPts val="2400"/>
              <a:buChar char="◦"/>
            </a:pPr>
            <a:r>
              <a:rPr lang="en-US" sz="2400"/>
              <a:t>Biometrics </a:t>
            </a:r>
          </a:p>
          <a:p>
            <a:pPr indent="-220980" lvl="1" marL="384048" rtl="0">
              <a:spcBef>
                <a:spcPts val="0"/>
              </a:spcBef>
              <a:spcAft>
                <a:spcPts val="0"/>
              </a:spcAft>
              <a:buSzPts val="2400"/>
              <a:buChar char="◦"/>
            </a:pPr>
            <a:r>
              <a:rPr lang="en-US" sz="2400"/>
              <a:t>Three-dimensional modelling</a:t>
            </a:r>
          </a:p>
          <a:p>
            <a:pPr indent="-220980" lvl="1" marL="384048" rtl="0">
              <a:spcBef>
                <a:spcPts val="0"/>
              </a:spcBef>
              <a:spcAft>
                <a:spcPts val="200"/>
              </a:spcAft>
              <a:buSzPts val="2400"/>
              <a:buChar char="◦"/>
            </a:pPr>
            <a:r>
              <a:rPr lang="en-US" sz="2400"/>
              <a:t>The list goes on!</a:t>
            </a:r>
          </a:p>
        </p:txBody>
      </p:sp>
      <p:pic>
        <p:nvPicPr>
          <p:cNvPr id="140" name="Shape 140"/>
          <p:cNvPicPr preferRelativeResize="0"/>
          <p:nvPr/>
        </p:nvPicPr>
        <p:blipFill rotWithShape="1">
          <a:blip r:embed="rId3">
            <a:alphaModFix/>
          </a:blip>
          <a:srcRect b="0" l="0" r="0" t="0"/>
          <a:stretch/>
        </p:blipFill>
        <p:spPr>
          <a:xfrm>
            <a:off x="11674259" y="6331863"/>
            <a:ext cx="517742" cy="5261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1097280" y="286603"/>
            <a:ext cx="10058400" cy="1450800"/>
          </a:xfrm>
          <a:prstGeom prst="rect">
            <a:avLst/>
          </a:prstGeom>
          <a:noFill/>
          <a:ln>
            <a:noFill/>
          </a:ln>
        </p:spPr>
        <p:txBody>
          <a:bodyPr anchorCtr="0" anchor="b" bIns="45700" lIns="91425" rIns="91425" wrap="square" tIns="45700">
            <a:noAutofit/>
          </a:bodyPr>
          <a:lstStyle/>
          <a:p>
            <a:pPr indent="-304800" lvl="0" marL="0" marR="0" rtl="0" algn="l">
              <a:lnSpc>
                <a:spcPct val="85000"/>
              </a:lnSpc>
              <a:spcBef>
                <a:spcPts val="0"/>
              </a:spcBef>
              <a:buClr>
                <a:srgbClr val="3F3F3F"/>
              </a:buClr>
              <a:buSzPts val="4800"/>
              <a:buFont typeface="Calibri"/>
              <a:buNone/>
            </a:pPr>
            <a:r>
              <a:rPr b="0" i="0" lang="en-US" sz="4800" u="none" cap="none" strike="noStrike">
                <a:solidFill>
                  <a:srgbClr val="3F3F3F"/>
                </a:solidFill>
                <a:latin typeface="Calibri"/>
                <a:ea typeface="Calibri"/>
                <a:cs typeface="Calibri"/>
                <a:sym typeface="Calibri"/>
              </a:rPr>
              <a:t>Problem Definition </a:t>
            </a:r>
          </a:p>
        </p:txBody>
      </p:sp>
      <p:sp>
        <p:nvSpPr>
          <p:cNvPr id="146" name="Shape 146"/>
          <p:cNvSpPr txBox="1"/>
          <p:nvPr>
            <p:ph idx="1" type="body"/>
          </p:nvPr>
        </p:nvSpPr>
        <p:spPr>
          <a:xfrm>
            <a:off x="848800" y="1781750"/>
            <a:ext cx="4166100" cy="406500"/>
          </a:xfrm>
          <a:prstGeom prst="rect">
            <a:avLst/>
          </a:prstGeom>
          <a:noFill/>
          <a:ln>
            <a:noFill/>
          </a:ln>
        </p:spPr>
        <p:txBody>
          <a:bodyPr anchorCtr="0" anchor="t" bIns="45700" lIns="0" rIns="0" wrap="square" tIns="45700">
            <a:noAutofit/>
          </a:bodyPr>
          <a:lstStyle/>
          <a:p>
            <a:pPr indent="-381000" lvl="0" marL="457200" marR="0" rtl="0">
              <a:lnSpc>
                <a:spcPct val="90000"/>
              </a:lnSpc>
              <a:spcBef>
                <a:spcPts val="0"/>
              </a:spcBef>
              <a:spcAft>
                <a:spcPts val="0"/>
              </a:spcAft>
              <a:buSzPts val="2400"/>
              <a:buAutoNum type="arabicPeriod"/>
            </a:pPr>
            <a:r>
              <a:rPr lang="en-US" sz="2400"/>
              <a:t>The correspondence problem</a:t>
            </a:r>
          </a:p>
          <a:p>
            <a:pPr indent="0" lvl="0" marL="0" marR="0" rtl="0">
              <a:lnSpc>
                <a:spcPct val="90000"/>
              </a:lnSpc>
              <a:spcBef>
                <a:spcPts val="0"/>
              </a:spcBef>
              <a:spcAft>
                <a:spcPts val="0"/>
              </a:spcAft>
              <a:buNone/>
            </a:pPr>
            <a:r>
              <a:t/>
            </a:r>
            <a:endParaRPr sz="3000"/>
          </a:p>
        </p:txBody>
      </p:sp>
      <p:pic>
        <p:nvPicPr>
          <p:cNvPr id="147" name="Shape 147"/>
          <p:cNvPicPr preferRelativeResize="0"/>
          <p:nvPr/>
        </p:nvPicPr>
        <p:blipFill rotWithShape="1">
          <a:blip r:embed="rId3">
            <a:alphaModFix/>
          </a:blip>
          <a:srcRect b="0" l="0" r="0" t="0"/>
          <a:stretch/>
        </p:blipFill>
        <p:spPr>
          <a:xfrm>
            <a:off x="11674259" y="6331863"/>
            <a:ext cx="517742" cy="526137"/>
          </a:xfrm>
          <a:prstGeom prst="rect">
            <a:avLst/>
          </a:prstGeom>
          <a:noFill/>
          <a:ln>
            <a:noFill/>
          </a:ln>
        </p:spPr>
      </p:pic>
      <p:sp>
        <p:nvSpPr>
          <p:cNvPr id="148" name="Shape 148"/>
          <p:cNvSpPr txBox="1"/>
          <p:nvPr>
            <p:ph idx="1" type="body"/>
          </p:nvPr>
        </p:nvSpPr>
        <p:spPr>
          <a:xfrm>
            <a:off x="7363250" y="1820750"/>
            <a:ext cx="4311000" cy="328500"/>
          </a:xfrm>
          <a:prstGeom prst="rect">
            <a:avLst/>
          </a:prstGeom>
          <a:noFill/>
          <a:ln>
            <a:noFill/>
          </a:ln>
        </p:spPr>
        <p:txBody>
          <a:bodyPr anchorCtr="0" anchor="t" bIns="45700" lIns="0" rIns="0" wrap="square" tIns="45700">
            <a:noAutofit/>
          </a:bodyPr>
          <a:lstStyle/>
          <a:p>
            <a:pPr indent="-381000" lvl="0" marL="457200" marR="0" rtl="0">
              <a:lnSpc>
                <a:spcPct val="90000"/>
              </a:lnSpc>
              <a:spcBef>
                <a:spcPts val="0"/>
              </a:spcBef>
              <a:spcAft>
                <a:spcPts val="0"/>
              </a:spcAft>
              <a:buSzPts val="2400"/>
              <a:buAutoNum type="arabicPeriod" startAt="2"/>
            </a:pPr>
            <a:r>
              <a:rPr lang="en-US" sz="2400"/>
              <a:t>The reconstruction problem</a:t>
            </a:r>
          </a:p>
          <a:p>
            <a:pPr indent="0" lvl="0" marL="0" marR="0" rtl="0">
              <a:lnSpc>
                <a:spcPct val="90000"/>
              </a:lnSpc>
              <a:spcBef>
                <a:spcPts val="0"/>
              </a:spcBef>
              <a:spcAft>
                <a:spcPts val="0"/>
              </a:spcAft>
              <a:buNone/>
            </a:pPr>
            <a:r>
              <a:t/>
            </a:r>
            <a:endParaRPr sz="3000"/>
          </a:p>
        </p:txBody>
      </p:sp>
      <p:sp>
        <p:nvSpPr>
          <p:cNvPr id="149" name="Shape 149"/>
          <p:cNvSpPr txBox="1"/>
          <p:nvPr/>
        </p:nvSpPr>
        <p:spPr>
          <a:xfrm>
            <a:off x="706025" y="3998975"/>
            <a:ext cx="4557300" cy="2178900"/>
          </a:xfrm>
          <a:prstGeom prst="rect">
            <a:avLst/>
          </a:prstGeom>
          <a:noFill/>
          <a:ln>
            <a:noFill/>
          </a:ln>
        </p:spPr>
        <p:txBody>
          <a:bodyPr anchorCtr="0" anchor="t" bIns="91425" lIns="91425" rIns="91425" wrap="square" tIns="91425">
            <a:noAutofit/>
          </a:bodyPr>
          <a:lstStyle/>
          <a:p>
            <a:pPr indent="-220980" lvl="1" marL="384048" rtl="0">
              <a:lnSpc>
                <a:spcPct val="90000"/>
              </a:lnSpc>
              <a:spcBef>
                <a:spcPts val="0"/>
              </a:spcBef>
              <a:buClr>
                <a:schemeClr val="accent1"/>
              </a:buClr>
              <a:buSzPts val="2400"/>
              <a:buFont typeface="Calibri"/>
              <a:buChar char="◦"/>
            </a:pPr>
            <a:r>
              <a:rPr lang="en-US" sz="2400">
                <a:solidFill>
                  <a:srgbClr val="3F3F3F"/>
                </a:solidFill>
                <a:latin typeface="Calibri"/>
                <a:ea typeface="Calibri"/>
                <a:cs typeface="Calibri"/>
                <a:sym typeface="Calibri"/>
              </a:rPr>
              <a:t> Finding pairs of matched points such that each point in the pair is the projection of the same 3D point</a:t>
            </a:r>
          </a:p>
        </p:txBody>
      </p:sp>
      <p:sp>
        <p:nvSpPr>
          <p:cNvPr id="150" name="Shape 150"/>
          <p:cNvSpPr txBox="1"/>
          <p:nvPr/>
        </p:nvSpPr>
        <p:spPr>
          <a:xfrm>
            <a:off x="7201825" y="3981150"/>
            <a:ext cx="4557300" cy="2178900"/>
          </a:xfrm>
          <a:prstGeom prst="rect">
            <a:avLst/>
          </a:prstGeom>
          <a:noFill/>
          <a:ln>
            <a:noFill/>
          </a:ln>
        </p:spPr>
        <p:txBody>
          <a:bodyPr anchorCtr="0" anchor="t" bIns="91425" lIns="91425" rIns="91425" wrap="square" tIns="91425">
            <a:noAutofit/>
          </a:bodyPr>
          <a:lstStyle/>
          <a:p>
            <a:pPr indent="-220980" lvl="1" marL="384048" rtl="0">
              <a:lnSpc>
                <a:spcPct val="90000"/>
              </a:lnSpc>
              <a:spcBef>
                <a:spcPts val="0"/>
              </a:spcBef>
              <a:buClr>
                <a:schemeClr val="accent1"/>
              </a:buClr>
              <a:buSzPts val="2400"/>
              <a:buFont typeface="Calibri"/>
              <a:buChar char="◦"/>
            </a:pPr>
            <a:r>
              <a:rPr lang="en-US" sz="2400">
                <a:solidFill>
                  <a:srgbClr val="3F3F3F"/>
                </a:solidFill>
                <a:latin typeface="Calibri"/>
                <a:ea typeface="Calibri"/>
                <a:cs typeface="Calibri"/>
                <a:sym typeface="Calibri"/>
              </a:rPr>
              <a:t> Now, given the corresponding points we must compute a disparity map of the scene assuming that the stereo geometry is known</a:t>
            </a:r>
          </a:p>
        </p:txBody>
      </p:sp>
      <p:pic>
        <p:nvPicPr>
          <p:cNvPr id="151" name="Shape 151"/>
          <p:cNvPicPr preferRelativeResize="0"/>
          <p:nvPr/>
        </p:nvPicPr>
        <p:blipFill>
          <a:blip r:embed="rId4">
            <a:alphaModFix/>
          </a:blip>
          <a:stretch>
            <a:fillRect/>
          </a:stretch>
        </p:blipFill>
        <p:spPr>
          <a:xfrm>
            <a:off x="1132425" y="2419924"/>
            <a:ext cx="1969450" cy="1641200"/>
          </a:xfrm>
          <a:prstGeom prst="rect">
            <a:avLst/>
          </a:prstGeom>
          <a:noFill/>
          <a:ln>
            <a:noFill/>
          </a:ln>
        </p:spPr>
      </p:pic>
      <p:pic>
        <p:nvPicPr>
          <p:cNvPr id="152" name="Shape 152"/>
          <p:cNvPicPr preferRelativeResize="0"/>
          <p:nvPr/>
        </p:nvPicPr>
        <p:blipFill>
          <a:blip r:embed="rId5">
            <a:alphaModFix/>
          </a:blip>
          <a:stretch>
            <a:fillRect/>
          </a:stretch>
        </p:blipFill>
        <p:spPr>
          <a:xfrm>
            <a:off x="3101875" y="2419924"/>
            <a:ext cx="1969450" cy="1641202"/>
          </a:xfrm>
          <a:prstGeom prst="rect">
            <a:avLst/>
          </a:prstGeom>
          <a:noFill/>
          <a:ln>
            <a:noFill/>
          </a:ln>
        </p:spPr>
      </p:pic>
      <p:cxnSp>
        <p:nvCxnSpPr>
          <p:cNvPr id="153" name="Shape 153"/>
          <p:cNvCxnSpPr/>
          <p:nvPr/>
        </p:nvCxnSpPr>
        <p:spPr>
          <a:xfrm flipH="1" rot="10800000">
            <a:off x="2008600" y="2620200"/>
            <a:ext cx="1846500" cy="19500"/>
          </a:xfrm>
          <a:prstGeom prst="straightConnector1">
            <a:avLst/>
          </a:prstGeom>
          <a:noFill/>
          <a:ln cap="flat" cmpd="sng" w="19050">
            <a:solidFill>
              <a:srgbClr val="FFF2CC"/>
            </a:solidFill>
            <a:prstDash val="solid"/>
            <a:round/>
            <a:headEnd len="lg" w="lg" type="diamond"/>
            <a:tailEnd len="lg" w="lg" type="diamond"/>
          </a:ln>
        </p:spPr>
      </p:cxnSp>
      <p:cxnSp>
        <p:nvCxnSpPr>
          <p:cNvPr id="154" name="Shape 154"/>
          <p:cNvCxnSpPr/>
          <p:nvPr/>
        </p:nvCxnSpPr>
        <p:spPr>
          <a:xfrm flipH="1" rot="10800000">
            <a:off x="2223625" y="3155525"/>
            <a:ext cx="1835100" cy="5400"/>
          </a:xfrm>
          <a:prstGeom prst="straightConnector1">
            <a:avLst/>
          </a:prstGeom>
          <a:noFill/>
          <a:ln cap="flat" cmpd="sng" w="19050">
            <a:solidFill>
              <a:srgbClr val="FFF2CC"/>
            </a:solidFill>
            <a:prstDash val="solid"/>
            <a:round/>
            <a:headEnd len="lg" w="lg" type="diamond"/>
            <a:tailEnd len="lg" w="lg" type="diamond"/>
          </a:ln>
        </p:spPr>
      </p:cxnSp>
      <p:cxnSp>
        <p:nvCxnSpPr>
          <p:cNvPr id="155" name="Shape 155"/>
          <p:cNvCxnSpPr/>
          <p:nvPr/>
        </p:nvCxnSpPr>
        <p:spPr>
          <a:xfrm>
            <a:off x="1998850" y="2329163"/>
            <a:ext cx="1866000" cy="29400"/>
          </a:xfrm>
          <a:prstGeom prst="straightConnector1">
            <a:avLst/>
          </a:prstGeom>
          <a:noFill/>
          <a:ln cap="flat" cmpd="sng" w="19050">
            <a:solidFill>
              <a:srgbClr val="FFF2CC"/>
            </a:solidFill>
            <a:prstDash val="solid"/>
            <a:round/>
            <a:headEnd len="lg" w="lg" type="diamond"/>
            <a:tailEnd len="lg" w="lg" type="diamond"/>
          </a:ln>
        </p:spPr>
      </p:cxnSp>
      <p:cxnSp>
        <p:nvCxnSpPr>
          <p:cNvPr id="156" name="Shape 156"/>
          <p:cNvCxnSpPr/>
          <p:nvPr/>
        </p:nvCxnSpPr>
        <p:spPr>
          <a:xfrm>
            <a:off x="2105375" y="3429000"/>
            <a:ext cx="1758600" cy="0"/>
          </a:xfrm>
          <a:prstGeom prst="straightConnector1">
            <a:avLst/>
          </a:prstGeom>
          <a:noFill/>
          <a:ln cap="flat" cmpd="sng" w="19050">
            <a:solidFill>
              <a:srgbClr val="FFF2CC"/>
            </a:solidFill>
            <a:prstDash val="solid"/>
            <a:round/>
            <a:headEnd len="lg" w="lg" type="diamond"/>
            <a:tailEnd len="lg" w="lg" type="diamond"/>
          </a:ln>
        </p:spPr>
      </p:cxnSp>
      <p:cxnSp>
        <p:nvCxnSpPr>
          <p:cNvPr id="157" name="Shape 157"/>
          <p:cNvCxnSpPr/>
          <p:nvPr/>
        </p:nvCxnSpPr>
        <p:spPr>
          <a:xfrm>
            <a:off x="1668975" y="2976888"/>
            <a:ext cx="1826700" cy="30600"/>
          </a:xfrm>
          <a:prstGeom prst="straightConnector1">
            <a:avLst/>
          </a:prstGeom>
          <a:noFill/>
          <a:ln cap="flat" cmpd="sng" w="19050">
            <a:solidFill>
              <a:srgbClr val="FFF2CC"/>
            </a:solidFill>
            <a:prstDash val="solid"/>
            <a:round/>
            <a:headEnd len="lg" w="lg" type="diamond"/>
            <a:tailEnd len="lg" w="lg" type="diamond"/>
          </a:ln>
        </p:spPr>
      </p:cxnSp>
      <p:pic>
        <p:nvPicPr>
          <p:cNvPr id="158" name="Shape 158"/>
          <p:cNvPicPr preferRelativeResize="0"/>
          <p:nvPr/>
        </p:nvPicPr>
        <p:blipFill>
          <a:blip r:embed="rId6">
            <a:alphaModFix/>
          </a:blip>
          <a:stretch>
            <a:fillRect/>
          </a:stretch>
        </p:blipFill>
        <p:spPr>
          <a:xfrm>
            <a:off x="8495750" y="2419913"/>
            <a:ext cx="1969450" cy="1641216"/>
          </a:xfrm>
          <a:prstGeom prst="rect">
            <a:avLst/>
          </a:prstGeom>
          <a:noFill/>
          <a:ln>
            <a:noFill/>
          </a:ln>
        </p:spPr>
      </p:pic>
      <p:sp>
        <p:nvSpPr>
          <p:cNvPr id="159" name="Shape 159"/>
          <p:cNvSpPr/>
          <p:nvPr/>
        </p:nvSpPr>
        <p:spPr>
          <a:xfrm>
            <a:off x="5690345" y="2977425"/>
            <a:ext cx="1469100" cy="526200"/>
          </a:xfrm>
          <a:prstGeom prst="rightArrow">
            <a:avLst>
              <a:gd fmla="val 50000" name="adj1"/>
              <a:gd fmla="val 50000" name="adj2"/>
            </a:avLst>
          </a:prstGeom>
          <a:solidFill>
            <a:srgbClr val="CC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1066805" y="257003"/>
            <a:ext cx="10058400" cy="1450800"/>
          </a:xfrm>
          <a:prstGeom prst="rect">
            <a:avLst/>
          </a:prstGeom>
          <a:noFill/>
          <a:ln>
            <a:noFill/>
          </a:ln>
        </p:spPr>
        <p:txBody>
          <a:bodyPr anchorCtr="0" anchor="b" bIns="45700" lIns="91425" rIns="91425" wrap="square" tIns="45700">
            <a:noAutofit/>
          </a:bodyPr>
          <a:lstStyle/>
          <a:p>
            <a:pPr indent="-304800" lvl="0" marL="0" marR="0" rtl="0" algn="l">
              <a:lnSpc>
                <a:spcPct val="85000"/>
              </a:lnSpc>
              <a:spcBef>
                <a:spcPts val="0"/>
              </a:spcBef>
              <a:buClr>
                <a:srgbClr val="3F3F3F"/>
              </a:buClr>
              <a:buSzPts val="4800"/>
              <a:buFont typeface="Calibri"/>
              <a:buNone/>
            </a:pPr>
            <a:r>
              <a:rPr b="0" i="0" lang="en-US" sz="4800" u="none" cap="none" strike="noStrike">
                <a:solidFill>
                  <a:srgbClr val="3F3F3F"/>
                </a:solidFill>
                <a:latin typeface="Calibri"/>
                <a:ea typeface="Calibri"/>
                <a:cs typeface="Calibri"/>
                <a:sym typeface="Calibri"/>
              </a:rPr>
              <a:t>Datasets: Stereo Sequences</a:t>
            </a:r>
          </a:p>
        </p:txBody>
      </p:sp>
      <p:sp>
        <p:nvSpPr>
          <p:cNvPr id="166" name="Shape 166"/>
          <p:cNvSpPr txBox="1"/>
          <p:nvPr>
            <p:ph idx="1" type="body"/>
          </p:nvPr>
        </p:nvSpPr>
        <p:spPr>
          <a:xfrm>
            <a:off x="1249680" y="1998134"/>
            <a:ext cx="10058400" cy="4023300"/>
          </a:xfrm>
          <a:prstGeom prst="rect">
            <a:avLst/>
          </a:prstGeom>
          <a:noFill/>
          <a:ln>
            <a:noFill/>
          </a:ln>
        </p:spPr>
        <p:txBody>
          <a:bodyPr anchorCtr="0" anchor="t" bIns="45700" lIns="0" rIns="0" wrap="square" tIns="45700">
            <a:noAutofit/>
          </a:bodyPr>
          <a:lstStyle/>
          <a:p>
            <a:pPr indent="0" lvl="0" marL="0" marR="0" rtl="0" algn="l">
              <a:lnSpc>
                <a:spcPct val="90000"/>
              </a:lnSpc>
              <a:spcBef>
                <a:spcPts val="0"/>
              </a:spcBef>
              <a:spcAft>
                <a:spcPts val="0"/>
              </a:spcAft>
              <a:buNone/>
            </a:pPr>
            <a:r>
              <a:rPr b="0" i="0" lang="en-US" sz="2400" u="none" cap="none" strike="noStrike">
                <a:solidFill>
                  <a:srgbClr val="3F3F3F"/>
                </a:solidFill>
                <a:latin typeface="Calibri"/>
                <a:ea typeface="Calibri"/>
                <a:cs typeface="Calibri"/>
                <a:sym typeface="Calibri"/>
              </a:rPr>
              <a:t>Image Sequences acquired with stereo cameras </a:t>
            </a:r>
            <a:r>
              <a:rPr lang="en-US" sz="2400"/>
              <a:t>were acquired from </a:t>
            </a:r>
            <a:r>
              <a:rPr b="0" i="0" lang="en-US" sz="2400" u="none" cap="none" strike="noStrike">
                <a:solidFill>
                  <a:srgbClr val="3F3F3F"/>
                </a:solidFill>
                <a:latin typeface="Calibri"/>
                <a:ea typeface="Calibri"/>
                <a:cs typeface="Calibri"/>
                <a:sym typeface="Calibri"/>
              </a:rPr>
              <a:t>Middlebury </a:t>
            </a:r>
            <a:r>
              <a:rPr lang="en-US" sz="2400"/>
              <a:t>site. </a:t>
            </a:r>
            <a:r>
              <a:rPr b="0" i="0" lang="en-US" sz="2400" u="none" cap="none" strike="noStrike">
                <a:solidFill>
                  <a:srgbClr val="3F3F3F"/>
                </a:solidFill>
                <a:latin typeface="Calibri"/>
                <a:ea typeface="Calibri"/>
                <a:cs typeface="Calibri"/>
                <a:sym typeface="Calibri"/>
              </a:rPr>
              <a:t>These datasets include:</a:t>
            </a:r>
          </a:p>
          <a:p>
            <a:pPr indent="0" lvl="0" marL="0" marR="0" rtl="0" algn="l">
              <a:lnSpc>
                <a:spcPct val="90000"/>
              </a:lnSpc>
              <a:spcBef>
                <a:spcPts val="0"/>
              </a:spcBef>
              <a:spcAft>
                <a:spcPts val="0"/>
              </a:spcAft>
              <a:buNone/>
            </a:pPr>
            <a:r>
              <a:t/>
            </a:r>
            <a:endParaRPr sz="2400"/>
          </a:p>
          <a:p>
            <a:pPr indent="-129540" lvl="0" marL="91440" marR="0" rtl="0" algn="l">
              <a:lnSpc>
                <a:spcPct val="90000"/>
              </a:lnSpc>
              <a:spcBef>
                <a:spcPts val="1400"/>
              </a:spcBef>
              <a:spcAft>
                <a:spcPts val="0"/>
              </a:spcAft>
              <a:buClr>
                <a:schemeClr val="accent1"/>
              </a:buClr>
              <a:buSzPts val="2600"/>
              <a:buFont typeface="Calibri"/>
              <a:buChar char=" "/>
            </a:pPr>
            <a:r>
              <a:rPr b="0" i="0" lang="en-US" sz="2600" u="none" cap="none" strike="noStrike">
                <a:solidFill>
                  <a:srgbClr val="3F3F3F"/>
                </a:solidFill>
                <a:latin typeface="Calibri"/>
                <a:ea typeface="Calibri"/>
                <a:cs typeface="Calibri"/>
                <a:sym typeface="Calibri"/>
              </a:rPr>
              <a:t>• rectified sequences </a:t>
            </a:r>
          </a:p>
          <a:p>
            <a:pPr indent="-129540" lvl="0" marL="91440" marR="0" rtl="0" algn="l">
              <a:lnSpc>
                <a:spcPct val="90000"/>
              </a:lnSpc>
              <a:spcBef>
                <a:spcPts val="1400"/>
              </a:spcBef>
              <a:spcAft>
                <a:spcPts val="0"/>
              </a:spcAft>
              <a:buClr>
                <a:schemeClr val="accent1"/>
              </a:buClr>
              <a:buSzPts val="2600"/>
              <a:buFont typeface="Calibri"/>
              <a:buChar char=" "/>
            </a:pPr>
            <a:r>
              <a:t/>
            </a:r>
            <a:endParaRPr sz="2600"/>
          </a:p>
          <a:p>
            <a:pPr indent="-129540" lvl="0" marL="91440" marR="0" rtl="0" algn="l">
              <a:lnSpc>
                <a:spcPct val="90000"/>
              </a:lnSpc>
              <a:spcBef>
                <a:spcPts val="1400"/>
              </a:spcBef>
              <a:spcAft>
                <a:spcPts val="0"/>
              </a:spcAft>
              <a:buClr>
                <a:schemeClr val="accent1"/>
              </a:buClr>
              <a:buSzPts val="2600"/>
              <a:buFont typeface="Calibri"/>
              <a:buChar char=" "/>
            </a:pPr>
            <a:r>
              <a:rPr b="0" i="0" lang="en-US" sz="2600" u="none" cap="none" strike="noStrike">
                <a:solidFill>
                  <a:srgbClr val="3F3F3F"/>
                </a:solidFill>
                <a:latin typeface="Calibri"/>
                <a:ea typeface="Calibri"/>
                <a:cs typeface="Calibri"/>
                <a:sym typeface="Calibri"/>
              </a:rPr>
              <a:t>• </a:t>
            </a:r>
            <a:r>
              <a:rPr lang="en-US" sz="2600"/>
              <a:t>scanned depth</a:t>
            </a:r>
            <a:r>
              <a:rPr b="0" i="0" lang="en-US" sz="2600" u="none" cap="none" strike="noStrike">
                <a:solidFill>
                  <a:srgbClr val="3F3F3F"/>
                </a:solidFill>
                <a:latin typeface="Calibri"/>
                <a:ea typeface="Calibri"/>
                <a:cs typeface="Calibri"/>
                <a:sym typeface="Calibri"/>
              </a:rPr>
              <a:t> maps</a:t>
            </a:r>
          </a:p>
        </p:txBody>
      </p:sp>
      <p:pic>
        <p:nvPicPr>
          <p:cNvPr id="167" name="Shape 167"/>
          <p:cNvPicPr preferRelativeResize="0"/>
          <p:nvPr/>
        </p:nvPicPr>
        <p:blipFill rotWithShape="1">
          <a:blip r:embed="rId3">
            <a:alphaModFix/>
          </a:blip>
          <a:srcRect b="0" l="0" r="0" t="0"/>
          <a:stretch/>
        </p:blipFill>
        <p:spPr>
          <a:xfrm>
            <a:off x="11674259" y="6331863"/>
            <a:ext cx="517742" cy="5261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1066800" y="701800"/>
            <a:ext cx="10058400" cy="1035600"/>
          </a:xfrm>
          <a:prstGeom prst="rect">
            <a:avLst/>
          </a:prstGeom>
        </p:spPr>
        <p:txBody>
          <a:bodyPr anchorCtr="0" anchor="b" bIns="91425" lIns="91425" rIns="91425" wrap="square" tIns="91425">
            <a:noAutofit/>
          </a:bodyPr>
          <a:lstStyle/>
          <a:p>
            <a:pPr indent="-304800" lvl="0" marL="0">
              <a:spcBef>
                <a:spcPts val="0"/>
              </a:spcBef>
              <a:buClr>
                <a:srgbClr val="3F3F3F"/>
              </a:buClr>
              <a:buSzPts val="4800"/>
              <a:buFont typeface="Calibri"/>
              <a:buNone/>
            </a:pPr>
            <a:r>
              <a:rPr lang="en-US"/>
              <a:t>Datasets: Stereo Sequences</a:t>
            </a:r>
          </a:p>
        </p:txBody>
      </p:sp>
      <p:sp>
        <p:nvSpPr>
          <p:cNvPr id="174" name="Shape 174"/>
          <p:cNvSpPr txBox="1"/>
          <p:nvPr>
            <p:ph idx="1" type="body"/>
          </p:nvPr>
        </p:nvSpPr>
        <p:spPr>
          <a:xfrm>
            <a:off x="1097280" y="1845734"/>
            <a:ext cx="10058400" cy="4023300"/>
          </a:xfrm>
          <a:prstGeom prst="rect">
            <a:avLst/>
          </a:prstGeom>
        </p:spPr>
        <p:txBody>
          <a:bodyPr anchorCtr="0" anchor="t" bIns="91425" lIns="91425" rIns="91425" wrap="square" tIns="91425">
            <a:noAutofit/>
          </a:bodyPr>
          <a:lstStyle/>
          <a:p>
            <a:pPr indent="35560" lvl="0" marL="91440">
              <a:spcBef>
                <a:spcPts val="0"/>
              </a:spcBef>
              <a:buNone/>
            </a:pPr>
            <a:r>
              <a:rPr lang="en-US"/>
              <a:t>												</a:t>
            </a:r>
          </a:p>
        </p:txBody>
      </p:sp>
      <p:pic>
        <p:nvPicPr>
          <p:cNvPr id="175" name="Shape 175"/>
          <p:cNvPicPr preferRelativeResize="0"/>
          <p:nvPr/>
        </p:nvPicPr>
        <p:blipFill>
          <a:blip r:embed="rId3">
            <a:alphaModFix/>
          </a:blip>
          <a:stretch>
            <a:fillRect/>
          </a:stretch>
        </p:blipFill>
        <p:spPr>
          <a:xfrm>
            <a:off x="1097275" y="1801863"/>
            <a:ext cx="4286250" cy="3571875"/>
          </a:xfrm>
          <a:prstGeom prst="rect">
            <a:avLst/>
          </a:prstGeom>
          <a:noFill/>
          <a:ln>
            <a:noFill/>
          </a:ln>
        </p:spPr>
      </p:pic>
      <p:sp>
        <p:nvSpPr>
          <p:cNvPr id="176" name="Shape 176"/>
          <p:cNvSpPr txBox="1"/>
          <p:nvPr/>
        </p:nvSpPr>
        <p:spPr>
          <a:xfrm>
            <a:off x="1319050" y="5438225"/>
            <a:ext cx="3842700" cy="4308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US" sz="2400"/>
              <a:t>Left view</a:t>
            </a:r>
          </a:p>
        </p:txBody>
      </p:sp>
      <p:pic>
        <p:nvPicPr>
          <p:cNvPr id="177" name="Shape 177"/>
          <p:cNvPicPr preferRelativeResize="0"/>
          <p:nvPr/>
        </p:nvPicPr>
        <p:blipFill>
          <a:blip r:embed="rId4">
            <a:alphaModFix/>
          </a:blip>
          <a:stretch>
            <a:fillRect/>
          </a:stretch>
        </p:blipFill>
        <p:spPr>
          <a:xfrm>
            <a:off x="6869425" y="1801863"/>
            <a:ext cx="4286250" cy="3571875"/>
          </a:xfrm>
          <a:prstGeom prst="rect">
            <a:avLst/>
          </a:prstGeom>
          <a:noFill/>
          <a:ln>
            <a:noFill/>
          </a:ln>
        </p:spPr>
      </p:pic>
      <p:sp>
        <p:nvSpPr>
          <p:cNvPr id="178" name="Shape 178"/>
          <p:cNvSpPr txBox="1"/>
          <p:nvPr/>
        </p:nvSpPr>
        <p:spPr>
          <a:xfrm>
            <a:off x="7453900" y="5438225"/>
            <a:ext cx="3117300" cy="4308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US" sz="2400"/>
              <a:t>Right view</a:t>
            </a:r>
          </a:p>
        </p:txBody>
      </p:sp>
      <p:pic>
        <p:nvPicPr>
          <p:cNvPr id="179" name="Shape 179"/>
          <p:cNvPicPr preferRelativeResize="0"/>
          <p:nvPr/>
        </p:nvPicPr>
        <p:blipFill rotWithShape="1">
          <a:blip r:embed="rId5">
            <a:alphaModFix/>
          </a:blip>
          <a:srcRect b="0" l="0" r="0" t="0"/>
          <a:stretch/>
        </p:blipFill>
        <p:spPr>
          <a:xfrm>
            <a:off x="11674259" y="6331863"/>
            <a:ext cx="517742" cy="5261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1097280" y="286603"/>
            <a:ext cx="10058400" cy="1450800"/>
          </a:xfrm>
          <a:prstGeom prst="rect">
            <a:avLst/>
          </a:prstGeom>
        </p:spPr>
        <p:txBody>
          <a:bodyPr anchorCtr="0" anchor="b" bIns="91425" lIns="91425" rIns="91425" wrap="square" tIns="91425">
            <a:noAutofit/>
          </a:bodyPr>
          <a:lstStyle/>
          <a:p>
            <a:pPr indent="0" lvl="0" marL="0">
              <a:spcBef>
                <a:spcPts val="0"/>
              </a:spcBef>
              <a:buNone/>
            </a:pPr>
            <a:r>
              <a:rPr lang="en-US"/>
              <a:t>Block Matching Approach</a:t>
            </a:r>
          </a:p>
        </p:txBody>
      </p:sp>
      <p:sp>
        <p:nvSpPr>
          <p:cNvPr id="186" name="Shape 186"/>
          <p:cNvSpPr txBox="1"/>
          <p:nvPr>
            <p:ph idx="1" type="body"/>
          </p:nvPr>
        </p:nvSpPr>
        <p:spPr>
          <a:xfrm>
            <a:off x="1097275" y="1737399"/>
            <a:ext cx="10058400" cy="4422900"/>
          </a:xfrm>
          <a:prstGeom prst="rect">
            <a:avLst/>
          </a:prstGeom>
        </p:spPr>
        <p:txBody>
          <a:bodyPr anchorCtr="0" anchor="t" bIns="91425" lIns="91425" rIns="91425" wrap="square" tIns="91425">
            <a:noAutofit/>
          </a:bodyPr>
          <a:lstStyle/>
          <a:p>
            <a:pPr indent="0" lvl="0" marL="0">
              <a:spcBef>
                <a:spcPts val="0"/>
              </a:spcBef>
              <a:buNone/>
            </a:pPr>
            <a:r>
              <a:rPr lang="en-US" sz="2400"/>
              <a:t>Since we have the rectified images, we only need to scan the horizontal line at the same level for the correspondence. </a:t>
            </a:r>
          </a:p>
          <a:p>
            <a:pPr indent="0" lvl="0" marL="0">
              <a:spcBef>
                <a:spcPts val="0"/>
              </a:spcBef>
              <a:buNone/>
            </a:pPr>
            <a:r>
              <a:rPr lang="en-US" sz="2400"/>
              <a:t>The idea is that: </a:t>
            </a:r>
            <a:r>
              <a:rPr lang="en-US" sz="2400"/>
              <a:t>Defined</a:t>
            </a:r>
            <a:r>
              <a:rPr lang="en-US" sz="2400"/>
              <a:t> a search range and a block size, we then calculate the Sum of Absolute Difference(SAD) for every location inside the search range, and assign the offset of the lowest SAD as the disparity value.</a:t>
            </a: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a:spcBef>
                <a:spcPts val="0"/>
              </a:spcBef>
              <a:buNone/>
            </a:pPr>
            <a:r>
              <a:rPr lang="en-US" sz="2400"/>
              <a:t>To improve the accuracy, we also introduced the </a:t>
            </a:r>
            <a:r>
              <a:rPr b="1" lang="en-US" sz="2400"/>
              <a:t>sub-pixel </a:t>
            </a:r>
            <a:r>
              <a:rPr lang="en-US" sz="2400"/>
              <a:t>estimation. The idea is using 3 points to estimate the minimum of a parabola.</a:t>
            </a:r>
          </a:p>
        </p:txBody>
      </p:sp>
      <p:pic>
        <p:nvPicPr>
          <p:cNvPr id="187" name="Shape 187"/>
          <p:cNvPicPr preferRelativeResize="0"/>
          <p:nvPr/>
        </p:nvPicPr>
        <p:blipFill>
          <a:blip r:embed="rId3">
            <a:alphaModFix/>
          </a:blip>
          <a:stretch>
            <a:fillRect/>
          </a:stretch>
        </p:blipFill>
        <p:spPr>
          <a:xfrm>
            <a:off x="1171350" y="4360551"/>
            <a:ext cx="5010301" cy="1061175"/>
          </a:xfrm>
          <a:prstGeom prst="rect">
            <a:avLst/>
          </a:prstGeom>
          <a:noFill/>
          <a:ln>
            <a:noFill/>
          </a:ln>
        </p:spPr>
      </p:pic>
      <p:pic>
        <p:nvPicPr>
          <p:cNvPr id="188" name="Shape 188"/>
          <p:cNvPicPr preferRelativeResize="0"/>
          <p:nvPr/>
        </p:nvPicPr>
        <p:blipFill>
          <a:blip r:embed="rId4">
            <a:alphaModFix/>
          </a:blip>
          <a:stretch>
            <a:fillRect/>
          </a:stretch>
        </p:blipFill>
        <p:spPr>
          <a:xfrm>
            <a:off x="6181659" y="4360550"/>
            <a:ext cx="4992440" cy="1061175"/>
          </a:xfrm>
          <a:prstGeom prst="rect">
            <a:avLst/>
          </a:prstGeom>
          <a:noFill/>
          <a:ln>
            <a:noFill/>
          </a:ln>
        </p:spPr>
      </p:pic>
      <p:pic>
        <p:nvPicPr>
          <p:cNvPr id="189" name="Shape 189"/>
          <p:cNvPicPr preferRelativeResize="0"/>
          <p:nvPr/>
        </p:nvPicPr>
        <p:blipFill rotWithShape="1">
          <a:blip r:embed="rId5">
            <a:alphaModFix/>
          </a:blip>
          <a:srcRect b="0" l="0" r="0" t="0"/>
          <a:stretch/>
        </p:blipFill>
        <p:spPr>
          <a:xfrm>
            <a:off x="11674259" y="6331863"/>
            <a:ext cx="517742" cy="5261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