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1" r:id="rId2"/>
    <p:sldId id="283" r:id="rId3"/>
    <p:sldId id="285" r:id="rId4"/>
    <p:sldId id="286" r:id="rId5"/>
    <p:sldId id="287" r:id="rId6"/>
    <p:sldId id="288" r:id="rId7"/>
    <p:sldId id="295" r:id="rId8"/>
    <p:sldId id="257" r:id="rId9"/>
    <p:sldId id="261" r:id="rId10"/>
    <p:sldId id="282" r:id="rId11"/>
    <p:sldId id="262" r:id="rId12"/>
    <p:sldId id="279" r:id="rId13"/>
    <p:sldId id="271" r:id="rId14"/>
    <p:sldId id="263" r:id="rId15"/>
    <p:sldId id="272" r:id="rId16"/>
    <p:sldId id="265" r:id="rId17"/>
    <p:sldId id="274" r:id="rId18"/>
    <p:sldId id="275" r:id="rId19"/>
    <p:sldId id="266" r:id="rId20"/>
    <p:sldId id="276" r:id="rId21"/>
    <p:sldId id="277" r:id="rId22"/>
    <p:sldId id="264" r:id="rId23"/>
    <p:sldId id="289" r:id="rId24"/>
    <p:sldId id="290" r:id="rId25"/>
    <p:sldId id="291" r:id="rId26"/>
    <p:sldId id="292" r:id="rId27"/>
    <p:sldId id="293" r:id="rId28"/>
    <p:sldId id="267" r:id="rId29"/>
    <p:sldId id="294"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p:scale>
          <a:sx n="48" d="100"/>
          <a:sy n="48" d="100"/>
        </p:scale>
        <p:origin x="342" y="1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325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www.quora.com/Does-making-array-size-a-prime-number-help-in-hash-table-implementation-Why" TargetMode="External"/><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usicmap.info/" TargetMode="Externa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pm"/><Relationship Id="rId2" Type="http://schemas.openxmlformats.org/officeDocument/2006/relationships/image" Target="../media/image15.ppm"/><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learn.javascript.ru/recurs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learn.javascript.ru/recursion"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latin typeface="Nirmala UI" panose="020B0502040204020203" pitchFamily="34" charset="0"/>
                <a:ea typeface="Nirmala UI" panose="020B0502040204020203" pitchFamily="34" charset="0"/>
                <a:cs typeface="Nirmala UI" panose="020B0502040204020203" pitchFamily="34" charset="0"/>
              </a:rPr>
              <a:t>Structure</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lgn="ctr"/>
              <a:t>1</a:t>
            </a:fld>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latin typeface="Nirmala UI" panose="020B0502040204020203" pitchFamily="34" charset="0"/>
              <a:ea typeface="Nirmala UI" panose="020B0502040204020203" pitchFamily="34" charset="0"/>
              <a:cs typeface="Nirmala UI" panose="020B0502040204020203" pitchFamily="34" charset="0"/>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What is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an</a:t>
            </a:r>
          </a:p>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 </a:t>
            </a: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algorithm?</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Problem solving patterns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Quick sort</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Linked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lists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heap</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Hash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tables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Big O</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Recursion</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Data structures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Stack and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Priority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Graphs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Trees</a:t>
            </a:r>
            <a:endParaRPr lang="en"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a:t>
            </a:r>
          </a:p>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search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Most popular sort algorithms Big O</a:t>
            </a:r>
            <a:endParaRPr dirty="0">
              <a:latin typeface="Segoe UI" panose="020B0502040204020203" pitchFamily="34" charset="0"/>
              <a:cs typeface="Segoe UI" panose="020B0502040204020203" pitchFamily="34" charset="0"/>
            </a:endParaRPr>
          </a:p>
        </p:txBody>
      </p:sp>
      <p:graphicFrame>
        <p:nvGraphicFramePr>
          <p:cNvPr id="248" name="Google Shape;248;p24"/>
          <p:cNvGraphicFramePr/>
          <p:nvPr>
            <p:extLst>
              <p:ext uri="{D42A27DB-BD31-4B8C-83A1-F6EECF244321}">
                <p14:modId xmlns:p14="http://schemas.microsoft.com/office/powerpoint/2010/main" val="3164479419"/>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Sorting algorithms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Speed</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Memory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Best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Average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Bubble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Selection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Insertion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lang="en-US"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Merge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Quick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10</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Data structures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Segoe UI" panose="020B0502040204020203" pitchFamily="34" charset="0"/>
                <a:cs typeface="Segoe UI" panose="020B0502040204020203" pitchFamily="34" charset="0"/>
              </a:rPr>
              <a:t>In computer science,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organization, management, and storage format that enables efficient access and modification. More precisely,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collection of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values, the relationships among them, and the functions or operations that can be applied to the </a:t>
            </a:r>
            <a:r>
              <a:rPr lang="en-US" b="1" dirty="0">
                <a:solidFill>
                  <a:srgbClr val="202124"/>
                </a:solidFill>
                <a:latin typeface="Segoe UI" panose="020B0502040204020203" pitchFamily="34" charset="0"/>
                <a:cs typeface="Segoe UI" panose="020B0502040204020203" pitchFamily="34" charset="0"/>
              </a:rPr>
              <a:t>data</a:t>
            </a:r>
            <a:r>
              <a:rPr lang="en-US" dirty="0" smtClean="0">
                <a:solidFill>
                  <a:srgbClr val="202124"/>
                </a:solidFill>
                <a:latin typeface="Segoe UI" panose="020B0502040204020203" pitchFamily="34" charset="0"/>
                <a:cs typeface="Segoe UI" panose="020B0502040204020203" pitchFamily="34" charset="0"/>
              </a:rPr>
              <a:t>.</a:t>
            </a:r>
          </a:p>
          <a:p>
            <a:endParaRPr lang="en-US" dirty="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Data structures in JavaScript</a:t>
            </a:r>
          </a:p>
          <a:p>
            <a:endParaRPr lang="en-US" dirty="0" smtClean="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Array</a:t>
            </a:r>
          </a:p>
          <a:p>
            <a:r>
              <a:rPr lang="en-US" dirty="0" smtClean="0">
                <a:solidFill>
                  <a:srgbClr val="202124"/>
                </a:solidFill>
                <a:latin typeface="Segoe UI" panose="020B0502040204020203" pitchFamily="34" charset="0"/>
                <a:cs typeface="Segoe UI" panose="020B0502040204020203" pitchFamily="34" charset="0"/>
              </a:rPr>
              <a:t>Object</a:t>
            </a:r>
          </a:p>
          <a:p>
            <a:r>
              <a:rPr lang="en-US" dirty="0" smtClean="0">
                <a:solidFill>
                  <a:srgbClr val="202124"/>
                </a:solidFill>
                <a:latin typeface="Segoe UI" panose="020B0502040204020203" pitchFamily="34" charset="0"/>
                <a:cs typeface="Segoe UI" panose="020B0502040204020203" pitchFamily="34" charset="0"/>
              </a:rPr>
              <a:t>Set(unique elements)</a:t>
            </a:r>
          </a:p>
          <a:p>
            <a:r>
              <a:rPr lang="en-US" dirty="0" smtClean="0">
                <a:solidFill>
                  <a:srgbClr val="202124"/>
                </a:solidFill>
                <a:latin typeface="Segoe UI" panose="020B0502040204020203" pitchFamily="34" charset="0"/>
                <a:cs typeface="Segoe UI" panose="020B0502040204020203" pitchFamily="34" charset="0"/>
              </a:rPr>
              <a:t>Map(analog of object | key-&gt; value | key can be everything)</a:t>
            </a:r>
          </a:p>
          <a:p>
            <a:r>
              <a:rPr lang="en-US" dirty="0" err="1" smtClean="0">
                <a:latin typeface="Segoe UI" panose="020B0502040204020203" pitchFamily="34" charset="0"/>
                <a:cs typeface="Segoe UI" panose="020B0502040204020203" pitchFamily="34" charset="0"/>
              </a:rPr>
              <a:t>WeakMap</a:t>
            </a:r>
            <a:endParaRPr lang="en-US" dirty="0" smtClean="0">
              <a:latin typeface="Segoe UI" panose="020B0502040204020203" pitchFamily="34" charset="0"/>
              <a:cs typeface="Segoe UI" panose="020B0502040204020203" pitchFamily="34" charset="0"/>
            </a:endParaRPr>
          </a:p>
          <a:p>
            <a:r>
              <a:rPr lang="en-US" dirty="0" err="1" smtClean="0">
                <a:latin typeface="Segoe UI" panose="020B0502040204020203" pitchFamily="34" charset="0"/>
                <a:cs typeface="Segoe UI" panose="020B0502040204020203" pitchFamily="34" charset="0"/>
              </a:rPr>
              <a:t>WeakSet</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7416800" y="767358"/>
            <a:ext cx="3657600" cy="923330"/>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the essence of creating custom data structures optimization of certain parts of the code</a:t>
            </a:r>
          </a:p>
        </p:txBody>
      </p:sp>
      <p:sp>
        <p:nvSpPr>
          <p:cNvPr id="5" name="Rectangle 4"/>
          <p:cNvSpPr/>
          <p:nvPr/>
        </p:nvSpPr>
        <p:spPr>
          <a:xfrm>
            <a:off x="7416800" y="1690688"/>
            <a:ext cx="4664523" cy="646331"/>
          </a:xfrm>
          <a:prstGeom prst="rect">
            <a:avLst/>
          </a:prstGeom>
        </p:spPr>
        <p:txBody>
          <a:bodyPr wrap="square">
            <a:spAutoFit/>
          </a:bodyPr>
          <a:lstStyle/>
          <a:p>
            <a:r>
              <a:rPr lang="en-US" dirty="0" err="1" smtClean="0">
                <a:latin typeface="Segoe UI" panose="020B0502040204020203" pitchFamily="34" charset="0"/>
                <a:cs typeface="Segoe UI" panose="020B0502040204020203" pitchFamily="34" charset="0"/>
              </a:rPr>
              <a:t>React’s</a:t>
            </a:r>
            <a:r>
              <a:rPr lang="en-US" dirty="0" smtClean="0">
                <a:latin typeface="Segoe UI" panose="020B0502040204020203" pitchFamily="34" charset="0"/>
                <a:cs typeface="Segoe UI" panose="020B0502040204020203" pitchFamily="34" charset="0"/>
              </a:rPr>
              <a:t> virtual </a:t>
            </a:r>
            <a:r>
              <a:rPr lang="en-US" dirty="0" err="1" smtClean="0">
                <a:latin typeface="Segoe UI" panose="020B0502040204020203" pitchFamily="34" charset="0"/>
                <a:cs typeface="Segoe UI" panose="020B0502040204020203" pitchFamily="34" charset="0"/>
              </a:rPr>
              <a:t>dom</a:t>
            </a:r>
            <a:r>
              <a:rPr lang="en-US" dirty="0" smtClean="0">
                <a:latin typeface="Segoe UI" panose="020B0502040204020203" pitchFamily="34" charset="0"/>
                <a:cs typeface="Segoe UI" panose="020B0502040204020203" pitchFamily="34" charset="0"/>
              </a:rPr>
              <a:t> is </a:t>
            </a:r>
            <a:r>
              <a:rPr lang="en-US" dirty="0" err="1" smtClean="0">
                <a:latin typeface="Segoe UI" panose="020B0502040204020203" pitchFamily="34" charset="0"/>
                <a:cs typeface="Segoe UI" panose="020B0502040204020203" pitchFamily="34" charset="0"/>
              </a:rPr>
              <a:t>custome</a:t>
            </a:r>
            <a:r>
              <a:rPr lang="en-US" dirty="0" smtClean="0">
                <a:latin typeface="Segoe UI" panose="020B0502040204020203" pitchFamily="34" charset="0"/>
                <a:cs typeface="Segoe UI" panose="020B0502040204020203" pitchFamily="34" charset="0"/>
              </a:rPr>
              <a:t> data </a:t>
            </a:r>
            <a:r>
              <a:rPr lang="en-US" dirty="0" err="1" smtClean="0">
                <a:latin typeface="Segoe UI" panose="020B0502040204020203" pitchFamily="34" charset="0"/>
                <a:cs typeface="Segoe UI" panose="020B0502040204020203" pitchFamily="34" charset="0"/>
              </a:rPr>
              <a:t>sctucture</a:t>
            </a:r>
            <a:endParaRPr lang="en-US" dirty="0">
              <a:latin typeface="Segoe UI" panose="020B0502040204020203" pitchFamily="34" charset="0"/>
              <a:cs typeface="Segoe UI" panose="020B0502040204020203" pitchFamily="34" charset="0"/>
            </a:endParaRPr>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Data structures in PHP</a:t>
            </a:r>
          </a:p>
          <a:p>
            <a:endParaRPr lang="en-US" sz="1400" dirty="0" smtClean="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Array)))</a:t>
            </a:r>
          </a:p>
          <a:p>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But in php7, using Ds\ namespace we can use</a:t>
            </a:r>
          </a:p>
          <a:p>
            <a:r>
              <a:rPr lang="en-US" sz="1400" dirty="0">
                <a:latin typeface="Segoe UI" panose="020B0502040204020203" pitchFamily="34" charset="0"/>
                <a:cs typeface="Segoe UI" panose="020B0502040204020203" pitchFamily="34" charset="0"/>
              </a:rPr>
              <a:t>3 interfaces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Collection</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Sequence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Hashable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And 8 </a:t>
            </a:r>
            <a:r>
              <a:rPr lang="en-US" sz="1400" dirty="0">
                <a:latin typeface="Segoe UI" panose="020B0502040204020203" pitchFamily="34" charset="0"/>
                <a:cs typeface="Segoe UI" panose="020B0502040204020203" pitchFamily="34" charset="0"/>
              </a:rPr>
              <a:t>classes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Vector</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Deque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Queue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PriorityQueue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Map</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Set</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Stack</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Pair</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Something about default arrays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latin typeface="Segoe UI" panose="020B0502040204020203" pitchFamily="34" charset="0"/>
                <a:cs typeface="Segoe UI" panose="020B0502040204020203" pitchFamily="34" charset="0"/>
              </a:rPr>
              <a:t>Browser history</a:t>
            </a:r>
          </a:p>
          <a:p>
            <a:r>
              <a:rPr lang="en-US" dirty="0" smtClean="0">
                <a:latin typeface="Segoe UI" panose="020B0502040204020203" pitchFamily="34" charset="0"/>
                <a:cs typeface="Segoe UI" panose="020B0502040204020203" pitchFamily="34" charset="0"/>
              </a:rPr>
              <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Singly linked list element does not </a:t>
            </a:r>
            <a:r>
              <a:rPr lang="en-US" dirty="0" err="1" smtClean="0">
                <a:latin typeface="Segoe UI" panose="020B0502040204020203" pitchFamily="34" charset="0"/>
                <a:cs typeface="Segoe UI" panose="020B0502040204020203" pitchFamily="34" charset="0"/>
              </a:rPr>
              <a:t>kow</a:t>
            </a:r>
            <a:r>
              <a:rPr lang="en-US" dirty="0" smtClean="0">
                <a:latin typeface="Segoe UI" panose="020B0502040204020203" pitchFamily="34" charset="0"/>
                <a:cs typeface="Segoe UI" panose="020B0502040204020203" pitchFamily="34" charset="0"/>
              </a:rPr>
              <a:t> his </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 element</a:t>
            </a:r>
          </a:p>
          <a:p>
            <a:r>
              <a:rPr lang="en-US" dirty="0" smtClean="0">
                <a:latin typeface="Segoe UI" panose="020B0502040204020203" pitchFamily="34" charset="0"/>
                <a:cs typeface="Segoe UI" panose="020B0502040204020203" pitchFamily="34" charset="0"/>
              </a:rPr>
              <a:t>Array[1]</a:t>
            </a:r>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646331"/>
          </a:xfrm>
          <a:prstGeom prst="rect">
            <a:avLst/>
          </a:prstGeom>
        </p:spPr>
        <p:txBody>
          <a:bodyPr wrap="square">
            <a:spAutoFit/>
          </a:bodyPr>
          <a:lstStyle/>
          <a:p>
            <a:r>
              <a:rPr lang="en-US" dirty="0">
                <a:solidFill>
                  <a:srgbClr val="FF0000"/>
                </a:solidFill>
                <a:latin typeface="Segoe UI" panose="020B0502040204020203" pitchFamily="34" charset="0"/>
                <a:cs typeface="Segoe UI" panose="020B0502040204020203" pitchFamily="34" charset="0"/>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Append(next)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Prepend(</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To array</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Search?</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getLast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Delete node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latin typeface="Segoe UI" panose="020B0502040204020203" pitchFamily="34" charset="0"/>
                <a:cs typeface="Segoe UI" panose="020B0502040204020203" pitchFamily="34" charset="0"/>
              </a:rPr>
              <a:t>Main methods</a:t>
            </a:r>
          </a:p>
          <a:p>
            <a:r>
              <a:rPr lang="en-US" dirty="0" smtClean="0">
                <a:latin typeface="Segoe UI" panose="020B0502040204020203" pitchFamily="34" charset="0"/>
                <a:cs typeface="Segoe UI" panose="020B0502040204020203" pitchFamily="34" charset="0"/>
              </a:rPr>
              <a:t>Stack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Push</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Pop</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Peek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endParaRPr lang="ru-RU" dirty="0" smtClean="0">
              <a:latin typeface="Segoe UI" panose="020B0502040204020203" pitchFamily="34" charset="0"/>
              <a:cs typeface="Segoe UI" panose="020B0502040204020203" pitchFamily="34" charset="0"/>
            </a:endParaRPr>
          </a:p>
          <a:p>
            <a:pPr marL="0" indent="0">
              <a:buNone/>
            </a:pPr>
            <a:r>
              <a:rPr lang="en-US" dirty="0" smtClean="0">
                <a:latin typeface="Segoe UI" panose="020B0502040204020203" pitchFamily="34" charset="0"/>
                <a:cs typeface="Segoe UI" panose="020B0502040204020203" pitchFamily="34" charset="0"/>
              </a:rPr>
              <a:t>other</a:t>
            </a: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838200" y="1578819"/>
            <a:ext cx="4667054" cy="954107"/>
          </a:xfrm>
          <a:prstGeom prst="rect">
            <a:avLst/>
          </a:prstGeom>
        </p:spPr>
        <p:txBody>
          <a:bodyPr wrap="square">
            <a:spAutoFit/>
          </a:bodyPr>
          <a:lstStyle/>
          <a:p>
            <a:r>
              <a:rPr lang="en-US" sz="2800" dirty="0" smtClean="0">
                <a:latin typeface="Segoe UI" panose="020B0502040204020203" pitchFamily="34" charset="0"/>
                <a:cs typeface="Segoe UI" panose="020B0502040204020203" pitchFamily="34" charset="0"/>
              </a:rPr>
              <a:t>Stack – FIFO - </a:t>
            </a:r>
            <a:r>
              <a:rPr lang="en-US" sz="2800" dirty="0">
                <a:latin typeface="Segoe UI" panose="020B0502040204020203" pitchFamily="34" charset="0"/>
                <a:cs typeface="Segoe UI" panose="020B0502040204020203" pitchFamily="34" charset="0"/>
              </a:rPr>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84189"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endParaRPr lang="en-US" dirty="0">
              <a:solidFill>
                <a:srgbClr val="FF0000"/>
              </a:solidFill>
              <a:latin typeface="Segoe UI" panose="020B0502040204020203" pitchFamily="34" charset="0"/>
              <a:cs typeface="Segoe UI" panose="020B0502040204020203" pitchFamily="34" charset="0"/>
            </a:endParaRPr>
          </a:p>
        </p:txBody>
      </p:sp>
      <p:sp>
        <p:nvSpPr>
          <p:cNvPr id="7" name="Rectangle 6"/>
          <p:cNvSpPr/>
          <p:nvPr/>
        </p:nvSpPr>
        <p:spPr>
          <a:xfrm>
            <a:off x="6255428" y="4322669"/>
            <a:ext cx="6008761"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For example all </a:t>
            </a:r>
            <a:r>
              <a:rPr lang="en-US" dirty="0">
                <a:latin typeface="Segoe UI" panose="020B0502040204020203" pitchFamily="34" charset="0"/>
                <a:cs typeface="Segoe UI" panose="020B0502040204020203" pitchFamily="34" charset="0"/>
              </a:rPr>
              <a:t>function calls are stored on the </a:t>
            </a:r>
            <a:r>
              <a:rPr lang="en-US" dirty="0" smtClean="0">
                <a:latin typeface="Segoe UI" panose="020B0502040204020203" pitchFamily="34" charset="0"/>
                <a:cs typeface="Segoe UI" panose="020B0502040204020203" pitchFamily="34" charset="0"/>
              </a:rPr>
              <a:t>Call Stack</a:t>
            </a:r>
            <a:r>
              <a:rPr lang="en-US" dirty="0">
                <a:latin typeface="Segoe UI" panose="020B0502040204020203" pitchFamily="34" charset="0"/>
                <a:cs typeface="Segoe UI" panose="020B0502040204020203" pitchFamily="34" charset="0"/>
              </a:rPr>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4" name="TextBox 3"/>
          <p:cNvSpPr txBox="1"/>
          <p:nvPr/>
        </p:nvSpPr>
        <p:spPr>
          <a:xfrm>
            <a:off x="838200" y="1110344"/>
            <a:ext cx="5260942" cy="954107"/>
          </a:xfrm>
          <a:prstGeom prst="rect">
            <a:avLst/>
          </a:prstGeom>
          <a:noFill/>
        </p:spPr>
        <p:txBody>
          <a:bodyPr wrap="square" rtlCol="0">
            <a:spAutoFit/>
          </a:bodyPr>
          <a:lstStyle/>
          <a:p>
            <a:r>
              <a:rPr lang="en-US" sz="2800" dirty="0" smtClean="0">
                <a:latin typeface="Segoe UI" panose="020B0502040204020203" pitchFamily="34" charset="0"/>
                <a:cs typeface="Segoe UI" panose="020B0502040204020203" pitchFamily="34" charset="0"/>
              </a:rPr>
              <a:t>Queue – LIFO – Last-In</a:t>
            </a:r>
            <a:r>
              <a:rPr lang="en-US" sz="2800" dirty="0">
                <a:latin typeface="Segoe UI" panose="020B0502040204020203" pitchFamily="34" charset="0"/>
                <a:cs typeface="Segoe UI" panose="020B0502040204020203" pitchFamily="34" charset="0"/>
              </a:rPr>
              <a:t>, First-Out</a:t>
            </a:r>
          </a:p>
        </p:txBody>
      </p:sp>
      <p:sp>
        <p:nvSpPr>
          <p:cNvPr id="5" name="Rectangle 4"/>
          <p:cNvSpPr/>
          <p:nvPr/>
        </p:nvSpPr>
        <p:spPr>
          <a:xfrm>
            <a:off x="838200" y="1855562"/>
            <a:ext cx="1726755" cy="1754326"/>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Enqueue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Dequeue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846707"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r>
              <a:rPr lang="en-US" dirty="0" smtClean="0">
                <a:solidFill>
                  <a:srgbClr val="FF0000"/>
                </a:solidFill>
                <a:latin typeface="Segoe UI" panose="020B0502040204020203" pitchFamily="34" charset="0"/>
                <a:cs typeface="Segoe UI" panose="020B0502040204020203" pitchFamily="34" charset="0"/>
              </a:rPr>
              <a:t> </a:t>
            </a:r>
            <a:endParaRPr lang="en-US"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Tree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1825625"/>
            <a:ext cx="7399564" cy="2166711"/>
          </a:xfrm>
        </p:spPr>
        <p:txBody>
          <a:bodyPr/>
          <a:lstStyle/>
          <a:p>
            <a:r>
              <a:rPr lang="en-US" dirty="0" smtClean="0">
                <a:latin typeface="Segoe UI" panose="020B0502040204020203" pitchFamily="34" charset="0"/>
                <a:cs typeface="Segoe UI" panose="020B0502040204020203" pitchFamily="34" charset="0"/>
              </a:rPr>
              <a:t>What is tree</a:t>
            </a:r>
          </a:p>
          <a:p>
            <a:r>
              <a:rPr lang="en-US" dirty="0" smtClean="0">
                <a:latin typeface="Segoe UI" panose="020B0502040204020203" pitchFamily="34" charset="0"/>
                <a:cs typeface="Segoe UI" panose="020B0502040204020203" pitchFamily="34" charset="0"/>
              </a:rPr>
              <a:t>Compare trees and lists</a:t>
            </a:r>
          </a:p>
          <a:p>
            <a:r>
              <a:rPr lang="en-US" dirty="0" smtClean="0">
                <a:latin typeface="Segoe UI" panose="020B0502040204020203" pitchFamily="34" charset="0"/>
                <a:cs typeface="Segoe UI" panose="020B0502040204020203" pitchFamily="34" charset="0"/>
              </a:rPr>
              <a:t>Difference between tree, binary tree and binary search tree</a:t>
            </a:r>
            <a:endParaRPr lang="en-US"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70843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unlike lists, a tree element can have several child </a:t>
            </a:r>
            <a:r>
              <a:rPr lang="en-US" sz="1000" dirty="0" smtClean="0">
                <a:latin typeface="Segoe UI" panose="020B0502040204020203" pitchFamily="34" charset="0"/>
                <a:cs typeface="Segoe UI" panose="020B0502040204020203" pitchFamily="34" charset="0"/>
              </a:rPr>
              <a:t>nodes</a:t>
            </a:r>
          </a:p>
          <a:p>
            <a:r>
              <a:rPr lang="en-US" sz="1000" dirty="0" smtClean="0">
                <a:latin typeface="Segoe UI" panose="020B0502040204020203" pitchFamily="34" charset="0"/>
                <a:cs typeface="Segoe UI" panose="020B0502040204020203" pitchFamily="34" charset="0"/>
              </a:rPr>
              <a:t>Lists is linear, trees is nonlinear</a:t>
            </a:r>
          </a:p>
          <a:p>
            <a:r>
              <a:rPr lang="en-US" sz="1000" dirty="0" smtClean="0">
                <a:latin typeface="Segoe UI" panose="020B0502040204020203" pitchFamily="34" charset="0"/>
                <a:cs typeface="Segoe UI" panose="020B0502040204020203" pitchFamily="34" charset="0"/>
              </a:rPr>
              <a:t>Singly linked list is special case of tree</a:t>
            </a:r>
          </a:p>
          <a:p>
            <a:r>
              <a:rPr lang="en-US" sz="1000" dirty="0" smtClean="0">
                <a:latin typeface="Segoe UI" panose="020B0502040204020203" pitchFamily="34" charset="0"/>
                <a:cs typeface="Segoe UI" panose="020B0502040204020203" pitchFamily="34" charset="0"/>
              </a:rPr>
              <a:t>Tree node can point only child(</a:t>
            </a:r>
            <a:r>
              <a:rPr lang="en-US" sz="1000" dirty="0">
                <a:latin typeface="Segoe UI" panose="020B0502040204020203" pitchFamily="34" charset="0"/>
                <a:cs typeface="Segoe UI" panose="020B0502040204020203" pitchFamily="34" charset="0"/>
              </a:rPr>
              <a:t>parent child </a:t>
            </a:r>
            <a:r>
              <a:rPr lang="en-US" sz="1000" dirty="0" smtClean="0">
                <a:latin typeface="Segoe UI" panose="020B0502040204020203" pitchFamily="34" charset="0"/>
                <a:cs typeface="Segoe UI" panose="020B0502040204020203" pitchFamily="34" charset="0"/>
              </a:rPr>
              <a:t>relationship)</a:t>
            </a:r>
          </a:p>
          <a:p>
            <a:r>
              <a:rPr lang="en-US" sz="1000" dirty="0" smtClean="0">
                <a:latin typeface="Segoe UI" panose="020B0502040204020203" pitchFamily="34" charset="0"/>
                <a:cs typeface="Segoe UI" panose="020B0502040204020203" pitchFamily="34" charset="0"/>
              </a:rPr>
              <a:t>We can not have node pointing to sibling</a:t>
            </a:r>
          </a:p>
          <a:p>
            <a:r>
              <a:rPr lang="en-US" sz="1000" dirty="0" smtClean="0">
                <a:latin typeface="Segoe UI" panose="020B0502040204020203" pitchFamily="34" charset="0"/>
                <a:cs typeface="Segoe UI" panose="020B0502040204020203" pitchFamily="34" charset="0"/>
              </a:rPr>
              <a:t>Only one root element(top of tree)</a:t>
            </a:r>
          </a:p>
          <a:p>
            <a:r>
              <a:rPr lang="en-US" sz="1000" dirty="0" smtClean="0">
                <a:latin typeface="Segoe UI" panose="020B0502040204020203" pitchFamily="34" charset="0"/>
                <a:cs typeface="Segoe UI" panose="020B0502040204020203" pitchFamily="34" charset="0"/>
              </a:rPr>
              <a:t>___</a:t>
            </a:r>
            <a:r>
              <a:rPr lang="en-US" sz="1000" b="1" dirty="0" smtClean="0">
                <a:latin typeface="Segoe UI" panose="020B0502040204020203" pitchFamily="34" charset="0"/>
                <a:cs typeface="Segoe UI" panose="020B0502040204020203" pitchFamily="34" charset="0"/>
              </a:rPr>
              <a:t>basic </a:t>
            </a:r>
            <a:r>
              <a:rPr lang="en-US" sz="1000" b="1" dirty="0" err="1" smtClean="0">
                <a:latin typeface="Segoe UI" panose="020B0502040204020203" pitchFamily="34" charset="0"/>
                <a:cs typeface="Segoe UI" panose="020B0502040204020203" pitchFamily="34" charset="0"/>
              </a:rPr>
              <a:t>termology</a:t>
            </a:r>
            <a:endParaRPr lang="en-US" sz="1000" b="1"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Root – the top of tree</a:t>
            </a:r>
          </a:p>
          <a:p>
            <a:r>
              <a:rPr lang="en-US" sz="1000" dirty="0" smtClean="0">
                <a:latin typeface="Segoe UI" panose="020B0502040204020203" pitchFamily="34" charset="0"/>
                <a:cs typeface="Segoe UI" panose="020B0502040204020203" pitchFamily="34" charset="0"/>
              </a:rPr>
              <a:t>Child – a node directly connected to another node when moving away from the root</a:t>
            </a:r>
          </a:p>
          <a:p>
            <a:r>
              <a:rPr lang="en-US" sz="1000" dirty="0" smtClean="0">
                <a:latin typeface="Segoe UI" panose="020B0502040204020203" pitchFamily="34" charset="0"/>
                <a:cs typeface="Segoe UI" panose="020B0502040204020203" pitchFamily="34" charset="0"/>
              </a:rPr>
              <a:t>Parent – the converse notion of a child</a:t>
            </a:r>
          </a:p>
          <a:p>
            <a:r>
              <a:rPr lang="en-US" sz="1000" dirty="0" smtClean="0">
                <a:latin typeface="Segoe UI" panose="020B0502040204020203" pitchFamily="34" charset="0"/>
                <a:cs typeface="Segoe UI" panose="020B0502040204020203" pitchFamily="34" charset="0"/>
              </a:rPr>
              <a:t>Siblings – nodes with same parents</a:t>
            </a:r>
          </a:p>
          <a:p>
            <a:r>
              <a:rPr lang="en-US" sz="1000" dirty="0" smtClean="0">
                <a:latin typeface="Segoe UI" panose="020B0502040204020203" pitchFamily="34" charset="0"/>
                <a:cs typeface="Segoe UI" panose="020B0502040204020203" pitchFamily="34" charset="0"/>
              </a:rPr>
              <a:t>Leaf a node who has no child</a:t>
            </a:r>
          </a:p>
          <a:p>
            <a:r>
              <a:rPr lang="en-US" sz="1000" dirty="0" smtClean="0">
                <a:latin typeface="Segoe UI" panose="020B0502040204020203" pitchFamily="34" charset="0"/>
                <a:cs typeface="Segoe UI" panose="020B0502040204020203" pitchFamily="34" charset="0"/>
              </a:rPr>
              <a:t>Edge – connection between one node and another(parent &lt;&gt; child)</a:t>
            </a:r>
          </a:p>
          <a:p>
            <a:endParaRPr lang="en-US" sz="1000" dirty="0">
              <a:latin typeface="Segoe UI" panose="020B0502040204020203" pitchFamily="34" charset="0"/>
              <a:cs typeface="Segoe UI" panose="020B0502040204020203" pitchFamily="34" charset="0"/>
            </a:endParaRPr>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Trees lot of </a:t>
            </a:r>
            <a:r>
              <a:rPr lang="en-US" sz="1000" dirty="0" err="1" smtClean="0">
                <a:latin typeface="Segoe UI" panose="020B0502040204020203" pitchFamily="34" charset="0"/>
                <a:cs typeface="Segoe UI" panose="020B0502040204020203" pitchFamily="34" charset="0"/>
              </a:rPr>
              <a:t>differet</a:t>
            </a:r>
            <a:r>
              <a:rPr lang="en-US" sz="1000" dirty="0" smtClean="0">
                <a:latin typeface="Segoe UI" panose="020B0502040204020203" pitchFamily="34" charset="0"/>
                <a:cs typeface="Segoe UI" panose="020B0502040204020203" pitchFamily="34" charset="0"/>
              </a:rPr>
              <a:t> examples</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Html DOM</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Network Routing unicast&lt;-broadcast&lt;-multicast&lt;-</a:t>
            </a:r>
            <a:r>
              <a:rPr lang="en-US" sz="1000" dirty="0" err="1" smtClean="0">
                <a:latin typeface="Segoe UI" panose="020B0502040204020203" pitchFamily="34" charset="0"/>
                <a:cs typeface="Segoe UI" panose="020B0502040204020203" pitchFamily="34" charset="0"/>
              </a:rPr>
              <a:t>anycast</a:t>
            </a:r>
            <a:r>
              <a:rPr lang="en-US" sz="1000" dirty="0" smtClean="0">
                <a:latin typeface="Segoe UI" panose="020B0502040204020203" pitchFamily="34" charset="0"/>
                <a:cs typeface="Segoe UI" panose="020B0502040204020203" pitchFamily="34" charset="0"/>
              </a:rPr>
              <a:t>&lt;-</a:t>
            </a:r>
            <a:r>
              <a:rPr lang="en-US" sz="1000" dirty="0" err="1" smtClean="0">
                <a:latin typeface="Segoe UI" panose="020B0502040204020203" pitchFamily="34" charset="0"/>
                <a:cs typeface="Segoe UI" panose="020B0502040204020203" pitchFamily="34" charset="0"/>
              </a:rPr>
              <a:t>geocast</a:t>
            </a:r>
            <a:endParaRPr lang="en-US" sz="1000" dirty="0" smtClean="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Folder structure</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JSON</a:t>
            </a:r>
          </a:p>
          <a:p>
            <a:pPr marL="171450" indent="-171450">
              <a:buFont typeface="Arial" panose="020B0604020202020204" pitchFamily="34" charset="0"/>
              <a:buChar char="•"/>
            </a:pPr>
            <a:r>
              <a:rPr lang="en-US" sz="1000" dirty="0" smtClean="0">
                <a:solidFill>
                  <a:srgbClr val="FF0000"/>
                </a:solidFill>
                <a:latin typeface="Segoe UI" panose="020B0502040204020203" pitchFamily="34" charset="0"/>
                <a:cs typeface="Segoe UI" panose="020B0502040204020203" pitchFamily="34" charset="0"/>
              </a:rPr>
              <a:t>more</a:t>
            </a:r>
          </a:p>
          <a:p>
            <a:pPr marL="171450" indent="-171450">
              <a:buFont typeface="Arial" panose="020B0604020202020204" pitchFamily="34" charset="0"/>
              <a:buChar char="•"/>
            </a:pPr>
            <a:endParaRPr lang="en-US" sz="1000" dirty="0" smtClean="0">
              <a:latin typeface="Segoe UI" panose="020B0502040204020203" pitchFamily="34" charset="0"/>
              <a:cs typeface="Segoe UI" panose="020B0502040204020203" pitchFamily="34" charset="0"/>
            </a:endParaRPr>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Trees</a:t>
            </a:r>
          </a:p>
          <a:p>
            <a:r>
              <a:rPr lang="en-US" dirty="0" smtClean="0">
                <a:latin typeface="Segoe UI" panose="020B0502040204020203" pitchFamily="34" charset="0"/>
                <a:cs typeface="Segoe UI" panose="020B0502040204020203" pitchFamily="34" charset="0"/>
              </a:rPr>
              <a:t>_Binary trees</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__Binary search trees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32578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 </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Generic tree </a:t>
            </a:r>
          </a:p>
          <a:p>
            <a:r>
              <a:rPr lang="en-US" sz="1000" dirty="0" smtClean="0">
                <a:latin typeface="Segoe UI" panose="020B0502040204020203" pitchFamily="34" charset="0"/>
                <a:cs typeface="Segoe UI" panose="020B0502040204020203" pitchFamily="34" charset="0"/>
              </a:rPr>
              <a:t>_each node can has any child</a:t>
            </a:r>
          </a:p>
          <a:p>
            <a:r>
              <a:rPr lang="en-US" sz="1000" dirty="0" smtClean="0">
                <a:latin typeface="Segoe UI" panose="020B0502040204020203" pitchFamily="34" charset="0"/>
                <a:cs typeface="Segoe UI" panose="020B0502040204020203" pitchFamily="34" charset="0"/>
              </a:rPr>
              <a:t>Binary tree</a:t>
            </a:r>
          </a:p>
          <a:p>
            <a:r>
              <a:rPr lang="en-US" sz="1000" dirty="0" smtClean="0">
                <a:latin typeface="Segoe UI" panose="020B0502040204020203" pitchFamily="34" charset="0"/>
                <a:cs typeface="Segoe UI" panose="020B0502040204020203" pitchFamily="34" charset="0"/>
              </a:rPr>
              <a:t>_each node can has max 2 child</a:t>
            </a: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BST</a:t>
            </a:r>
          </a:p>
          <a:p>
            <a:r>
              <a:rPr lang="en-US" sz="1000" dirty="0" smtClean="0">
                <a:latin typeface="Segoe UI" panose="020B0502040204020203" pitchFamily="34" charset="0"/>
                <a:cs typeface="Segoe UI" panose="020B0502040204020203" pitchFamily="34" charset="0"/>
              </a:rPr>
              <a:t>Less than parent located to left | more than parent located to right</a:t>
            </a:r>
          </a:p>
          <a:p>
            <a:r>
              <a:rPr lang="en-US" sz="1000" dirty="0" smtClean="0">
                <a:latin typeface="Segoe UI" panose="020B0502040204020203" pitchFamily="34" charset="0"/>
                <a:cs typeface="Segoe UI" panose="020B0502040204020203" pitchFamily="34" charset="0"/>
              </a:rPr>
              <a:t>And repeat it to each child</a:t>
            </a: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Every node to the left of a parent node is </a:t>
            </a:r>
            <a:r>
              <a:rPr lang="en-US" sz="1000" dirty="0" smtClean="0">
                <a:latin typeface="Segoe UI" panose="020B0502040204020203" pitchFamily="34" charset="0"/>
                <a:cs typeface="Segoe UI" panose="020B0502040204020203" pitchFamily="34" charset="0"/>
              </a:rPr>
              <a:t>always </a:t>
            </a:r>
            <a:r>
              <a:rPr lang="en-US" sz="1000" dirty="0">
                <a:latin typeface="Segoe UI" panose="020B0502040204020203" pitchFamily="34" charset="0"/>
                <a:cs typeface="Segoe UI" panose="020B0502040204020203" pitchFamily="34" charset="0"/>
              </a:rPr>
              <a:t>less than the parent</a:t>
            </a:r>
          </a:p>
          <a:p>
            <a:r>
              <a:rPr lang="en-US" sz="1000" dirty="0">
                <a:latin typeface="Segoe UI" panose="020B0502040204020203" pitchFamily="34" charset="0"/>
                <a:cs typeface="Segoe UI" panose="020B0502040204020203" pitchFamily="34" charset="0"/>
              </a:rPr>
              <a:t>Every node to 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of a parent node is </a:t>
            </a:r>
            <a:r>
              <a:rPr lang="en-US" sz="1000" dirty="0" smtClean="0">
                <a:latin typeface="Segoe UI" panose="020B0502040204020203" pitchFamily="34" charset="0"/>
                <a:cs typeface="Segoe UI" panose="020B0502040204020203" pitchFamily="34" charset="0"/>
              </a:rPr>
              <a:t>always greater </a:t>
            </a:r>
            <a:r>
              <a:rPr lang="en-US" sz="1000" dirty="0">
                <a:latin typeface="Segoe UI" panose="020B0502040204020203" pitchFamily="34" charset="0"/>
                <a:cs typeface="Segoe UI" panose="020B0502040204020203" pitchFamily="34" charset="0"/>
              </a:rPr>
              <a:t>than the </a:t>
            </a:r>
            <a:r>
              <a:rPr lang="en-US" sz="1000" dirty="0" smtClean="0">
                <a:latin typeface="Segoe UI" panose="020B0502040204020203" pitchFamily="34" charset="0"/>
                <a:cs typeface="Segoe UI" panose="020B0502040204020203" pitchFamily="34" charset="0"/>
              </a:rPr>
              <a:t>parent</a:t>
            </a:r>
          </a:p>
          <a:p>
            <a:endParaRPr lang="en-US" sz="1000" dirty="0" smtClean="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r>
              <a:rPr lang="en-US" sz="1000" dirty="0" smtClean="0">
                <a:solidFill>
                  <a:schemeClr val="accent6"/>
                </a:solidFill>
                <a:latin typeface="Segoe UI" panose="020B0502040204020203" pitchFamily="34" charset="0"/>
                <a:cs typeface="Segoe UI" panose="020B0502040204020203" pitchFamily="34" charset="0"/>
              </a:rPr>
              <a:t>Why this used??</a:t>
            </a:r>
          </a:p>
          <a:p>
            <a:r>
              <a:rPr lang="en-US" sz="1000" dirty="0" smtClean="0">
                <a:solidFill>
                  <a:schemeClr val="accent6"/>
                </a:solidFill>
                <a:latin typeface="Segoe UI" panose="020B0502040204020203" pitchFamily="34" charset="0"/>
                <a:cs typeface="Segoe UI" panose="020B0502040204020203" pitchFamily="34" charset="0"/>
              </a:rPr>
              <a:t>Search Speed (THIS IN LAST PAGE)</a:t>
            </a:r>
          </a:p>
          <a:p>
            <a:endParaRPr lang="en-US" sz="1000" dirty="0" smtClean="0">
              <a:solidFill>
                <a:schemeClr val="accent6"/>
              </a:solidFill>
              <a:latin typeface="Segoe UI" panose="020B0502040204020203" pitchFamily="34" charset="0"/>
              <a:cs typeface="Segoe UI" panose="020B0502040204020203" pitchFamily="34" charset="0"/>
            </a:endParaRPr>
          </a:p>
        </p:txBody>
      </p:sp>
      <p:sp>
        <p:nvSpPr>
          <p:cNvPr id="2" name="Rectangle 1"/>
          <p:cNvSpPr/>
          <p:nvPr/>
        </p:nvSpPr>
        <p:spPr>
          <a:xfrm>
            <a:off x="681912" y="5137728"/>
            <a:ext cx="1495153"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BST – no BTS</a:t>
            </a:r>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Inserting a Node</a:t>
            </a:r>
          </a:p>
          <a:p>
            <a:endParaRPr lang="en-US" sz="10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Start at the root</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Check if there is the root, if not- the root now becomes that new node</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If there is a root, check if value of the new node is greater than or less than the value of the root</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greater</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right</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right </a:t>
            </a:r>
            <a:r>
              <a:rPr lang="en-US" sz="1000" dirty="0" smtClean="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less</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a:t>
            </a:r>
            <a:r>
              <a:rPr lang="en-US" sz="1000" dirty="0" smtClean="0">
                <a:latin typeface="Segoe UI" panose="020B0502040204020203" pitchFamily="34" charset="0"/>
                <a:cs typeface="Segoe UI" panose="020B0502040204020203" pitchFamily="34" charset="0"/>
              </a:rPr>
              <a:t>left</a:t>
            </a:r>
            <a:endParaRPr lang="en-US" sz="1000" dirty="0">
              <a:latin typeface="Segoe UI" panose="020B0502040204020203" pitchFamily="34" charset="0"/>
              <a:cs typeface="Segoe UI" panose="020B0502040204020203" pitchFamily="34" charset="0"/>
            </a:endParaRP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a:t>
            </a:r>
            <a:r>
              <a:rPr lang="en-US" sz="1000" dirty="0" smtClean="0">
                <a:latin typeface="Segoe UI" panose="020B0502040204020203" pitchFamily="34" charset="0"/>
                <a:cs typeface="Segoe UI" panose="020B0502040204020203" pitchFamily="34" charset="0"/>
              </a:rPr>
              <a:t>left </a:t>
            </a:r>
            <a:r>
              <a:rPr lang="en-US" sz="1000" dirty="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endParaRPr lang="en-US" sz="1000" dirty="0">
              <a:latin typeface="Segoe UI" panose="020B0502040204020203" pitchFamily="34" charset="0"/>
              <a:cs typeface="Segoe UI" panose="020B0502040204020203" pitchFamily="34" charset="0"/>
            </a:endParaRPr>
          </a:p>
        </p:txBody>
      </p:sp>
      <p:sp>
        <p:nvSpPr>
          <p:cNvPr id="3" name="Rectangle 2"/>
          <p:cNvSpPr/>
          <p:nvPr/>
        </p:nvSpPr>
        <p:spPr>
          <a:xfrm>
            <a:off x="5326302" y="3244334"/>
            <a:ext cx="4966039" cy="646331"/>
          </a:xfrm>
          <a:prstGeom prst="rect">
            <a:avLst/>
          </a:prstGeom>
        </p:spPr>
        <p:txBody>
          <a:bodyPr wrap="none">
            <a:spAutoFit/>
          </a:bodyPr>
          <a:lstStyle/>
          <a:p>
            <a:r>
              <a:rPr lang="en-US" dirty="0" err="1" smtClean="0">
                <a:latin typeface="Segoe UI" panose="020B0502040204020203" pitchFamily="34" charset="0"/>
                <a:cs typeface="Segoe UI" panose="020B0502040204020203" pitchFamily="34" charset="0"/>
              </a:rPr>
              <a:t>Dublikati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momenty</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karanc</a:t>
            </a:r>
            <a:r>
              <a:rPr lang="en-US" dirty="0" smtClean="0">
                <a:latin typeface="Segoe UI" panose="020B0502040204020203" pitchFamily="34" charset="0"/>
                <a:cs typeface="Segoe UI" panose="020B0502040204020203" pitchFamily="34" charset="0"/>
              </a:rPr>
              <a:t> index </a:t>
            </a:r>
            <a:r>
              <a:rPr lang="en-US" dirty="0" err="1" smtClean="0">
                <a:latin typeface="Segoe UI" panose="020B0502040204020203" pitchFamily="34" charset="0"/>
                <a:cs typeface="Segoe UI" panose="020B0502040204020203" pitchFamily="34" charset="0"/>
              </a:rPr>
              <a:t>avelacnenq</a:t>
            </a:r>
            <a:r>
              <a:rPr lang="en-US" dirty="0" smtClean="0">
                <a:latin typeface="Segoe UI" panose="020B0502040204020203" pitchFamily="34" charset="0"/>
                <a:cs typeface="Segoe UI" panose="020B0502040204020203" pitchFamily="34" charset="0"/>
              </a:rPr>
              <a:t>, </a:t>
            </a:r>
          </a:p>
          <a:p>
            <a:r>
              <a:rPr lang="en-US" dirty="0" err="1" smtClean="0">
                <a:latin typeface="Segoe UI" panose="020B0502040204020203" pitchFamily="34" charset="0"/>
                <a:cs typeface="Segoe UI" panose="020B0502040204020203" pitchFamily="34" charset="0"/>
              </a:rPr>
              <a:t>ete</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petq</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imananq</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qani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angam</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krknvum</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tivy</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latin typeface="Segoe UI" panose="020B0502040204020203" pitchFamily="34" charset="0"/>
                <a:cs typeface="Segoe UI" panose="020B0502040204020203" pitchFamily="34" charset="0"/>
              </a:rPr>
              <a:t>Define what a binary heap is</a:t>
            </a:r>
          </a:p>
          <a:p>
            <a:r>
              <a:rPr lang="en-US" sz="1000" dirty="0" smtClean="0">
                <a:latin typeface="Segoe UI" panose="020B0502040204020203" pitchFamily="34" charset="0"/>
                <a:cs typeface="Segoe UI" panose="020B0502040204020203" pitchFamily="34" charset="0"/>
              </a:rPr>
              <a:t>Compare and </a:t>
            </a:r>
            <a:r>
              <a:rPr lang="en-US" sz="1000" dirty="0" err="1" smtClean="0">
                <a:latin typeface="Segoe UI" panose="020B0502040204020203" pitchFamily="34" charset="0"/>
                <a:cs typeface="Segoe UI" panose="020B0502040204020203" pitchFamily="34" charset="0"/>
              </a:rPr>
              <a:t>constrast</a:t>
            </a:r>
            <a:r>
              <a:rPr lang="en-US" sz="1000" dirty="0" smtClean="0">
                <a:latin typeface="Segoe UI" panose="020B0502040204020203" pitchFamily="34" charset="0"/>
                <a:cs typeface="Segoe UI" panose="020B0502040204020203" pitchFamily="34" charset="0"/>
              </a:rPr>
              <a:t> min and max heaps</a:t>
            </a:r>
          </a:p>
          <a:p>
            <a:r>
              <a:rPr lang="en-US" sz="1000" dirty="0" smtClean="0">
                <a:latin typeface="Segoe UI" panose="020B0502040204020203" pitchFamily="34" charset="0"/>
                <a:cs typeface="Segoe UI" panose="020B0502040204020203" pitchFamily="34" charset="0"/>
              </a:rPr>
              <a:t>Implement basic methods on heaps</a:t>
            </a:r>
          </a:p>
          <a:p>
            <a:r>
              <a:rPr lang="en-US" sz="1000" dirty="0" smtClean="0">
                <a:latin typeface="Segoe UI" panose="020B0502040204020203" pitchFamily="34" charset="0"/>
                <a:cs typeface="Segoe UI" panose="020B0502040204020203" pitchFamily="34" charset="0"/>
              </a:rPr>
              <a:t>Understand where heaps are used in real word and what other data structures can be constructed from heaps</a:t>
            </a: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Very similar to a binary search </a:t>
            </a:r>
            <a:r>
              <a:rPr lang="en-US" sz="1000" dirty="0" err="1" smtClean="0">
                <a:latin typeface="Segoe UI" panose="020B0502040204020203" pitchFamily="34" charset="0"/>
                <a:cs typeface="Segoe UI" panose="020B0502040204020203" pitchFamily="34" charset="0"/>
              </a:rPr>
              <a:t>tess</a:t>
            </a:r>
            <a:r>
              <a:rPr lang="en-US" sz="1000" dirty="0" smtClean="0">
                <a:latin typeface="Segoe UI" panose="020B0502040204020203" pitchFamily="34" charset="0"/>
                <a:cs typeface="Segoe UI" panose="020B0502040204020203" pitchFamily="34" charset="0"/>
              </a:rPr>
              <a:t> but with some different rules</a:t>
            </a:r>
          </a:p>
          <a:p>
            <a:r>
              <a:rPr lang="en-US" sz="1000" dirty="0" smtClean="0">
                <a:latin typeface="Segoe UI" panose="020B0502040204020203" pitchFamily="34" charset="0"/>
                <a:cs typeface="Segoe UI" panose="020B0502040204020203" pitchFamily="34" charset="0"/>
              </a:rPr>
              <a:t>In </a:t>
            </a:r>
            <a:r>
              <a:rPr lang="en-US" sz="1000" dirty="0" err="1" smtClean="0">
                <a:latin typeface="Segoe UI" panose="020B0502040204020203" pitchFamily="34" charset="0"/>
                <a:cs typeface="Segoe UI" panose="020B0502040204020203" pitchFamily="34" charset="0"/>
              </a:rPr>
              <a:t>MaxBinaryHeap</a:t>
            </a:r>
            <a:r>
              <a:rPr lang="en-US" sz="1000" dirty="0" smtClean="0">
                <a:latin typeface="Segoe UI" panose="020B0502040204020203" pitchFamily="34" charset="0"/>
                <a:cs typeface="Segoe UI" panose="020B0502040204020203" pitchFamily="34" charset="0"/>
              </a:rPr>
              <a:t>, parent nodes are always larger than child nodes. In a </a:t>
            </a:r>
            <a:r>
              <a:rPr lang="en-US" sz="1000" dirty="0" err="1" smtClean="0">
                <a:latin typeface="Segoe UI" panose="020B0502040204020203" pitchFamily="34" charset="0"/>
                <a:cs typeface="Segoe UI" panose="020B0502040204020203" pitchFamily="34" charset="0"/>
              </a:rPr>
              <a:t>MinBinaryHeap</a:t>
            </a:r>
            <a:r>
              <a:rPr lang="en-US" sz="1000" dirty="0" smtClean="0">
                <a:latin typeface="Segoe UI" panose="020B0502040204020203" pitchFamily="34" charset="0"/>
                <a:cs typeface="Segoe UI" panose="020B0502040204020203" pitchFamily="34" charset="0"/>
              </a:rPr>
              <a:t>, pare nodes are always smaller than child nodes</a:t>
            </a:r>
          </a:p>
          <a:p>
            <a:r>
              <a:rPr lang="en-US" sz="1000" dirty="0" smtClean="0">
                <a:latin typeface="Segoe UI" panose="020B0502040204020203" pitchFamily="34" charset="0"/>
                <a:cs typeface="Segoe UI" panose="020B0502040204020203" pitchFamily="34" charset="0"/>
              </a:rPr>
              <a:t>Most 2 children, but unlike BST, there is no order left or right</a:t>
            </a:r>
          </a:p>
          <a:p>
            <a:pPr marL="0" indent="0">
              <a:buNone/>
            </a:pPr>
            <a:r>
              <a:rPr lang="en-US" sz="1000" dirty="0" err="1" smtClean="0">
                <a:latin typeface="Segoe UI" panose="020B0502040204020203" pitchFamily="34" charset="0"/>
                <a:cs typeface="Segoe UI" panose="020B0502040204020203" pitchFamily="34" charset="0"/>
              </a:rPr>
              <a:t>MaxBinaryHeap</a:t>
            </a:r>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Each parent has at most two child nodes</a:t>
            </a:r>
          </a:p>
          <a:p>
            <a:r>
              <a:rPr lang="en-US" sz="1000" dirty="0" smtClean="0">
                <a:latin typeface="Segoe UI" panose="020B0502040204020203" pitchFamily="34" charset="0"/>
                <a:cs typeface="Segoe UI" panose="020B0502040204020203" pitchFamily="34" charset="0"/>
              </a:rPr>
              <a:t>The value of each parent node is always greater than its </a:t>
            </a:r>
            <a:r>
              <a:rPr lang="en-US" sz="1000" dirty="0" err="1" smtClean="0">
                <a:latin typeface="Segoe UI" panose="020B0502040204020203" pitchFamily="34" charset="0"/>
                <a:cs typeface="Segoe UI" panose="020B0502040204020203" pitchFamily="34" charset="0"/>
              </a:rPr>
              <a:t>chid</a:t>
            </a:r>
            <a:r>
              <a:rPr lang="en-US" sz="1000" dirty="0" smtClean="0">
                <a:latin typeface="Segoe UI" panose="020B0502040204020203" pitchFamily="34" charset="0"/>
                <a:cs typeface="Segoe UI" panose="020B0502040204020203" pitchFamily="34" charset="0"/>
              </a:rPr>
              <a:t> node</a:t>
            </a:r>
          </a:p>
          <a:p>
            <a:r>
              <a:rPr lang="en-US" sz="1000" dirty="0" smtClean="0">
                <a:latin typeface="Segoe UI" panose="020B0502040204020203" pitchFamily="34" charset="0"/>
                <a:cs typeface="Segoe UI" panose="020B0502040204020203" pitchFamily="34" charset="0"/>
              </a:rPr>
              <a:t>In a max binary heap the </a:t>
            </a:r>
            <a:r>
              <a:rPr lang="en-US" sz="1000" dirty="0" err="1" smtClean="0">
                <a:latin typeface="Segoe UI" panose="020B0502040204020203" pitchFamily="34" charset="0"/>
                <a:cs typeface="Segoe UI" panose="020B0502040204020203" pitchFamily="34" charset="0"/>
              </a:rPr>
              <a:t>paren</a:t>
            </a:r>
            <a:r>
              <a:rPr lang="en-US" sz="1000" dirty="0" smtClean="0">
                <a:latin typeface="Segoe UI" panose="020B0502040204020203" pitchFamily="34" charset="0"/>
                <a:cs typeface="Segoe UI" panose="020B0502040204020203" pitchFamily="34" charset="0"/>
              </a:rPr>
              <a:t> is greater than the children, but there are no guarantees between sibling nodes</a:t>
            </a:r>
          </a:p>
          <a:p>
            <a:r>
              <a:rPr lang="en-US" sz="1000" dirty="0" smtClean="0">
                <a:latin typeface="Segoe UI" panose="020B0502040204020203" pitchFamily="34" charset="0"/>
                <a:cs typeface="Segoe UI" panose="020B0502040204020203" pitchFamily="34" charset="0"/>
              </a:rPr>
              <a:t>A binary heap is as compact as possible unlike BST, all the children of each node are as full as they can be and left children are filled out first</a:t>
            </a:r>
          </a:p>
          <a:p>
            <a:r>
              <a:rPr lang="en-US" sz="1000" dirty="0" smtClean="0">
                <a:solidFill>
                  <a:srgbClr val="FF0000"/>
                </a:solidFill>
                <a:latin typeface="Segoe UI" panose="020B0502040204020203" pitchFamily="34" charset="0"/>
                <a:cs typeface="Segoe UI" panose="020B0502040204020203" pitchFamily="34" charset="0"/>
              </a:rPr>
              <a:t>No implied ordering between siblings</a:t>
            </a:r>
          </a:p>
          <a:p>
            <a:endParaRPr lang="en-US" sz="1000" dirty="0">
              <a:solidFill>
                <a:srgbClr val="FF0000"/>
              </a:solidFill>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Same idea for Min Binary heap</a:t>
            </a:r>
          </a:p>
          <a:p>
            <a:pPr marL="0" indent="0">
              <a:buNone/>
            </a:pPr>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Why do we need to know this?</a:t>
            </a:r>
          </a:p>
          <a:p>
            <a:pPr marL="0" indent="0">
              <a:buNone/>
            </a:pPr>
            <a:r>
              <a:rPr lang="en-US" sz="1000" dirty="0" smtClean="0">
                <a:solidFill>
                  <a:schemeClr val="accent6"/>
                </a:solidFill>
                <a:latin typeface="Segoe UI" panose="020B0502040204020203" pitchFamily="34" charset="0"/>
                <a:cs typeface="Segoe UI" panose="020B0502040204020203" pitchFamily="34" charset="0"/>
              </a:rPr>
              <a:t>Binary heaps are used to implement Priority Queues, which are very commonly used data structure</a:t>
            </a:r>
          </a:p>
          <a:p>
            <a:pPr marL="0" indent="0">
              <a:buNone/>
            </a:pPr>
            <a:r>
              <a:rPr lang="en-US" sz="1000" dirty="0" smtClean="0">
                <a:latin typeface="Segoe UI" panose="020B0502040204020203" pitchFamily="34" charset="0"/>
                <a:cs typeface="Segoe UI" panose="020B0502040204020203" pitchFamily="34" charset="0"/>
              </a:rPr>
              <a:t>Set up </a:t>
            </a:r>
            <a:r>
              <a:rPr lang="en-US" sz="1000" dirty="0" err="1" smtClean="0">
                <a:latin typeface="Segoe UI" panose="020B0502040204020203" pitchFamily="34" charset="0"/>
                <a:cs typeface="Segoe UI" panose="020B0502040204020203" pitchFamily="34" charset="0"/>
              </a:rPr>
              <a:t>importants</a:t>
            </a:r>
            <a:r>
              <a:rPr lang="en-US" sz="1000" dirty="0" smtClean="0">
                <a:latin typeface="Segoe UI" panose="020B0502040204020203" pitchFamily="34" charset="0"/>
                <a:cs typeface="Segoe UI" panose="020B0502040204020203" pitchFamily="34" charset="0"/>
              </a:rPr>
              <a:t> level | used quite a bit, with graph traversal algorithms</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Nirmala UI" panose="020B0502040204020203" pitchFamily="34" charset="0"/>
                <a:ea typeface="Nirmala UI" panose="020B0502040204020203" pitchFamily="34" charset="0"/>
                <a:cs typeface="Nirmala UI" panose="020B0502040204020203" pitchFamily="34" charset="0"/>
              </a:rPr>
              <a:t>Introduction to Algorithms</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84" name="Google Shape;84;p13"/>
          <p:cNvSpPr txBox="1">
            <a:spLocks noGrp="1"/>
          </p:cNvSpPr>
          <p:nvPr>
            <p:ph type="body" idx="1"/>
          </p:nvPr>
        </p:nvSpPr>
        <p:spPr>
          <a:xfrm>
            <a:off x="1392467" y="1957833"/>
            <a:ext cx="9610166" cy="855705"/>
          </a:xfrm>
          <a:prstGeom prst="rect">
            <a:avLst/>
          </a:prstGeom>
        </p:spPr>
        <p:txBody>
          <a:bodyPr spcFirstLastPara="1" wrap="square" lIns="0" tIns="0" rIns="0" bIns="0" anchor="t" anchorCtr="0">
            <a:noAutofit/>
          </a:bodyPr>
          <a:lstStyle/>
          <a:p>
            <a:pPr marL="87313" lvl="0" indent="0">
              <a:spcBef>
                <a:spcPts val="1067"/>
              </a:spcBef>
              <a:buClr>
                <a:schemeClr val="dk1"/>
              </a:buClr>
              <a:buSzPts val="1100"/>
              <a:buNone/>
            </a:pPr>
            <a:r>
              <a:rPr lang="en-US" altLang="ru-RU" sz="1600" b="1" dirty="0" smtClean="0">
                <a:latin typeface="Nirmala UI" panose="020B0502040204020203" pitchFamily="34" charset="0"/>
                <a:ea typeface="Nirmala UI" panose="020B0502040204020203" pitchFamily="34" charset="0"/>
                <a:cs typeface="Nirmala UI" panose="020B0502040204020203" pitchFamily="34" charset="0"/>
              </a:rPr>
              <a:t>Algorithm</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 </a:t>
            </a:r>
            <a:r>
              <a:rPr lang="en-US" altLang="ru-RU" sz="1600" dirty="0">
                <a:latin typeface="Nirmala UI" panose="020B0502040204020203" pitchFamily="34" charset="0"/>
                <a:ea typeface="Nirmala UI" panose="020B0502040204020203" pitchFamily="34" charset="0"/>
                <a:cs typeface="Nirmala UI" panose="020B0502040204020203" pitchFamily="34" charset="0"/>
              </a:rPr>
              <a:t>is a finite sequence of well-defined, computer-implementable instructions, typically to solve a class of problems or to perform a </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computation.</a:t>
            </a:r>
          </a:p>
          <a:p>
            <a:pPr marL="0" lvl="0" indent="0">
              <a:spcBef>
                <a:spcPts val="1067"/>
              </a:spcBef>
              <a:buClr>
                <a:schemeClr val="dk1"/>
              </a:buClr>
              <a:buSzPts val="1100"/>
              <a:buNone/>
            </a:pPr>
            <a:endParaRPr lang="en-US" altLang="ru-RU" sz="1600" dirty="0" smtClean="0">
              <a:latin typeface="Nirmala UI" panose="020B0502040204020203" pitchFamily="34" charset="0"/>
              <a:ea typeface="Nirmala UI" panose="020B0502040204020203" pitchFamily="34" charset="0"/>
              <a:cs typeface="Nirmala UI" panose="020B0502040204020203" pitchFamily="34" charset="0"/>
            </a:endParaRPr>
          </a:p>
          <a:p>
            <a:pPr marL="0" lvl="0" indent="0">
              <a:spcBef>
                <a:spcPts val="1067"/>
              </a:spcBef>
              <a:buClr>
                <a:schemeClr val="dk1"/>
              </a:buClr>
              <a:buSzPts val="1100"/>
              <a:buNone/>
            </a:pPr>
            <a:endParaRPr lang="en-US" altLang="ru-RU"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2</a:t>
            </a:fld>
            <a:endParaRPr>
              <a:latin typeface="Nirmala UI" panose="020B0502040204020203" pitchFamily="34" charset="0"/>
              <a:ea typeface="Nirmala UI" panose="020B0502040204020203" pitchFamily="34" charset="0"/>
              <a:cs typeface="Nirmala UI" panose="020B0502040204020203" pitchFamily="34" charset="0"/>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grpSp>
      <p:sp>
        <p:nvSpPr>
          <p:cNvPr id="10" name="Google Shape;119;p17"/>
          <p:cNvSpPr txBox="1">
            <a:spLocks noGrp="1"/>
          </p:cNvSpPr>
          <p:nvPr>
            <p:ph type="body" idx="1"/>
          </p:nvPr>
        </p:nvSpPr>
        <p:spPr>
          <a:xfrm>
            <a:off x="1392467" y="2936870"/>
            <a:ext cx="9610000" cy="3006729"/>
          </a:xfrm>
          <a:prstGeom prst="rect">
            <a:avLst/>
          </a:prstGeom>
        </p:spPr>
        <p:txBody>
          <a:bodyPr spcFirstLastPara="1" wrap="square" lIns="0" tIns="0" rIns="0" bIns="0" anchor="t" anchorCtr="0">
            <a:noAutofit/>
          </a:bodyPr>
          <a:lstStyle/>
          <a:p>
            <a:pPr marL="101598" indent="0">
              <a:buNone/>
            </a:pPr>
            <a:r>
              <a:rPr lang="en-US" sz="20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Algorithm</a:t>
            </a:r>
            <a:r>
              <a:rPr lang="en-US" sz="32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 </a:t>
            </a:r>
            <a:r>
              <a:rPr lang="en-US" sz="20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properties</a:t>
            </a:r>
          </a:p>
          <a:p>
            <a:pPr marL="101598" indent="0">
              <a:buNone/>
            </a:pPr>
            <a:r>
              <a:rPr lang="en-US" sz="1600" dirty="0" smtClean="0">
                <a:latin typeface="Segoe UI" panose="020B0502040204020203" pitchFamily="34" charset="0"/>
                <a:cs typeface="Segoe UI" panose="020B0502040204020203" pitchFamily="34" charset="0"/>
              </a:rPr>
              <a:t>Various </a:t>
            </a:r>
            <a:r>
              <a:rPr lang="en-US" sz="1600" dirty="0">
                <a:latin typeface="Segoe UI" panose="020B0502040204020203" pitchFamily="34" charset="0"/>
                <a:cs typeface="Segoe UI" panose="020B0502040204020203" pitchFamily="34" charset="0"/>
              </a:rPr>
              <a:t>definitions of an algorithm, explicitly or implicitly, contain the following set of general </a:t>
            </a:r>
            <a:r>
              <a:rPr lang="en-US" sz="1600" dirty="0" smtClean="0">
                <a:latin typeface="Segoe UI" panose="020B0502040204020203" pitchFamily="34" charset="0"/>
                <a:cs typeface="Segoe UI" panose="020B0502040204020203" pitchFamily="34" charset="0"/>
              </a:rPr>
              <a:t>requirements</a:t>
            </a:r>
          </a:p>
          <a:p>
            <a:pPr marL="101598" indent="0">
              <a:buNone/>
            </a:pPr>
            <a:endParaRPr lang="en"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algorithm must represent the process of solving the problem as an orderly execution of some simple </a:t>
            </a:r>
            <a:r>
              <a:rPr lang="en-US" sz="1600" dirty="0" smtClean="0">
                <a:latin typeface="Segoe UI" panose="020B0502040204020203" pitchFamily="34" charset="0"/>
                <a:cs typeface="Segoe UI" panose="020B0502040204020203" pitchFamily="34" charset="0"/>
              </a:rPr>
              <a:t>steps</a:t>
            </a:r>
          </a:p>
          <a:p>
            <a:r>
              <a:rPr lang="en-US" sz="1600" dirty="0">
                <a:latin typeface="Segoe UI" panose="020B0502040204020203" pitchFamily="34" charset="0"/>
                <a:cs typeface="Segoe UI" panose="020B0502040204020203" pitchFamily="34" charset="0"/>
              </a:rPr>
              <a:t>The algorithm should be applicable to different sets of initial data</a:t>
            </a:r>
            <a:r>
              <a:rPr lang="en-US" sz="1600" dirty="0" smtClean="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The algorithm should produce the same result for the same input data</a:t>
            </a:r>
            <a:r>
              <a:rPr lang="en-US" sz="1600" dirty="0" smtClean="0">
                <a:latin typeface="Segoe UI" panose="020B0502040204020203" pitchFamily="34" charset="0"/>
                <a:cs typeface="Segoe UI" panose="020B0502040204020203" pitchFamily="34" charset="0"/>
              </a:rPr>
              <a:t>.</a:t>
            </a:r>
            <a:endParaRPr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storing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latin typeface="Segoe UI" panose="020B0502040204020203" pitchFamily="34" charset="0"/>
                <a:cs typeface="Segoe UI" panose="020B0502040204020203" pitchFamily="34" charset="0"/>
              </a:rPr>
              <a:t>            41</a:t>
            </a:r>
          </a:p>
          <a:p>
            <a:pPr marL="0" indent="0">
              <a:buNone/>
            </a:pPr>
            <a:r>
              <a:rPr lang="en-US" sz="1000" dirty="0">
                <a:latin typeface="Segoe UI" panose="020B0502040204020203" pitchFamily="34" charset="0"/>
                <a:cs typeface="Segoe UI" panose="020B0502040204020203" pitchFamily="34" charset="0"/>
              </a:rPr>
              <a:t> </a:t>
            </a:r>
            <a:r>
              <a:rPr lang="en-US" sz="1000" dirty="0" smtClean="0">
                <a:latin typeface="Segoe UI" panose="020B0502040204020203" pitchFamily="34" charset="0"/>
                <a:cs typeface="Segoe UI" panose="020B0502040204020203" pitchFamily="34" charset="0"/>
              </a:rPr>
              <a:t>   39           33</a:t>
            </a:r>
          </a:p>
          <a:p>
            <a:pPr>
              <a:buAutoNum type="arabicPlain" startAt="18"/>
            </a:pPr>
            <a:r>
              <a:rPr lang="en-US" sz="1000" dirty="0" smtClean="0">
                <a:latin typeface="Segoe UI" panose="020B0502040204020203" pitchFamily="34" charset="0"/>
                <a:cs typeface="Segoe UI" panose="020B0502040204020203" pitchFamily="34" charset="0"/>
              </a:rPr>
              <a:t>27     12     7</a:t>
            </a:r>
          </a:p>
          <a:p>
            <a:pPr marL="0" indent="0">
              <a:buNone/>
            </a:pPr>
            <a:r>
              <a:rPr lang="en-US" sz="1000" dirty="0" smtClean="0">
                <a:latin typeface="Segoe UI" panose="020B0502040204020203" pitchFamily="34" charset="0"/>
                <a:cs typeface="Segoe UI" panose="020B0502040204020203" pitchFamily="34" charset="0"/>
              </a:rPr>
              <a:t>Easy way of </a:t>
            </a:r>
            <a:r>
              <a:rPr lang="en-US" sz="1000" dirty="0" err="1" smtClean="0">
                <a:latin typeface="Segoe UI" panose="020B0502040204020203" pitchFamily="34" charset="0"/>
                <a:cs typeface="Segoe UI" panose="020B0502040204020203" pitchFamily="34" charset="0"/>
              </a:rPr>
              <a:t>ording</a:t>
            </a:r>
            <a:r>
              <a:rPr lang="en-US" sz="1000" dirty="0" smtClean="0">
                <a:latin typeface="Segoe UI" panose="020B0502040204020203" pitchFamily="34" charset="0"/>
                <a:cs typeface="Segoe UI" panose="020B0502040204020203" pitchFamily="34" charset="0"/>
              </a:rPr>
              <a:t> a binary heap … </a:t>
            </a:r>
            <a:r>
              <a:rPr lang="en-US" sz="1000" dirty="0" err="1" smtClean="0">
                <a:latin typeface="Segoe UI" panose="020B0502040204020203" pitchFamily="34" charset="0"/>
                <a:cs typeface="Segoe UI" panose="020B0502040204020203" pitchFamily="34" charset="0"/>
              </a:rPr>
              <a:t>tadada</a:t>
            </a:r>
            <a:r>
              <a:rPr lang="en-US" sz="1000" dirty="0" smtClean="0">
                <a:latin typeface="Segoe UI" panose="020B0502040204020203" pitchFamily="34" charset="0"/>
                <a:cs typeface="Segoe UI" panose="020B0502040204020203" pitchFamily="34" charset="0"/>
              </a:rPr>
              <a:t>!! List / array</a:t>
            </a:r>
          </a:p>
          <a:p>
            <a:pPr marL="0" indent="0">
              <a:buNone/>
            </a:pPr>
            <a:r>
              <a:rPr lang="en-US" sz="1000" dirty="0" smtClean="0">
                <a:latin typeface="Segoe UI" panose="020B0502040204020203" pitchFamily="34" charset="0"/>
                <a:cs typeface="Segoe UI" panose="020B0502040204020203" pitchFamily="34" charset="0"/>
              </a:rPr>
              <a:t>41 - 39 –- 33 –-- 18 –-- 27 –-- 12 –-- 7 </a:t>
            </a:r>
          </a:p>
          <a:p>
            <a:pPr marL="0" indent="0">
              <a:buNone/>
            </a:pP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For any index of an array n…</a:t>
            </a:r>
          </a:p>
          <a:p>
            <a:pPr marL="0" indent="0">
              <a:buNone/>
            </a:pPr>
            <a:r>
              <a:rPr lang="en-US" sz="1000" dirty="0">
                <a:latin typeface="Segoe UI" panose="020B0502040204020203" pitchFamily="34" charset="0"/>
                <a:cs typeface="Segoe UI" panose="020B0502040204020203" pitchFamily="34" charset="0"/>
              </a:rPr>
              <a:t>The left child is stored at 2n + </a:t>
            </a:r>
            <a:r>
              <a:rPr lang="en-US" sz="1000" dirty="0" smtClean="0">
                <a:latin typeface="Segoe UI" panose="020B0502040204020203" pitchFamily="34" charset="0"/>
                <a:cs typeface="Segoe UI" panose="020B0502040204020203" pitchFamily="34" charset="0"/>
              </a:rPr>
              <a:t>1</a:t>
            </a:r>
          </a:p>
          <a:p>
            <a:pPr marL="0" indent="0">
              <a:buNone/>
            </a:pPr>
            <a:r>
              <a:rPr lang="en-US" sz="1000" dirty="0">
                <a:latin typeface="Segoe UI" panose="020B0502040204020203" pitchFamily="34" charset="0"/>
                <a:cs typeface="Segoe UI" panose="020B0502040204020203" pitchFamily="34" charset="0"/>
              </a:rPr>
              <a:t>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child is stored at 2n + </a:t>
            </a:r>
            <a:r>
              <a:rPr lang="en-US" sz="1000" dirty="0" smtClean="0">
                <a:latin typeface="Segoe UI" panose="020B0502040204020203" pitchFamily="34" charset="0"/>
                <a:cs typeface="Segoe UI" panose="020B0502040204020203" pitchFamily="34" charset="0"/>
              </a:rPr>
              <a:t>2</a:t>
            </a: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Backward solution -&gt; ( n - 1 ) / 2 floor</a:t>
            </a:r>
          </a:p>
          <a:p>
            <a:pPr marL="0" indent="0">
              <a:buNone/>
            </a:pPr>
            <a:endParaRPr lang="en-US" sz="1000" dirty="0">
              <a:latin typeface="Segoe UI" panose="020B0502040204020203" pitchFamily="34" charset="0"/>
              <a:cs typeface="Segoe UI" panose="020B0502040204020203" pitchFamily="34" charset="0"/>
            </a:endParaRPr>
          </a:p>
        </p:txBody>
      </p:sp>
      <p:sp>
        <p:nvSpPr>
          <p:cNvPr id="4" name="Rectangle 3"/>
          <p:cNvSpPr/>
          <p:nvPr/>
        </p:nvSpPr>
        <p:spPr>
          <a:xfrm>
            <a:off x="5724525" y="1273077"/>
            <a:ext cx="6096000" cy="2308324"/>
          </a:xfrm>
          <a:prstGeom prst="rect">
            <a:avLst/>
          </a:prstGeom>
        </p:spPr>
        <p:txBody>
          <a:bodyPr>
            <a:spAutoFit/>
          </a:bodyPr>
          <a:lstStyle/>
          <a:p>
            <a:r>
              <a:rPr lang="en-US" dirty="0">
                <a:latin typeface="Segoe UI" panose="020B0502040204020203" pitchFamily="34" charset="0"/>
                <a:cs typeface="Segoe UI" panose="020B0502040204020203" pitchFamily="34" charset="0"/>
              </a:rPr>
              <a:t>Class Name:</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Properties:</a:t>
            </a:r>
          </a:p>
          <a:p>
            <a:r>
              <a:rPr lang="en-US" dirty="0">
                <a:latin typeface="Segoe UI" panose="020B0502040204020203" pitchFamily="34" charset="0"/>
                <a:cs typeface="Segoe UI" panose="020B0502040204020203" pitchFamily="34" charset="0"/>
              </a:rPr>
              <a:t>	values = []</a:t>
            </a:r>
          </a:p>
          <a:p>
            <a:r>
              <a:rPr lang="en-US" dirty="0">
                <a:latin typeface="Segoe UI" panose="020B0502040204020203" pitchFamily="34" charset="0"/>
                <a:cs typeface="Segoe UI" panose="020B0502040204020203" pitchFamily="34" charset="0"/>
              </a:rPr>
              <a:t>Adding to a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Add to the end</a:t>
            </a:r>
          </a:p>
          <a:p>
            <a:r>
              <a:rPr lang="en-US" dirty="0">
                <a:latin typeface="Segoe UI" panose="020B0502040204020203" pitchFamily="34" charset="0"/>
                <a:cs typeface="Segoe UI" panose="020B0502040204020203" pitchFamily="34" charset="0"/>
              </a:rPr>
              <a:t>Bubble up(compare with </a:t>
            </a:r>
            <a:r>
              <a:rPr lang="en-US" dirty="0" err="1">
                <a:latin typeface="Segoe UI" panose="020B0502040204020203" pitchFamily="34" charset="0"/>
                <a:cs typeface="Segoe UI" panose="020B0502040204020203" pitchFamily="34" charset="0"/>
              </a:rPr>
              <a:t>paent</a:t>
            </a:r>
            <a:r>
              <a:rPr lang="en-US" dirty="0">
                <a:latin typeface="Segoe UI" panose="020B0502040204020203" pitchFamily="34" charset="0"/>
                <a:cs typeface="Segoe UI" panose="020B0502040204020203" pitchFamily="34" charset="0"/>
              </a:rPr>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Insert pseudocode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Push the value into the values property on the heap</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Bubble up</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index which is the length of the values property – 1</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parentIndex which is the floor of (index – 1) / 2</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removing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latin typeface="Segoe UI" panose="020B0502040204020203" pitchFamily="34" charset="0"/>
                <a:cs typeface="Segoe UI" panose="020B0502040204020203" pitchFamily="34" charset="0"/>
              </a:rPr>
              <a:t>Remove the root</a:t>
            </a:r>
          </a:p>
          <a:p>
            <a:r>
              <a:rPr lang="en-US" sz="1000" dirty="0" smtClean="0">
                <a:latin typeface="Segoe UI" panose="020B0502040204020203" pitchFamily="34" charset="0"/>
                <a:cs typeface="Segoe UI" panose="020B0502040204020203" pitchFamily="34" charset="0"/>
              </a:rPr>
              <a:t>Replace with the most recently added</a:t>
            </a:r>
          </a:p>
          <a:p>
            <a:r>
              <a:rPr lang="en-US" sz="1000" dirty="0" smtClean="0">
                <a:latin typeface="Segoe UI" panose="020B0502040204020203" pitchFamily="34" charset="0"/>
                <a:cs typeface="Segoe UI" panose="020B0502040204020203" pitchFamily="34" charset="0"/>
              </a:rPr>
              <a:t>Adjust( sink down )</a:t>
            </a:r>
          </a:p>
          <a:p>
            <a:endParaRPr lang="en-US" sz="10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SINK DOWN?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procedure for deleting the root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from the heap (effectively extracting</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maximum element in a max-heap</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or the minimum </a:t>
            </a:r>
            <a:r>
              <a:rPr lang="en-US" dirty="0" smtClean="0">
                <a:latin typeface="Segoe UI" panose="020B0502040204020203" pitchFamily="34" charset="0"/>
                <a:cs typeface="Segoe UI" panose="020B0502040204020203" pitchFamily="34" charset="0"/>
              </a:rPr>
              <a:t>element </a:t>
            </a:r>
            <a:r>
              <a:rPr lang="en-US" dirty="0">
                <a:latin typeface="Segoe UI" panose="020B0502040204020203" pitchFamily="34" charset="0"/>
                <a:cs typeface="Segoe UI" panose="020B0502040204020203" pitchFamily="34" charset="0"/>
              </a:rPr>
              <a:t>in a min-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heap) and restoring the properties is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called down-heap (also known as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tx2">
                    <a:lumMod val="40000"/>
                    <a:lumOff val="60000"/>
                  </a:schemeClr>
                </a:solidFill>
                <a:latin typeface="Segoe UI" panose="020B0502040204020203" pitchFamily="34" charset="0"/>
                <a:cs typeface="Segoe UI" panose="020B0502040204020203" pitchFamily="34" charset="0"/>
              </a:rPr>
              <a:t>bubble-down</a:t>
            </a:r>
            <a:r>
              <a:rPr lang="en-US" dirty="0">
                <a:latin typeface="Segoe UI" panose="020B0502040204020203" pitchFamily="34" charset="0"/>
                <a:cs typeface="Segoe UI" panose="020B0502040204020203" pitchFamily="34" charset="0"/>
              </a:rPr>
              <a:t>, </a:t>
            </a:r>
            <a:r>
              <a:rPr lang="en-US" dirty="0">
                <a:solidFill>
                  <a:schemeClr val="accent2">
                    <a:lumMod val="60000"/>
                    <a:lumOff val="40000"/>
                  </a:schemeClr>
                </a:solidFill>
                <a:latin typeface="Segoe UI" panose="020B0502040204020203" pitchFamily="34" charset="0"/>
                <a:cs typeface="Segoe UI" panose="020B0502040204020203" pitchFamily="34" charset="0"/>
              </a:rPr>
              <a:t>percolate-down</a:t>
            </a:r>
            <a:r>
              <a:rPr lang="en-US" dirty="0">
                <a:latin typeface="Segoe UI" panose="020B0502040204020203" pitchFamily="34" charset="0"/>
                <a:cs typeface="Segoe UI" panose="020B0502040204020203" pitchFamily="34" charset="0"/>
              </a:rPr>
              <a:t>, </a:t>
            </a:r>
            <a:r>
              <a:rPr lang="en-US" dirty="0" smtClean="0">
                <a:solidFill>
                  <a:srgbClr val="7030A0"/>
                </a:solidFill>
                <a:latin typeface="Segoe UI" panose="020B0502040204020203" pitchFamily="34" charset="0"/>
                <a:cs typeface="Segoe UI" panose="020B0502040204020203" pitchFamily="34" charset="0"/>
              </a:rPr>
              <a:t>sift-down</a:t>
            </a:r>
            <a:r>
              <a:rPr lang="en-US" dirty="0">
                <a:latin typeface="Segoe UI" panose="020B0502040204020203" pitchFamily="34" charset="0"/>
                <a:cs typeface="Segoe UI" panose="020B0502040204020203" pitchFamily="34" charset="0"/>
              </a:rPr>
              <a:t>, </a:t>
            </a:r>
            <a:r>
              <a:rPr lang="en-US" dirty="0" smtClean="0">
                <a:solidFill>
                  <a:schemeClr val="accent5">
                    <a:lumMod val="60000"/>
                    <a:lumOff val="40000"/>
                  </a:schemeClr>
                </a:solidFill>
                <a:latin typeface="Segoe UI" panose="020B0502040204020203" pitchFamily="34" charset="0"/>
                <a:cs typeface="Segoe UI" panose="020B0502040204020203" pitchFamily="34" charset="0"/>
              </a:rPr>
              <a:t>trickle-down</a:t>
            </a:r>
            <a:r>
              <a:rPr lang="en-US" dirty="0">
                <a:latin typeface="Segoe UI" panose="020B0502040204020203" pitchFamily="34" charset="0"/>
                <a:cs typeface="Segoe UI" panose="020B0502040204020203" pitchFamily="34" charset="0"/>
              </a:rPr>
              <a:t>, </a:t>
            </a:r>
            <a:r>
              <a:rPr lang="en-US" dirty="0" err="1">
                <a:solidFill>
                  <a:schemeClr val="accent2">
                    <a:lumMod val="75000"/>
                  </a:schemeClr>
                </a:solidFill>
                <a:latin typeface="Segoe UI" panose="020B0502040204020203" pitchFamily="34" charset="0"/>
                <a:cs typeface="Segoe UI" panose="020B0502040204020203" pitchFamily="34" charset="0"/>
              </a:rPr>
              <a:t>heapify</a:t>
            </a:r>
            <a:r>
              <a:rPr lang="en-US" dirty="0">
                <a:solidFill>
                  <a:schemeClr val="accent2">
                    <a:lumMod val="75000"/>
                  </a:schemeClr>
                </a:solidFill>
                <a:latin typeface="Segoe UI" panose="020B0502040204020203" pitchFamily="34" charset="0"/>
                <a:cs typeface="Segoe UI" panose="020B0502040204020203" pitchFamily="34" charset="0"/>
              </a:rPr>
              <a:t>-down</a:t>
            </a:r>
            <a:r>
              <a:rPr lang="en-US" dirty="0">
                <a:latin typeface="Segoe UI" panose="020B0502040204020203" pitchFamily="34" charset="0"/>
                <a:cs typeface="Segoe UI" panose="020B0502040204020203" pitchFamily="34" charset="0"/>
              </a:rPr>
              <a: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accent6">
                    <a:lumMod val="60000"/>
                    <a:lumOff val="40000"/>
                  </a:schemeClr>
                </a:solidFill>
                <a:latin typeface="Segoe UI" panose="020B0502040204020203" pitchFamily="34" charset="0"/>
                <a:cs typeface="Segoe UI" panose="020B0502040204020203" pitchFamily="34" charset="0"/>
              </a:rPr>
              <a:t>cascade-down</a:t>
            </a:r>
            <a:r>
              <a:rPr lang="en-US" dirty="0">
                <a:latin typeface="Segoe UI" panose="020B0502040204020203" pitchFamily="34" charset="0"/>
                <a:cs typeface="Segoe UI" panose="020B0502040204020203" pitchFamily="34" charset="0"/>
              </a:rPr>
              <a:t>, and </a:t>
            </a:r>
            <a:r>
              <a:rPr lang="en-US" dirty="0">
                <a:solidFill>
                  <a:srgbClr val="FF0000"/>
                </a:solidFill>
                <a:latin typeface="Segoe UI" panose="020B0502040204020203" pitchFamily="34" charset="0"/>
                <a:cs typeface="Segoe UI" panose="020B0502040204020203" pitchFamily="34" charset="0"/>
              </a:rPr>
              <a:t>extract-min/max</a:t>
            </a:r>
            <a:r>
              <a:rPr lang="en-US" dirty="0">
                <a:latin typeface="Segoe UI" panose="020B0502040204020203" pitchFamily="34" charset="0"/>
                <a:cs typeface="Segoe UI" panose="020B0502040204020203" pitchFamily="34" charset="0"/>
              </a:rPr>
              <a:t>).</a:t>
            </a:r>
            <a:endParaRPr lang="en-US" sz="1000" dirty="0">
              <a:latin typeface="Segoe UI" panose="020B0502040204020203" pitchFamily="34" charset="0"/>
              <a:cs typeface="Segoe UI" panose="020B0502040204020203" pitchFamily="34" charset="0"/>
            </a:endParaRPr>
          </a:p>
        </p:txBody>
      </p:sp>
      <p:sp>
        <p:nvSpPr>
          <p:cNvPr id="5" name="Rectangle 4"/>
          <p:cNvSpPr/>
          <p:nvPr/>
        </p:nvSpPr>
        <p:spPr>
          <a:xfrm>
            <a:off x="4124325" y="1119188"/>
            <a:ext cx="4972050" cy="3308598"/>
          </a:xfrm>
          <a:prstGeom prst="rect">
            <a:avLst/>
          </a:prstGeom>
        </p:spPr>
        <p:txBody>
          <a:bodyPr wrap="square">
            <a:spAutoFit/>
          </a:bodyPr>
          <a:lstStyle/>
          <a:p>
            <a:r>
              <a:rPr lang="en-US" sz="1100" dirty="0" smtClean="0">
                <a:latin typeface="Segoe UI" panose="020B0502040204020203" pitchFamily="34" charset="0"/>
                <a:cs typeface="Segoe UI" panose="020B0502040204020203" pitchFamily="34" charset="0"/>
              </a:rPr>
              <a:t>REMOVING (also </a:t>
            </a:r>
            <a:r>
              <a:rPr lang="en-US" sz="1100" dirty="0">
                <a:latin typeface="Segoe UI" panose="020B0502040204020203" pitchFamily="34" charset="0"/>
                <a:cs typeface="Segoe UI" panose="020B0502040204020203" pitchFamily="34" charset="0"/>
              </a:rPr>
              <a:t>called extract Max)</a:t>
            </a:r>
          </a:p>
          <a:p>
            <a:r>
              <a:rPr lang="en-US" sz="1100" dirty="0">
                <a:latin typeface="Segoe UI" panose="020B0502040204020203" pitchFamily="34" charset="0"/>
                <a:cs typeface="Segoe UI" panose="020B0502040204020203" pitchFamily="34" charset="0"/>
              </a:rPr>
              <a:t>Swap the first value in the values property with the last one</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Pop </a:t>
            </a:r>
            <a:r>
              <a:rPr lang="en-US" sz="1100" dirty="0">
                <a:latin typeface="Segoe UI" panose="020B0502040204020203" pitchFamily="34" charset="0"/>
                <a:cs typeface="Segoe UI" panose="020B0502040204020203" pitchFamily="34" charset="0"/>
              </a:rPr>
              <a:t>from the values property, so you can return the value at the end.</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Have </a:t>
            </a:r>
            <a:r>
              <a:rPr lang="en-US" sz="1100" dirty="0">
                <a:latin typeface="Segoe UI" panose="020B0502040204020203" pitchFamily="34" charset="0"/>
                <a:cs typeface="Segoe UI" panose="020B0502040204020203" pitchFamily="34" charset="0"/>
              </a:rPr>
              <a:t>the new root "sink down" to the correct spot</a:t>
            </a:r>
            <a:r>
              <a:rPr lang="en-US" sz="1100" dirty="0" smtClean="0">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Your </a:t>
            </a:r>
            <a:r>
              <a:rPr lang="en-US" sz="1100" dirty="0">
                <a:latin typeface="Segoe UI" panose="020B0502040204020203" pitchFamily="34" charset="0"/>
                <a:cs typeface="Segoe UI" panose="020B0502040204020203" pitchFamily="34" charset="0"/>
              </a:rPr>
              <a:t>parent index starts at 0(the root)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left child: 2* index + 1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right child: 2*index + 2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If </a:t>
            </a:r>
            <a:r>
              <a:rPr lang="en-US" sz="1100" dirty="0">
                <a:latin typeface="Segoe UI" panose="020B0502040204020203" pitchFamily="34" charset="0"/>
                <a:cs typeface="Segoe UI" panose="020B0502040204020203" pitchFamily="34" charset="0"/>
              </a:rPr>
              <a:t>the left or right child is greater than the element...swap. If both left and</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right children are larger, swap with the largest child.</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The </a:t>
            </a:r>
            <a:r>
              <a:rPr lang="en-US" sz="1100" dirty="0">
                <a:latin typeface="Segoe UI" panose="020B0502040204020203" pitchFamily="34" charset="0"/>
                <a:cs typeface="Segoe UI" panose="020B0502040204020203" pitchFamily="34" charset="0"/>
              </a:rPr>
              <a:t>child index you swapped to now becomes the new parent index.</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Keep </a:t>
            </a:r>
            <a:r>
              <a:rPr lang="en-US" sz="1100" dirty="0">
                <a:latin typeface="Segoe UI" panose="020B0502040204020203" pitchFamily="34" charset="0"/>
                <a:cs typeface="Segoe UI" panose="020B0502040204020203" pitchFamily="34" charset="0"/>
              </a:rPr>
              <a:t>looping and swapping until neither child is larger than the element.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Return </a:t>
            </a:r>
            <a:r>
              <a:rPr lang="en-US" sz="1100" dirty="0">
                <a:latin typeface="Segoe UI" panose="020B0502040204020203" pitchFamily="34" charset="0"/>
                <a:cs typeface="Segoe UI" panose="020B0502040204020203" pitchFamily="34" charset="0"/>
              </a:rPr>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Hash tables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392633" y="1957833"/>
            <a:ext cx="4652567" cy="3676800"/>
          </a:xfrm>
        </p:spPr>
        <p:txBody>
          <a:bodyPr/>
          <a:lstStyle/>
          <a:p>
            <a:r>
              <a:rPr lang="en-US" sz="1100" dirty="0" smtClean="0">
                <a:latin typeface="Segoe UI" panose="020B0502040204020203" pitchFamily="34" charset="0"/>
                <a:cs typeface="Segoe UI" panose="020B0502040204020203" pitchFamily="34" charset="0"/>
              </a:rPr>
              <a:t>Explain what hash table is</a:t>
            </a:r>
          </a:p>
          <a:p>
            <a:r>
              <a:rPr lang="en-US" sz="1100" dirty="0" smtClean="0">
                <a:latin typeface="Segoe UI" panose="020B0502040204020203" pitchFamily="34" charset="0"/>
                <a:cs typeface="Segoe UI" panose="020B0502040204020203" pitchFamily="34" charset="0"/>
              </a:rPr>
              <a:t>Explain what a hashing algorithm</a:t>
            </a:r>
          </a:p>
          <a:p>
            <a:r>
              <a:rPr lang="en-US" sz="1100" dirty="0" smtClean="0">
                <a:latin typeface="Segoe UI" panose="020B0502040204020203" pitchFamily="34" charset="0"/>
                <a:cs typeface="Segoe UI" panose="020B0502040204020203" pitchFamily="34" charset="0"/>
              </a:rPr>
              <a:t>Discuss what makes a good hashing algorithm</a:t>
            </a:r>
          </a:p>
          <a:p>
            <a:r>
              <a:rPr lang="en-US" sz="1100" dirty="0" smtClean="0">
                <a:latin typeface="Segoe UI" panose="020B0502040204020203" pitchFamily="34" charset="0"/>
                <a:cs typeface="Segoe UI" panose="020B0502040204020203" pitchFamily="34" charset="0"/>
              </a:rPr>
              <a:t>Understand how collisions occur in a hash table</a:t>
            </a:r>
          </a:p>
          <a:p>
            <a:r>
              <a:rPr lang="en-US" sz="1100" dirty="0" smtClean="0">
                <a:latin typeface="Segoe UI" panose="020B0502040204020203" pitchFamily="34" charset="0"/>
                <a:cs typeface="Segoe UI" panose="020B0502040204020203" pitchFamily="34" charset="0"/>
              </a:rPr>
              <a:t>Handle collision using separate chaining or linear probing</a:t>
            </a:r>
          </a:p>
          <a:p>
            <a:endParaRPr lang="en-US" sz="1100" dirty="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What is a hash tables?</a:t>
            </a:r>
          </a:p>
          <a:p>
            <a:pPr marL="76200" indent="0">
              <a:buNone/>
            </a:pPr>
            <a:r>
              <a:rPr lang="en-US" sz="1100" dirty="0" smtClean="0">
                <a:latin typeface="Segoe UI" panose="020B0502040204020203" pitchFamily="34" charset="0"/>
                <a:cs typeface="Segoe UI" panose="020B0502040204020203" pitchFamily="34" charset="0"/>
              </a:rPr>
              <a:t>Hash tables are used to store key-value pairs</a:t>
            </a:r>
          </a:p>
          <a:p>
            <a:pPr marL="76200" indent="0">
              <a:buNone/>
            </a:pPr>
            <a:r>
              <a:rPr lang="en-US" sz="1100" dirty="0" smtClean="0">
                <a:latin typeface="Segoe UI" panose="020B0502040204020203" pitchFamily="34" charset="0"/>
                <a:cs typeface="Segoe UI" panose="020B0502040204020203" pitchFamily="34" charset="0"/>
              </a:rPr>
              <a:t>The hash tables like arrays, but keys is not ordered</a:t>
            </a:r>
          </a:p>
          <a:p>
            <a:pPr marL="76200" indent="0">
              <a:buNone/>
            </a:pPr>
            <a:r>
              <a:rPr lang="en-US" sz="1100" dirty="0" smtClean="0">
                <a:latin typeface="Segoe UI" panose="020B0502040204020203" pitchFamily="34" charset="0"/>
                <a:cs typeface="Segoe UI" panose="020B0502040204020203" pitchFamily="34" charset="0"/>
              </a:rPr>
              <a:t>Unlike arrays – hash tables are fast for all operations(find, add, remove)</a:t>
            </a:r>
          </a:p>
          <a:p>
            <a:pPr marL="76200" indent="0">
              <a:buNone/>
            </a:pPr>
            <a:endParaRPr lang="en-US" sz="1100" dirty="0" smtClean="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Hash tables in other programming languages</a:t>
            </a:r>
          </a:p>
          <a:p>
            <a:pPr marL="76200" indent="0">
              <a:buNone/>
            </a:pPr>
            <a:r>
              <a:rPr lang="en-US" sz="1100" dirty="0" smtClean="0">
                <a:latin typeface="Segoe UI" panose="020B0502040204020203" pitchFamily="34" charset="0"/>
                <a:cs typeface="Segoe UI" panose="020B0502040204020203" pitchFamily="34" charset="0"/>
              </a:rPr>
              <a:t>Python – </a:t>
            </a:r>
            <a:r>
              <a:rPr lang="en-US" sz="1100" dirty="0" err="1" smtClean="0">
                <a:latin typeface="Segoe UI" panose="020B0502040204020203" pitchFamily="34" charset="0"/>
                <a:cs typeface="Segoe UI" panose="020B0502040204020203" pitchFamily="34" charset="0"/>
              </a:rPr>
              <a:t>dicts</a:t>
            </a:r>
            <a:endParaRPr lang="en-US" sz="1100" dirty="0" smtClean="0">
              <a:latin typeface="Segoe UI" panose="020B0502040204020203" pitchFamily="34" charset="0"/>
              <a:cs typeface="Segoe UI" panose="020B0502040204020203" pitchFamily="34" charset="0"/>
            </a:endParaRPr>
          </a:p>
          <a:p>
            <a:pPr marL="76200" indent="0">
              <a:buNone/>
            </a:pPr>
            <a:r>
              <a:rPr lang="en-US" sz="1100" dirty="0" err="1" smtClean="0">
                <a:latin typeface="Segoe UI" panose="020B0502040204020203" pitchFamily="34" charset="0"/>
                <a:cs typeface="Segoe UI" panose="020B0502040204020203" pitchFamily="34" charset="0"/>
              </a:rPr>
              <a:t>Js</a:t>
            </a:r>
            <a:r>
              <a:rPr lang="en-US" sz="1100" dirty="0" smtClean="0">
                <a:latin typeface="Segoe UI" panose="020B0502040204020203" pitchFamily="34" charset="0"/>
                <a:cs typeface="Segoe UI" panose="020B0502040204020203" pitchFamily="34" charset="0"/>
              </a:rPr>
              <a:t> – Objects and Maps</a:t>
            </a:r>
          </a:p>
          <a:p>
            <a:pPr marL="76200" indent="0">
              <a:buNone/>
            </a:pPr>
            <a:r>
              <a:rPr lang="en-US" sz="1100" dirty="0" smtClean="0">
                <a:latin typeface="Segoe UI" panose="020B0502040204020203" pitchFamily="34" charset="0"/>
                <a:cs typeface="Segoe UI" panose="020B0502040204020203" pitchFamily="34" charset="0"/>
              </a:rPr>
              <a:t>Java – Maps</a:t>
            </a:r>
          </a:p>
          <a:p>
            <a:pPr marL="76200" indent="0">
              <a:buNone/>
            </a:pPr>
            <a:r>
              <a:rPr lang="en-US" sz="1100" dirty="0" smtClean="0">
                <a:latin typeface="Segoe UI" panose="020B0502040204020203" pitchFamily="34" charset="0"/>
                <a:cs typeface="Segoe UI" panose="020B0502040204020203" pitchFamily="34" charset="0"/>
              </a:rPr>
              <a:t>Ruby - Hashes</a:t>
            </a:r>
            <a:endParaRPr lang="en-US" sz="1100" dirty="0">
              <a:latin typeface="Segoe UI" panose="020B0502040204020203" pitchFamily="34" charset="0"/>
              <a:cs typeface="Segoe UI" panose="020B0502040204020203" pitchFamily="34" charset="0"/>
            </a:endParaRPr>
          </a:p>
        </p:txBody>
      </p:sp>
      <p:sp>
        <p:nvSpPr>
          <p:cNvPr id="4" name="TextBox 3"/>
          <p:cNvSpPr txBox="1"/>
          <p:nvPr/>
        </p:nvSpPr>
        <p:spPr>
          <a:xfrm>
            <a:off x="6388100" y="825500"/>
            <a:ext cx="5397500" cy="4524315"/>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Imagine we need to store colors(hex) to array</a:t>
            </a:r>
          </a:p>
          <a:p>
            <a:r>
              <a:rPr lang="en-US" dirty="0" smtClean="0">
                <a:latin typeface="Segoe UI" panose="020B0502040204020203" pitchFamily="34" charset="0"/>
                <a:cs typeface="Segoe UI" panose="020B0502040204020203" pitchFamily="34" charset="0"/>
              </a:rPr>
              <a:t>colors = [ ‘ff69b4’, ’00ffff’, ‘</a:t>
            </a:r>
            <a:r>
              <a:rPr lang="en-US" dirty="0" err="1" smtClean="0">
                <a:latin typeface="Segoe UI" panose="020B0502040204020203" pitchFamily="34" charset="0"/>
                <a:cs typeface="Segoe UI" panose="020B0502040204020203" pitchFamily="34" charset="0"/>
              </a:rPr>
              <a:t>ffffff</a:t>
            </a:r>
            <a:r>
              <a:rPr lang="en-US" dirty="0" smtClean="0">
                <a:latin typeface="Segoe UI" panose="020B0502040204020203" pitchFamily="34" charset="0"/>
                <a:cs typeface="Segoe UI" panose="020B0502040204020203" pitchFamily="34" charset="0"/>
              </a:rPr>
              <a:t>’ ]</a:t>
            </a:r>
          </a:p>
          <a:p>
            <a:r>
              <a:rPr lang="en-US" dirty="0" smtClean="0">
                <a:latin typeface="Segoe UI" panose="020B0502040204020203" pitchFamily="34" charset="0"/>
                <a:cs typeface="Segoe UI" panose="020B0502040204020203" pitchFamily="34" charset="0"/>
              </a:rPr>
              <a:t>And would be a nice if instead of using  indices to access the colors, we could use more human readable keys</a:t>
            </a:r>
          </a:p>
          <a:p>
            <a:r>
              <a:rPr lang="en-US" dirty="0" smtClean="0">
                <a:latin typeface="Segoe UI" panose="020B0502040204020203" pitchFamily="34" charset="0"/>
                <a:cs typeface="Segoe UI" panose="020B0502040204020203" pitchFamily="34" charset="0"/>
              </a:rPr>
              <a:t>pink -&gt; ’ff69b4’,</a:t>
            </a:r>
          </a:p>
          <a:p>
            <a:r>
              <a:rPr lang="en-US" dirty="0" smtClean="0">
                <a:latin typeface="Segoe UI" panose="020B0502040204020203" pitchFamily="34" charset="0"/>
                <a:cs typeface="Segoe UI" panose="020B0502040204020203" pitchFamily="34" charset="0"/>
              </a:rPr>
              <a:t>cyan -&gt; ’00ffff’,</a:t>
            </a:r>
          </a:p>
          <a:p>
            <a:r>
              <a:rPr lang="en-US" dirty="0" smtClean="0">
                <a:latin typeface="Segoe UI" panose="020B0502040204020203" pitchFamily="34" charset="0"/>
                <a:cs typeface="Segoe UI" panose="020B0502040204020203" pitchFamily="34" charset="0"/>
              </a:rPr>
              <a:t>And </a:t>
            </a:r>
            <a:r>
              <a:rPr lang="en-US" dirty="0" err="1" smtClean="0">
                <a:latin typeface="Segoe UI" panose="020B0502040204020203" pitchFamily="34" charset="0"/>
                <a:cs typeface="Segoe UI" panose="020B0502040204020203" pitchFamily="34" charset="0"/>
              </a:rPr>
              <a:t>etc</a:t>
            </a:r>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c</a:t>
            </a:r>
            <a:r>
              <a:rPr lang="en-US" dirty="0" smtClean="0">
                <a:latin typeface="Segoe UI" panose="020B0502040204020203" pitchFamily="34" charset="0"/>
                <a:cs typeface="Segoe UI" panose="020B0502040204020203" pitchFamily="34" charset="0"/>
              </a:rPr>
              <a:t>olors[‘cyan’] match better than colors[1]</a:t>
            </a:r>
            <a:endParaRPr lang="en-US" dirty="0">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how to </a:t>
            </a:r>
            <a:r>
              <a:rPr lang="en-US" dirty="0" smtClean="0">
                <a:latin typeface="Segoe UI" panose="020B0502040204020203" pitchFamily="34" charset="0"/>
                <a:cs typeface="Segoe UI" panose="020B0502040204020203" pitchFamily="34" charset="0"/>
              </a:rPr>
              <a:t>combine human readable with computer readable(computer does not </a:t>
            </a:r>
            <a:r>
              <a:rPr lang="en-US" dirty="0" err="1" smtClean="0">
                <a:latin typeface="Segoe UI" panose="020B0502040204020203" pitchFamily="34" charset="0"/>
                <a:cs typeface="Segoe UI" panose="020B0502040204020203" pitchFamily="34" charset="0"/>
              </a:rPr>
              <a:t>not</a:t>
            </a:r>
            <a:r>
              <a:rPr lang="en-US" dirty="0" smtClean="0">
                <a:latin typeface="Segoe UI" panose="020B0502040204020203" pitchFamily="34" charset="0"/>
                <a:cs typeface="Segoe UI" panose="020B0502040204020203" pitchFamily="34" charset="0"/>
              </a:rPr>
              <a:t> index like pink)?</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In order to look up values by key, we need a way to  convert values to valid array indices. A function that performs this task is called a hash function</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647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Hash </a:t>
            </a:r>
            <a:r>
              <a:rPr lang="en-US" b="1" dirty="0" smtClean="0">
                <a:latin typeface="Segoe UI" panose="020B0502040204020203" pitchFamily="34" charset="0"/>
                <a:cs typeface="Segoe UI" panose="020B0502040204020203" pitchFamily="34" charset="0"/>
              </a:rPr>
              <a:t>function</a:t>
            </a:r>
            <a:endParaRPr lang="en-US" dirty="0">
              <a:latin typeface="Segoe UI" panose="020B0502040204020203" pitchFamily="34" charset="0"/>
              <a:cs typeface="Segoe UI" panose="020B0502040204020203" pitchFamily="34" charset="0"/>
            </a:endParaRPr>
          </a:p>
        </p:txBody>
      </p:sp>
      <p:sp>
        <p:nvSpPr>
          <p:cNvPr id="5" name="TextBox 4"/>
          <p:cNvSpPr txBox="1"/>
          <p:nvPr/>
        </p:nvSpPr>
        <p:spPr>
          <a:xfrm>
            <a:off x="660400" y="1549400"/>
            <a:ext cx="107061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What makes a good hash?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Fast(constant time)</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Doesn’t cluster outputs at specific indices, but </a:t>
            </a:r>
            <a:r>
              <a:rPr lang="en-US" dirty="0" err="1" smtClean="0">
                <a:latin typeface="Segoe UI" panose="020B0502040204020203" pitchFamily="34" charset="0"/>
                <a:cs typeface="Segoe UI" panose="020B0502040204020203" pitchFamily="34" charset="0"/>
              </a:rPr>
              <a:t>disturbutes</a:t>
            </a:r>
            <a:r>
              <a:rPr lang="en-US" dirty="0" smtClean="0">
                <a:latin typeface="Segoe UI" panose="020B0502040204020203" pitchFamily="34" charset="0"/>
                <a:cs typeface="Segoe UI" panose="020B0502040204020203" pitchFamily="34" charset="0"/>
              </a:rPr>
              <a:t>  uniformly</a:t>
            </a:r>
          </a:p>
          <a:p>
            <a:pPr marL="342900" indent="-342900">
              <a:buFont typeface="+mj-lt"/>
              <a:buAutoNum type="arabicPeriod"/>
            </a:pPr>
            <a:r>
              <a:rPr lang="en-US" dirty="0" err="1" smtClean="0">
                <a:latin typeface="Segoe UI" panose="020B0502040204020203" pitchFamily="34" charset="0"/>
                <a:cs typeface="Segoe UI" panose="020B0502040204020203" pitchFamily="34" charset="0"/>
              </a:rPr>
              <a:t>Determenistic</a:t>
            </a:r>
            <a:r>
              <a:rPr lang="en-US" dirty="0" smtClean="0">
                <a:latin typeface="Segoe UI" panose="020B0502040204020203" pitchFamily="34" charset="0"/>
                <a:cs typeface="Segoe UI" panose="020B0502040204020203" pitchFamily="34" charset="0"/>
              </a:rPr>
              <a:t>(same input -&gt; same output)  </a:t>
            </a:r>
            <a:endParaRPr lang="ru-RU" dirty="0">
              <a:latin typeface="Segoe UI" panose="020B0502040204020203" pitchFamily="34" charset="0"/>
              <a:cs typeface="Segoe UI" panose="020B0502040204020203" pitchFamily="34"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900251"/>
            <a:ext cx="4410691" cy="1590897"/>
          </a:xfrm>
          <a:prstGeom prst="rect">
            <a:avLst/>
          </a:prstGeom>
        </p:spPr>
      </p:pic>
      <p:sp>
        <p:nvSpPr>
          <p:cNvPr id="7" name="TextBox 6"/>
          <p:cNvSpPr txBox="1"/>
          <p:nvPr/>
        </p:nvSpPr>
        <p:spPr>
          <a:xfrm>
            <a:off x="5194300" y="2900251"/>
            <a:ext cx="62357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Problems</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This work only with strings( we don’t worry about it )</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Not constant time – linear in key length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Collisions </a:t>
            </a:r>
            <a:endParaRPr lang="ru-RU" dirty="0">
              <a:latin typeface="Segoe UI" panose="020B0502040204020203" pitchFamily="34" charset="0"/>
              <a:cs typeface="Segoe UI" panose="020B0502040204020203" pitchFamily="34" charset="0"/>
            </a:endParaRPr>
          </a:p>
        </p:txBody>
      </p:sp>
      <p:sp>
        <p:nvSpPr>
          <p:cNvPr id="8" name="Прямоугольник 7"/>
          <p:cNvSpPr/>
          <p:nvPr/>
        </p:nvSpPr>
        <p:spPr>
          <a:xfrm>
            <a:off x="660400" y="4641670"/>
            <a:ext cx="3721100" cy="2308324"/>
          </a:xfrm>
          <a:prstGeom prst="rect">
            <a:avLst/>
          </a:prstGeom>
        </p:spPr>
        <p:txBody>
          <a:bodyPr wrap="square">
            <a:spAutoFit/>
          </a:bodyPr>
          <a:lstStyle/>
          <a:p>
            <a:r>
              <a:rPr lang="en-US" sz="1200" dirty="0">
                <a:solidFill>
                  <a:srgbClr val="1D1C1D"/>
                </a:solidFill>
                <a:latin typeface="Segoe UI" panose="020B0502040204020203" pitchFamily="34" charset="0"/>
                <a:cs typeface="Segoe UI" panose="020B0502040204020203" pitchFamily="34" charset="0"/>
              </a:rPr>
              <a:t>Prime numbers? </a:t>
            </a:r>
            <a:r>
              <a:rPr lang="en-US" sz="1200" dirty="0" err="1">
                <a:solidFill>
                  <a:srgbClr val="1D1C1D"/>
                </a:solidFill>
                <a:latin typeface="Segoe UI" panose="020B0502040204020203" pitchFamily="34" charset="0"/>
                <a:cs typeface="Segoe UI" panose="020B0502040204020203" pitchFamily="34" charset="0"/>
              </a:rPr>
              <a:t>wut</a:t>
            </a:r>
            <a:r>
              <a:rPr lang="en-US" sz="1200" dirty="0">
                <a:solidFill>
                  <a:srgbClr val="1D1C1D"/>
                </a:solidFill>
                <a:latin typeface="Segoe UI" panose="020B0502040204020203" pitchFamily="34" charset="0"/>
                <a:cs typeface="Segoe UI" panose="020B0502040204020203" pitchFamily="34" charset="0"/>
              </a:rPr>
              <a:t>.</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The prime number in the hash is helpful in</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spreading out the keys more uniformly.</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It's also helpful if the array that you're</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putting values into has a prime length.</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You don't need to know why. (Math is complicated!)</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But here are some links if you're curious.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Why do hash functions use prime numbers?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Does making array size a prime number</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help in hash table implementation</a:t>
            </a:r>
            <a:r>
              <a:rPr lang="en-US" sz="1200" dirty="0" smtClean="0">
                <a:solidFill>
                  <a:srgbClr val="1D1C1D"/>
                </a:solidFill>
                <a:latin typeface="Segoe UI" panose="020B0502040204020203" pitchFamily="34" charset="0"/>
                <a:cs typeface="Segoe UI" panose="020B0502040204020203" pitchFamily="34" charset="0"/>
              </a:rPr>
              <a:t>?</a:t>
            </a:r>
          </a:p>
          <a:p>
            <a:r>
              <a:rPr lang="en-US" sz="1200" dirty="0" smtClean="0">
                <a:latin typeface="Segoe UI" panose="020B0502040204020203" pitchFamily="34" charset="0"/>
                <a:cs typeface="Segoe UI" panose="020B0502040204020203" pitchFamily="34" charset="0"/>
                <a:hlinkClick r:id="rId3"/>
              </a:rPr>
              <a:t>Does-making-array-size-a-prime-number-help-in-hash-table-implementation</a:t>
            </a:r>
            <a:endParaRPr lang="ru-RU" sz="1200" dirty="0">
              <a:latin typeface="Segoe UI" panose="020B0502040204020203" pitchFamily="34" charset="0"/>
              <a:cs typeface="Segoe UI" panose="020B0502040204020203" pitchFamily="34" charset="0"/>
            </a:endParaRPr>
          </a:p>
        </p:txBody>
      </p:sp>
      <p:sp>
        <p:nvSpPr>
          <p:cNvPr id="9" name="TextBox 8"/>
          <p:cNvSpPr txBox="1"/>
          <p:nvPr/>
        </p:nvSpPr>
        <p:spPr>
          <a:xfrm>
            <a:off x="5397500" y="4641670"/>
            <a:ext cx="4356100" cy="646331"/>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Not need to now why, but just set prime number in hash function and array size</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4979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Dealing </a:t>
            </a:r>
            <a:r>
              <a:rPr lang="en-US" dirty="0">
                <a:latin typeface="Segoe UI" panose="020B0502040204020203" pitchFamily="34" charset="0"/>
                <a:cs typeface="Segoe UI" panose="020B0502040204020203" pitchFamily="34" charset="0"/>
              </a:rPr>
              <a:t>with collision</a:t>
            </a:r>
            <a:endParaRPr lang="ru-RU" dirty="0">
              <a:latin typeface="Segoe UI" panose="020B0502040204020203" pitchFamily="34" charset="0"/>
              <a:cs typeface="Segoe UI" panose="020B0502040204020203" pitchFamily="34" charset="0"/>
            </a:endParaRPr>
          </a:p>
        </p:txBody>
      </p:sp>
      <p:sp>
        <p:nvSpPr>
          <p:cNvPr id="4" name="TextBox 3"/>
          <p:cNvSpPr txBox="1"/>
          <p:nvPr/>
        </p:nvSpPr>
        <p:spPr>
          <a:xfrm>
            <a:off x="257577" y="953037"/>
            <a:ext cx="6053071" cy="369331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Even with a large array and a great hash function, collisions are inevitable</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Two strategy, for handle collisions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Separate chaining</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Linear probing</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Separate chaining – </a:t>
            </a:r>
            <a:r>
              <a:rPr lang="en-US" dirty="0">
                <a:latin typeface="Segoe UI" panose="020B0502040204020203" pitchFamily="34" charset="0"/>
                <a:cs typeface="Segoe UI" panose="020B0502040204020203" pitchFamily="34" charset="0"/>
              </a:rPr>
              <a:t>w</a:t>
            </a:r>
            <a:r>
              <a:rPr lang="en-US" dirty="0" smtClean="0">
                <a:latin typeface="Segoe UI" panose="020B0502040204020203" pitchFamily="34" charset="0"/>
                <a:cs typeface="Segoe UI" panose="020B0502040204020203" pitchFamily="34" charset="0"/>
              </a:rPr>
              <a:t>e store multiply key-values in same index</a:t>
            </a:r>
          </a:p>
          <a:p>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Linear probing – search through the array to find the next empty slot, unlike separate chaining, we store only one key-value at one index</a:t>
            </a:r>
            <a:endParaRPr lang="ru-RU" dirty="0">
              <a:latin typeface="Segoe UI" panose="020B0502040204020203" pitchFamily="34" charset="0"/>
              <a:cs typeface="Segoe UI" panose="020B0502040204020203" pitchFamily="34" charset="0"/>
            </a:endParaRPr>
          </a:p>
        </p:txBody>
      </p:sp>
      <p:sp>
        <p:nvSpPr>
          <p:cNvPr id="10" name="TextBox 9"/>
          <p:cNvSpPr txBox="1"/>
          <p:nvPr/>
        </p:nvSpPr>
        <p:spPr>
          <a:xfrm>
            <a:off x="6310648" y="0"/>
            <a:ext cx="4644190" cy="2492990"/>
          </a:xfrm>
          <a:prstGeom prst="rect">
            <a:avLst/>
          </a:prstGeom>
          <a:noFill/>
        </p:spPr>
        <p:txBody>
          <a:bodyPr wrap="square" rtlCol="0">
            <a:spAutoFit/>
          </a:bodyPr>
          <a:lstStyle/>
          <a:p>
            <a:r>
              <a:rPr lang="en-US" sz="1200" dirty="0" smtClean="0">
                <a:latin typeface="Segoe UI" panose="020B0502040204020203" pitchFamily="34" charset="0"/>
                <a:cs typeface="Segoe UI" panose="020B0502040204020203" pitchFamily="34" charset="0"/>
              </a:rPr>
              <a:t>Set / Get</a:t>
            </a:r>
          </a:p>
          <a:p>
            <a:r>
              <a:rPr lang="en-US" sz="1200" dirty="0" smtClean="0">
                <a:latin typeface="Segoe UI" panose="020B0502040204020203" pitchFamily="34" charset="0"/>
                <a:cs typeface="Segoe UI" panose="020B0502040204020203" pitchFamily="34" charset="0"/>
              </a:rPr>
              <a:t>Set</a:t>
            </a:r>
          </a:p>
          <a:p>
            <a:endParaRPr lang="en-US" sz="1200" dirty="0">
              <a:latin typeface="Segoe UI" panose="020B0502040204020203" pitchFamily="34" charset="0"/>
              <a:cs typeface="Segoe UI" panose="020B0502040204020203" pitchFamily="34" charset="0"/>
            </a:endParaRP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 a key and a value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Store the key-value pair in the hash table array via separate chaining</a:t>
            </a:r>
          </a:p>
          <a:p>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Get</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Accepts a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Retrieves the key-value pair in the hash table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If the key isn’t found return undefined</a:t>
            </a:r>
            <a:endParaRPr lang="ru-RU" sz="1200" dirty="0">
              <a:latin typeface="Segoe UI" panose="020B0502040204020203" pitchFamily="34" charset="0"/>
              <a:cs typeface="Segoe UI" panose="020B0502040204020203" pitchFamily="34" charset="0"/>
            </a:endParaRPr>
          </a:p>
        </p:txBody>
      </p:sp>
      <p:sp>
        <p:nvSpPr>
          <p:cNvPr id="11" name="TextBox 10"/>
          <p:cNvSpPr txBox="1"/>
          <p:nvPr/>
        </p:nvSpPr>
        <p:spPr>
          <a:xfrm>
            <a:off x="6332508" y="2629113"/>
            <a:ext cx="4644190" cy="2308324"/>
          </a:xfrm>
          <a:prstGeom prst="rect">
            <a:avLst/>
          </a:prstGeom>
          <a:noFill/>
        </p:spPr>
        <p:txBody>
          <a:bodyPr wrap="square" rtlCol="0">
            <a:spAutoFit/>
          </a:bodyPr>
          <a:lstStyle/>
          <a:p>
            <a:r>
              <a:rPr lang="en-US" dirty="0">
                <a:solidFill>
                  <a:srgbClr val="00B050"/>
                </a:solidFill>
                <a:latin typeface="Segoe UI" panose="020B0502040204020203" pitchFamily="34" charset="0"/>
                <a:cs typeface="Segoe UI" panose="020B0502040204020203" pitchFamily="34" charset="0"/>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endParaRPr lang="en-US" sz="1600" dirty="0" smtClean="0">
              <a:solidFill>
                <a:srgbClr val="00B050"/>
              </a:solidFill>
              <a:latin typeface="Segoe UI" panose="020B0502040204020203" pitchFamily="34" charset="0"/>
              <a:cs typeface="Segoe UI" panose="020B0502040204020203" pitchFamily="34" charset="0"/>
            </a:endParaRPr>
          </a:p>
        </p:txBody>
      </p:sp>
      <p:sp>
        <p:nvSpPr>
          <p:cNvPr id="12" name="TextBox 11"/>
          <p:cNvSpPr txBox="1"/>
          <p:nvPr/>
        </p:nvSpPr>
        <p:spPr>
          <a:xfrm>
            <a:off x="433137" y="4957011"/>
            <a:ext cx="5005137" cy="1477328"/>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Methods</a:t>
            </a:r>
          </a:p>
          <a:p>
            <a:r>
              <a:rPr lang="en-US" dirty="0" smtClean="0">
                <a:latin typeface="Segoe UI" panose="020B0502040204020203" pitchFamily="34" charset="0"/>
                <a:cs typeface="Segoe UI" panose="020B0502040204020203" pitchFamily="34" charset="0"/>
              </a:rPr>
              <a:t>1)Set</a:t>
            </a:r>
          </a:p>
          <a:p>
            <a:r>
              <a:rPr lang="en-US" dirty="0" smtClean="0">
                <a:latin typeface="Segoe UI" panose="020B0502040204020203" pitchFamily="34" charset="0"/>
                <a:cs typeface="Segoe UI" panose="020B0502040204020203" pitchFamily="34" charset="0"/>
              </a:rPr>
              <a:t>2)Get</a:t>
            </a:r>
          </a:p>
          <a:p>
            <a:r>
              <a:rPr lang="en-US" dirty="0" smtClean="0">
                <a:latin typeface="Segoe UI" panose="020B0502040204020203" pitchFamily="34" charset="0"/>
                <a:cs typeface="Segoe UI" panose="020B0502040204020203" pitchFamily="34" charset="0"/>
              </a:rPr>
              <a:t>3)Keyes</a:t>
            </a:r>
          </a:p>
          <a:p>
            <a:r>
              <a:rPr lang="en-US" dirty="0" smtClean="0">
                <a:latin typeface="Segoe UI" panose="020B0502040204020203" pitchFamily="34" charset="0"/>
                <a:cs typeface="Segoe UI" panose="020B0502040204020203" pitchFamily="34" charset="0"/>
              </a:rPr>
              <a:t>4)Values</a:t>
            </a:r>
          </a:p>
        </p:txBody>
      </p:sp>
      <p:sp>
        <p:nvSpPr>
          <p:cNvPr id="13" name="TextBox 12"/>
          <p:cNvSpPr txBox="1"/>
          <p:nvPr/>
        </p:nvSpPr>
        <p:spPr>
          <a:xfrm>
            <a:off x="2601532" y="4479064"/>
            <a:ext cx="8648842" cy="2062103"/>
          </a:xfrm>
          <a:prstGeom prst="rect">
            <a:avLst/>
          </a:prstGeom>
          <a:noFill/>
        </p:spPr>
        <p:txBody>
          <a:bodyPr wrap="square" rtlCol="0">
            <a:spAutoFit/>
          </a:bodyPr>
          <a:lstStyle/>
          <a:p>
            <a:r>
              <a:rPr lang="en-US" sz="1600" dirty="0" smtClean="0">
                <a:latin typeface="Segoe UI" panose="020B0502040204020203" pitchFamily="34" charset="0"/>
                <a:cs typeface="Segoe UI" panose="020B0502040204020203" pitchFamily="34" charset="0"/>
              </a:rPr>
              <a:t>Big o of hash tables</a:t>
            </a:r>
          </a:p>
          <a:p>
            <a:r>
              <a:rPr lang="en-US" sz="1600" dirty="0" smtClean="0">
                <a:latin typeface="Segoe UI" panose="020B0502040204020203" pitchFamily="34" charset="0"/>
                <a:cs typeface="Segoe UI" panose="020B0502040204020203" pitchFamily="34" charset="0"/>
              </a:rPr>
              <a:t>Insert: O(1)</a:t>
            </a:r>
          </a:p>
          <a:p>
            <a:r>
              <a:rPr lang="en-US" sz="1600" dirty="0" smtClean="0">
                <a:latin typeface="Segoe UI" panose="020B0502040204020203" pitchFamily="34" charset="0"/>
                <a:cs typeface="Segoe UI" panose="020B0502040204020203" pitchFamily="34" charset="0"/>
              </a:rPr>
              <a:t>Deletion: O(1)</a:t>
            </a:r>
          </a:p>
          <a:p>
            <a:r>
              <a:rPr lang="en-US" sz="1600" dirty="0" smtClean="0">
                <a:latin typeface="Segoe UI" panose="020B0502040204020203" pitchFamily="34" charset="0"/>
                <a:cs typeface="Segoe UI" panose="020B0502040204020203" pitchFamily="34" charset="0"/>
              </a:rPr>
              <a:t>Access: O(1)</a:t>
            </a:r>
          </a:p>
          <a:p>
            <a:r>
              <a:rPr lang="en-US" sz="1600" dirty="0" smtClean="0">
                <a:latin typeface="Segoe UI" panose="020B0502040204020203" pitchFamily="34" charset="0"/>
                <a:cs typeface="Segoe UI" panose="020B0502040204020203" pitchFamily="34" charset="0"/>
              </a:rPr>
              <a:t>Only with good hash function and O(n) for bad hash function</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Why we don’t use hash tables instead of arrays or linked list if there is so fast? </a:t>
            </a:r>
            <a:r>
              <a:rPr lang="en-US" sz="1600" dirty="0">
                <a:latin typeface="Segoe UI" panose="020B0502040204020203" pitchFamily="34" charset="0"/>
                <a:cs typeface="Segoe UI" panose="020B0502040204020203" pitchFamily="34" charset="0"/>
              </a:rPr>
              <a:t>I</a:t>
            </a:r>
            <a:r>
              <a:rPr lang="en-US" sz="1600" dirty="0" smtClean="0">
                <a:latin typeface="Segoe UI" panose="020B0502040204020203" pitchFamily="34" charset="0"/>
                <a:cs typeface="Segoe UI" panose="020B0502040204020203" pitchFamily="34" charset="0"/>
              </a:rPr>
              <a:t>t </a:t>
            </a:r>
            <a:r>
              <a:rPr lang="en-US" sz="1600" dirty="0">
                <a:latin typeface="Segoe UI" panose="020B0502040204020203" pitchFamily="34" charset="0"/>
                <a:cs typeface="Segoe UI" panose="020B0502040204020203" pitchFamily="34" charset="0"/>
              </a:rPr>
              <a:t>doesn’t store its elements in any particular order</a:t>
            </a:r>
            <a:endParaRPr lang="ru-R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3857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0" y="844400"/>
            <a:ext cx="9610000" cy="5169538"/>
          </a:xfrm>
        </p:spPr>
        <p:txBody>
          <a:bodyPr/>
          <a:lstStyle/>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Objectives</a:t>
            </a:r>
          </a:p>
          <a:p>
            <a:r>
              <a:rPr lang="en-US" sz="1200" dirty="0" smtClean="0">
                <a:latin typeface="Segoe UI" panose="020B0502040204020203" pitchFamily="34" charset="0"/>
                <a:cs typeface="Segoe UI" panose="020B0502040204020203" pitchFamily="34" charset="0"/>
              </a:rPr>
              <a:t>Explain what a graph</a:t>
            </a:r>
          </a:p>
          <a:p>
            <a:r>
              <a:rPr lang="en-US" sz="1200" dirty="0" smtClean="0">
                <a:latin typeface="Segoe UI" panose="020B0502040204020203" pitchFamily="34" charset="0"/>
                <a:cs typeface="Segoe UI" panose="020B0502040204020203" pitchFamily="34" charset="0"/>
              </a:rPr>
              <a:t>Compare and contrast different types of graphs and their cases in the real world</a:t>
            </a:r>
          </a:p>
          <a:p>
            <a:r>
              <a:rPr lang="en-US" sz="1200" dirty="0" smtClean="0">
                <a:latin typeface="Segoe UI" panose="020B0502040204020203" pitchFamily="34" charset="0"/>
                <a:cs typeface="Segoe UI" panose="020B0502040204020203" pitchFamily="34" charset="0"/>
              </a:rPr>
              <a:t>Implement a graph using adjacency list</a:t>
            </a:r>
          </a:p>
          <a:p>
            <a:r>
              <a:rPr lang="en-US" sz="1200" dirty="0" smtClean="0">
                <a:latin typeface="Segoe UI" panose="020B0502040204020203" pitchFamily="34" charset="0"/>
                <a:cs typeface="Segoe UI" panose="020B0502040204020203" pitchFamily="34" charset="0"/>
              </a:rPr>
              <a:t>Traverse through a graph using BFS and DFS</a:t>
            </a:r>
          </a:p>
          <a:p>
            <a:r>
              <a:rPr lang="en-US" sz="1200" dirty="0">
                <a:latin typeface="Segoe UI" panose="020B0502040204020203" pitchFamily="34" charset="0"/>
                <a:cs typeface="Segoe UI" panose="020B0502040204020203" pitchFamily="34" charset="0"/>
              </a:rPr>
              <a:t>Compare and </a:t>
            </a:r>
            <a:r>
              <a:rPr lang="en-US" sz="1200" dirty="0" smtClean="0">
                <a:latin typeface="Segoe UI" panose="020B0502040204020203" pitchFamily="34" charset="0"/>
                <a:cs typeface="Segoe UI" panose="020B0502040204020203" pitchFamily="34" charset="0"/>
              </a:rPr>
              <a:t>contrast graph traversal algorithms</a:t>
            </a:r>
          </a:p>
          <a:p>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What is graph? </a:t>
            </a:r>
          </a:p>
          <a:p>
            <a:pPr marL="76200" indent="0">
              <a:buNone/>
            </a:pPr>
            <a:r>
              <a:rPr lang="en-US" sz="1200" dirty="0" smtClean="0">
                <a:latin typeface="Segoe UI" panose="020B0502040204020203" pitchFamily="34" charset="0"/>
                <a:cs typeface="Segoe UI" panose="020B0502040204020203" pitchFamily="34" charset="0"/>
              </a:rPr>
              <a:t>Graph is a data structure consists of a finite (and possibly mutable) set of vertices or nodes or points, together with a set of unordered pairs of these vertices for an undirected graph or a set of ordered pairs for a directed graph</a:t>
            </a:r>
          </a:p>
          <a:p>
            <a:pPr marL="76200" indent="0">
              <a:buNone/>
            </a:pPr>
            <a:r>
              <a:rPr lang="en-US" sz="1200" dirty="0" smtClean="0">
                <a:solidFill>
                  <a:schemeClr val="accent3">
                    <a:lumMod val="50000"/>
                  </a:schemeClr>
                </a:solidFill>
                <a:latin typeface="Segoe UI" panose="020B0502040204020203" pitchFamily="34" charset="0"/>
                <a:cs typeface="Segoe UI" panose="020B0502040204020203" pitchFamily="34" charset="0"/>
              </a:rPr>
              <a:t>(Nodes and connections)</a:t>
            </a:r>
          </a:p>
          <a:p>
            <a:pPr marL="76200" indent="0">
              <a:buNone/>
            </a:pPr>
            <a:endParaRPr lang="en-US" sz="1200" dirty="0">
              <a:solidFill>
                <a:schemeClr val="accent3">
                  <a:lumMod val="50000"/>
                </a:schemeClr>
              </a:solidFill>
              <a:latin typeface="Segoe UI" panose="020B0502040204020203" pitchFamily="34" charset="0"/>
              <a:cs typeface="Segoe UI" panose="020B0502040204020203" pitchFamily="34" charset="0"/>
            </a:endParaRPr>
          </a:p>
          <a:p>
            <a:pPr marL="76200" indent="0">
              <a:buNone/>
            </a:pPr>
            <a:r>
              <a:rPr lang="en-US" sz="1200" dirty="0" smtClean="0">
                <a:solidFill>
                  <a:schemeClr val="tx1"/>
                </a:solidFill>
                <a:latin typeface="Segoe UI" panose="020B0502040204020203" pitchFamily="34" charset="0"/>
                <a:cs typeface="Segoe UI" panose="020B0502040204020203" pitchFamily="34" charset="0"/>
              </a:rPr>
              <a:t>Tree is a  type of graph, but graph ha no root element, or child nodes, there are just nodes, connected with each other</a:t>
            </a:r>
          </a:p>
          <a:p>
            <a:pPr marL="76200" indent="0">
              <a:buNone/>
            </a:pPr>
            <a:r>
              <a:rPr lang="en-US" sz="1200" dirty="0">
                <a:solidFill>
                  <a:schemeClr val="tx1"/>
                </a:solidFill>
                <a:latin typeface="Segoe UI" panose="020B0502040204020203" pitchFamily="34" charset="0"/>
                <a:cs typeface="Segoe UI" panose="020B0502040204020203" pitchFamily="34" charset="0"/>
              </a:rPr>
              <a:t>In graph theory, a tree is an undirected graph in which any two vertices are connected by exactly one </a:t>
            </a:r>
            <a:r>
              <a:rPr lang="en-US" sz="1200" dirty="0" smtClean="0">
                <a:solidFill>
                  <a:schemeClr val="tx1"/>
                </a:solidFill>
                <a:latin typeface="Segoe UI" panose="020B0502040204020203" pitchFamily="34" charset="0"/>
                <a:cs typeface="Segoe UI" panose="020B0502040204020203" pitchFamily="34" charset="0"/>
              </a:rPr>
              <a:t>path</a:t>
            </a:r>
          </a:p>
          <a:p>
            <a:pPr marL="76200" indent="0">
              <a:buNone/>
            </a:pPr>
            <a:endParaRPr lang="en-US" sz="1200" dirty="0">
              <a:solidFill>
                <a:schemeClr val="tx1"/>
              </a:solidFill>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Any social network – friend</a:t>
            </a:r>
          </a:p>
          <a:p>
            <a:r>
              <a:rPr lang="en-US" sz="1200" dirty="0">
                <a:latin typeface="Segoe UI" panose="020B0502040204020203" pitchFamily="34" charset="0"/>
                <a:cs typeface="Segoe UI" panose="020B0502040204020203" pitchFamily="34" charset="0"/>
              </a:rPr>
              <a:t>Recommendation </a:t>
            </a:r>
            <a:r>
              <a:rPr lang="en-US" sz="1200" dirty="0" smtClean="0">
                <a:latin typeface="Segoe UI" panose="020B0502040204020203" pitchFamily="34" charset="0"/>
                <a:cs typeface="Segoe UI" panose="020B0502040204020203" pitchFamily="34" charset="0"/>
              </a:rPr>
              <a:t>engines(people also watched, You might also like…, people you might know)</a:t>
            </a:r>
          </a:p>
          <a:p>
            <a:r>
              <a:rPr lang="en-US" sz="1200" dirty="0" smtClean="0">
                <a:latin typeface="Segoe UI" panose="020B0502040204020203" pitchFamily="34" charset="0"/>
                <a:cs typeface="Segoe UI" panose="020B0502040204020203" pitchFamily="34" charset="0"/>
              </a:rPr>
              <a:t>Routing algorithms( cities are nodes and routes between there is edges)</a:t>
            </a:r>
          </a:p>
          <a:p>
            <a:r>
              <a:rPr lang="en-US" sz="1200" dirty="0" smtClean="0">
                <a:latin typeface="Segoe UI" panose="020B0502040204020203" pitchFamily="34" charset="0"/>
                <a:cs typeface="Segoe UI" panose="020B0502040204020203" pitchFamily="34" charset="0"/>
              </a:rPr>
              <a:t>Web – pages linked to other pages</a:t>
            </a:r>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Everywhere</a:t>
            </a:r>
          </a:p>
          <a:p>
            <a:pPr marL="76200" indent="0">
              <a:buNone/>
            </a:pPr>
            <a:endParaRPr lang="en-US" sz="1200" dirty="0" smtClean="0">
              <a:latin typeface="Segoe UI" panose="020B0502040204020203" pitchFamily="34" charset="0"/>
              <a:cs typeface="Segoe UI" panose="020B0502040204020203" pitchFamily="34" charset="0"/>
            </a:endParaRPr>
          </a:p>
          <a:p>
            <a:pPr marL="76200" indent="0">
              <a:buNone/>
            </a:pPr>
            <a:r>
              <a:rPr lang="en-US" sz="1200" dirty="0">
                <a:latin typeface="Segoe UI" panose="020B0502040204020203" pitchFamily="34" charset="0"/>
                <a:cs typeface="Segoe UI" panose="020B0502040204020203" pitchFamily="34" charset="0"/>
                <a:hlinkClick r:id="rId2"/>
              </a:rPr>
              <a:t>https://musicmap.info/</a:t>
            </a:r>
            <a:endParaRPr lang="en-US" sz="1200" dirty="0">
              <a:latin typeface="Segoe UI" panose="020B0502040204020203" pitchFamily="34" charset="0"/>
              <a:cs typeface="Segoe UI" panose="020B0502040204020203" pitchFamily="34" charset="0"/>
            </a:endParaRPr>
          </a:p>
          <a:p>
            <a:pPr marL="76200" indent="0">
              <a:buNone/>
            </a:pPr>
            <a:endParaRPr lang="en-US" sz="1200" dirty="0">
              <a:solidFill>
                <a:schemeClr val="tx1"/>
              </a:solidFill>
              <a:latin typeface="Segoe UI" panose="020B0502040204020203" pitchFamily="34" charset="0"/>
              <a:cs typeface="Segoe UI" panose="020B0502040204020203" pitchFamily="34" charset="0"/>
            </a:endParaRPr>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2024" y="0"/>
            <a:ext cx="2939976" cy="26177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000" y="242093"/>
            <a:ext cx="4286250" cy="1066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1032" y="3272403"/>
            <a:ext cx="3395813" cy="3395813"/>
          </a:xfrm>
          <a:prstGeom prst="rect">
            <a:avLst/>
          </a:prstGeom>
        </p:spPr>
      </p:pic>
    </p:spTree>
    <p:extLst>
      <p:ext uri="{BB962C8B-B14F-4D97-AF65-F5344CB8AC3E}">
        <p14:creationId xmlns:p14="http://schemas.microsoft.com/office/powerpoint/2010/main" val="265621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8" name="Content Placeholder 7"/>
          <p:cNvSpPr>
            <a:spLocks noGrp="1"/>
          </p:cNvSpPr>
          <p:nvPr>
            <p:ph idx="1"/>
          </p:nvPr>
        </p:nvSpPr>
        <p:spPr>
          <a:xfrm>
            <a:off x="0" y="990678"/>
            <a:ext cx="9610000" cy="1312907"/>
          </a:xfrm>
        </p:spPr>
        <p:txBody>
          <a:bodyPr/>
          <a:lstStyle/>
          <a:p>
            <a:pPr marL="76200" indent="0">
              <a:buNone/>
            </a:pPr>
            <a:r>
              <a:rPr lang="en-US" sz="1400" dirty="0" smtClean="0">
                <a:latin typeface="Segoe UI" panose="020B0502040204020203" pitchFamily="34" charset="0"/>
                <a:cs typeface="Segoe UI" panose="020B0502040204020203" pitchFamily="34" charset="0"/>
              </a:rPr>
              <a:t>Terminology</a:t>
            </a:r>
          </a:p>
          <a:p>
            <a:r>
              <a:rPr lang="en-US" sz="1400" dirty="0" smtClean="0">
                <a:latin typeface="Segoe UI" panose="020B0502040204020203" pitchFamily="34" charset="0"/>
                <a:cs typeface="Segoe UI" panose="020B0502040204020203" pitchFamily="34" charset="0"/>
              </a:rPr>
              <a:t>Vertex – a node</a:t>
            </a:r>
          </a:p>
          <a:p>
            <a:r>
              <a:rPr lang="en-US" sz="1400" dirty="0" smtClean="0">
                <a:latin typeface="Segoe UI" panose="020B0502040204020203" pitchFamily="34" charset="0"/>
                <a:cs typeface="Segoe UI" panose="020B0502040204020203" pitchFamily="34" charset="0"/>
              </a:rPr>
              <a:t>Edge – connection between nodes</a:t>
            </a:r>
          </a:p>
          <a:p>
            <a:r>
              <a:rPr lang="en-US" sz="1400" dirty="0" smtClean="0">
                <a:latin typeface="Segoe UI" panose="020B0502040204020203" pitchFamily="34" charset="0"/>
                <a:cs typeface="Segoe UI" panose="020B0502040204020203" pitchFamily="34" charset="0"/>
              </a:rPr>
              <a:t>Weighted / Unweighted – values assigned to distances between vertices ( map / Instagram followers )</a:t>
            </a:r>
          </a:p>
          <a:p>
            <a:r>
              <a:rPr lang="en-US" sz="1400" dirty="0" smtClean="0">
                <a:latin typeface="Segoe UI" panose="020B0502040204020203" pitchFamily="34" charset="0"/>
                <a:cs typeface="Segoe UI" panose="020B0502040204020203" pitchFamily="34" charset="0"/>
              </a:rPr>
              <a:t>Directed / Undirected – directions assigned to distanced </a:t>
            </a:r>
            <a:r>
              <a:rPr lang="en-US" sz="1400" dirty="0">
                <a:latin typeface="Segoe UI" panose="020B0502040204020203" pitchFamily="34" charset="0"/>
                <a:cs typeface="Segoe UI" panose="020B0502040204020203" pitchFamily="34" charset="0"/>
              </a:rPr>
              <a:t>between vertices (one way </a:t>
            </a:r>
            <a:r>
              <a:rPr lang="en-US" sz="1400" dirty="0" smtClean="0">
                <a:latin typeface="Segoe UI" panose="020B0502040204020203" pitchFamily="34" charset="0"/>
                <a:cs typeface="Segoe UI" panose="020B0502040204020203" pitchFamily="34" charset="0"/>
              </a:rPr>
              <a:t>street / friends </a:t>
            </a:r>
            <a:r>
              <a:rPr lang="en-US" sz="1400" dirty="0">
                <a:latin typeface="Segoe UI" panose="020B0502040204020203" pitchFamily="34" charset="0"/>
                <a:cs typeface="Segoe UI" panose="020B0502040204020203" pitchFamily="34" charset="0"/>
              </a:rPr>
              <a:t>on </a:t>
            </a:r>
            <a:r>
              <a:rPr lang="en-US" sz="1400" dirty="0" smtClean="0">
                <a:latin typeface="Segoe UI" panose="020B0502040204020203" pitchFamily="34" charset="0"/>
                <a:cs typeface="Segoe UI" panose="020B0502040204020203" pitchFamily="34" charset="0"/>
              </a:rPr>
              <a:t>Facebook )</a:t>
            </a:r>
          </a:p>
          <a:p>
            <a:endParaRPr lang="en-US" sz="1400" dirty="0">
              <a:latin typeface="Segoe UI" panose="020B0502040204020203" pitchFamily="34" charset="0"/>
              <a:cs typeface="Segoe UI" panose="020B0502040204020203" pitchFamily="34" charset="0"/>
            </a:endParaRPr>
          </a:p>
          <a:p>
            <a:pPr marL="76200" indent="0">
              <a:buNone/>
            </a:pPr>
            <a:endParaRPr lang="en-US" sz="1400" dirty="0" smtClean="0">
              <a:latin typeface="Segoe UI" panose="020B0502040204020203" pitchFamily="34" charset="0"/>
              <a:cs typeface="Segoe UI" panose="020B0502040204020203" pitchFamily="34" charset="0"/>
            </a:endParaRPr>
          </a:p>
        </p:txBody>
      </p:sp>
      <p:sp>
        <p:nvSpPr>
          <p:cNvPr id="9" name="TextBox 8"/>
          <p:cNvSpPr txBox="1"/>
          <p:nvPr/>
        </p:nvSpPr>
        <p:spPr>
          <a:xfrm>
            <a:off x="175845" y="2409092"/>
            <a:ext cx="7034313" cy="646331"/>
          </a:xfrm>
          <a:prstGeom prst="rect">
            <a:avLst/>
          </a:prstGeom>
          <a:noFill/>
        </p:spPr>
        <p:txBody>
          <a:bodyPr wrap="square" rtlCol="0">
            <a:spAutoFit/>
          </a:bodyPr>
          <a:lstStyle/>
          <a:p>
            <a:r>
              <a:rPr lang="en-US" dirty="0" smtClean="0"/>
              <a:t>Adjacency matrix – </a:t>
            </a:r>
            <a:r>
              <a:rPr lang="en-US" dirty="0" smtClean="0">
                <a:solidFill>
                  <a:srgbClr val="FF0000"/>
                </a:solidFill>
              </a:rPr>
              <a:t>only for undirected graph</a:t>
            </a:r>
          </a:p>
          <a:p>
            <a:r>
              <a:rPr lang="en-US" dirty="0" smtClean="0"/>
              <a:t>Adjacency lists(can use hash tables if keys in not numbers)</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0113"/>
            <a:ext cx="4511187" cy="341788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159" y="2409092"/>
            <a:ext cx="4799682" cy="3116970"/>
          </a:xfrm>
          <a:prstGeom prst="rect">
            <a:avLst/>
          </a:prstGeom>
        </p:spPr>
      </p:pic>
    </p:spTree>
    <p:extLst>
      <p:ext uri="{BB962C8B-B14F-4D97-AF65-F5344CB8AC3E}">
        <p14:creationId xmlns:p14="http://schemas.microsoft.com/office/powerpoint/2010/main" val="4274038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Graphs Big </a:t>
            </a:r>
            <a:r>
              <a:rPr lang="en-US" dirty="0">
                <a:latin typeface="Segoe UI" panose="020B0502040204020203" pitchFamily="34" charset="0"/>
                <a:cs typeface="Segoe UI" panose="020B0502040204020203" pitchFamily="34" charset="0"/>
              </a:rPr>
              <a:t>O</a:t>
            </a:r>
          </a:p>
        </p:txBody>
      </p:sp>
      <p:sp>
        <p:nvSpPr>
          <p:cNvPr id="3" name="Content Placeholder 2"/>
          <p:cNvSpPr>
            <a:spLocks noGrp="1"/>
          </p:cNvSpPr>
          <p:nvPr>
            <p:ph idx="1"/>
          </p:nvPr>
        </p:nvSpPr>
        <p:spPr>
          <a:xfrm>
            <a:off x="284802" y="1096187"/>
            <a:ext cx="9610000" cy="3676800"/>
          </a:xfrm>
        </p:spPr>
        <p:txBody>
          <a:bodyPr/>
          <a:lstStyle/>
          <a:p>
            <a:r>
              <a:rPr lang="en-US" dirty="0" smtClean="0">
                <a:latin typeface="Segoe UI" panose="020B0502040204020203" pitchFamily="34" charset="0"/>
                <a:cs typeface="Segoe UI" panose="020B0502040204020203" pitchFamily="34" charset="0"/>
              </a:rPr>
              <a:t>| V | - number of vertices</a:t>
            </a:r>
          </a:p>
          <a:p>
            <a:r>
              <a:rPr lang="en-US" dirty="0" smtClean="0">
                <a:latin typeface="Segoe UI" panose="020B0502040204020203" pitchFamily="34" charset="0"/>
                <a:cs typeface="Segoe UI" panose="020B0502040204020203" pitchFamily="34" charset="0"/>
              </a:rPr>
              <a:t>| E | - number of edges</a:t>
            </a:r>
          </a:p>
          <a:p>
            <a:endParaRPr lang="en-US" dirty="0">
              <a:latin typeface="Segoe UI" panose="020B0502040204020203" pitchFamily="34" charset="0"/>
              <a:cs typeface="Segoe UI" panose="020B0502040204020203" pitchFamily="34" charset="0"/>
            </a:endParaRPr>
          </a:p>
          <a:p>
            <a:pPr marL="76200" indent="0">
              <a:buNone/>
            </a:pPr>
            <a:endParaRPr lang="en-US" dirty="0">
              <a:latin typeface="Segoe UI" panose="020B0502040204020203" pitchFamily="34" charset="0"/>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7576466"/>
              </p:ext>
            </p:extLst>
          </p:nvPr>
        </p:nvGraphicFramePr>
        <p:xfrm>
          <a:off x="306787" y="2291496"/>
          <a:ext cx="5766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64851094"/>
                    </a:ext>
                  </a:extLst>
                </a:gridCol>
                <a:gridCol w="1922000">
                  <a:extLst>
                    <a:ext uri="{9D8B030D-6E8A-4147-A177-3AD203B41FA5}">
                      <a16:colId xmlns:a16="http://schemas.microsoft.com/office/drawing/2014/main" val="1353966151"/>
                    </a:ext>
                  </a:extLst>
                </a:gridCol>
                <a:gridCol w="1922000">
                  <a:extLst>
                    <a:ext uri="{9D8B030D-6E8A-4147-A177-3AD203B41FA5}">
                      <a16:colId xmlns:a16="http://schemas.microsoft.com/office/drawing/2014/main" val="2043248338"/>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Adjacency lists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Adjacency matrix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edge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74292767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edge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968978206"/>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2927654351"/>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Storage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412123264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90248590"/>
              </p:ext>
            </p:extLst>
          </p:nvPr>
        </p:nvGraphicFramePr>
        <p:xfrm>
          <a:off x="6425998" y="2291495"/>
          <a:ext cx="5039170" cy="2359818"/>
        </p:xfrm>
        <a:graphic>
          <a:graphicData uri="http://schemas.openxmlformats.org/drawingml/2006/table">
            <a:tbl>
              <a:tblPr>
                <a:tableStyleId>{775DCB02-9BB8-47FD-8907-85C794F793BA}</a:tableStyleId>
              </a:tblPr>
              <a:tblGrid>
                <a:gridCol w="2519585">
                  <a:extLst>
                    <a:ext uri="{9D8B030D-6E8A-4147-A177-3AD203B41FA5}">
                      <a16:colId xmlns:a16="http://schemas.microsoft.com/office/drawing/2014/main" val="64851094"/>
                    </a:ext>
                  </a:extLst>
                </a:gridCol>
                <a:gridCol w="2519585">
                  <a:extLst>
                    <a:ext uri="{9D8B030D-6E8A-4147-A177-3AD203B41FA5}">
                      <a16:colId xmlns:a16="http://schemas.microsoft.com/office/drawing/2014/main" val="1353966151"/>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List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Matric</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Can take up less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Takes up more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Faster to iterate over edges</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iterate over al edges</a:t>
                      </a: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lookup specific edge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 to lookup specific edge</a:t>
                      </a:r>
                    </a:p>
                  </a:txBody>
                  <a:tcPr marL="121900" marR="121900" marT="91433" marB="91433" anchor="ctr">
                    <a:solidFill>
                      <a:schemeClr val="accent3">
                        <a:lumMod val="75000"/>
                      </a:schemeClr>
                    </a:solidFill>
                  </a:tcPr>
                </a:tc>
                <a:extLst>
                  <a:ext uri="{0D108BD9-81ED-4DB2-BD59-A6C34878D82A}">
                    <a16:rowId xmlns:a16="http://schemas.microsoft.com/office/drawing/2014/main" val="742927673"/>
                  </a:ext>
                </a:extLst>
              </a:tr>
            </a:tbl>
          </a:graphicData>
        </a:graphic>
      </p:graphicFrame>
    </p:spTree>
    <p:extLst>
      <p:ext uri="{BB962C8B-B14F-4D97-AF65-F5344CB8AC3E}">
        <p14:creationId xmlns:p14="http://schemas.microsoft.com/office/powerpoint/2010/main" val="3103039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0" y="844400"/>
            <a:ext cx="9610000" cy="5890508"/>
          </a:xfrm>
        </p:spPr>
        <p:txBody>
          <a:bodyPr/>
          <a:lstStyle/>
          <a:p>
            <a:pPr marL="76200" indent="0">
              <a:buNone/>
            </a:pPr>
            <a:r>
              <a:rPr lang="en-US" sz="1200" dirty="0" smtClean="0">
                <a:latin typeface="Segoe UI" panose="020B0502040204020203" pitchFamily="34" charset="0"/>
                <a:cs typeface="Segoe UI" panose="020B0502040204020203" pitchFamily="34" charset="0"/>
              </a:rPr>
              <a:t>We do implementation of adjacency list – because in real-world tends to lend itself to sparser and larger graphs</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Class Graph {</a:t>
            </a:r>
          </a:p>
          <a:p>
            <a:pPr marL="76200" indent="0">
              <a:buNone/>
            </a:pPr>
            <a:r>
              <a:rPr lang="en-US" sz="1200" dirty="0" smtClean="0">
                <a:latin typeface="Segoe UI" panose="020B0502040204020203" pitchFamily="34" charset="0"/>
                <a:cs typeface="Segoe UI" panose="020B0502040204020203" pitchFamily="34" charset="0"/>
              </a:rPr>
              <a:t>	constructor()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this.adjacencyList =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Adding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addVertex,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It should add a key to the adjacency list with the name of the vertex and set its value to be an empty array</a:t>
            </a:r>
          </a:p>
          <a:p>
            <a:pPr marL="76200" indent="0">
              <a:buNone/>
            </a:pPr>
            <a:r>
              <a:rPr lang="en-US" sz="1200" dirty="0" smtClean="0">
                <a:latin typeface="Segoe UI" panose="020B0502040204020203" pitchFamily="34" charset="0"/>
                <a:cs typeface="Segoe UI" panose="020B0502040204020203" pitchFamily="34" charset="0"/>
              </a:rPr>
              <a:t>Add a edge</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addEdge,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Find in the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v1 | v2, and push v2 | v1 to v1 |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Handle errors / invalid vertices / duplicates</a:t>
            </a:r>
          </a:p>
          <a:p>
            <a:pPr marL="76200" indent="0">
              <a:buNone/>
            </a:pPr>
            <a:r>
              <a:rPr lang="en-US" sz="1200" dirty="0" smtClean="0">
                <a:latin typeface="Segoe UI" panose="020B0502040204020203" pitchFamily="34" charset="0"/>
                <a:cs typeface="Segoe UI" panose="020B0502040204020203" pitchFamily="34" charset="0"/>
              </a:rPr>
              <a:t>Removing an edge</a:t>
            </a: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removeEdge</a:t>
            </a:r>
            <a:r>
              <a:rPr lang="en-US" sz="1200" dirty="0">
                <a:latin typeface="Segoe UI" panose="020B0502040204020203" pitchFamily="34" charset="0"/>
                <a:cs typeface="Segoe UI" panose="020B0502040204020203" pitchFamily="34" charset="0"/>
              </a:rPr>
              <a:t>,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Reassign key of v1 | v2 to be an array that does not contain v2 | v1</a:t>
            </a:r>
          </a:p>
          <a:p>
            <a:pPr marL="419100" indent="-342900">
              <a:buFont typeface="+mj-lt"/>
              <a:buAutoNum type="arabicPeriod"/>
            </a:pPr>
            <a:r>
              <a:rPr lang="en-US" sz="1200" dirty="0">
                <a:latin typeface="Segoe UI" panose="020B0502040204020203" pitchFamily="34" charset="0"/>
                <a:cs typeface="Segoe UI" panose="020B0502040204020203" pitchFamily="34" charset="0"/>
              </a:rPr>
              <a:t>Handle errors / invalid vertices</a:t>
            </a:r>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Remove an vertex</a:t>
            </a: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removeVertex</a:t>
            </a:r>
            <a:r>
              <a:rPr lang="en-US" sz="1200" dirty="0">
                <a:latin typeface="Segoe UI" panose="020B0502040204020203" pitchFamily="34" charset="0"/>
                <a:cs typeface="Segoe UI" panose="020B0502040204020203" pitchFamily="34" charset="0"/>
              </a:rPr>
              <a:t>,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Loop as long as there are any other vertices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Inside of the loop, call our remove edge function with the vertex we are removing and any values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Delete the key in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 for that vertex(optional)</a:t>
            </a:r>
            <a:endParaRPr lang="en-US"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1804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ru-RU" dirty="0">
                <a:latin typeface="Segoe UI" panose="020B0502040204020203" pitchFamily="34" charset="0"/>
                <a:cs typeface="Segoe UI" panose="020B0502040204020203" pitchFamily="34" charset="0"/>
              </a:rPr>
              <a:t>Задача о семи </a:t>
            </a:r>
            <a:r>
              <a:rPr lang="ru-RU" dirty="0" smtClean="0">
                <a:latin typeface="Segoe UI" panose="020B0502040204020203" pitchFamily="34" charset="0"/>
                <a:cs typeface="Segoe UI" panose="020B0502040204020203" pitchFamily="34" charset="0"/>
              </a:rPr>
              <a:t>мостах</a:t>
            </a:r>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Dracula for graph visualization</a:t>
            </a:r>
            <a:endParaRPr lang="ru-RU"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253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Nirmala UI" panose="020B0502040204020203" pitchFamily="34" charset="0"/>
                <a:ea typeface="Nirmala UI" panose="020B0502040204020203" pitchFamily="34" charset="0"/>
                <a:cs typeface="Nirmala UI" panose="020B0502040204020203" pitchFamily="34" charset="0"/>
              </a:rPr>
              <a:t>Algorithms </a:t>
            </a:r>
            <a:r>
              <a:rPr lang="ru-RU" dirty="0">
                <a:latin typeface="Segoe UI" panose="020B0502040204020203" pitchFamily="34" charset="0"/>
                <a:ea typeface="Nirmala UI" panose="020B0502040204020203" pitchFamily="34" charset="0"/>
                <a:cs typeface="Segoe UI" panose="020B0502040204020203" pitchFamily="34" charset="0"/>
              </a:rPr>
              <a:t>efficiency</a:t>
            </a:r>
            <a:endParaRPr dirty="0">
              <a:latin typeface="Segoe UI" panose="020B0502040204020203" pitchFamily="34" charset="0"/>
              <a:ea typeface="Nirmala UI" panose="020B0502040204020203" pitchFamily="34" charset="0"/>
              <a:cs typeface="Segoe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latin typeface="Segoe UI" panose="020B0502040204020203" pitchFamily="34" charset="0"/>
                <a:ea typeface="Nirmala UI" panose="020B0502040204020203" pitchFamily="34" charset="0"/>
                <a:cs typeface="Segoe UI" panose="020B0502040204020203" pitchFamily="34" charset="0"/>
              </a:rPr>
              <a:t>One </a:t>
            </a:r>
            <a:r>
              <a:rPr lang="ru-RU" sz="1600" dirty="0">
                <a:latin typeface="Segoe UI" panose="020B0502040204020203" pitchFamily="34" charset="0"/>
                <a:ea typeface="Nirmala UI" panose="020B0502040204020203" pitchFamily="34" charset="0"/>
                <a:cs typeface="Segoe UI" panose="020B0502040204020203" pitchFamily="34" charset="0"/>
              </a:rPr>
              <a:t>of the most important aspects of algorithm design is resource (run-time, memory usage) </a:t>
            </a:r>
            <a:r>
              <a:rPr lang="ru-RU" sz="1600" dirty="0" smtClean="0">
                <a:latin typeface="Segoe UI" panose="020B0502040204020203" pitchFamily="34" charset="0"/>
                <a:ea typeface="Nirmala UI" panose="020B0502040204020203" pitchFamily="34" charset="0"/>
                <a:cs typeface="Segoe UI" panose="020B0502040204020203" pitchFamily="34" charset="0"/>
              </a:rPr>
              <a:t>efficiency</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Imagine how much implementations we have of the same function, how know witch one of them is best?</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Need </a:t>
            </a:r>
            <a:r>
              <a:rPr lang="en-US" sz="1600" dirty="0">
                <a:latin typeface="Segoe UI" panose="020B0502040204020203" pitchFamily="34" charset="0"/>
                <a:ea typeface="Nirmala UI" panose="020B0502040204020203" pitchFamily="34" charset="0"/>
                <a:cs typeface="Segoe UI" panose="020B0502040204020203" pitchFamily="34" charset="0"/>
              </a:rPr>
              <a:t>numeric presentation of </a:t>
            </a:r>
            <a:r>
              <a:rPr lang="en-US" sz="1600" dirty="0" smtClean="0">
                <a:latin typeface="Segoe UI" panose="020B0502040204020203" pitchFamily="34" charset="0"/>
                <a:ea typeface="Nirmala UI" panose="020B0502040204020203" pitchFamily="34" charset="0"/>
                <a:cs typeface="Segoe UI" panose="020B0502040204020203" pitchFamily="34" charset="0"/>
              </a:rPr>
              <a:t>that. </a:t>
            </a:r>
            <a:r>
              <a:rPr lang="en-US" sz="1600" dirty="0" smtClean="0">
                <a:solidFill>
                  <a:schemeClr val="accent6"/>
                </a:solidFill>
                <a:latin typeface="Segoe UI" panose="020B0502040204020203" pitchFamily="34" charset="0"/>
                <a:ea typeface="Nirmala UI" panose="020B0502040204020203" pitchFamily="34" charset="0"/>
                <a:cs typeface="Segoe UI" panose="020B0502040204020203" pitchFamily="34" charset="0"/>
              </a:rPr>
              <a:t>Sometime </a:t>
            </a:r>
            <a:r>
              <a:rPr lang="en-US" sz="1600" dirty="0">
                <a:solidFill>
                  <a:schemeClr val="accent6"/>
                </a:solidFill>
                <a:latin typeface="Segoe UI" panose="020B0502040204020203" pitchFamily="34" charset="0"/>
                <a:ea typeface="Nirmala UI" panose="020B0502040204020203" pitchFamily="34" charset="0"/>
                <a:cs typeface="Segoe UI" panose="020B0502040204020203" pitchFamily="34" charset="0"/>
              </a:rPr>
              <a:t>best solution is that, what working</a:t>
            </a:r>
          </a:p>
          <a:p>
            <a:pPr marL="0" lvl="0" indent="0">
              <a:spcBef>
                <a:spcPts val="1067"/>
              </a:spcBef>
              <a:buClr>
                <a:schemeClr val="dk1"/>
              </a:buClr>
              <a:buSzPts val="1100"/>
              <a:buNone/>
            </a:pPr>
            <a:endParaRPr lang="en-US" sz="1600" dirty="0">
              <a:latin typeface="Segoe UI" panose="020B0502040204020203" pitchFamily="34" charset="0"/>
              <a:ea typeface="Nirmala UI" panose="020B0502040204020203" pitchFamily="34" charset="0"/>
              <a:cs typeface="Segoe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3</a:t>
            </a:fld>
            <a:endParaRPr>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14" name="Table 6"/>
          <p:cNvGraphicFramePr>
            <a:graphicFrameLocks noGrp="1"/>
          </p:cNvGraphicFramePr>
          <p:nvPr>
            <p:extLst>
              <p:ext uri="{D42A27DB-BD31-4B8C-83A1-F6EECF244321}">
                <p14:modId xmlns:p14="http://schemas.microsoft.com/office/powerpoint/2010/main" val="522385320"/>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Only ok</a:t>
                      </a:r>
                      <a:endParaRPr lang="en-US" sz="1800" b="1" i="0" u="none" strike="noStrike" cap="none" dirty="0">
                        <a:solidFill>
                          <a:schemeClr val="tx1">
                            <a:lumMod val="10000"/>
                            <a:lumOff val="90000"/>
                          </a:schemeClr>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notes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Open all depends</a:t>
            </a:r>
          </a:p>
          <a:p>
            <a:r>
              <a:rPr lang="en-US" dirty="0" err="1" smtClean="0">
                <a:solidFill>
                  <a:srgbClr val="FF0000"/>
                </a:solidFill>
                <a:latin typeface="Segoe UI" panose="020B0502040204020203" pitchFamily="34" charset="0"/>
                <a:cs typeface="Segoe UI" panose="020B0502040204020203" pitchFamily="34" charset="0"/>
              </a:rPr>
              <a:t>Kapy</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algoneri</a:t>
            </a:r>
            <a:r>
              <a:rPr lang="en-US" dirty="0" smtClean="0">
                <a:solidFill>
                  <a:srgbClr val="FF0000"/>
                </a:solidFill>
                <a:latin typeface="Segoe UI" panose="020B0502040204020203" pitchFamily="34" charset="0"/>
                <a:cs typeface="Segoe UI" panose="020B0502040204020203" pitchFamily="34" charset="0"/>
              </a:rPr>
              <a:t> u ds </a:t>
            </a:r>
            <a:r>
              <a:rPr lang="en-US" dirty="0" err="1" smtClean="0">
                <a:solidFill>
                  <a:srgbClr val="FF0000"/>
                </a:solidFill>
                <a:latin typeface="Segoe UI" panose="020B0502040204020203" pitchFamily="34" charset="0"/>
                <a:cs typeface="Segoe UI" panose="020B0502040204020203" pitchFamily="34" charset="0"/>
              </a:rPr>
              <a:t>neri</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mej</a:t>
            </a:r>
            <a:endParaRPr lang="en-US" dirty="0" smtClean="0">
              <a:solidFill>
                <a:srgbClr val="FF0000"/>
              </a:solidFill>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50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latin typeface="Segoe UI" panose="020B0502040204020203" pitchFamily="34" charset="0"/>
                <a:cs typeface="Segoe UI" panose="020B0502040204020203" pitchFamily="34" charset="0"/>
              </a:rPr>
              <a:t>Imagine </a:t>
            </a:r>
            <a:r>
              <a:rPr lang="en-US" dirty="0">
                <a:latin typeface="Segoe UI" panose="020B0502040204020203" pitchFamily="34" charset="0"/>
                <a:cs typeface="Segoe UI" panose="020B0502040204020203" pitchFamily="34" charset="0"/>
              </a:rPr>
              <a:t>spaceship problem</a:t>
            </a:r>
          </a:p>
        </p:txBody>
      </p:sp>
      <p:graphicFrame>
        <p:nvGraphicFramePr>
          <p:cNvPr id="248" name="Google Shape;248;p24"/>
          <p:cNvGraphicFramePr/>
          <p:nvPr>
            <p:extLst>
              <p:ext uri="{D42A27DB-BD31-4B8C-83A1-F6EECF244321}">
                <p14:modId xmlns:p14="http://schemas.microsoft.com/office/powerpoint/2010/main" val="1368969799"/>
              </p:ext>
            </p:extLst>
          </p:nvPr>
        </p:nvGraphicFramePr>
        <p:xfrm>
          <a:off x="1392667" y="3670299"/>
          <a:ext cx="9609966" cy="975332"/>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Segoe UI" panose="020B0502040204020203" pitchFamily="34" charset="0"/>
                          <a:ea typeface="Red Hat Text"/>
                          <a:cs typeface="Segoe UI" panose="020B0502040204020203" pitchFamily="34" charset="0"/>
                          <a:sym typeface="Red Hat Text"/>
                        </a:rPr>
                        <a:t>Simple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Binary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100ms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7ms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Segoe UI" panose="020B0502040204020203" pitchFamily="34" charset="0"/>
                <a:ea typeface="Red Hat Text"/>
                <a:cs typeface="Segoe UI" panose="020B0502040204020203" pitchFamily="34" charset="0"/>
                <a:sym typeface="Red Hat Text"/>
              </a:rPr>
              <a:t>point. </a:t>
            </a:r>
            <a:r>
              <a:rPr lang="en-US" sz="1600" dirty="0" smtClean="0">
                <a:solidFill>
                  <a:srgbClr val="7030A0"/>
                </a:solidFill>
                <a:latin typeface="Segoe UI" panose="020B0502040204020203" pitchFamily="34" charset="0"/>
                <a:ea typeface="Red Hat Text"/>
                <a:cs typeface="Segoe UI" panose="020B0502040204020203" pitchFamily="34" charset="0"/>
                <a:sym typeface="Red Hat Text"/>
              </a:rPr>
              <a:t>Let's </a:t>
            </a:r>
            <a:r>
              <a:rPr lang="en-US" sz="1600" dirty="0">
                <a:solidFill>
                  <a:srgbClr val="7030A0"/>
                </a:solidFill>
                <a:latin typeface="Segoe UI" panose="020B0502040204020203" pitchFamily="34" charset="0"/>
                <a:ea typeface="Red Hat Text"/>
                <a:cs typeface="Segoe UI" panose="020B0502040204020203" pitchFamily="34" charset="0"/>
                <a:sym typeface="Red Hat Text"/>
              </a:rPr>
              <a:t>say it takes 1 millisecond to check one item</a:t>
            </a:r>
          </a:p>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has only 10 seconds to choose a landing site, if it does not meet this time, then the moment for landing will be missed</a:t>
            </a:r>
          </a:p>
        </p:txBody>
      </p:sp>
      <p:graphicFrame>
        <p:nvGraphicFramePr>
          <p:cNvPr id="3" name="Table 2"/>
          <p:cNvGraphicFramePr>
            <a:graphicFrameLocks noGrp="1"/>
          </p:cNvGraphicFramePr>
          <p:nvPr>
            <p:extLst>
              <p:ext uri="{D42A27DB-BD31-4B8C-83A1-F6EECF244321}">
                <p14:modId xmlns:p14="http://schemas.microsoft.com/office/powerpoint/2010/main" val="3933372514"/>
              </p:ext>
            </p:extLst>
          </p:nvPr>
        </p:nvGraphicFramePr>
        <p:xfrm>
          <a:off x="1392633" y="4645631"/>
          <a:ext cx="9609966" cy="822932"/>
        </p:xfrm>
        <a:graphic>
          <a:graphicData uri="http://schemas.openxmlformats.org/drawingml/2006/table">
            <a:tbl>
              <a:tblPr>
                <a:noFill/>
              </a:tblPr>
              <a:tblGrid>
                <a:gridCol w="3203322">
                  <a:extLst>
                    <a:ext uri="{9D8B030D-6E8A-4147-A177-3AD203B41FA5}">
                      <a16:colId xmlns:a16="http://schemas.microsoft.com/office/drawing/2014/main" val="1986874484"/>
                    </a:ext>
                  </a:extLst>
                </a:gridCol>
                <a:gridCol w="3203322">
                  <a:extLst>
                    <a:ext uri="{9D8B030D-6E8A-4147-A177-3AD203B41FA5}">
                      <a16:colId xmlns:a16="http://schemas.microsoft.com/office/drawing/2014/main" val="1874644191"/>
                    </a:ext>
                  </a:extLst>
                </a:gridCol>
                <a:gridCol w="3203322">
                  <a:extLst>
                    <a:ext uri="{9D8B030D-6E8A-4147-A177-3AD203B41FA5}">
                      <a16:colId xmlns:a16="http://schemas.microsoft.com/office/drawing/2014/main" val="3233192966"/>
                    </a:ext>
                  </a:extLst>
                </a:gridCol>
              </a:tblGrid>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a:t>
                      </a:r>
                      <a:r>
                        <a:rPr lang="en" sz="1500" baseline="0" dirty="0" smtClean="0">
                          <a:solidFill>
                            <a:schemeClr val="dk2"/>
                          </a:solidFill>
                          <a:latin typeface="Segoe UI" panose="020B0502040204020203" pitchFamily="34" charset="0"/>
                          <a:ea typeface="Red Hat Text"/>
                          <a:cs typeface="Segoe UI" panose="020B0502040204020203" pitchFamily="34" charset="0"/>
                          <a:sym typeface="Red Hat Text"/>
                        </a:rPr>
                        <a:t>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14ms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684663561"/>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1 000 000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11day</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32ms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498995794"/>
                  </a:ext>
                </a:extLst>
              </a:tr>
            </a:tbl>
          </a:graphicData>
        </a:graphic>
      </p:graphicFrame>
    </p:spTree>
    <p:extLst>
      <p:ext uri="{BB962C8B-B14F-4D97-AF65-F5344CB8AC3E}">
        <p14:creationId xmlns:p14="http://schemas.microsoft.com/office/powerpoint/2010/main" val="27827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What is Big O</a:t>
            </a:r>
            <a:endParaRPr dirty="0">
              <a:latin typeface="Segoe UI" panose="020B0502040204020203" pitchFamily="34" charset="0"/>
              <a:cs typeface="Segoe UI" panose="020B0502040204020203" pitchFamily="34" charset="0"/>
            </a:endParaRPr>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latin typeface="Segoe UI" panose="020B0502040204020203" pitchFamily="34" charset="0"/>
                <a:cs typeface="Segoe UI" panose="020B0502040204020203" pitchFamily="34" charset="0"/>
              </a:rPr>
              <a:t>The special big O notation describes the speed of the </a:t>
            </a:r>
            <a:r>
              <a:rPr lang="en-US" sz="1600" dirty="0" smtClean="0">
                <a:latin typeface="Segoe UI" panose="020B0502040204020203" pitchFamily="34" charset="0"/>
                <a:cs typeface="Segoe UI" panose="020B0502040204020203" pitchFamily="34" charset="0"/>
              </a:rPr>
              <a:t>algorithm</a:t>
            </a:r>
          </a:p>
          <a:p>
            <a:pPr marL="457200" indent="-457200"/>
            <a:r>
              <a:rPr lang="en-US" sz="1600" dirty="0" smtClean="0">
                <a:latin typeface="Segoe UI" panose="020B0502040204020203" pitchFamily="34" charset="0"/>
                <a:cs typeface="Segoe UI" panose="020B0502040204020203" pitchFamily="34" charset="0"/>
              </a:rPr>
              <a:t>Write as O(n) – where n is operations count</a:t>
            </a:r>
          </a:p>
          <a:p>
            <a:pPr marL="457200" indent="-457200"/>
            <a:r>
              <a:rPr lang="en-US" sz="1600" dirty="0" smtClean="0">
                <a:latin typeface="Segoe UI" panose="020B0502040204020203" pitchFamily="34" charset="0"/>
                <a:cs typeface="Segoe UI" panose="020B0502040204020203" pitchFamily="34" charset="0"/>
              </a:rPr>
              <a:t>Big </a:t>
            </a:r>
            <a:r>
              <a:rPr lang="en-US" sz="1600" dirty="0">
                <a:latin typeface="Segoe UI" panose="020B0502040204020203" pitchFamily="34" charset="0"/>
                <a:cs typeface="Segoe UI" panose="020B0502040204020203" pitchFamily="34" charset="0"/>
              </a:rPr>
              <a:t>O describes the speed of algorithms not in seconds, but in the rate of growth of the number of operations. </a:t>
            </a:r>
          </a:p>
          <a:p>
            <a:pPr marL="457200" indent="-457200"/>
            <a:r>
              <a:rPr lang="en-US" sz="1600" dirty="0" smtClean="0">
                <a:latin typeface="Segoe UI" panose="020B0502040204020203" pitchFamily="34" charset="0"/>
                <a:cs typeface="Segoe UI" panose="020B0502040204020203" pitchFamily="34" charset="0"/>
              </a:rPr>
              <a:t>Big O describes </a:t>
            </a:r>
            <a:r>
              <a:rPr lang="en-US" sz="1600" dirty="0">
                <a:latin typeface="Segoe UI" panose="020B0502040204020203" pitchFamily="34" charset="0"/>
                <a:cs typeface="Segoe UI" panose="020B0502040204020203" pitchFamily="34" charset="0"/>
              </a:rPr>
              <a:t>how </a:t>
            </a:r>
            <a:r>
              <a:rPr lang="en-US" sz="1600" dirty="0" smtClean="0">
                <a:latin typeface="Segoe UI" panose="020B0502040204020203" pitchFamily="34" charset="0"/>
                <a:cs typeface="Segoe UI" panose="020B0502040204020203" pitchFamily="34" charset="0"/>
              </a:rPr>
              <a:t>quickly the </a:t>
            </a:r>
            <a:r>
              <a:rPr lang="en-US" sz="1600" dirty="0">
                <a:latin typeface="Segoe UI" panose="020B0502040204020203" pitchFamily="34" charset="0"/>
                <a:cs typeface="Segoe UI" panose="020B0502040204020203" pitchFamily="34" charset="0"/>
              </a:rPr>
              <a:t>algorithm</a:t>
            </a:r>
            <a:r>
              <a:rPr lang="en-US" sz="1600" dirty="0" smtClean="0">
                <a:latin typeface="Segoe UI" panose="020B0502040204020203" pitchFamily="34" charset="0"/>
                <a:cs typeface="Segoe UI" panose="020B0502040204020203" pitchFamily="34" charset="0"/>
              </a:rPr>
              <a:t> execution </a:t>
            </a:r>
            <a:r>
              <a:rPr lang="en-US" sz="1600" dirty="0">
                <a:latin typeface="Segoe UI" panose="020B0502040204020203" pitchFamily="34" charset="0"/>
                <a:cs typeface="Segoe UI" panose="020B0502040204020203" pitchFamily="34" charset="0"/>
              </a:rPr>
              <a:t>time </a:t>
            </a:r>
            <a:r>
              <a:rPr lang="en-US" sz="1600" dirty="0" smtClean="0">
                <a:latin typeface="Segoe UI" panose="020B0502040204020203" pitchFamily="34" charset="0"/>
                <a:cs typeface="Segoe UI" panose="020B0502040204020203" pitchFamily="34" charset="0"/>
              </a:rPr>
              <a:t>increases with </a:t>
            </a:r>
            <a:r>
              <a:rPr lang="en-US" sz="1600" dirty="0">
                <a:latin typeface="Segoe UI" panose="020B0502040204020203" pitchFamily="34" charset="0"/>
                <a:cs typeface="Segoe UI" panose="020B0502040204020203" pitchFamily="34" charset="0"/>
              </a:rPr>
              <a:t>an increase in the size of the input data.</a:t>
            </a: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5</a:t>
            </a:fld>
            <a:endParaRPr>
              <a:latin typeface="Segoe UI" panose="020B0502040204020203" pitchFamily="34" charset="0"/>
              <a:cs typeface="Segoe UI" panose="020B0502040204020203" pitchFamily="34"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Segoe UI" panose="020B0502040204020203" pitchFamily="34" charset="0"/>
                <a:ea typeface="Red Hat Text"/>
                <a:cs typeface="Segoe UI" panose="020B0502040204020203" pitchFamily="34" charset="0"/>
                <a:sym typeface="Red Hat Text"/>
              </a:rPr>
              <a:t>Big O examples</a:t>
            </a:r>
            <a:endParaRPr lang="ru-RU" sz="3200" b="1" dirty="0">
              <a:solidFill>
                <a:schemeClr val="accent4"/>
              </a:solidFill>
              <a:latin typeface="Segoe UI" panose="020B0502040204020203" pitchFamily="34" charset="0"/>
              <a:ea typeface="Red Hat Text"/>
              <a:cs typeface="Segoe UI" panose="020B0502040204020203" pitchFamily="34" charset="0"/>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latin typeface="Segoe UI" panose="020B0502040204020203" pitchFamily="34" charset="0"/>
                <a:cs typeface="Segoe UI" panose="020B0502040204020203" pitchFamily="34" charset="0"/>
              </a:rPr>
              <a:t>n! – who need this algorithm?</a:t>
            </a:r>
          </a:p>
        </p:txBody>
      </p:sp>
      <p:sp>
        <p:nvSpPr>
          <p:cNvPr id="452" name="Google Shape;452;p35"/>
          <p:cNvSpPr txBox="1">
            <a:spLocks noGrp="1"/>
          </p:cNvSpPr>
          <p:nvPr>
            <p:ph type="body" idx="1"/>
          </p:nvPr>
        </p:nvSpPr>
        <p:spPr>
          <a:xfrm>
            <a:off x="1392633" y="1957833"/>
            <a:ext cx="6924280" cy="3475813"/>
          </a:xfrm>
          <a:prstGeom prst="rect">
            <a:avLst/>
          </a:prstGeom>
        </p:spPr>
        <p:txBody>
          <a:bodyPr spcFirstLastPara="1" wrap="square" lIns="0" tIns="0" rIns="0" bIns="0" anchor="t" anchorCtr="0">
            <a:noAutofit/>
          </a:bodyPr>
          <a:lstStyle/>
          <a:p>
            <a:pPr marL="101598" indent="0">
              <a:buNone/>
            </a:pPr>
            <a:r>
              <a:rPr lang="en-US" sz="1600" dirty="0" smtClean="0">
                <a:latin typeface="Segoe UI" panose="020B0502040204020203" pitchFamily="34" charset="0"/>
                <a:cs typeface="Segoe UI" panose="020B0502040204020203" pitchFamily="34" charset="0"/>
              </a:rPr>
              <a:t>Travelling </a:t>
            </a:r>
            <a:r>
              <a:rPr lang="en-US" sz="1600" dirty="0">
                <a:latin typeface="Segoe UI" panose="020B0502040204020203" pitchFamily="34" charset="0"/>
                <a:cs typeface="Segoe UI" panose="020B0502040204020203" pitchFamily="34" charset="0"/>
              </a:rPr>
              <a:t>salesman </a:t>
            </a:r>
            <a:r>
              <a:rPr lang="en-US" sz="1600" dirty="0" smtClean="0">
                <a:latin typeface="Segoe UI" panose="020B0502040204020203" pitchFamily="34" charset="0"/>
                <a:cs typeface="Segoe UI" panose="020B0502040204020203" pitchFamily="34" charset="0"/>
              </a:rPr>
              <a:t>problem. </a:t>
            </a:r>
            <a:r>
              <a:rPr lang="en-US" sz="1600" dirty="0">
                <a:latin typeface="Segoe UI" panose="020B0502040204020203" pitchFamily="34" charset="0"/>
                <a:cs typeface="Segoe UI" panose="020B0502040204020203" pitchFamily="34" charset="0"/>
              </a:rPr>
              <a:t>He must go around </a:t>
            </a:r>
            <a:r>
              <a:rPr lang="en-US" sz="1600" dirty="0" smtClean="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cities. One possible solution - you need to iterate over all possible combinations of the order of detouring </a:t>
            </a:r>
            <a:r>
              <a:rPr lang="en-US" sz="1600" dirty="0" smtClean="0">
                <a:latin typeface="Segoe UI" panose="020B0502040204020203" pitchFamily="34" charset="0"/>
                <a:cs typeface="Segoe UI" panose="020B0502040204020203" pitchFamily="34" charset="0"/>
              </a:rPr>
              <a:t>cities. </a:t>
            </a:r>
            <a:r>
              <a:rPr lang="en-US" sz="1600" dirty="0" smtClean="0">
                <a:latin typeface="Segoe UI" panose="020B0502040204020203" pitchFamily="34" charset="0"/>
                <a:cs typeface="Segoe UI" panose="020B0502040204020203" pitchFamily="34" charset="0"/>
              </a:rPr>
              <a:t>In </a:t>
            </a:r>
            <a:r>
              <a:rPr lang="en-US" sz="1600" dirty="0">
                <a:latin typeface="Segoe UI" panose="020B0502040204020203" pitchFamily="34" charset="0"/>
                <a:cs typeface="Segoe UI" panose="020B0502040204020203" pitchFamily="34" charset="0"/>
              </a:rPr>
              <a:t>the general case, to calculate the result for n elements, it will be required n! (n-factorial) </a:t>
            </a:r>
            <a:r>
              <a:rPr lang="en-US" sz="1600" dirty="0" smtClean="0">
                <a:latin typeface="Segoe UI" panose="020B0502040204020203" pitchFamily="34" charset="0"/>
                <a:cs typeface="Segoe UI" panose="020B0502040204020203" pitchFamily="34" charset="0"/>
              </a:rPr>
              <a:t>operations.</a:t>
            </a:r>
            <a:endParaRPr lang="en-US" sz="1600" dirty="0">
              <a:latin typeface="Segoe UI" panose="020B0502040204020203" pitchFamily="34" charset="0"/>
              <a:cs typeface="Segoe UI" panose="020B0502040204020203" pitchFamily="34" charset="0"/>
            </a:endParaRPr>
          </a:p>
          <a:p>
            <a:pPr marL="101598" indent="0">
              <a:buNone/>
            </a:pPr>
            <a:r>
              <a:rPr lang="en-US" sz="1600" dirty="0">
                <a:latin typeface="Segoe UI" panose="020B0502040204020203" pitchFamily="34" charset="0"/>
                <a:cs typeface="Segoe UI" panose="020B0502040204020203" pitchFamily="34" charset="0"/>
              </a:rPr>
              <a:t>This is one of the famous unsolved problems in the field of computation </a:t>
            </a:r>
            <a:r>
              <a:rPr lang="en-US" sz="1600" dirty="0" smtClean="0">
                <a:latin typeface="Segoe UI" panose="020B0502040204020203" pitchFamily="34" charset="0"/>
                <a:cs typeface="Segoe UI" panose="020B0502040204020203" pitchFamily="34" charset="0"/>
              </a:rPr>
              <a:t>theory. </a:t>
            </a:r>
            <a:endParaRPr lang="en-US" sz="1600" dirty="0" smtClean="0">
              <a:latin typeface="Segoe UI" panose="020B0502040204020203" pitchFamily="34" charset="0"/>
              <a:cs typeface="Segoe UI" panose="020B0502040204020203" pitchFamily="34" charset="0"/>
            </a:endParaRPr>
          </a:p>
          <a:p>
            <a:pPr marL="101598" indent="0">
              <a:buNone/>
            </a:pPr>
            <a:r>
              <a:rPr lang="en-US" sz="1600" dirty="0" smtClean="0">
                <a:latin typeface="Segoe UI" panose="020B0502040204020203" pitchFamily="34" charset="0"/>
                <a:cs typeface="Segoe UI" panose="020B0502040204020203" pitchFamily="34" charset="0"/>
              </a:rPr>
              <a:t>At it’s </a:t>
            </a:r>
            <a:r>
              <a:rPr lang="en-US" sz="1600" dirty="0">
                <a:latin typeface="Segoe UI" panose="020B0502040204020203" pitchFamily="34" charset="0"/>
                <a:cs typeface="Segoe UI" panose="020B0502040204020203" pitchFamily="34" charset="0"/>
              </a:rPr>
              <a:t>best case, you can look for an approximate solution</a:t>
            </a:r>
            <a:r>
              <a:rPr lang="ru-RU"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with dynamical programming.</a:t>
            </a:r>
            <a:br>
              <a:rPr lang="en-US" sz="1600"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0" indent="0">
              <a:buNone/>
            </a:pP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6</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smtClean="0">
                <a:latin typeface="Segoe UI" panose="020B0502040204020203" pitchFamily="34" charset="0"/>
                <a:cs typeface="Segoe UI" panose="020B0502040204020203" pitchFamily="34" charset="0"/>
              </a:rPr>
              <a:t>Recursion</a:t>
            </a:r>
            <a:endParaRPr lang="en-US"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7</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0" name="Title 1"/>
          <p:cNvSpPr txBox="1">
            <a:spLocks/>
          </p:cNvSpPr>
          <p:nvPr/>
        </p:nvSpPr>
        <p:spPr>
          <a:xfrm>
            <a:off x="1043519" y="3552370"/>
            <a:ext cx="6033142" cy="5452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1pPr>
            <a:lvl2pPr marR="0" lvl="1"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2pPr>
            <a:lvl3pPr marR="0" lvl="2"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3pPr>
            <a:lvl4pPr marR="0" lvl="3"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4pPr>
            <a:lvl5pPr marR="0" lvl="4"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5pPr>
            <a:lvl6pPr marR="0" lvl="5"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6pPr>
            <a:lvl7pPr marR="0" lvl="6"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7pPr>
            <a:lvl8pPr marR="0" lvl="7"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8pPr>
            <a:lvl9pPr marR="0" lvl="8"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9pPr>
          </a:lstStyle>
          <a:p>
            <a:r>
              <a:rPr lang="en-US" kern="0" dirty="0" smtClean="0">
                <a:latin typeface="Segoe UI" panose="020B0502040204020203" pitchFamily="34" charset="0"/>
                <a:cs typeface="Segoe UI" panose="020B0502040204020203" pitchFamily="34" charset="0"/>
              </a:rPr>
              <a:t>Problem solving patterns</a:t>
            </a:r>
            <a:endParaRPr lang="en-US" kern="0" dirty="0">
              <a:latin typeface="Segoe UI" panose="020B0502040204020203" pitchFamily="34" charset="0"/>
              <a:cs typeface="Segoe UI" panose="020B0502040204020203" pitchFamily="34" charset="0"/>
            </a:endParaRPr>
          </a:p>
        </p:txBody>
      </p:sp>
      <p:sp>
        <p:nvSpPr>
          <p:cNvPr id="31" name="Rectangle 30"/>
          <p:cNvSpPr/>
          <p:nvPr/>
        </p:nvSpPr>
        <p:spPr>
          <a:xfrm>
            <a:off x="1043519" y="4396770"/>
            <a:ext cx="6601676" cy="1569660"/>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Divide-and-conquer </a:t>
            </a:r>
            <a:r>
              <a:rPr lang="en-US" sz="1600" dirty="0">
                <a:latin typeface="Segoe UI" panose="020B0502040204020203" pitchFamily="34" charset="0"/>
                <a:cs typeface="Segoe UI" panose="020B0502040204020203" pitchFamily="34" charset="0"/>
              </a:rPr>
              <a:t>- This paradigm, divide-and-conquer, breaks a problem into subproblems that are similar to the original problem, </a:t>
            </a:r>
            <a:r>
              <a:rPr lang="en-US" sz="1600" b="1" dirty="0">
                <a:latin typeface="Segoe UI" panose="020B0502040204020203" pitchFamily="34" charset="0"/>
                <a:cs typeface="Segoe UI" panose="020B0502040204020203" pitchFamily="34" charset="0"/>
              </a:rPr>
              <a:t>recursively</a:t>
            </a:r>
            <a:r>
              <a:rPr lang="en-US" sz="1600" dirty="0">
                <a:latin typeface="Segoe UI" panose="020B0502040204020203" pitchFamily="34" charset="0"/>
                <a:cs typeface="Segoe UI" panose="020B0502040204020203" pitchFamily="34" charset="0"/>
              </a:rPr>
              <a:t> solves the subproblems, and finally combines the solutions to the subproblems to solve the original problem.</a:t>
            </a:r>
          </a:p>
          <a:p>
            <a:r>
              <a:rPr lang="en-US" sz="1600" dirty="0" smtClean="0">
                <a:latin typeface="Segoe UI" panose="020B0502040204020203" pitchFamily="34" charset="0"/>
                <a:cs typeface="Segoe UI" panose="020B0502040204020203" pitchFamily="34" charset="0"/>
              </a:rPr>
              <a:t>Merge </a:t>
            </a:r>
            <a:r>
              <a:rPr lang="en-US" sz="1600" dirty="0">
                <a:latin typeface="Segoe UI" panose="020B0502040204020203" pitchFamily="34" charset="0"/>
                <a:cs typeface="Segoe UI" panose="020B0502040204020203" pitchFamily="34" charset="0"/>
              </a:rPr>
              <a:t>sort and quicksort employ a common algorithmic paradigm based on recursion. </a:t>
            </a:r>
          </a:p>
        </p:txBody>
      </p:sp>
      <p:sp>
        <p:nvSpPr>
          <p:cNvPr id="33" name="Rectangle 32"/>
          <p:cNvSpPr/>
          <p:nvPr/>
        </p:nvSpPr>
        <p:spPr>
          <a:xfrm>
            <a:off x="1189375" y="1922627"/>
            <a:ext cx="4802040" cy="1569660"/>
          </a:xfrm>
          <a:prstGeom prst="rect">
            <a:avLst/>
          </a:prstGeom>
        </p:spPr>
        <p:txBody>
          <a:bodyPr wrap="square">
            <a:spAutoFit/>
          </a:bodyPr>
          <a:lstStyle/>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when a function calls itself, it is called recursion</a:t>
            </a:r>
            <a:r>
              <a:rPr lang="en-US" sz="1600"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each recursive function </a:t>
            </a:r>
            <a:r>
              <a:rPr lang="en-US" sz="1600" dirty="0" smtClean="0">
                <a:latin typeface="Segoe UI" panose="020B0502040204020203" pitchFamily="34" charset="0"/>
                <a:cs typeface="Segoe UI" panose="020B0502040204020203" pitchFamily="34" charset="0"/>
              </a:rPr>
              <a:t>should there </a:t>
            </a:r>
            <a:r>
              <a:rPr lang="en-US" sz="1600" dirty="0">
                <a:latin typeface="Segoe UI" panose="020B0502040204020203" pitchFamily="34" charset="0"/>
                <a:cs typeface="Segoe UI" panose="020B0502040204020203" pitchFamily="34" charset="0"/>
              </a:rPr>
              <a:t>are two cases: basic and recursive</a:t>
            </a:r>
            <a:r>
              <a:rPr lang="en-US" sz="1600"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hlinkClick r:id="rId3"/>
              </a:rPr>
              <a:t>https://</a:t>
            </a:r>
            <a:r>
              <a:rPr lang="en-US" sz="1600" dirty="0" smtClean="0">
                <a:latin typeface="Segoe UI" panose="020B0502040204020203" pitchFamily="34" charset="0"/>
                <a:cs typeface="Segoe UI" panose="020B0502040204020203" pitchFamily="34" charset="0"/>
                <a:hlinkClick r:id="rId3"/>
              </a:rPr>
              <a:t>learn.javascript.ru/recursion</a:t>
            </a:r>
            <a:r>
              <a:rPr lang="en-US" sz="1600" dirty="0" smtClean="0">
                <a:latin typeface="Segoe UI" panose="020B0502040204020203" pitchFamily="34" charset="0"/>
                <a:cs typeface="Segoe UI" panose="020B0502040204020203" pitchFamily="34" charset="0"/>
              </a:rPr>
              <a:t>   </a:t>
            </a:r>
            <a:r>
              <a:rPr lang="en-US" sz="1600" dirty="0" err="1" smtClean="0">
                <a:latin typeface="Segoe UI" panose="020B0502040204020203" pitchFamily="34" charset="0"/>
                <a:cs typeface="Segoe UI" panose="020B0502040204020203" pitchFamily="34" charset="0"/>
              </a:rPr>
              <a:t>rekursiya</a:t>
            </a:r>
            <a:r>
              <a:rPr lang="en-US" sz="1600" dirty="0" smtClean="0">
                <a:latin typeface="Segoe UI" panose="020B0502040204020203" pitchFamily="34" charset="0"/>
                <a:cs typeface="Segoe UI" panose="020B0502040204020203" pitchFamily="34" charset="0"/>
              </a:rPr>
              <a:t> I </a:t>
            </a:r>
            <a:r>
              <a:rPr lang="en-US" sz="1600" dirty="0" err="1" smtClean="0">
                <a:latin typeface="Segoe UI" panose="020B0502040204020203" pitchFamily="34" charset="0"/>
                <a:cs typeface="Segoe UI" panose="020B0502040204020203" pitchFamily="34" charset="0"/>
              </a:rPr>
              <a:t>stek</a:t>
            </a:r>
            <a:r>
              <a:rPr lang="en-US" sz="1600" dirty="0" smtClean="0">
                <a:latin typeface="Segoe UI" panose="020B0502040204020203" pitchFamily="34" charset="0"/>
                <a:cs typeface="Segoe UI" panose="020B0502040204020203" pitchFamily="34" charset="0"/>
              </a:rPr>
              <a:t> </a:t>
            </a:r>
            <a:r>
              <a:rPr lang="en-US" sz="1600" dirty="0" err="1" smtClean="0">
                <a:latin typeface="Segoe UI" panose="020B0502040204020203" pitchFamily="34" charset="0"/>
                <a:cs typeface="Segoe UI" panose="020B0502040204020203" pitchFamily="34" charset="0"/>
              </a:rPr>
              <a:t>vyzovov</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043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519" y="3552370"/>
            <a:ext cx="9610000" cy="844400"/>
          </a:xfrm>
        </p:spPr>
        <p:txBody>
          <a:bodyPr/>
          <a:lstStyle/>
          <a:p>
            <a:r>
              <a:rPr lang="en-US" b="1" dirty="0">
                <a:latin typeface="Segoe UI" panose="020B0502040204020203" pitchFamily="34" charset="0"/>
                <a:cs typeface="Segoe UI" panose="020B0502040204020203" pitchFamily="34" charset="0"/>
              </a:rPr>
              <a:t>Problem solving patterns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1043519" y="4396770"/>
            <a:ext cx="10515600" cy="1200329"/>
          </a:xfrm>
          <a:prstGeom prst="rect">
            <a:avLst/>
          </a:prstGeom>
        </p:spPr>
        <p:txBody>
          <a:bodyPr wrap="square">
            <a:spAutoFit/>
          </a:bodyPr>
          <a:lstStyle/>
          <a:p>
            <a:r>
              <a:rPr lang="en-US" dirty="0" smtClean="0">
                <a:latin typeface="Segoe UI" panose="020B0502040204020203" pitchFamily="34" charset="0"/>
                <a:cs typeface="Segoe UI" panose="020B0502040204020203" pitchFamily="34" charset="0"/>
              </a:rPr>
              <a:t>Divide-and-conquer </a:t>
            </a:r>
            <a:r>
              <a:rPr lang="en-US" dirty="0">
                <a:latin typeface="Segoe UI" panose="020B0502040204020203" pitchFamily="34" charset="0"/>
                <a:cs typeface="Segoe UI" panose="020B0502040204020203" pitchFamily="34" charset="0"/>
              </a:rPr>
              <a:t>- This paradigm, divide-and-conquer, breaks a problem into subproblems that are similar to the original problem, </a:t>
            </a:r>
            <a:r>
              <a:rPr lang="en-US" b="1" dirty="0">
                <a:latin typeface="Segoe UI" panose="020B0502040204020203" pitchFamily="34" charset="0"/>
                <a:cs typeface="Segoe UI" panose="020B0502040204020203" pitchFamily="34" charset="0"/>
              </a:rPr>
              <a:t>recursively</a:t>
            </a:r>
            <a:r>
              <a:rPr lang="en-US" dirty="0">
                <a:latin typeface="Segoe UI" panose="020B0502040204020203" pitchFamily="34" charset="0"/>
                <a:cs typeface="Segoe UI" panose="020B0502040204020203" pitchFamily="34" charset="0"/>
              </a:rPr>
              <a:t> solves the subproblems, and finally combines the solutions to the subproblems to solve the original problem.</a:t>
            </a:r>
          </a:p>
          <a:p>
            <a:r>
              <a:rPr lang="en-US" dirty="0" smtClean="0">
                <a:latin typeface="Segoe UI" panose="020B0502040204020203" pitchFamily="34" charset="0"/>
                <a:cs typeface="Segoe UI" panose="020B0502040204020203" pitchFamily="34" charset="0"/>
              </a:rPr>
              <a:t>Merge </a:t>
            </a:r>
            <a:r>
              <a:rPr lang="en-US" dirty="0">
                <a:latin typeface="Segoe UI" panose="020B0502040204020203" pitchFamily="34" charset="0"/>
                <a:cs typeface="Segoe UI" panose="020B0502040204020203" pitchFamily="34" charset="0"/>
              </a:rPr>
              <a:t>sort and quicksort employ a common algorithmic paradigm based on recursion. </a:t>
            </a:r>
          </a:p>
        </p:txBody>
      </p:sp>
      <p:sp>
        <p:nvSpPr>
          <p:cNvPr id="4" name="Title 1"/>
          <p:cNvSpPr txBox="1">
            <a:spLocks/>
          </p:cNvSpPr>
          <p:nvPr/>
        </p:nvSpPr>
        <p:spPr>
          <a:xfrm>
            <a:off x="1043519" y="0"/>
            <a:ext cx="9610000" cy="84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1pPr>
            <a:lvl2pPr marR="0" lvl="1"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2pPr>
            <a:lvl3pPr marR="0" lvl="2"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3pPr>
            <a:lvl4pPr marR="0" lvl="3"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4pPr>
            <a:lvl5pPr marR="0" lvl="4"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5pPr>
            <a:lvl6pPr marR="0" lvl="5"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6pPr>
            <a:lvl7pPr marR="0" lvl="6"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7pPr>
            <a:lvl8pPr marR="0" lvl="7"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8pPr>
            <a:lvl9pPr marR="0" lvl="8"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9pPr>
          </a:lstStyle>
          <a:p>
            <a:r>
              <a:rPr lang="en-US" kern="0" dirty="0" smtClean="0">
                <a:latin typeface="Segoe UI" panose="020B0502040204020203" pitchFamily="34" charset="0"/>
                <a:cs typeface="Segoe UI" panose="020B0502040204020203" pitchFamily="34" charset="0"/>
              </a:rPr>
              <a:t>Recursion</a:t>
            </a:r>
            <a:endParaRPr lang="en-US" kern="0" dirty="0">
              <a:latin typeface="Segoe UI" panose="020B0502040204020203" pitchFamily="34" charset="0"/>
              <a:cs typeface="Segoe UI" panose="020B0502040204020203" pitchFamily="34" charset="0"/>
            </a:endParaRPr>
          </a:p>
        </p:txBody>
      </p:sp>
      <p:sp>
        <p:nvSpPr>
          <p:cNvPr id="5" name="Rectangle 4"/>
          <p:cNvSpPr/>
          <p:nvPr/>
        </p:nvSpPr>
        <p:spPr>
          <a:xfrm>
            <a:off x="1043519" y="1069719"/>
            <a:ext cx="7649017" cy="1200329"/>
          </a:xfrm>
          <a:prstGeom prst="rect">
            <a:avLst/>
          </a:prstGeom>
        </p:spPr>
        <p:txBody>
          <a:bodyPr wrap="none">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when a function calls itself, it is called recursion</a:t>
            </a:r>
            <a:r>
              <a:rPr lang="en-US"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each recursive function </a:t>
            </a:r>
            <a:r>
              <a:rPr lang="en-US" dirty="0" smtClean="0">
                <a:latin typeface="Segoe UI" panose="020B0502040204020203" pitchFamily="34" charset="0"/>
                <a:cs typeface="Segoe UI" panose="020B0502040204020203" pitchFamily="34" charset="0"/>
              </a:rPr>
              <a:t>should there </a:t>
            </a:r>
            <a:r>
              <a:rPr lang="en-US" dirty="0">
                <a:latin typeface="Segoe UI" panose="020B0502040204020203" pitchFamily="34" charset="0"/>
                <a:cs typeface="Segoe UI" panose="020B0502040204020203" pitchFamily="34" charset="0"/>
              </a:rPr>
              <a:t>are two cases: basic and recursive</a:t>
            </a:r>
            <a:r>
              <a:rPr lang="en-US"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hlinkClick r:id="rId2"/>
              </a:rPr>
              <a:t>https://</a:t>
            </a:r>
            <a:r>
              <a:rPr lang="en-US" dirty="0" smtClean="0">
                <a:latin typeface="Segoe UI" panose="020B0502040204020203" pitchFamily="34" charset="0"/>
                <a:cs typeface="Segoe UI" panose="020B0502040204020203" pitchFamily="34" charset="0"/>
                <a:hlinkClick r:id="rId2"/>
              </a:rPr>
              <a:t>learn.javascript.ru/recursion</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rekursiya</a:t>
            </a:r>
            <a:r>
              <a:rPr lang="en-US" dirty="0" smtClean="0">
                <a:latin typeface="Segoe UI" panose="020B0502040204020203" pitchFamily="34" charset="0"/>
                <a:cs typeface="Segoe UI" panose="020B0502040204020203" pitchFamily="34" charset="0"/>
              </a:rPr>
              <a:t> I </a:t>
            </a:r>
            <a:r>
              <a:rPr lang="en-US" dirty="0" err="1" smtClean="0">
                <a:latin typeface="Segoe UI" panose="020B0502040204020203" pitchFamily="34" charset="0"/>
                <a:cs typeface="Segoe UI" panose="020B0502040204020203" pitchFamily="34" charset="0"/>
              </a:rPr>
              <a:t>stek</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vyzovov</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0" y="0"/>
            <a:ext cx="9610000" cy="844400"/>
          </a:xfrm>
        </p:spPr>
        <p:txBody>
          <a:bodyPr/>
          <a:lstStyle/>
          <a:p>
            <a:r>
              <a:rPr lang="en-US" b="1" dirty="0" smtClean="0">
                <a:latin typeface="Segoe UI" panose="020B0502040204020203" pitchFamily="34" charset="0"/>
                <a:cs typeface="Segoe UI" panose="020B0502040204020203" pitchFamily="34" charset="0"/>
              </a:rPr>
              <a:t>Quick sort</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515608"/>
            <a:ext cx="6096000" cy="3970318"/>
          </a:xfrm>
          <a:prstGeom prst="rect">
            <a:avLst/>
          </a:prstGeom>
        </p:spPr>
        <p:txBody>
          <a:bodyPr>
            <a:spAutoFit/>
          </a:bodyPr>
          <a:lstStyle/>
          <a:p>
            <a:r>
              <a:rPr lang="en-US" dirty="0">
                <a:latin typeface="Segoe UI" panose="020B0502040204020203" pitchFamily="34" charset="0"/>
                <a:cs typeface="Segoe UI" panose="020B0502040204020203" pitchFamily="34" charset="0"/>
              </a:rPr>
              <a:t>the C standard library includes a function called </a:t>
            </a:r>
            <a:r>
              <a:rPr lang="en-US" dirty="0" smtClean="0">
                <a:latin typeface="Segoe UI" panose="020B0502040204020203" pitchFamily="34" charset="0"/>
                <a:cs typeface="Segoe UI" panose="020B0502040204020203" pitchFamily="34" charset="0"/>
              </a:rPr>
              <a:t>qsort() </a:t>
            </a:r>
            <a:r>
              <a:rPr lang="en-US" dirty="0">
                <a:latin typeface="Segoe UI" panose="020B0502040204020203" pitchFamily="34" charset="0"/>
                <a:cs typeface="Segoe UI" panose="020B0502040204020203" pitchFamily="34" charset="0"/>
              </a:rPr>
              <a:t>that implements quicksort. </a:t>
            </a:r>
            <a:r>
              <a:rPr lang="en-US" dirty="0" smtClean="0">
                <a:latin typeface="Segoe UI" panose="020B0502040204020203" pitchFamily="34" charset="0"/>
                <a:cs typeface="Segoe UI" panose="020B0502040204020203" pitchFamily="34" charset="0"/>
              </a:rPr>
              <a:t>Quick sorting </a:t>
            </a:r>
            <a:r>
              <a:rPr lang="en-US" dirty="0">
                <a:latin typeface="Segoe UI" panose="020B0502040204020203" pitchFamily="34" charset="0"/>
                <a:cs typeface="Segoe UI" panose="020B0502040204020203" pitchFamily="34" charset="0"/>
              </a:rPr>
              <a:t>is also strategy based </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Divide-and-conquer</a:t>
            </a:r>
            <a:r>
              <a:rPr lang="en-US" dirty="0" smtClean="0">
                <a:latin typeface="Segoe UI" panose="020B0502040204020203" pitchFamily="34" charset="0"/>
                <a:cs typeface="Segoe UI" panose="020B0502040204020203" pitchFamily="34" charset="0"/>
              </a:rPr>
              <a:t>.</a:t>
            </a:r>
            <a:endParaRPr lang="ru-RU" dirty="0" smtClean="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E</a:t>
            </a:r>
            <a:r>
              <a:rPr lang="en-US" dirty="0" smtClean="0">
                <a:latin typeface="Segoe UI" panose="020B0502040204020203" pitchFamily="34" charset="0"/>
                <a:cs typeface="Segoe UI" panose="020B0502040204020203" pitchFamily="34" charset="0"/>
              </a:rPr>
              <a:t>mpty </a:t>
            </a:r>
            <a:r>
              <a:rPr lang="en-US" dirty="0">
                <a:latin typeface="Segoe UI" panose="020B0502040204020203" pitchFamily="34" charset="0"/>
                <a:cs typeface="Segoe UI" panose="020B0502040204020203" pitchFamily="34" charset="0"/>
              </a:rPr>
              <a:t>arrays and arrays containing only one element will become the base case. Such arrays can simply be returned in their original form -you don't need to sort </a:t>
            </a:r>
            <a:r>
              <a:rPr lang="en-US" dirty="0" smtClean="0">
                <a:latin typeface="Segoe UI" panose="020B0502040204020203" pitchFamily="34" charset="0"/>
                <a:cs typeface="Segoe UI" panose="020B0502040204020203" pitchFamily="34" charset="0"/>
              </a:rPr>
              <a:t>anything, Array </a:t>
            </a:r>
            <a:r>
              <a:rPr lang="en-US" dirty="0">
                <a:latin typeface="Segoe UI" panose="020B0502040204020203" pitchFamily="34" charset="0"/>
                <a:cs typeface="Segoe UI" panose="020B0502040204020203" pitchFamily="34" charset="0"/>
              </a:rPr>
              <a:t>of two </a:t>
            </a:r>
            <a:r>
              <a:rPr lang="en-US" dirty="0" smtClean="0">
                <a:latin typeface="Segoe UI" panose="020B0502040204020203" pitchFamily="34" charset="0"/>
                <a:cs typeface="Segoe UI" panose="020B0502040204020203" pitchFamily="34" charset="0"/>
              </a:rPr>
              <a:t>elements is </a:t>
            </a:r>
            <a:r>
              <a:rPr lang="en-US" dirty="0">
                <a:latin typeface="Segoe UI" panose="020B0502040204020203" pitchFamily="34" charset="0"/>
                <a:cs typeface="Segoe UI" panose="020B0502040204020203" pitchFamily="34" charset="0"/>
              </a:rPr>
              <a:t>also sorted without too much trouble comparing both </a:t>
            </a:r>
            <a:r>
              <a:rPr lang="en-US" dirty="0" smtClean="0">
                <a:latin typeface="Segoe UI" panose="020B0502040204020203" pitchFamily="34" charset="0"/>
                <a:cs typeface="Segoe UI" panose="020B0502040204020203" pitchFamily="34" charset="0"/>
              </a:rPr>
              <a:t>elements . What </a:t>
            </a:r>
            <a:r>
              <a:rPr lang="en-US" dirty="0">
                <a:latin typeface="Segoe UI" panose="020B0502040204020203" pitchFamily="34" charset="0"/>
                <a:cs typeface="Segoe UI" panose="020B0502040204020203" pitchFamily="34" charset="0"/>
              </a:rPr>
              <a:t>about 3 elements? since we are using divide and conquer method, Hence the array must be split until we arrive at the </a:t>
            </a:r>
            <a:r>
              <a:rPr lang="en-US" dirty="0" smtClean="0">
                <a:latin typeface="Segoe UI" panose="020B0502040204020203" pitchFamily="34" charset="0"/>
                <a:cs typeface="Segoe UI" panose="020B0502040204020203" pitchFamily="34" charset="0"/>
              </a:rPr>
              <a:t>base occasion</a:t>
            </a:r>
            <a:r>
              <a:rPr lang="en-US" dirty="0">
                <a:latin typeface="Segoe UI" panose="020B0502040204020203" pitchFamily="34" charset="0"/>
                <a:cs typeface="Segoe UI" panose="020B0502040204020203" pitchFamily="34" charset="0"/>
              </a:rPr>
              <a:t>. The quick sort algorithm works like this: first, an element in the array is selected, which is called the pivot element</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And </a:t>
            </a:r>
            <a:r>
              <a:rPr lang="en-US" dirty="0" smtClean="0">
                <a:latin typeface="Segoe UI" panose="020B0502040204020203" pitchFamily="34" charset="0"/>
                <a:cs typeface="Segoe UI" panose="020B0502040204020203" pitchFamily="34" charset="0"/>
              </a:rPr>
              <a:t>continues </a:t>
            </a:r>
            <a:r>
              <a:rPr lang="en-US" dirty="0">
                <a:latin typeface="Segoe UI" panose="020B0502040204020203" pitchFamily="34" charset="0"/>
                <a:cs typeface="Segoe UI" panose="020B0502040204020203" pitchFamily="34" charset="0"/>
              </a:rPr>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10,15,7,30,25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5465</TotalTime>
  <Words>2850</Words>
  <Application>Microsoft Office PowerPoint</Application>
  <PresentationFormat>Widescreen</PresentationFormat>
  <Paragraphs>494</Paragraphs>
  <Slides>30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Nirmala UI</vt:lpstr>
      <vt:lpstr>Red Hat Display</vt:lpstr>
      <vt:lpstr>Red Hat Text</vt:lpstr>
      <vt:lpstr>Segoe UI</vt:lpstr>
      <vt:lpstr>Blue-yellow</vt:lpstr>
      <vt:lpstr>Structure</vt:lpstr>
      <vt:lpstr>Introduction to Algorithms</vt:lpstr>
      <vt:lpstr>Algorithms efficiency</vt:lpstr>
      <vt:lpstr>Imagine spaceship problem</vt:lpstr>
      <vt:lpstr>What is Big O</vt:lpstr>
      <vt:lpstr>n! – who need this algorithm?</vt:lpstr>
      <vt:lpstr>Recursion</vt:lpstr>
      <vt:lpstr>Problem solving patterns</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Hash function</vt:lpstr>
      <vt:lpstr>Dealing with collision</vt:lpstr>
      <vt:lpstr>Graphs</vt:lpstr>
      <vt:lpstr>Graphs</vt:lpstr>
      <vt:lpstr>Graphs Big O</vt:lpstr>
      <vt:lpstr>Graphs</vt:lpstr>
      <vt:lpstr>Graphs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User</cp:lastModifiedBy>
  <cp:revision>108</cp:revision>
  <dcterms:created xsi:type="dcterms:W3CDTF">2021-04-08T15:07:51Z</dcterms:created>
  <dcterms:modified xsi:type="dcterms:W3CDTF">2021-05-03T12:43:29Z</dcterms:modified>
</cp:coreProperties>
</file>