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1" r:id="rId2"/>
    <p:sldId id="283" r:id="rId3"/>
    <p:sldId id="285" r:id="rId4"/>
    <p:sldId id="286" r:id="rId5"/>
    <p:sldId id="287" r:id="rId6"/>
    <p:sldId id="288" r:id="rId7"/>
    <p:sldId id="295" r:id="rId8"/>
    <p:sldId id="296" r:id="rId9"/>
    <p:sldId id="282" r:id="rId10"/>
    <p:sldId id="297" r:id="rId11"/>
    <p:sldId id="279" r:id="rId12"/>
    <p:sldId id="298" r:id="rId13"/>
    <p:sldId id="299" r:id="rId14"/>
    <p:sldId id="300" r:id="rId15"/>
    <p:sldId id="301" r:id="rId16"/>
    <p:sldId id="302" r:id="rId17"/>
    <p:sldId id="265" r:id="rId18"/>
    <p:sldId id="274" r:id="rId19"/>
    <p:sldId id="275" r:id="rId20"/>
    <p:sldId id="266" r:id="rId21"/>
    <p:sldId id="276" r:id="rId22"/>
    <p:sldId id="277" r:id="rId23"/>
    <p:sldId id="264" r:id="rId24"/>
    <p:sldId id="289" r:id="rId25"/>
    <p:sldId id="290" r:id="rId26"/>
    <p:sldId id="291" r:id="rId27"/>
    <p:sldId id="292" r:id="rId28"/>
    <p:sldId id="293" r:id="rId29"/>
    <p:sldId id="267" r:id="rId30"/>
    <p:sldId id="294"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66" d="100"/>
          <a:sy n="66" d="100"/>
        </p:scale>
        <p:origin x="1464"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B7011-467D-4930-9ABF-3C272E91967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2848B87-1AE3-4D36-BFA3-4F5ACF769349}">
      <dgm:prSet/>
      <dgm:spPr/>
      <dgm:t>
        <a:bodyPr/>
        <a:lstStyle/>
        <a:p>
          <a:pPr algn="ctr" rtl="0"/>
          <a:r>
            <a:rPr lang="en-US" smtClean="0"/>
            <a:t>Tree</a:t>
          </a:r>
          <a:endParaRPr lang="en-US"/>
        </a:p>
      </dgm:t>
    </dgm:pt>
    <dgm:pt modelId="{E5B56C2A-CA70-48EF-B300-7181BD2549ED}" type="parTrans" cxnId="{3FE41A88-FD88-497C-887E-606A6CB76A66}">
      <dgm:prSet/>
      <dgm:spPr/>
      <dgm:t>
        <a:bodyPr/>
        <a:lstStyle/>
        <a:p>
          <a:endParaRPr lang="en-US"/>
        </a:p>
      </dgm:t>
    </dgm:pt>
    <dgm:pt modelId="{F9E69005-E906-4596-95D4-408D99D1C030}" type="sibTrans" cxnId="{3FE41A88-FD88-497C-887E-606A6CB76A66}">
      <dgm:prSet/>
      <dgm:spPr/>
      <dgm:t>
        <a:bodyPr/>
        <a:lstStyle/>
        <a:p>
          <a:endParaRPr lang="en-US"/>
        </a:p>
      </dgm:t>
    </dgm:pt>
    <dgm:pt modelId="{85161C52-4E6D-45BA-9D34-557B2FB7AAF7}">
      <dgm:prSet/>
      <dgm:spPr/>
      <dgm:t>
        <a:bodyPr/>
        <a:lstStyle/>
        <a:p>
          <a:pPr algn="ctr" rtl="0"/>
          <a:r>
            <a:rPr lang="en-US" dirty="0" smtClean="0"/>
            <a:t>Binary tree</a:t>
          </a:r>
          <a:endParaRPr lang="en-US" dirty="0"/>
        </a:p>
      </dgm:t>
    </dgm:pt>
    <dgm:pt modelId="{628CC7FB-9FDC-4215-95AB-0A384304E9BB}" type="parTrans" cxnId="{14BD4E85-BCCB-43E0-9152-35124F5F77FB}">
      <dgm:prSet/>
      <dgm:spPr/>
      <dgm:t>
        <a:bodyPr/>
        <a:lstStyle/>
        <a:p>
          <a:endParaRPr lang="en-US"/>
        </a:p>
      </dgm:t>
    </dgm:pt>
    <dgm:pt modelId="{121D1665-FB85-490F-9E2A-BC71E5A147E3}" type="sibTrans" cxnId="{14BD4E85-BCCB-43E0-9152-35124F5F77FB}">
      <dgm:prSet/>
      <dgm:spPr/>
      <dgm:t>
        <a:bodyPr/>
        <a:lstStyle/>
        <a:p>
          <a:endParaRPr lang="en-US"/>
        </a:p>
      </dgm:t>
    </dgm:pt>
    <dgm:pt modelId="{11ACA0A9-A705-442F-9C2A-1470D39B71B5}">
      <dgm:prSet/>
      <dgm:spPr/>
      <dgm:t>
        <a:bodyPr/>
        <a:lstStyle/>
        <a:p>
          <a:pPr algn="ctr" rtl="0"/>
          <a:r>
            <a:rPr lang="en-US" dirty="0" smtClean="0"/>
            <a:t>Binary search tree</a:t>
          </a:r>
          <a:endParaRPr lang="en-US" dirty="0"/>
        </a:p>
      </dgm:t>
    </dgm:pt>
    <dgm:pt modelId="{258B8212-133B-40D8-9725-4A197F52DB42}" type="parTrans" cxnId="{7115B3C2-25C7-4B64-B6DC-A4A0D1E309CF}">
      <dgm:prSet/>
      <dgm:spPr/>
      <dgm:t>
        <a:bodyPr/>
        <a:lstStyle/>
        <a:p>
          <a:endParaRPr lang="en-US"/>
        </a:p>
      </dgm:t>
    </dgm:pt>
    <dgm:pt modelId="{506EB519-C88C-4FA1-9210-280BF786C100}" type="sibTrans" cxnId="{7115B3C2-25C7-4B64-B6DC-A4A0D1E309CF}">
      <dgm:prSet/>
      <dgm:spPr/>
      <dgm:t>
        <a:bodyPr/>
        <a:lstStyle/>
        <a:p>
          <a:endParaRPr lang="en-US"/>
        </a:p>
      </dgm:t>
    </dgm:pt>
    <dgm:pt modelId="{7D4626DB-76AA-4677-B95C-CE424221EAC7}">
      <dgm:prSet custT="1"/>
      <dgm:spPr/>
      <dgm:t>
        <a:bodyPr/>
        <a:lstStyle/>
        <a:p>
          <a:pPr algn="ctr"/>
          <a:r>
            <a:rPr lang="en-US" sz="1600" b="0" i="0" dirty="0" smtClean="0"/>
            <a:t>Simulates a hierarchical tree structure</a:t>
          </a:r>
          <a:endParaRPr lang="en-US" sz="1600" dirty="0"/>
        </a:p>
      </dgm:t>
    </dgm:pt>
    <dgm:pt modelId="{896B1583-26A0-4875-ACA4-230CD4870DB6}" type="parTrans" cxnId="{CD71E4EE-6158-4C5A-9034-2FE571AD3BB0}">
      <dgm:prSet/>
      <dgm:spPr/>
      <dgm:t>
        <a:bodyPr/>
        <a:lstStyle/>
        <a:p>
          <a:endParaRPr lang="en-US"/>
        </a:p>
      </dgm:t>
    </dgm:pt>
    <dgm:pt modelId="{958D53E7-BEBC-4713-B75A-8D7676823972}" type="sibTrans" cxnId="{CD71E4EE-6158-4C5A-9034-2FE571AD3BB0}">
      <dgm:prSet/>
      <dgm:spPr/>
      <dgm:t>
        <a:bodyPr/>
        <a:lstStyle/>
        <a:p>
          <a:endParaRPr lang="en-US"/>
        </a:p>
      </dgm:t>
    </dgm:pt>
    <dgm:pt modelId="{7C9F46F4-99B2-4445-BB44-7324F8F47735}">
      <dgm:prSet custT="1"/>
      <dgm:spPr/>
      <dgm:t>
        <a:bodyPr/>
        <a:lstStyle/>
        <a:p>
          <a:pPr algn="ctr"/>
          <a:r>
            <a:rPr lang="en-US" sz="1600" dirty="0" smtClean="0"/>
            <a:t>No more 2 child at node</a:t>
          </a:r>
          <a:endParaRPr lang="en-US" sz="1600" dirty="0"/>
        </a:p>
      </dgm:t>
    </dgm:pt>
    <dgm:pt modelId="{8CD9EC2F-40D2-4973-9775-193C59F98489}" type="parTrans" cxnId="{33C45418-D506-4F69-89B0-D393E9474829}">
      <dgm:prSet/>
      <dgm:spPr/>
      <dgm:t>
        <a:bodyPr/>
        <a:lstStyle/>
        <a:p>
          <a:endParaRPr lang="en-US"/>
        </a:p>
      </dgm:t>
    </dgm:pt>
    <dgm:pt modelId="{435C7486-2EE6-4D90-9FBD-63ECE349A31C}" type="sibTrans" cxnId="{33C45418-D506-4F69-89B0-D393E9474829}">
      <dgm:prSet/>
      <dgm:spPr/>
      <dgm:t>
        <a:bodyPr/>
        <a:lstStyle/>
        <a:p>
          <a:endParaRPr lang="en-US"/>
        </a:p>
      </dgm:t>
    </dgm:pt>
    <dgm:pt modelId="{26FF1879-4243-4521-B345-01B27C920C24}">
      <dgm:prSet custT="1"/>
      <dgm:spPr/>
      <dgm:t>
        <a:bodyPr/>
        <a:lstStyle/>
        <a:p>
          <a:pPr algn="ctr"/>
          <a:r>
            <a:rPr lang="en-US" sz="1600" dirty="0" smtClean="0"/>
            <a:t>Left child is smaller than right</a:t>
          </a:r>
          <a:endParaRPr lang="en-US" sz="1600" dirty="0"/>
        </a:p>
      </dgm:t>
    </dgm:pt>
    <dgm:pt modelId="{528078A1-C19A-49C5-97C5-D8D631547542}" type="parTrans" cxnId="{ED260C64-433D-48EE-9DBE-42A3B64E5597}">
      <dgm:prSet/>
      <dgm:spPr/>
      <dgm:t>
        <a:bodyPr/>
        <a:lstStyle/>
        <a:p>
          <a:endParaRPr lang="en-US"/>
        </a:p>
      </dgm:t>
    </dgm:pt>
    <dgm:pt modelId="{939DA351-3A7B-4E89-8C97-90B77A3216A6}" type="sibTrans" cxnId="{ED260C64-433D-48EE-9DBE-42A3B64E5597}">
      <dgm:prSet/>
      <dgm:spPr/>
      <dgm:t>
        <a:bodyPr/>
        <a:lstStyle/>
        <a:p>
          <a:endParaRPr lang="en-US"/>
        </a:p>
      </dgm:t>
    </dgm:pt>
    <dgm:pt modelId="{6BDF725F-9A71-436E-873C-EBBD279931AD}">
      <dgm:prSet custT="1"/>
      <dgm:spPr/>
      <dgm:t>
        <a:bodyPr/>
        <a:lstStyle/>
        <a:p>
          <a:pPr algn="ctr"/>
          <a:r>
            <a:rPr lang="en-US" sz="1600" dirty="0" smtClean="0"/>
            <a:t>Sorted binary tree – parent greater that child</a:t>
          </a:r>
          <a:endParaRPr lang="en-US" sz="1600" dirty="0"/>
        </a:p>
      </dgm:t>
    </dgm:pt>
    <dgm:pt modelId="{42C9013D-DFDE-414A-80EB-80EAB3ADE276}" type="parTrans" cxnId="{6E42E13F-3A53-4222-AED0-9AB4AEB02A82}">
      <dgm:prSet/>
      <dgm:spPr/>
      <dgm:t>
        <a:bodyPr/>
        <a:lstStyle/>
        <a:p>
          <a:endParaRPr lang="en-US"/>
        </a:p>
      </dgm:t>
    </dgm:pt>
    <dgm:pt modelId="{C81BCF67-FB8A-4F12-A965-AAC2B5925CA0}" type="sibTrans" cxnId="{6E42E13F-3A53-4222-AED0-9AB4AEB02A82}">
      <dgm:prSet/>
      <dgm:spPr/>
      <dgm:t>
        <a:bodyPr/>
        <a:lstStyle/>
        <a:p>
          <a:endParaRPr lang="en-US"/>
        </a:p>
      </dgm:t>
    </dgm:pt>
    <dgm:pt modelId="{2D11A3FF-1FCB-40BB-BBE6-3693DAD9F14B}" type="pres">
      <dgm:prSet presAssocID="{44FB7011-467D-4930-9ABF-3C272E919678}" presName="linearFlow" presStyleCnt="0">
        <dgm:presLayoutVars>
          <dgm:dir/>
          <dgm:animLvl val="lvl"/>
          <dgm:resizeHandles val="exact"/>
        </dgm:presLayoutVars>
      </dgm:prSet>
      <dgm:spPr/>
    </dgm:pt>
    <dgm:pt modelId="{EA41F0B0-7145-4295-9D12-F6C12B261327}" type="pres">
      <dgm:prSet presAssocID="{32848B87-1AE3-4D36-BFA3-4F5ACF769349}" presName="composite" presStyleCnt="0"/>
      <dgm:spPr/>
    </dgm:pt>
    <dgm:pt modelId="{EAAA71EC-FB40-40A7-99BF-929ECA18457D}" type="pres">
      <dgm:prSet presAssocID="{32848B87-1AE3-4D36-BFA3-4F5ACF769349}" presName="parentText" presStyleLbl="alignNode1" presStyleIdx="0" presStyleCnt="3">
        <dgm:presLayoutVars>
          <dgm:chMax val="1"/>
          <dgm:bulletEnabled val="1"/>
        </dgm:presLayoutVars>
      </dgm:prSet>
      <dgm:spPr/>
    </dgm:pt>
    <dgm:pt modelId="{0F6AFF72-0940-469A-BA00-106DE48C9165}" type="pres">
      <dgm:prSet presAssocID="{32848B87-1AE3-4D36-BFA3-4F5ACF769349}" presName="descendantText" presStyleLbl="alignAcc1" presStyleIdx="0" presStyleCnt="3">
        <dgm:presLayoutVars>
          <dgm:bulletEnabled val="1"/>
        </dgm:presLayoutVars>
      </dgm:prSet>
      <dgm:spPr/>
      <dgm:t>
        <a:bodyPr/>
        <a:lstStyle/>
        <a:p>
          <a:endParaRPr lang="en-US"/>
        </a:p>
      </dgm:t>
    </dgm:pt>
    <dgm:pt modelId="{E969FDC9-0E86-4EC0-99CA-FB958A9A12E1}" type="pres">
      <dgm:prSet presAssocID="{F9E69005-E906-4596-95D4-408D99D1C030}" presName="sp" presStyleCnt="0"/>
      <dgm:spPr/>
    </dgm:pt>
    <dgm:pt modelId="{08F25F99-7CE1-4F64-B4B9-C5236F805F28}" type="pres">
      <dgm:prSet presAssocID="{85161C52-4E6D-45BA-9D34-557B2FB7AAF7}" presName="composite" presStyleCnt="0"/>
      <dgm:spPr/>
    </dgm:pt>
    <dgm:pt modelId="{E2B1581A-E9C9-4F77-8BC8-EB4C2539B1D6}" type="pres">
      <dgm:prSet presAssocID="{85161C52-4E6D-45BA-9D34-557B2FB7AAF7}" presName="parentText" presStyleLbl="alignNode1" presStyleIdx="1" presStyleCnt="3">
        <dgm:presLayoutVars>
          <dgm:chMax val="1"/>
          <dgm:bulletEnabled val="1"/>
        </dgm:presLayoutVars>
      </dgm:prSet>
      <dgm:spPr/>
    </dgm:pt>
    <dgm:pt modelId="{DBE7718E-19A0-4D5D-A22C-4C7277866C13}" type="pres">
      <dgm:prSet presAssocID="{85161C52-4E6D-45BA-9D34-557B2FB7AAF7}" presName="descendantText" presStyleLbl="alignAcc1" presStyleIdx="1" presStyleCnt="3">
        <dgm:presLayoutVars>
          <dgm:bulletEnabled val="1"/>
        </dgm:presLayoutVars>
      </dgm:prSet>
      <dgm:spPr/>
      <dgm:t>
        <a:bodyPr/>
        <a:lstStyle/>
        <a:p>
          <a:endParaRPr lang="en-US"/>
        </a:p>
      </dgm:t>
    </dgm:pt>
    <dgm:pt modelId="{165B235F-2EF8-4835-8E84-FC138145916D}" type="pres">
      <dgm:prSet presAssocID="{121D1665-FB85-490F-9E2A-BC71E5A147E3}" presName="sp" presStyleCnt="0"/>
      <dgm:spPr/>
    </dgm:pt>
    <dgm:pt modelId="{57876CA8-0D5D-4B6A-A659-71171E306604}" type="pres">
      <dgm:prSet presAssocID="{11ACA0A9-A705-442F-9C2A-1470D39B71B5}" presName="composite" presStyleCnt="0"/>
      <dgm:spPr/>
    </dgm:pt>
    <dgm:pt modelId="{766D1DEE-DF66-4E0C-AC25-615E23EA2814}" type="pres">
      <dgm:prSet presAssocID="{11ACA0A9-A705-442F-9C2A-1470D39B71B5}" presName="parentText" presStyleLbl="alignNode1" presStyleIdx="2" presStyleCnt="3">
        <dgm:presLayoutVars>
          <dgm:chMax val="1"/>
          <dgm:bulletEnabled val="1"/>
        </dgm:presLayoutVars>
      </dgm:prSet>
      <dgm:spPr/>
    </dgm:pt>
    <dgm:pt modelId="{D0F60550-0489-44B9-8C59-5A487304B1A7}" type="pres">
      <dgm:prSet presAssocID="{11ACA0A9-A705-442F-9C2A-1470D39B71B5}" presName="descendantText" presStyleLbl="alignAcc1" presStyleIdx="2" presStyleCnt="3">
        <dgm:presLayoutVars>
          <dgm:bulletEnabled val="1"/>
        </dgm:presLayoutVars>
      </dgm:prSet>
      <dgm:spPr/>
      <dgm:t>
        <a:bodyPr/>
        <a:lstStyle/>
        <a:p>
          <a:endParaRPr lang="en-US"/>
        </a:p>
      </dgm:t>
    </dgm:pt>
  </dgm:ptLst>
  <dgm:cxnLst>
    <dgm:cxn modelId="{7115B3C2-25C7-4B64-B6DC-A4A0D1E309CF}" srcId="{44FB7011-467D-4930-9ABF-3C272E919678}" destId="{11ACA0A9-A705-442F-9C2A-1470D39B71B5}" srcOrd="2" destOrd="0" parTransId="{258B8212-133B-40D8-9725-4A197F52DB42}" sibTransId="{506EB519-C88C-4FA1-9210-280BF786C100}"/>
    <dgm:cxn modelId="{ED260C64-433D-48EE-9DBE-42A3B64E5597}" srcId="{11ACA0A9-A705-442F-9C2A-1470D39B71B5}" destId="{26FF1879-4243-4521-B345-01B27C920C24}" srcOrd="1" destOrd="0" parTransId="{528078A1-C19A-49C5-97C5-D8D631547542}" sibTransId="{939DA351-3A7B-4E89-8C97-90B77A3216A6}"/>
    <dgm:cxn modelId="{024E91B2-F871-4FB3-AF3B-1614E03109B1}" type="presOf" srcId="{85161C52-4E6D-45BA-9D34-557B2FB7AAF7}" destId="{E2B1581A-E9C9-4F77-8BC8-EB4C2539B1D6}" srcOrd="0" destOrd="0" presId="urn:microsoft.com/office/officeart/2005/8/layout/chevron2"/>
    <dgm:cxn modelId="{CD71E4EE-6158-4C5A-9034-2FE571AD3BB0}" srcId="{32848B87-1AE3-4D36-BFA3-4F5ACF769349}" destId="{7D4626DB-76AA-4677-B95C-CE424221EAC7}" srcOrd="0" destOrd="0" parTransId="{896B1583-26A0-4875-ACA4-230CD4870DB6}" sibTransId="{958D53E7-BEBC-4713-B75A-8D7676823972}"/>
    <dgm:cxn modelId="{14BD4E85-BCCB-43E0-9152-35124F5F77FB}" srcId="{44FB7011-467D-4930-9ABF-3C272E919678}" destId="{85161C52-4E6D-45BA-9D34-557B2FB7AAF7}" srcOrd="1" destOrd="0" parTransId="{628CC7FB-9FDC-4215-95AB-0A384304E9BB}" sibTransId="{121D1665-FB85-490F-9E2A-BC71E5A147E3}"/>
    <dgm:cxn modelId="{33C45418-D506-4F69-89B0-D393E9474829}" srcId="{85161C52-4E6D-45BA-9D34-557B2FB7AAF7}" destId="{7C9F46F4-99B2-4445-BB44-7324F8F47735}" srcOrd="0" destOrd="0" parTransId="{8CD9EC2F-40D2-4973-9775-193C59F98489}" sibTransId="{435C7486-2EE6-4D90-9FBD-63ECE349A31C}"/>
    <dgm:cxn modelId="{5D272D07-D979-49BA-A02B-CDC39E5A8FD4}" type="presOf" srcId="{6BDF725F-9A71-436E-873C-EBBD279931AD}" destId="{D0F60550-0489-44B9-8C59-5A487304B1A7}" srcOrd="0" destOrd="0" presId="urn:microsoft.com/office/officeart/2005/8/layout/chevron2"/>
    <dgm:cxn modelId="{3FE41A88-FD88-497C-887E-606A6CB76A66}" srcId="{44FB7011-467D-4930-9ABF-3C272E919678}" destId="{32848B87-1AE3-4D36-BFA3-4F5ACF769349}" srcOrd="0" destOrd="0" parTransId="{E5B56C2A-CA70-48EF-B300-7181BD2549ED}" sibTransId="{F9E69005-E906-4596-95D4-408D99D1C030}"/>
    <dgm:cxn modelId="{79D7AD57-652C-424B-B1FA-AE9A9EDF6702}" type="presOf" srcId="{26FF1879-4243-4521-B345-01B27C920C24}" destId="{D0F60550-0489-44B9-8C59-5A487304B1A7}" srcOrd="0" destOrd="1" presId="urn:microsoft.com/office/officeart/2005/8/layout/chevron2"/>
    <dgm:cxn modelId="{9A2EEAF8-D8FD-4212-B66E-C7061AD0CA62}" type="presOf" srcId="{11ACA0A9-A705-442F-9C2A-1470D39B71B5}" destId="{766D1DEE-DF66-4E0C-AC25-615E23EA2814}" srcOrd="0" destOrd="0" presId="urn:microsoft.com/office/officeart/2005/8/layout/chevron2"/>
    <dgm:cxn modelId="{69E915BD-CE35-4BE7-8715-83D49E97D7B4}" type="presOf" srcId="{44FB7011-467D-4930-9ABF-3C272E919678}" destId="{2D11A3FF-1FCB-40BB-BBE6-3693DAD9F14B}" srcOrd="0" destOrd="0" presId="urn:microsoft.com/office/officeart/2005/8/layout/chevron2"/>
    <dgm:cxn modelId="{F83C0D7A-08C0-4EA3-9214-0FBD3E908BAE}" type="presOf" srcId="{32848B87-1AE3-4D36-BFA3-4F5ACF769349}" destId="{EAAA71EC-FB40-40A7-99BF-929ECA18457D}" srcOrd="0" destOrd="0" presId="urn:microsoft.com/office/officeart/2005/8/layout/chevron2"/>
    <dgm:cxn modelId="{6E42E13F-3A53-4222-AED0-9AB4AEB02A82}" srcId="{11ACA0A9-A705-442F-9C2A-1470D39B71B5}" destId="{6BDF725F-9A71-436E-873C-EBBD279931AD}" srcOrd="0" destOrd="0" parTransId="{42C9013D-DFDE-414A-80EB-80EAB3ADE276}" sibTransId="{C81BCF67-FB8A-4F12-A965-AAC2B5925CA0}"/>
    <dgm:cxn modelId="{C480F16B-4770-4032-AB1F-7B6F2C56CE44}" type="presOf" srcId="{7D4626DB-76AA-4677-B95C-CE424221EAC7}" destId="{0F6AFF72-0940-469A-BA00-106DE48C9165}" srcOrd="0" destOrd="0" presId="urn:microsoft.com/office/officeart/2005/8/layout/chevron2"/>
    <dgm:cxn modelId="{9E75ADC0-91A4-41D4-8858-1132297D0830}" type="presOf" srcId="{7C9F46F4-99B2-4445-BB44-7324F8F47735}" destId="{DBE7718E-19A0-4D5D-A22C-4C7277866C13}" srcOrd="0" destOrd="0" presId="urn:microsoft.com/office/officeart/2005/8/layout/chevron2"/>
    <dgm:cxn modelId="{751BEB9C-3994-476C-9EEF-384F5ACE8813}" type="presParOf" srcId="{2D11A3FF-1FCB-40BB-BBE6-3693DAD9F14B}" destId="{EA41F0B0-7145-4295-9D12-F6C12B261327}" srcOrd="0" destOrd="0" presId="urn:microsoft.com/office/officeart/2005/8/layout/chevron2"/>
    <dgm:cxn modelId="{EFEB0ED9-CAF1-457E-87BF-08F941BA0772}" type="presParOf" srcId="{EA41F0B0-7145-4295-9D12-F6C12B261327}" destId="{EAAA71EC-FB40-40A7-99BF-929ECA18457D}" srcOrd="0" destOrd="0" presId="urn:microsoft.com/office/officeart/2005/8/layout/chevron2"/>
    <dgm:cxn modelId="{50CE7A18-BC4E-4382-922E-2C5CEBC7504F}" type="presParOf" srcId="{EA41F0B0-7145-4295-9D12-F6C12B261327}" destId="{0F6AFF72-0940-469A-BA00-106DE48C9165}" srcOrd="1" destOrd="0" presId="urn:microsoft.com/office/officeart/2005/8/layout/chevron2"/>
    <dgm:cxn modelId="{E8843C75-DC78-4F57-AA40-44E72D3FF73A}" type="presParOf" srcId="{2D11A3FF-1FCB-40BB-BBE6-3693DAD9F14B}" destId="{E969FDC9-0E86-4EC0-99CA-FB958A9A12E1}" srcOrd="1" destOrd="0" presId="urn:microsoft.com/office/officeart/2005/8/layout/chevron2"/>
    <dgm:cxn modelId="{9F3E4976-2212-4ABD-BA46-40448EE3453A}" type="presParOf" srcId="{2D11A3FF-1FCB-40BB-BBE6-3693DAD9F14B}" destId="{08F25F99-7CE1-4F64-B4B9-C5236F805F28}" srcOrd="2" destOrd="0" presId="urn:microsoft.com/office/officeart/2005/8/layout/chevron2"/>
    <dgm:cxn modelId="{DA23AA58-7FBC-4E67-93AC-A3FC15CBC7A3}" type="presParOf" srcId="{08F25F99-7CE1-4F64-B4B9-C5236F805F28}" destId="{E2B1581A-E9C9-4F77-8BC8-EB4C2539B1D6}" srcOrd="0" destOrd="0" presId="urn:microsoft.com/office/officeart/2005/8/layout/chevron2"/>
    <dgm:cxn modelId="{D3409002-AEEA-4493-B7DF-59AA0ADEABF3}" type="presParOf" srcId="{08F25F99-7CE1-4F64-B4B9-C5236F805F28}" destId="{DBE7718E-19A0-4D5D-A22C-4C7277866C13}" srcOrd="1" destOrd="0" presId="urn:microsoft.com/office/officeart/2005/8/layout/chevron2"/>
    <dgm:cxn modelId="{10F08C90-9907-4975-8957-542770F3468F}" type="presParOf" srcId="{2D11A3FF-1FCB-40BB-BBE6-3693DAD9F14B}" destId="{165B235F-2EF8-4835-8E84-FC138145916D}" srcOrd="3" destOrd="0" presId="urn:microsoft.com/office/officeart/2005/8/layout/chevron2"/>
    <dgm:cxn modelId="{2AC57C3B-457C-4107-B4CC-FEE9AC0F0611}" type="presParOf" srcId="{2D11A3FF-1FCB-40BB-BBE6-3693DAD9F14B}" destId="{57876CA8-0D5D-4B6A-A659-71171E306604}" srcOrd="4" destOrd="0" presId="urn:microsoft.com/office/officeart/2005/8/layout/chevron2"/>
    <dgm:cxn modelId="{CB6F5337-C22E-49F4-B5BE-2DDE42542FFA}" type="presParOf" srcId="{57876CA8-0D5D-4B6A-A659-71171E306604}" destId="{766D1DEE-DF66-4E0C-AC25-615E23EA2814}" srcOrd="0" destOrd="0" presId="urn:microsoft.com/office/officeart/2005/8/layout/chevron2"/>
    <dgm:cxn modelId="{8233F392-4F72-4358-9790-E3CD4B4B6D5A}" type="presParOf" srcId="{57876CA8-0D5D-4B6A-A659-71171E306604}" destId="{D0F60550-0489-44B9-8C59-5A487304B1A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A71EC-FB40-40A7-99BF-929ECA18457D}">
      <dsp:nvSpPr>
        <dsp:cNvPr id="0" name=""/>
        <dsp:cNvSpPr/>
      </dsp:nvSpPr>
      <dsp:spPr>
        <a:xfrm rot="5400000">
          <a:off x="-259731" y="260249"/>
          <a:ext cx="1731544" cy="121208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smtClean="0"/>
            <a:t>Tree</a:t>
          </a:r>
          <a:endParaRPr lang="en-US" sz="1800" kern="1200"/>
        </a:p>
      </dsp:txBody>
      <dsp:txXfrm rot="-5400000">
        <a:off x="1" y="606559"/>
        <a:ext cx="1212081" cy="519463"/>
      </dsp:txXfrm>
    </dsp:sp>
    <dsp:sp modelId="{0F6AFF72-0940-469A-BA00-106DE48C9165}">
      <dsp:nvSpPr>
        <dsp:cNvPr id="0" name=""/>
        <dsp:cNvSpPr/>
      </dsp:nvSpPr>
      <dsp:spPr>
        <a:xfrm rot="5400000">
          <a:off x="1932783" y="-720183"/>
          <a:ext cx="1125503" cy="25669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ctr" defTabSz="711200">
            <a:lnSpc>
              <a:spcPct val="90000"/>
            </a:lnSpc>
            <a:spcBef>
              <a:spcPct val="0"/>
            </a:spcBef>
            <a:spcAft>
              <a:spcPct val="15000"/>
            </a:spcAft>
            <a:buChar char="••"/>
          </a:pPr>
          <a:r>
            <a:rPr lang="en-US" sz="1600" b="0" i="0" kern="1200" dirty="0" smtClean="0"/>
            <a:t>Simulates a hierarchical tree structure</a:t>
          </a:r>
          <a:endParaRPr lang="en-US" sz="1600" kern="1200" dirty="0"/>
        </a:p>
      </dsp:txBody>
      <dsp:txXfrm rot="-5400000">
        <a:off x="1212082" y="55461"/>
        <a:ext cx="2511964" cy="1015617"/>
      </dsp:txXfrm>
    </dsp:sp>
    <dsp:sp modelId="{E2B1581A-E9C9-4F77-8BC8-EB4C2539B1D6}">
      <dsp:nvSpPr>
        <dsp:cNvPr id="0" name=""/>
        <dsp:cNvSpPr/>
      </dsp:nvSpPr>
      <dsp:spPr>
        <a:xfrm rot="5400000">
          <a:off x="-259731" y="1787252"/>
          <a:ext cx="1731544" cy="121208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Binary tree</a:t>
          </a:r>
          <a:endParaRPr lang="en-US" sz="1800" kern="1200" dirty="0"/>
        </a:p>
      </dsp:txBody>
      <dsp:txXfrm rot="-5400000">
        <a:off x="1" y="2133562"/>
        <a:ext cx="1212081" cy="519463"/>
      </dsp:txXfrm>
    </dsp:sp>
    <dsp:sp modelId="{DBE7718E-19A0-4D5D-A22C-4C7277866C13}">
      <dsp:nvSpPr>
        <dsp:cNvPr id="0" name=""/>
        <dsp:cNvSpPr/>
      </dsp:nvSpPr>
      <dsp:spPr>
        <a:xfrm rot="5400000">
          <a:off x="1932783" y="806818"/>
          <a:ext cx="1125503" cy="25669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ctr" defTabSz="711200">
            <a:lnSpc>
              <a:spcPct val="90000"/>
            </a:lnSpc>
            <a:spcBef>
              <a:spcPct val="0"/>
            </a:spcBef>
            <a:spcAft>
              <a:spcPct val="15000"/>
            </a:spcAft>
            <a:buChar char="••"/>
          </a:pPr>
          <a:r>
            <a:rPr lang="en-US" sz="1600" kern="1200" dirty="0" smtClean="0"/>
            <a:t>No more 2 child at node</a:t>
          </a:r>
          <a:endParaRPr lang="en-US" sz="1600" kern="1200" dirty="0"/>
        </a:p>
      </dsp:txBody>
      <dsp:txXfrm rot="-5400000">
        <a:off x="1212082" y="1582463"/>
        <a:ext cx="2511964" cy="1015617"/>
      </dsp:txXfrm>
    </dsp:sp>
    <dsp:sp modelId="{766D1DEE-DF66-4E0C-AC25-615E23EA2814}">
      <dsp:nvSpPr>
        <dsp:cNvPr id="0" name=""/>
        <dsp:cNvSpPr/>
      </dsp:nvSpPr>
      <dsp:spPr>
        <a:xfrm rot="5400000">
          <a:off x="-259731" y="3314255"/>
          <a:ext cx="1731544" cy="121208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Binary search tree</a:t>
          </a:r>
          <a:endParaRPr lang="en-US" sz="1800" kern="1200" dirty="0"/>
        </a:p>
      </dsp:txBody>
      <dsp:txXfrm rot="-5400000">
        <a:off x="1" y="3660565"/>
        <a:ext cx="1212081" cy="519463"/>
      </dsp:txXfrm>
    </dsp:sp>
    <dsp:sp modelId="{D0F60550-0489-44B9-8C59-5A487304B1A7}">
      <dsp:nvSpPr>
        <dsp:cNvPr id="0" name=""/>
        <dsp:cNvSpPr/>
      </dsp:nvSpPr>
      <dsp:spPr>
        <a:xfrm rot="5400000">
          <a:off x="1932783" y="2333821"/>
          <a:ext cx="1125503" cy="25669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ctr" defTabSz="711200">
            <a:lnSpc>
              <a:spcPct val="90000"/>
            </a:lnSpc>
            <a:spcBef>
              <a:spcPct val="0"/>
            </a:spcBef>
            <a:spcAft>
              <a:spcPct val="15000"/>
            </a:spcAft>
            <a:buChar char="••"/>
          </a:pPr>
          <a:r>
            <a:rPr lang="en-US" sz="1600" kern="1200" dirty="0" smtClean="0"/>
            <a:t>Sorted binary tree – parent greater that child</a:t>
          </a:r>
          <a:endParaRPr lang="en-US" sz="1600" kern="1200" dirty="0"/>
        </a:p>
        <a:p>
          <a:pPr marL="171450" lvl="1" indent="-171450" algn="ctr" defTabSz="711200">
            <a:lnSpc>
              <a:spcPct val="90000"/>
            </a:lnSpc>
            <a:spcBef>
              <a:spcPct val="0"/>
            </a:spcBef>
            <a:spcAft>
              <a:spcPct val="15000"/>
            </a:spcAft>
            <a:buChar char="••"/>
          </a:pPr>
          <a:r>
            <a:rPr lang="en-US" sz="1600" kern="1200" dirty="0" smtClean="0"/>
            <a:t>Left child is smaller than right</a:t>
          </a:r>
          <a:endParaRPr lang="en-US" sz="1600" kern="1200" dirty="0"/>
        </a:p>
      </dsp:txBody>
      <dsp:txXfrm rot="-5400000">
        <a:off x="1212082" y="3109466"/>
        <a:ext cx="2511964" cy="10156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0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0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02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1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35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80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2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2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webp"/></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bs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visualgo.net/en/bst" TargetMode="External"/><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ppm"/><Relationship Id="rId2" Type="http://schemas.openxmlformats.org/officeDocument/2006/relationships/image" Target="../media/image16.ppm"/><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Data structures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Rectangle 1"/>
          <p:cNvSpPr/>
          <p:nvPr/>
        </p:nvSpPr>
        <p:spPr>
          <a:xfrm>
            <a:off x="1392632" y="1834500"/>
            <a:ext cx="5555617" cy="2369880"/>
          </a:xfrm>
          <a:prstGeom prst="rect">
            <a:avLst/>
          </a:prstGeom>
        </p:spPr>
        <p:txBody>
          <a:bodyPr wrap="square">
            <a:spAutoFit/>
          </a:bodyPr>
          <a:lstStyle/>
          <a:p>
            <a:r>
              <a:rPr lang="en-US" sz="1600" dirty="0">
                <a:solidFill>
                  <a:srgbClr val="202124"/>
                </a:solidFill>
                <a:latin typeface="Segoe UI" panose="020B0502040204020203" pitchFamily="34" charset="0"/>
                <a:cs typeface="Segoe UI" panose="020B0502040204020203" pitchFamily="34" charset="0"/>
              </a:rPr>
              <a:t>In computer science, a </a:t>
            </a:r>
            <a:r>
              <a:rPr lang="en-US" sz="1600" b="1" dirty="0">
                <a:solidFill>
                  <a:srgbClr val="20212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a:t>
            </a:r>
            <a:r>
              <a:rPr lang="en-US" sz="1600" b="1" dirty="0">
                <a:solidFill>
                  <a:srgbClr val="20212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sz="1600" b="1" dirty="0">
                <a:solidFill>
                  <a:srgbClr val="202124"/>
                </a:solidFill>
                <a:latin typeface="Segoe UI" panose="020B0502040204020203" pitchFamily="34" charset="0"/>
                <a:cs typeface="Segoe UI" panose="020B0502040204020203" pitchFamily="34" charset="0"/>
              </a:rPr>
              <a:t>data structure</a:t>
            </a:r>
            <a:r>
              <a:rPr lang="en-US" sz="1600" dirty="0">
                <a:solidFill>
                  <a:srgbClr val="202124"/>
                </a:solidFill>
                <a:latin typeface="Segoe UI" panose="020B0502040204020203" pitchFamily="34" charset="0"/>
                <a:cs typeface="Segoe UI" panose="020B0502040204020203" pitchFamily="34" charset="0"/>
              </a:rPr>
              <a:t> is a collection of </a:t>
            </a:r>
            <a:r>
              <a:rPr lang="en-US" sz="1600" b="1" dirty="0">
                <a:solidFill>
                  <a:srgbClr val="202124"/>
                </a:solidFill>
                <a:latin typeface="Segoe UI" panose="020B0502040204020203" pitchFamily="34" charset="0"/>
                <a:cs typeface="Segoe UI" panose="020B0502040204020203" pitchFamily="34" charset="0"/>
              </a:rPr>
              <a:t>data</a:t>
            </a:r>
            <a:r>
              <a:rPr lang="en-US" sz="1600"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sz="1600" b="1" dirty="0">
                <a:solidFill>
                  <a:srgbClr val="202124"/>
                </a:solidFill>
                <a:latin typeface="Segoe UI" panose="020B0502040204020203" pitchFamily="34" charset="0"/>
                <a:cs typeface="Segoe UI" panose="020B0502040204020203" pitchFamily="34" charset="0"/>
              </a:rPr>
              <a:t>data</a:t>
            </a:r>
            <a:r>
              <a:rPr lang="en-US" sz="1600" dirty="0" smtClean="0">
                <a:solidFill>
                  <a:srgbClr val="202124"/>
                </a:solidFill>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essence of creating custom data structures optimization of certain parts of the code</a:t>
            </a:r>
          </a:p>
          <a:p>
            <a:endParaRPr lang="en-US" sz="1600" dirty="0">
              <a:solidFill>
                <a:srgbClr val="202124"/>
              </a:solidFill>
              <a:latin typeface="Segoe UI" panose="020B0502040204020203" pitchFamily="34" charset="0"/>
              <a:cs typeface="Segoe UI" panose="020B0502040204020203" pitchFamily="34" charset="0"/>
            </a:endParaRPr>
          </a:p>
        </p:txBody>
      </p:sp>
      <p:sp>
        <p:nvSpPr>
          <p:cNvPr id="3" name="Rectangle 2"/>
          <p:cNvSpPr/>
          <p:nvPr/>
        </p:nvSpPr>
        <p:spPr>
          <a:xfrm>
            <a:off x="1392633" y="3852095"/>
            <a:ext cx="3988261" cy="2099036"/>
          </a:xfrm>
          <a:prstGeom prst="rect">
            <a:avLst/>
          </a:prstGeom>
        </p:spPr>
        <p:txBody>
          <a:bodyPr wrap="square">
            <a:spAutoFit/>
          </a:bodyPr>
          <a:lstStyle/>
          <a:p>
            <a:r>
              <a:rPr lang="en-US" sz="2000" dirty="0">
                <a:solidFill>
                  <a:schemeClr val="accent4"/>
                </a:solidFill>
                <a:latin typeface="Segoe UI" panose="020B0502040204020203" pitchFamily="34" charset="0"/>
                <a:cs typeface="Segoe UI" panose="020B0502040204020203" pitchFamily="34" charset="0"/>
              </a:rPr>
              <a:t>Data structures in </a:t>
            </a:r>
            <a:r>
              <a:rPr lang="en-US" sz="2000" dirty="0" smtClean="0">
                <a:solidFill>
                  <a:schemeClr val="accent4"/>
                </a:solidFill>
                <a:latin typeface="Segoe UI" panose="020B0502040204020203" pitchFamily="34" charset="0"/>
                <a:cs typeface="Segoe UI" panose="020B0502040204020203" pitchFamily="34" charset="0"/>
              </a:rPr>
              <a:t>JavaScript</a:t>
            </a:r>
            <a:endParaRPr lang="en-US" sz="1600" dirty="0">
              <a:solidFill>
                <a:srgbClr val="202124"/>
              </a:solidFill>
              <a:latin typeface="Segoe UI" panose="020B0502040204020203" pitchFamily="34" charset="0"/>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Object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Set(unique elements)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WeakMap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r>
              <a:rPr lang="en-US" sz="1600" dirty="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WeakSet (</a:t>
            </a:r>
            <a:r>
              <a:rPr lang="en-US" sz="1600" dirty="0">
                <a:solidFill>
                  <a:schemeClr val="dk1"/>
                </a:solidFill>
                <a:latin typeface="Segoe UI" panose="020B0502040204020203" pitchFamily="34" charset="0"/>
                <a:ea typeface="Red Hat Text"/>
                <a:cs typeface="Segoe UI" panose="020B0502040204020203" pitchFamily="34" charset="0"/>
              </a:rPr>
              <a:t>keys are not enumerable</a:t>
            </a:r>
            <a:r>
              <a:rPr lang="en-US" sz="1600" dirty="0" smtClean="0">
                <a:solidFill>
                  <a:schemeClr val="dk1"/>
                </a:solidFill>
                <a:latin typeface="Segoe UI" panose="020B0502040204020203" pitchFamily="34" charset="0"/>
                <a:ea typeface="Red Hat Text"/>
                <a:cs typeface="Segoe UI" panose="020B0502040204020203" pitchFamily="34" charset="0"/>
              </a:rPr>
              <a:t>)</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
        <p:nvSpPr>
          <p:cNvPr id="12" name="Rectangle 11"/>
          <p:cNvSpPr/>
          <p:nvPr/>
        </p:nvSpPr>
        <p:spPr>
          <a:xfrm>
            <a:off x="9132252" y="2434784"/>
            <a:ext cx="2139486" cy="2886944"/>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8 classes </a:t>
            </a:r>
            <a:r>
              <a:rPr lang="en-US" sz="1600" dirty="0" smtClean="0">
                <a:latin typeface="Segoe UI" panose="020B0502040204020203" pitchFamily="34" charset="0"/>
                <a:cs typeface="Segoe UI" panose="020B0502040204020203" pitchFamily="34" charset="0"/>
              </a:rPr>
              <a:t>namely</a:t>
            </a:r>
          </a:p>
          <a:p>
            <a:pPr marL="457200" indent="-457200">
              <a:lnSpc>
                <a:spcPct val="115000"/>
              </a:lnSpc>
              <a:buClr>
                <a:schemeClr val="accent1"/>
              </a:buClr>
              <a:buSzPts val="2400"/>
              <a:buFont typeface="Red Hat Text"/>
              <a:buChar char="●"/>
            </a:pP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Vector</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Deque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PriorityQueue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Map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Set</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Stack</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Pair</a:t>
            </a:r>
          </a:p>
        </p:txBody>
      </p:sp>
      <p:sp>
        <p:nvSpPr>
          <p:cNvPr id="4" name="Rectangle 3"/>
          <p:cNvSpPr/>
          <p:nvPr/>
        </p:nvSpPr>
        <p:spPr>
          <a:xfrm>
            <a:off x="7016187" y="2434784"/>
            <a:ext cx="2116065" cy="3111621"/>
          </a:xfrm>
          <a:prstGeom prst="rect">
            <a:avLst/>
          </a:prstGeom>
        </p:spPr>
        <p:txBody>
          <a:bodyPr wrap="square">
            <a:spAutoFit/>
          </a:bodyPr>
          <a:lstStyle/>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Array</a:t>
            </a:r>
            <a:endParaRPr lang="en-US"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dirty="0" smtClean="0">
                <a:solidFill>
                  <a:schemeClr val="dk1"/>
                </a:solidFill>
                <a:latin typeface="Segoe UI" panose="020B0502040204020203" pitchFamily="34" charset="0"/>
                <a:ea typeface="Red Hat Text"/>
                <a:cs typeface="Segoe UI" panose="020B0502040204020203" pitchFamily="34" charset="0"/>
              </a:rPr>
              <a:t>Object</a:t>
            </a:r>
          </a:p>
          <a:p>
            <a:pPr>
              <a:lnSpc>
                <a:spcPct val="115000"/>
              </a:lnSpc>
              <a:buClr>
                <a:schemeClr val="accent1"/>
              </a:buClr>
              <a:buSzPts val="2400"/>
            </a:pPr>
            <a:endParaRPr lang="en-US" dirty="0">
              <a:solidFill>
                <a:schemeClr val="dk1"/>
              </a:solidFill>
              <a:latin typeface="Segoe UI" panose="020B0502040204020203" pitchFamily="34" charset="0"/>
              <a:ea typeface="Red Hat Text"/>
              <a:cs typeface="Segoe UI" panose="020B0502040204020203" pitchFamily="34" charset="0"/>
            </a:endParaRPr>
          </a:p>
          <a:p>
            <a:r>
              <a:rPr lang="en-US" dirty="0">
                <a:latin typeface="Segoe UI" panose="020B0502040204020203" pitchFamily="34" charset="0"/>
                <a:cs typeface="Segoe UI" panose="020B0502040204020203" pitchFamily="34" charset="0"/>
              </a:rPr>
              <a:t>In php7, using </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Ds</a:t>
            </a:r>
            <a:r>
              <a:rPr lang="en-US" dirty="0">
                <a:latin typeface="Segoe UI" panose="020B0502040204020203" pitchFamily="34" charset="0"/>
                <a:cs typeface="Segoe UI" panose="020B0502040204020203" pitchFamily="34" charset="0"/>
              </a:rPr>
              <a:t>\ namespace we can </a:t>
            </a:r>
            <a:r>
              <a:rPr lang="en-US" dirty="0" smtClean="0">
                <a:latin typeface="Segoe UI" panose="020B0502040204020203" pitchFamily="34" charset="0"/>
                <a:cs typeface="Segoe UI" panose="020B0502040204020203" pitchFamily="34" charset="0"/>
              </a:rPr>
              <a:t>use 3 </a:t>
            </a:r>
            <a:r>
              <a:rPr lang="en-US" dirty="0">
                <a:latin typeface="Segoe UI" panose="020B0502040204020203" pitchFamily="34" charset="0"/>
                <a:cs typeface="Segoe UI" panose="020B0502040204020203" pitchFamily="34" charset="0"/>
              </a:rPr>
              <a:t>interfaces namely</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Collection</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Sequence</a:t>
            </a:r>
          </a:p>
          <a:p>
            <a:pPr marL="457200" indent="-457200">
              <a:lnSpc>
                <a:spcPct val="115000"/>
              </a:lnSpc>
              <a:buClr>
                <a:schemeClr val="accent1"/>
              </a:buClr>
              <a:buSzPts val="2400"/>
              <a:buFont typeface="Red Hat Text"/>
              <a:buChar char="●"/>
            </a:pPr>
            <a:r>
              <a:rPr lang="en-US" dirty="0">
                <a:solidFill>
                  <a:schemeClr val="dk1"/>
                </a:solidFill>
                <a:latin typeface="Segoe UI" panose="020B0502040204020203" pitchFamily="34" charset="0"/>
                <a:ea typeface="Red Hat Text"/>
                <a:cs typeface="Segoe UI" panose="020B0502040204020203" pitchFamily="34" charset="0"/>
              </a:rPr>
              <a:t>Hashable</a:t>
            </a:r>
            <a:endParaRPr lang="en-US" dirty="0">
              <a:latin typeface="Segoe UI" panose="020B0502040204020203" pitchFamily="34" charset="0"/>
              <a:cs typeface="Segoe UI" panose="020B0502040204020203" pitchFamily="34" charset="0"/>
            </a:endParaRPr>
          </a:p>
        </p:txBody>
      </p:sp>
      <p:sp>
        <p:nvSpPr>
          <p:cNvPr id="5" name="Rectangle 4"/>
          <p:cNvSpPr/>
          <p:nvPr/>
        </p:nvSpPr>
        <p:spPr>
          <a:xfrm>
            <a:off x="7748888" y="1477287"/>
            <a:ext cx="2453107" cy="369332"/>
          </a:xfrm>
          <a:prstGeom prst="rect">
            <a:avLst/>
          </a:prstGeom>
        </p:spPr>
        <p:txBody>
          <a:bodyPr wrap="none">
            <a:spAutoFit/>
          </a:bodyPr>
          <a:lstStyle/>
          <a:p>
            <a:r>
              <a:rPr lang="en-US" dirty="0">
                <a:solidFill>
                  <a:schemeClr val="accent4"/>
                </a:solidFill>
                <a:latin typeface="Segoe UI" panose="020B0502040204020203" pitchFamily="34" charset="0"/>
                <a:cs typeface="Segoe UI" panose="020B0502040204020203" pitchFamily="34" charset="0"/>
              </a:rPr>
              <a:t>Data structures in </a:t>
            </a:r>
            <a:r>
              <a:rPr lang="en-US" dirty="0" smtClean="0">
                <a:solidFill>
                  <a:schemeClr val="accent4"/>
                </a:solidFill>
                <a:latin typeface="Segoe UI" panose="020B0502040204020203" pitchFamily="34" charset="0"/>
                <a:cs typeface="Segoe UI" panose="020B0502040204020203" pitchFamily="34" charset="0"/>
              </a:rPr>
              <a:t>PHP</a:t>
            </a:r>
            <a:endParaRPr lang="en-US" sz="1400" dirty="0">
              <a:solidFill>
                <a:srgbClr val="202124"/>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242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Linked list ( </a:t>
            </a:r>
            <a:r>
              <a:rPr lang="en-US" dirty="0" smtClean="0">
                <a:latin typeface="Segoe UI" panose="020B0502040204020203" pitchFamily="34" charset="0"/>
                <a:cs typeface="Segoe UI" panose="020B0502040204020203" pitchFamily="34" charset="0"/>
              </a:rPr>
              <a:t>singly, doubly)</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12</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096000" cy="830997"/>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linked list </a:t>
            </a:r>
            <a:r>
              <a:rPr lang="en-US" sz="1600" dirty="0">
                <a:latin typeface="Segoe UI" panose="020B0502040204020203" pitchFamily="34" charset="0"/>
                <a:cs typeface="Segoe UI" panose="020B0502040204020203" pitchFamily="34" charset="0"/>
              </a:rPr>
              <a:t>is a linear data structure, </a:t>
            </a:r>
            <a:r>
              <a:rPr lang="en-US" sz="1600" dirty="0" smtClean="0">
                <a:latin typeface="Segoe UI" panose="020B0502040204020203" pitchFamily="34" charset="0"/>
                <a:cs typeface="Segoe UI" panose="020B0502040204020203" pitchFamily="34" charset="0"/>
              </a:rPr>
              <a:t>but unlike arrays, they </a:t>
            </a:r>
            <a:r>
              <a:rPr lang="en-US" sz="1600" dirty="0">
                <a:latin typeface="Segoe UI" panose="020B0502040204020203" pitchFamily="34" charset="0"/>
                <a:cs typeface="Segoe UI" panose="020B0502040204020203" pitchFamily="34" charset="0"/>
              </a:rPr>
              <a:t>are not stored at contiguous memory locations. The elements in a linked list are linked using </a:t>
            </a:r>
            <a:r>
              <a:rPr lang="en-US" sz="1600" dirty="0" smtClean="0">
                <a:latin typeface="Segoe UI" panose="020B0502040204020203" pitchFamily="34" charset="0"/>
                <a:cs typeface="Segoe UI" panose="020B0502040204020203" pitchFamily="34" charset="0"/>
              </a:rPr>
              <a:t>pointers.</a:t>
            </a:r>
          </a:p>
        </p:txBody>
      </p:sp>
      <p:sp>
        <p:nvSpPr>
          <p:cNvPr id="19" name="Rectangle 18"/>
          <p:cNvSpPr/>
          <p:nvPr/>
        </p:nvSpPr>
        <p:spPr>
          <a:xfrm>
            <a:off x="1364379" y="3480766"/>
            <a:ext cx="3076254" cy="2616422"/>
          </a:xfrm>
          <a:prstGeom prst="rect">
            <a:avLst/>
          </a:prstGeom>
        </p:spPr>
        <p:txBody>
          <a:bodyPr wrap="square">
            <a:spAutoFit/>
          </a:bodyPr>
          <a:lstStyle/>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Main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a</a:t>
            </a:r>
            <a:r>
              <a:rPr lang="en-US" sz="1600" dirty="0">
                <a:solidFill>
                  <a:schemeClr val="dk1"/>
                </a:solidFill>
                <a:latin typeface="Segoe UI" panose="020B0502040204020203" pitchFamily="34" charset="0"/>
                <a:ea typeface="Red Hat Text"/>
                <a:cs typeface="Segoe UI" panose="020B0502040204020203" pitchFamily="34" charset="0"/>
              </a:rPr>
              <a:t>ppend</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prepend</a:t>
            </a:r>
            <a:endParaRPr lang="en-US" sz="1600" dirty="0">
              <a:solidFill>
                <a:schemeClr val="dk1"/>
              </a:solidFill>
              <a:latin typeface="Segoe UI" panose="020B0502040204020203" pitchFamily="34" charset="0"/>
              <a:ea typeface="Red Hat Text"/>
              <a:cs typeface="Segoe UI" panose="020B0502040204020203" pitchFamily="34" charset="0"/>
            </a:endParaRPr>
          </a:p>
          <a:p>
            <a:pPr>
              <a:lnSpc>
                <a:spcPct val="115000"/>
              </a:lnSpc>
              <a:buClr>
                <a:schemeClr val="accent1"/>
              </a:buClr>
              <a:buSzPts val="2400"/>
            </a:pPr>
            <a:r>
              <a:rPr lang="en-US" sz="1600" dirty="0">
                <a:solidFill>
                  <a:schemeClr val="dk1"/>
                </a:solidFill>
                <a:latin typeface="Segoe UI" panose="020B0502040204020203" pitchFamily="34" charset="0"/>
                <a:ea typeface="Red Hat Text"/>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a:t>
            </a:r>
            <a:r>
              <a:rPr lang="en-US" sz="1600" dirty="0">
                <a:solidFill>
                  <a:schemeClr val="dk1"/>
                </a:solidFill>
                <a:latin typeface="Segoe UI" panose="020B0502040204020203" pitchFamily="34" charset="0"/>
                <a:ea typeface="Red Hat Text"/>
                <a:cs typeface="Segoe UI" panose="020B0502040204020203" pitchFamily="34" charset="0"/>
              </a:rPr>
              <a:t>ize</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toArray</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search</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getLast( by recursive call )</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deleteNode</a:t>
            </a:r>
            <a:endParaRPr lang="en-US" sz="1600" dirty="0">
              <a:solidFill>
                <a:schemeClr val="dk1"/>
              </a:solidFill>
              <a:latin typeface="Segoe UI" panose="020B0502040204020203" pitchFamily="34" charset="0"/>
              <a:ea typeface="Red Hat Text"/>
              <a:cs typeface="Segoe UI" panose="020B0502040204020203"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3488082298"/>
              </p:ext>
            </p:extLst>
          </p:nvPr>
        </p:nvGraphicFramePr>
        <p:xfrm>
          <a:off x="5855678" y="3218611"/>
          <a:ext cx="5481063" cy="2816700"/>
        </p:xfrm>
        <a:graphic>
          <a:graphicData uri="http://schemas.openxmlformats.org/drawingml/2006/table">
            <a:tbl>
              <a:tblPr>
                <a:tableStyleId>{775DCB02-9BB8-47FD-8907-85C794F793BA}</a:tableStyleId>
              </a:tblPr>
              <a:tblGrid>
                <a:gridCol w="1827021">
                  <a:extLst>
                    <a:ext uri="{9D8B030D-6E8A-4147-A177-3AD203B41FA5}">
                      <a16:colId xmlns:a16="http://schemas.microsoft.com/office/drawing/2014/main" val="64851094"/>
                    </a:ext>
                  </a:extLst>
                </a:gridCol>
                <a:gridCol w="1827021">
                  <a:extLst>
                    <a:ext uri="{9D8B030D-6E8A-4147-A177-3AD203B41FA5}">
                      <a16:colId xmlns:a16="http://schemas.microsoft.com/office/drawing/2014/main" val="1353966151"/>
                    </a:ext>
                  </a:extLst>
                </a:gridCol>
                <a:gridCol w="1827021">
                  <a:extLst>
                    <a:ext uri="{9D8B030D-6E8A-4147-A177-3AD203B41FA5}">
                      <a16:colId xmlns:a16="http://schemas.microsoft.com/office/drawing/2014/main" val="2043248338"/>
                    </a:ext>
                  </a:extLst>
                </a:gridCol>
              </a:tblGrid>
              <a:tr h="485036">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t>
                      </a: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Array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Linked 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beginning</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end</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endPar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742927673"/>
                  </a:ext>
                </a:extLst>
              </a:tr>
              <a:tr h="333538">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Insert/Delete at middle</a:t>
                      </a:r>
                      <a:endParaRPr lang="en-US"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O(n)</a:t>
                      </a:r>
                    </a:p>
                  </a:txBody>
                  <a:tcPr marL="121900" marR="121900" marT="91433" marB="91433" anchor="ctr">
                    <a:solidFill>
                      <a:schemeClr val="bg1"/>
                    </a:solidFill>
                  </a:tcPr>
                </a:tc>
                <a:extLst>
                  <a:ext uri="{0D108BD9-81ED-4DB2-BD59-A6C34878D82A}">
                    <a16:rowId xmlns:a16="http://schemas.microsoft.com/office/drawing/2014/main" val="968978206"/>
                  </a:ext>
                </a:extLst>
              </a:tr>
            </a:tbl>
          </a:graphicData>
        </a:graphic>
      </p:graphicFrame>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5242" y="2021826"/>
            <a:ext cx="3551499" cy="1009459"/>
          </a:xfrm>
          <a:prstGeom prst="rect">
            <a:avLst/>
          </a:prstGeom>
        </p:spPr>
      </p:pic>
      <p:sp>
        <p:nvSpPr>
          <p:cNvPr id="10" name="Rectangle 9"/>
          <p:cNvSpPr/>
          <p:nvPr/>
        </p:nvSpPr>
        <p:spPr>
          <a:xfrm>
            <a:off x="1392633" y="2802328"/>
            <a:ext cx="3876053"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a doubly linked list, a singly linked list item does not know its previous item.</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89663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Stack</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13</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5421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Stack</a:t>
            </a:r>
            <a:r>
              <a:rPr lang="en-US" sz="1600" dirty="0" smtClean="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is data structure witch uses LIFO( Last In, First Out ) algorithm.</a:t>
            </a:r>
          </a:p>
          <a:p>
            <a:r>
              <a:rPr lang="en-US" sz="1600" dirty="0">
                <a:latin typeface="Segoe UI" panose="020B0502040204020203" pitchFamily="34" charset="0"/>
                <a:cs typeface="Segoe UI" panose="020B0502040204020203" pitchFamily="34" charset="0"/>
              </a:rPr>
              <a:t>S</a:t>
            </a:r>
            <a:r>
              <a:rPr lang="en-US" sz="1600" dirty="0" smtClean="0">
                <a:latin typeface="Segoe UI" panose="020B0502040204020203" pitchFamily="34" charset="0"/>
                <a:cs typeface="Segoe UI" panose="020B0502040204020203" pitchFamily="34" charset="0"/>
              </a:rPr>
              <a:t>tack </a:t>
            </a:r>
            <a:r>
              <a:rPr lang="en-US" sz="1600" dirty="0">
                <a:latin typeface="Segoe UI" panose="020B0502040204020203" pitchFamily="34" charset="0"/>
                <a:cs typeface="Segoe UI" panose="020B0502040204020203" pitchFamily="34" charset="0"/>
              </a:rPr>
              <a:t>allows operations at one end only</a:t>
            </a:r>
            <a:r>
              <a:rPr lang="en-US"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Where stack uses? </a:t>
            </a:r>
            <a:r>
              <a:rPr lang="en-US" sz="1600" dirty="0">
                <a:latin typeface="Segoe UI" panose="020B0502040204020203" pitchFamily="34" charset="0"/>
                <a:cs typeface="Segoe UI" panose="020B0502040204020203" pitchFamily="34" charset="0"/>
              </a:rPr>
              <a:t>For example </a:t>
            </a:r>
            <a:r>
              <a:rPr lang="en-US" sz="1600" dirty="0">
                <a:latin typeface="Segoe UI" panose="020B0502040204020203" pitchFamily="34" charset="0"/>
                <a:cs typeface="Segoe UI" panose="020B0502040204020203" pitchFamily="34" charset="0"/>
              </a:rPr>
              <a:t>nested functions </a:t>
            </a:r>
            <a:r>
              <a:rPr lang="en-US" sz="1600" dirty="0">
                <a:latin typeface="Segoe UI" panose="020B0502040204020203" pitchFamily="34" charset="0"/>
                <a:cs typeface="Segoe UI" panose="020B0502040204020203" pitchFamily="34" charset="0"/>
              </a:rPr>
              <a:t>calls are stored on the Call Stack</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19" name="Rectangle 18"/>
          <p:cNvSpPr/>
          <p:nvPr/>
        </p:nvSpPr>
        <p:spPr>
          <a:xfrm>
            <a:off x="1392633" y="4637861"/>
            <a:ext cx="1571284"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Push</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Pop</a:t>
            </a:r>
          </a:p>
          <a:p>
            <a:pPr marL="457200" indent="-457200">
              <a:lnSpc>
                <a:spcPct val="115000"/>
              </a:lnSpc>
              <a:buClr>
                <a:schemeClr val="accent1"/>
              </a:buClr>
              <a:buSzPts val="2400"/>
              <a:buFont typeface="Red Hat Text"/>
              <a:buChar char="●"/>
            </a:pPr>
            <a:r>
              <a:rPr lang="en-US" sz="1600" dirty="0">
                <a:solidFill>
                  <a:schemeClr val="dk1"/>
                </a:solidFill>
                <a:latin typeface="Segoe UI" panose="020B0502040204020203" pitchFamily="34" charset="0"/>
                <a:ea typeface="Red Hat Text"/>
                <a:cs typeface="Segoe UI" panose="020B0502040204020203" pitchFamily="34" charset="0"/>
              </a:rPr>
              <a:t>Peek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767" y="831561"/>
            <a:ext cx="4531017" cy="2682985"/>
          </a:xfrm>
          <a:prstGeom prst="rect">
            <a:avLst/>
          </a:prstGeom>
        </p:spPr>
      </p:pic>
      <p:sp>
        <p:nvSpPr>
          <p:cNvPr id="2" name="Rectangle 1"/>
          <p:cNvSpPr/>
          <p:nvPr/>
        </p:nvSpPr>
        <p:spPr>
          <a:xfrm>
            <a:off x="5397100" y="3517555"/>
            <a:ext cx="6096000" cy="2308324"/>
          </a:xfrm>
          <a:prstGeom prst="rect">
            <a:avLst/>
          </a:prstGeom>
        </p:spPr>
        <p:txBody>
          <a:bodyPr>
            <a:spAutoFit/>
          </a:bodyPr>
          <a:lstStyle/>
          <a:p>
            <a:r>
              <a:rPr lang="en-US" sz="1600" dirty="0">
                <a:latin typeface="Segoe UI" panose="020B0502040204020203" pitchFamily="34" charset="0"/>
                <a:cs typeface="Segoe UI" panose="020B0502040204020203" pitchFamily="34" charset="0"/>
              </a:rPr>
              <a:t>When a function makes a nested call, the following </a:t>
            </a:r>
            <a:r>
              <a:rPr lang="en-US" sz="1600" dirty="0" smtClean="0">
                <a:latin typeface="Segoe UI" panose="020B0502040204020203" pitchFamily="34" charset="0"/>
                <a:cs typeface="Segoe UI" panose="020B0502040204020203" pitchFamily="34" charset="0"/>
              </a:rPr>
              <a:t>happens</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of the current function is </a:t>
            </a:r>
            <a:r>
              <a:rPr lang="en-US" sz="1600" dirty="0" smtClean="0">
                <a:latin typeface="Segoe UI" panose="020B0502040204020203" pitchFamily="34" charset="0"/>
                <a:cs typeface="Segoe UI" panose="020B0502040204020203" pitchFamily="34" charset="0"/>
              </a:rPr>
              <a:t>suspended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execution context associated with it is stored </a:t>
            </a:r>
            <a:r>
              <a:rPr lang="en-US" sz="1600" dirty="0" smtClean="0">
                <a:latin typeface="Segoe UI" panose="020B0502040204020203" pitchFamily="34" charset="0"/>
                <a:cs typeface="Segoe UI" panose="020B0502040204020203" pitchFamily="34" charset="0"/>
              </a:rPr>
              <a:t>in </a:t>
            </a:r>
            <a:r>
              <a:rPr lang="en-US" sz="1600" b="1" dirty="0" smtClean="0">
                <a:latin typeface="Segoe UI" panose="020B0502040204020203" pitchFamily="34" charset="0"/>
                <a:cs typeface="Segoe UI" panose="020B0502040204020203" pitchFamily="34" charset="0"/>
              </a:rPr>
              <a:t>execution </a:t>
            </a:r>
            <a:r>
              <a:rPr lang="en-US" sz="1600" b="1" dirty="0">
                <a:latin typeface="Segoe UI" panose="020B0502040204020203" pitchFamily="34" charset="0"/>
                <a:cs typeface="Segoe UI" panose="020B0502040204020203" pitchFamily="34" charset="0"/>
              </a:rPr>
              <a:t>context </a:t>
            </a:r>
            <a:r>
              <a:rPr lang="en-US" sz="1600" b="1"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Nested </a:t>
            </a:r>
            <a:r>
              <a:rPr lang="en-US" sz="1600" dirty="0">
                <a:latin typeface="Segoe UI" panose="020B0502040204020203" pitchFamily="34" charset="0"/>
                <a:cs typeface="Segoe UI" panose="020B0502040204020203" pitchFamily="34" charset="0"/>
              </a:rPr>
              <a:t>calls are executed, for each of which its own execution context is </a:t>
            </a:r>
            <a:r>
              <a:rPr lang="en-US" sz="1600" dirty="0" smtClean="0">
                <a:latin typeface="Segoe UI" panose="020B0502040204020203" pitchFamily="34" charset="0"/>
                <a:cs typeface="Segoe UI" panose="020B0502040204020203" pitchFamily="34" charset="0"/>
              </a:rPr>
              <a:t>created</a:t>
            </a:r>
          </a:p>
          <a:p>
            <a:pPr marL="285750" indent="-285750">
              <a:buFont typeface="Arial" panose="020B0604020202020204" pitchFamily="34" charset="0"/>
              <a:buChar char="•"/>
            </a:pPr>
            <a:r>
              <a:rPr lang="en-US" sz="1600" dirty="0" smtClean="0">
                <a:latin typeface="Segoe UI" panose="020B0502040204020203" pitchFamily="34" charset="0"/>
                <a:cs typeface="Segoe UI" panose="020B0502040204020203" pitchFamily="34" charset="0"/>
              </a:rPr>
              <a:t>After </a:t>
            </a:r>
            <a:r>
              <a:rPr lang="en-US" sz="1600" dirty="0">
                <a:latin typeface="Segoe UI" panose="020B0502040204020203" pitchFamily="34" charset="0"/>
                <a:cs typeface="Segoe UI" panose="020B0502040204020203" pitchFamily="34" charset="0"/>
              </a:rPr>
              <a:t>their completion, the old context is popped off the stack, and the execution of the external function resumes where it left off.</a:t>
            </a:r>
          </a:p>
        </p:txBody>
      </p:sp>
      <p:pic>
        <p:nvPicPr>
          <p:cNvPr id="21" name="Picture 20"/>
          <p:cNvPicPr>
            <a:picLocks noChangeAspect="1"/>
          </p:cNvPicPr>
          <p:nvPr/>
        </p:nvPicPr>
        <p:blipFill>
          <a:blip r:embed="rId5"/>
          <a:stretch>
            <a:fillRect/>
          </a:stretch>
        </p:blipFill>
        <p:spPr>
          <a:xfrm>
            <a:off x="1419458" y="3103655"/>
            <a:ext cx="2343150" cy="1304925"/>
          </a:xfrm>
          <a:prstGeom prst="rect">
            <a:avLst/>
          </a:prstGeom>
        </p:spPr>
      </p:pic>
      <p:sp>
        <p:nvSpPr>
          <p:cNvPr id="22" name="Rectangle 21"/>
          <p:cNvSpPr/>
          <p:nvPr/>
        </p:nvSpPr>
        <p:spPr>
          <a:xfrm>
            <a:off x="3069071" y="4671717"/>
            <a:ext cx="1571284" cy="904863"/>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214886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Queue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5612134" cy="1323439"/>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hlinkClick r:id="rId3"/>
              </a:rPr>
              <a:t>Queue</a:t>
            </a:r>
            <a:r>
              <a:rPr lang="en-US" sz="1600" dirty="0" smtClean="0">
                <a:latin typeface="Segoe UI" panose="020B0502040204020203" pitchFamily="34" charset="0"/>
                <a:cs typeface="Segoe UI" panose="020B0502040204020203" pitchFamily="34" charset="0"/>
              </a:rPr>
              <a:t> is data structure witch FIFO( First In, First Out ) </a:t>
            </a:r>
            <a:r>
              <a:rPr lang="en-US" sz="1600" dirty="0">
                <a:latin typeface="Segoe UI" panose="020B0502040204020203" pitchFamily="34" charset="0"/>
                <a:cs typeface="Segoe UI" panose="020B0502040204020203" pitchFamily="34" charset="0"/>
              </a:rPr>
              <a:t>algorithm.</a:t>
            </a:r>
          </a:p>
          <a:p>
            <a:r>
              <a:rPr lang="en-US" sz="1600" dirty="0">
                <a:latin typeface="Segoe UI" panose="020B0502040204020203" pitchFamily="34" charset="0"/>
                <a:cs typeface="Segoe UI" panose="020B0502040204020203" pitchFamily="34" charset="0"/>
              </a:rPr>
              <a:t>Unlike stacks, a queue is open at both its ends. </a:t>
            </a:r>
            <a:r>
              <a:rPr lang="en-US" sz="1600" dirty="0">
                <a:latin typeface="Segoe UI" panose="020B0502040204020203" pitchFamily="34" charset="0"/>
                <a:cs typeface="Segoe UI" panose="020B0502040204020203" pitchFamily="34" charset="0"/>
              </a:rPr>
              <a:t>One end is always used to insert data (enqueue) and the other is used to remove data (dequeue).</a:t>
            </a:r>
          </a:p>
        </p:txBody>
      </p:sp>
      <p:sp>
        <p:nvSpPr>
          <p:cNvPr id="19" name="Rectangle 18"/>
          <p:cNvSpPr/>
          <p:nvPr/>
        </p:nvSpPr>
        <p:spPr>
          <a:xfrm>
            <a:off x="1392633" y="4637861"/>
            <a:ext cx="3076254" cy="118801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Main </a:t>
            </a:r>
            <a:r>
              <a:rPr lang="en-US" sz="1600" dirty="0" smtClean="0">
                <a:latin typeface="Segoe UI" panose="020B0502040204020203" pitchFamily="34" charset="0"/>
                <a:cs typeface="Segoe UI" panose="020B0502040204020203" pitchFamily="34" charset="0"/>
              </a:rPr>
              <a:t>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Enqueue</a:t>
            </a:r>
            <a:endParaRPr lang="en-US" sz="1600" dirty="0">
              <a:solidFill>
                <a:schemeClr val="dk1"/>
              </a:solidFill>
              <a:latin typeface="Segoe UI" panose="020B0502040204020203" pitchFamily="34" charset="0"/>
              <a:ea typeface="Red Hat Text"/>
              <a:cs typeface="Segoe UI" panose="020B0502040204020203" pitchFamily="34" charset="0"/>
            </a:endParaRP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Dequeue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Peek</a:t>
            </a:r>
            <a:endParaRPr lang="en-US" sz="1600" dirty="0">
              <a:solidFill>
                <a:schemeClr val="dk1"/>
              </a:solidFill>
              <a:latin typeface="Segoe UI" panose="020B0502040204020203" pitchFamily="34" charset="0"/>
              <a:ea typeface="Red Hat Text"/>
              <a:cs typeface="Segoe UI" panose="020B0502040204020203" pitchFamily="34" charset="0"/>
            </a:endParaRP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775" y="1169450"/>
            <a:ext cx="4251847" cy="2882287"/>
          </a:xfrm>
          <a:prstGeom prst="rect">
            <a:avLst/>
          </a:prstGeom>
        </p:spPr>
      </p:pic>
      <p:sp>
        <p:nvSpPr>
          <p:cNvPr id="22" name="Rectangle 21"/>
          <p:cNvSpPr/>
          <p:nvPr/>
        </p:nvSpPr>
        <p:spPr>
          <a:xfrm>
            <a:off x="3105952" y="4637861"/>
            <a:ext cx="1571284" cy="940257"/>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Other methods</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Size</a:t>
            </a:r>
          </a:p>
          <a:p>
            <a:pPr marL="457200" indent="-457200">
              <a:lnSpc>
                <a:spcPct val="115000"/>
              </a:lnSpc>
              <a:buClr>
                <a:schemeClr val="accent1"/>
              </a:buClr>
              <a:buSzPts val="2400"/>
              <a:buFont typeface="Red Hat Text"/>
              <a:buChar char="●"/>
            </a:pPr>
            <a:r>
              <a:rPr lang="en-US" sz="1600" dirty="0" smtClean="0">
                <a:solidFill>
                  <a:schemeClr val="dk1"/>
                </a:solidFill>
                <a:latin typeface="Segoe UI" panose="020B0502040204020203" pitchFamily="34" charset="0"/>
                <a:ea typeface="Red Hat Text"/>
                <a:cs typeface="Segoe UI" panose="020B0502040204020203" pitchFamily="34" charset="0"/>
              </a:rPr>
              <a:t>isEmpty</a:t>
            </a:r>
            <a:endParaRPr lang="en-US" sz="1600" dirty="0">
              <a:solidFill>
                <a:schemeClr val="dk1"/>
              </a:solidFill>
              <a:latin typeface="Segoe UI" panose="020B0502040204020203" pitchFamily="34" charset="0"/>
              <a:ea typeface="Red Hat Text"/>
              <a:cs typeface="Segoe UI" panose="020B0502040204020203" pitchFamily="34" charset="0"/>
            </a:endParaRPr>
          </a:p>
        </p:txBody>
      </p:sp>
    </p:spTree>
    <p:extLst>
      <p:ext uri="{BB962C8B-B14F-4D97-AF65-F5344CB8AC3E}">
        <p14:creationId xmlns:p14="http://schemas.microsoft.com/office/powerpoint/2010/main" val="385700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Trees</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15</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6" name="Rectangle 5"/>
          <p:cNvSpPr/>
          <p:nvPr/>
        </p:nvSpPr>
        <p:spPr>
          <a:xfrm>
            <a:off x="1392633" y="1834500"/>
            <a:ext cx="6183824" cy="2000548"/>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Unlike linear lists, trees is nonlinear</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Several facts about trees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A </a:t>
            </a:r>
            <a:r>
              <a:rPr lang="en-US" sz="1600" dirty="0">
                <a:latin typeface="Segoe UI" panose="020B0502040204020203" pitchFamily="34" charset="0"/>
                <a:cs typeface="Segoe UI" panose="020B0502040204020203" pitchFamily="34" charset="0"/>
                <a:hlinkClick r:id="rId3"/>
              </a:rPr>
              <a:t>tree</a:t>
            </a:r>
            <a:r>
              <a:rPr lang="en-US" sz="1600" dirty="0">
                <a:latin typeface="Segoe UI" panose="020B0502040204020203" pitchFamily="34" charset="0"/>
                <a:cs typeface="Segoe UI" panose="020B0502040204020203" pitchFamily="34" charset="0"/>
              </a:rPr>
              <a:t>’s node </a:t>
            </a:r>
            <a:r>
              <a:rPr lang="en-US" sz="1600" dirty="0">
                <a:latin typeface="Segoe UI" panose="020B0502040204020203" pitchFamily="34" charset="0"/>
                <a:cs typeface="Segoe UI" panose="020B0502040204020203" pitchFamily="34" charset="0"/>
              </a:rPr>
              <a:t>can have several child </a:t>
            </a:r>
            <a:r>
              <a:rPr lang="en-US" sz="1600" dirty="0">
                <a:latin typeface="Segoe UI" panose="020B0502040204020203" pitchFamily="34" charset="0"/>
                <a:cs typeface="Segoe UI" panose="020B0502040204020203" pitchFamily="34" charset="0"/>
              </a:rPr>
              <a:t>nodes.</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Singly </a:t>
            </a:r>
            <a:r>
              <a:rPr lang="en-US" sz="1600" dirty="0">
                <a:latin typeface="Segoe UI" panose="020B0502040204020203" pitchFamily="34" charset="0"/>
                <a:cs typeface="Segoe UI" panose="020B0502040204020203" pitchFamily="34" charset="0"/>
              </a:rPr>
              <a:t>linked list is special case of </a:t>
            </a:r>
            <a:r>
              <a:rPr lang="en-US" sz="1600" dirty="0">
                <a:latin typeface="Segoe UI" panose="020B0502040204020203" pitchFamily="34" charset="0"/>
                <a:cs typeface="Segoe UI" panose="020B0502040204020203" pitchFamily="34" charset="0"/>
              </a:rPr>
              <a:t>tree.</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Tree node can point only </a:t>
            </a:r>
            <a:r>
              <a:rPr lang="en-US" sz="1600" dirty="0">
                <a:latin typeface="Segoe UI" panose="020B0502040204020203" pitchFamily="34" charset="0"/>
                <a:cs typeface="Segoe UI" panose="020B0502040204020203" pitchFamily="34" charset="0"/>
              </a:rPr>
              <a:t>child ( parent </a:t>
            </a:r>
            <a:r>
              <a:rPr lang="en-US" sz="1600" dirty="0" smtClean="0">
                <a:latin typeface="Segoe UI" panose="020B0502040204020203" pitchFamily="34" charset="0"/>
                <a:cs typeface="Segoe UI" panose="020B0502040204020203" pitchFamily="34" charset="0"/>
              </a:rPr>
              <a:t>&lt;&gt; child </a:t>
            </a:r>
            <a:r>
              <a:rPr lang="en-US" sz="1600" dirty="0">
                <a:latin typeface="Segoe UI" panose="020B0502040204020203" pitchFamily="34" charset="0"/>
                <a:cs typeface="Segoe UI" panose="020B0502040204020203" pitchFamily="34" charset="0"/>
              </a:rPr>
              <a:t>relationship </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We can not have node pointing to sibling</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Only one root element(top of tree</a:t>
            </a:r>
            <a:r>
              <a:rPr lang="en-US" sz="1600" dirty="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p:txBody>
      </p:sp>
      <p:sp>
        <p:nvSpPr>
          <p:cNvPr id="19" name="Rectangle 18"/>
          <p:cNvSpPr/>
          <p:nvPr/>
        </p:nvSpPr>
        <p:spPr>
          <a:xfrm>
            <a:off x="1392633" y="3912077"/>
            <a:ext cx="8215824" cy="2037481"/>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Basic </a:t>
            </a:r>
            <a:r>
              <a:rPr lang="en-US" sz="1600" dirty="0" smtClean="0">
                <a:latin typeface="Segoe UI" panose="020B0502040204020203" pitchFamily="34" charset="0"/>
                <a:cs typeface="Segoe UI" panose="020B0502040204020203" pitchFamily="34" charset="0"/>
              </a:rPr>
              <a:t>terminology</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Root – the top of </a:t>
            </a:r>
            <a:r>
              <a:rPr lang="en-US" sz="1600" dirty="0" smtClean="0">
                <a:latin typeface="Segoe UI" panose="020B0502040204020203" pitchFamily="34" charset="0"/>
                <a:cs typeface="Segoe UI" panose="020B0502040204020203" pitchFamily="34" charset="0"/>
              </a:rPr>
              <a:t>tree</a:t>
            </a:r>
          </a:p>
          <a:p>
            <a:pPr indent="-457200">
              <a:lnSpc>
                <a:spcPct val="115000"/>
              </a:lnSpc>
              <a:buClr>
                <a:schemeClr val="accent1"/>
              </a:buClr>
              <a:buSzPts val="2400"/>
              <a:buFont typeface="Red Hat Text"/>
              <a:buChar char="●"/>
            </a:pPr>
            <a:r>
              <a:rPr lang="en-US" sz="1600" dirty="0" smtClean="0">
                <a:latin typeface="Segoe UI" panose="020B0502040204020203" pitchFamily="34" charset="0"/>
                <a:cs typeface="Segoe UI" panose="020B0502040204020203" pitchFamily="34" charset="0"/>
              </a:rPr>
              <a:t>Parent </a:t>
            </a:r>
            <a:r>
              <a:rPr lang="en-US" sz="1600" dirty="0">
                <a:latin typeface="Segoe UI" panose="020B0502040204020203" pitchFamily="34" charset="0"/>
                <a:cs typeface="Segoe UI" panose="020B0502040204020203" pitchFamily="34" charset="0"/>
              </a:rPr>
              <a:t>– the converse notion of a </a:t>
            </a:r>
            <a:r>
              <a:rPr lang="en-US" sz="1600" dirty="0">
                <a:latin typeface="Segoe UI" panose="020B0502040204020203" pitchFamily="34" charset="0"/>
                <a:cs typeface="Segoe UI" panose="020B0502040204020203" pitchFamily="34" charset="0"/>
              </a:rPr>
              <a:t>child</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Edge – connection between one node and another</a:t>
            </a:r>
            <a:r>
              <a:rPr lang="en-US" sz="1600" dirty="0" smtClean="0">
                <a:latin typeface="Segoe UI" panose="020B0502040204020203" pitchFamily="34" charset="0"/>
                <a:cs typeface="Segoe UI" panose="020B0502040204020203" pitchFamily="34" charset="0"/>
              </a:rPr>
              <a:t>( parent </a:t>
            </a:r>
            <a:r>
              <a:rPr lang="en-US" sz="1600" dirty="0">
                <a:latin typeface="Segoe UI" panose="020B0502040204020203" pitchFamily="34" charset="0"/>
                <a:cs typeface="Segoe UI" panose="020B0502040204020203" pitchFamily="34" charset="0"/>
              </a:rPr>
              <a:t>&lt;&gt; </a:t>
            </a:r>
            <a:r>
              <a:rPr lang="en-US" sz="1600" dirty="0" smtClean="0">
                <a:latin typeface="Segoe UI" panose="020B0502040204020203" pitchFamily="34" charset="0"/>
                <a:cs typeface="Segoe UI" panose="020B0502040204020203" pitchFamily="34" charset="0"/>
              </a:rPr>
              <a:t>child )</a:t>
            </a:r>
            <a:endParaRPr lang="en-US" sz="1600" dirty="0">
              <a:latin typeface="Segoe UI" panose="020B0502040204020203" pitchFamily="34" charset="0"/>
              <a:cs typeface="Segoe UI" panose="020B0502040204020203" pitchFamily="34" charset="0"/>
            </a:endParaRP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Siblings – nodes with same </a:t>
            </a:r>
            <a:r>
              <a:rPr lang="en-US" sz="1600" dirty="0">
                <a:latin typeface="Segoe UI" panose="020B0502040204020203" pitchFamily="34" charset="0"/>
                <a:cs typeface="Segoe UI" panose="020B0502040204020203" pitchFamily="34" charset="0"/>
              </a:rPr>
              <a:t>parents</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Child </a:t>
            </a:r>
            <a:r>
              <a:rPr lang="en-US" sz="1600" dirty="0">
                <a:latin typeface="Segoe UI" panose="020B0502040204020203" pitchFamily="34" charset="0"/>
                <a:cs typeface="Segoe UI" panose="020B0502040204020203" pitchFamily="34" charset="0"/>
              </a:rPr>
              <a:t>– a node directly connected to another node when moving away from the </a:t>
            </a:r>
            <a:r>
              <a:rPr lang="en-US" sz="1600" dirty="0">
                <a:latin typeface="Segoe UI" panose="020B0502040204020203" pitchFamily="34" charset="0"/>
                <a:cs typeface="Segoe UI" panose="020B0502040204020203" pitchFamily="34" charset="0"/>
              </a:rPr>
              <a:t>root</a:t>
            </a:r>
          </a:p>
          <a:p>
            <a:pPr indent="-457200">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Leaf </a:t>
            </a:r>
            <a:r>
              <a:rPr lang="en-US" sz="1600" dirty="0">
                <a:latin typeface="Segoe UI" panose="020B0502040204020203" pitchFamily="34" charset="0"/>
                <a:cs typeface="Segoe UI" panose="020B0502040204020203" pitchFamily="34" charset="0"/>
              </a:rPr>
              <a:t>a node who has no </a:t>
            </a:r>
            <a:r>
              <a:rPr lang="en-US" sz="1600" dirty="0" smtClean="0">
                <a:latin typeface="Segoe UI" panose="020B0502040204020203" pitchFamily="34" charset="0"/>
                <a:cs typeface="Segoe UI" panose="020B0502040204020203" pitchFamily="34" charset="0"/>
              </a:rPr>
              <a:t>child</a:t>
            </a:r>
            <a:endParaRPr lang="en-US" sz="16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774" y="990101"/>
            <a:ext cx="3090848" cy="2660282"/>
          </a:xfrm>
          <a:prstGeom prst="rect">
            <a:avLst/>
          </a:prstGeom>
        </p:spPr>
      </p:pic>
    </p:spTree>
    <p:extLst>
      <p:ext uri="{BB962C8B-B14F-4D97-AF65-F5344CB8AC3E}">
        <p14:creationId xmlns:p14="http://schemas.microsoft.com/office/powerpoint/2010/main" val="6736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Segoe UI" panose="020B0502040204020203" pitchFamily="34" charset="0"/>
                <a:cs typeface="Segoe UI" panose="020B0502040204020203" pitchFamily="34" charset="0"/>
              </a:rPr>
              <a:t>Binary search tree</a:t>
            </a:r>
            <a:endParaRPr dirty="0">
              <a:latin typeface="Segoe UI" panose="020B0502040204020203" pitchFamily="34" charset="0"/>
              <a:cs typeface="Segoe UI" panose="020B0502040204020203" pitchFamily="34" charset="0"/>
            </a:endParaRPr>
          </a:p>
        </p:txBody>
      </p:sp>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16</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 name="Rectangle 2"/>
          <p:cNvSpPr/>
          <p:nvPr/>
        </p:nvSpPr>
        <p:spPr>
          <a:xfrm>
            <a:off x="1392633" y="1834500"/>
            <a:ext cx="6096000" cy="2345257"/>
          </a:xfrm>
          <a:prstGeom prst="rect">
            <a:avLst/>
          </a:prstGeom>
        </p:spPr>
        <p:txBody>
          <a:bodyPr>
            <a:spAutoFit/>
          </a:bodyPr>
          <a:lstStyle/>
          <a:p>
            <a:pPr fontAlgn="base"/>
            <a:r>
              <a:rPr lang="en-US" sz="1600" dirty="0">
                <a:latin typeface="Segoe UI" panose="020B0502040204020203" pitchFamily="34" charset="0"/>
                <a:cs typeface="Segoe UI" panose="020B0502040204020203" pitchFamily="34" charset="0"/>
                <a:hlinkClick r:id="rId3"/>
              </a:rPr>
              <a:t>Binary Search Tree</a:t>
            </a:r>
            <a:r>
              <a:rPr lang="en-US" sz="1600" dirty="0">
                <a:latin typeface="Segoe UI" panose="020B0502040204020203" pitchFamily="34" charset="0"/>
                <a:cs typeface="Segoe UI" panose="020B0502040204020203" pitchFamily="34" charset="0"/>
              </a:rPr>
              <a:t> is a node-based binary tree data structure which has the following properties:</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subtree of a node contains only nodes with keys lesser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right subtree of a node contains only nodes with keys greater than the node’s key.</a:t>
            </a:r>
          </a:p>
          <a:p>
            <a:pPr indent="-457200" fontAlgn="base">
              <a:lnSpc>
                <a:spcPct val="115000"/>
              </a:lnSpc>
              <a:buClr>
                <a:schemeClr val="accent1"/>
              </a:buClr>
              <a:buSzPts val="2400"/>
              <a:buFont typeface="Red Hat Text"/>
              <a:buChar char="●"/>
            </a:pPr>
            <a:r>
              <a:rPr lang="en-US" sz="1600" dirty="0">
                <a:latin typeface="Segoe UI" panose="020B0502040204020203" pitchFamily="34" charset="0"/>
                <a:cs typeface="Segoe UI" panose="020B0502040204020203" pitchFamily="34" charset="0"/>
              </a:rPr>
              <a:t>The left and right subtree each must also be a binary search tree.</a:t>
            </a:r>
          </a:p>
        </p:txBody>
      </p:sp>
      <p:graphicFrame>
        <p:nvGraphicFramePr>
          <p:cNvPr id="8" name="Diagram 7"/>
          <p:cNvGraphicFramePr/>
          <p:nvPr>
            <p:extLst>
              <p:ext uri="{D42A27DB-BD31-4B8C-83A1-F6EECF244321}">
                <p14:modId xmlns:p14="http://schemas.microsoft.com/office/powerpoint/2010/main" val="2096987799"/>
              </p:ext>
            </p:extLst>
          </p:nvPr>
        </p:nvGraphicFramePr>
        <p:xfrm>
          <a:off x="7488633" y="990100"/>
          <a:ext cx="3778989" cy="4786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9996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33454" y="4993888"/>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8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9610000" cy="3006729"/>
          </a:xfrm>
          <a:prstGeom prst="rect">
            <a:avLst/>
          </a:prstGeom>
        </p:spPr>
        <p:txBody>
          <a:bodyPr spcFirstLastPara="1" wrap="square" lIns="0" tIns="0" rIns="0" bIns="0" anchor="t" anchorCtr="0">
            <a:noAutofit/>
          </a:bodyPr>
          <a:lstStyle/>
          <a:p>
            <a:pPr marL="101598" indent="0">
              <a:buNone/>
            </a:pP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Algorithm</a:t>
            </a:r>
            <a:r>
              <a:rPr lang="en-US" sz="32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 </a:t>
            </a: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properties</a:t>
            </a: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p>
          <a:p>
            <a:pPr marL="101598" indent="0">
              <a:buNone/>
            </a:pP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an vertex</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1368969799"/>
              </p:ext>
            </p:extLst>
          </p:nvPr>
        </p:nvGraphicFramePr>
        <p:xfrm>
          <a:off x="1392667" y="3670299"/>
          <a:ext cx="9609966" cy="975332"/>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graphicFrame>
        <p:nvGraphicFramePr>
          <p:cNvPr id="3" name="Table 2"/>
          <p:cNvGraphicFramePr>
            <a:graphicFrameLocks noGrp="1"/>
          </p:cNvGraphicFramePr>
          <p:nvPr>
            <p:extLst>
              <p:ext uri="{D42A27DB-BD31-4B8C-83A1-F6EECF244321}">
                <p14:modId xmlns:p14="http://schemas.microsoft.com/office/powerpoint/2010/main" val="3933372514"/>
              </p:ext>
            </p:extLst>
          </p:nvPr>
        </p:nvGraphicFramePr>
        <p:xfrm>
          <a:off x="1392633" y="4645631"/>
          <a:ext cx="9609966" cy="822932"/>
        </p:xfrm>
        <a:graphic>
          <a:graphicData uri="http://schemas.openxmlformats.org/drawingml/2006/table">
            <a:tbl>
              <a:tblPr>
                <a:noFill/>
              </a:tblPr>
              <a:tblGrid>
                <a:gridCol w="3203322">
                  <a:extLst>
                    <a:ext uri="{9D8B030D-6E8A-4147-A177-3AD203B41FA5}">
                      <a16:colId xmlns:a16="http://schemas.microsoft.com/office/drawing/2014/main" val="1986874484"/>
                    </a:ext>
                  </a:extLst>
                </a:gridCol>
                <a:gridCol w="3203322">
                  <a:extLst>
                    <a:ext uri="{9D8B030D-6E8A-4147-A177-3AD203B41FA5}">
                      <a16:colId xmlns:a16="http://schemas.microsoft.com/office/drawing/2014/main" val="1874644191"/>
                    </a:ext>
                  </a:extLst>
                </a:gridCol>
                <a:gridCol w="3203322">
                  <a:extLst>
                    <a:ext uri="{9D8B030D-6E8A-4147-A177-3AD203B41FA5}">
                      <a16:colId xmlns:a16="http://schemas.microsoft.com/office/drawing/2014/main" val="3233192966"/>
                    </a:ext>
                  </a:extLst>
                </a:gridCol>
              </a:tblGrid>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68466356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498995794"/>
                  </a:ext>
                </a:extLst>
              </a:tr>
            </a:tbl>
          </a:graphicData>
        </a:graphic>
      </p:graphicFrame>
    </p:spTree>
    <p:extLst>
      <p:ext uri="{BB962C8B-B14F-4D97-AF65-F5344CB8AC3E}">
        <p14:creationId xmlns:p14="http://schemas.microsoft.com/office/powerpoint/2010/main" val="27827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In </a:t>
            </a:r>
            <a:r>
              <a:rPr lang="en-US" sz="1600" dirty="0">
                <a:latin typeface="Segoe UI" panose="020B0502040204020203" pitchFamily="34" charset="0"/>
                <a:cs typeface="Segoe UI" panose="020B0502040204020203" pitchFamily="34" charset="0"/>
              </a:rPr>
              <a:t>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r>
          </a:p>
          <a:p>
            <a:pPr marL="101598" indent="0">
              <a:buNone/>
            </a:pPr>
            <a:r>
              <a:rPr lang="en-US" sz="1600" dirty="0" smtClean="0">
                <a:latin typeface="Segoe UI" panose="020B0502040204020203" pitchFamily="34" charset="0"/>
                <a:cs typeface="Segoe UI" panose="020B0502040204020203" pitchFamily="34" charset="0"/>
              </a:rPr>
              <a:t>At it’s </a:t>
            </a:r>
            <a:r>
              <a:rPr lang="en-US" sz="1600" dirty="0">
                <a:latin typeface="Segoe UI" panose="020B0502040204020203" pitchFamily="34" charset="0"/>
                <a:cs typeface="Segoe UI" panose="020B0502040204020203" pitchFamily="34" charset="0"/>
              </a:rPr>
              <a:t>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30" name="Title 1"/>
          <p:cNvSpPr txBox="1">
            <a:spLocks/>
          </p:cNvSpPr>
          <p:nvPr/>
        </p:nvSpPr>
        <p:spPr>
          <a:xfrm>
            <a:off x="1392633" y="2693435"/>
            <a:ext cx="6033142" cy="5452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pPr marL="87313"/>
            <a:r>
              <a:rPr lang="en-US" kern="0" dirty="0" smtClean="0">
                <a:latin typeface="Segoe UI" panose="020B0502040204020203" pitchFamily="34" charset="0"/>
                <a:cs typeface="Segoe UI" panose="020B0502040204020203" pitchFamily="34" charset="0"/>
              </a:rPr>
              <a:t>Problem solving patterns</a:t>
            </a:r>
            <a:endParaRPr lang="en-US" kern="0" dirty="0">
              <a:latin typeface="Segoe UI" panose="020B0502040204020203" pitchFamily="34" charset="0"/>
              <a:cs typeface="Segoe UI" panose="020B0502040204020203" pitchFamily="34" charset="0"/>
            </a:endParaRPr>
          </a:p>
        </p:txBody>
      </p:sp>
      <p:sp>
        <p:nvSpPr>
          <p:cNvPr id="31" name="Rectangle 30"/>
          <p:cNvSpPr/>
          <p:nvPr/>
        </p:nvSpPr>
        <p:spPr>
          <a:xfrm>
            <a:off x="1392633" y="3375806"/>
            <a:ext cx="6601676" cy="1569660"/>
          </a:xfrm>
          <a:prstGeom prst="rect">
            <a:avLst/>
          </a:prstGeom>
        </p:spPr>
        <p:txBody>
          <a:bodyPr wrap="square">
            <a:spAutoFit/>
          </a:bodyPr>
          <a:lstStyle/>
          <a:p>
            <a:r>
              <a:rPr lang="en-US" sz="1600" dirty="0" smtClean="0">
                <a:latin typeface="Segoe UI" panose="020B0502040204020203" pitchFamily="34" charset="0"/>
                <a:cs typeface="Segoe UI" panose="020B0502040204020203" pitchFamily="34" charset="0"/>
              </a:rPr>
              <a:t>Divide-and-conquer </a:t>
            </a:r>
            <a:r>
              <a:rPr lang="en-US" sz="1600"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sz="1600" b="1" dirty="0">
                <a:latin typeface="Segoe UI" panose="020B0502040204020203" pitchFamily="34" charset="0"/>
                <a:cs typeface="Segoe UI" panose="020B0502040204020203" pitchFamily="34" charset="0"/>
              </a:rPr>
              <a:t>recursively</a:t>
            </a:r>
            <a:r>
              <a:rPr lang="en-US" sz="1600"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sz="1600" dirty="0" smtClean="0">
                <a:latin typeface="Segoe UI" panose="020B0502040204020203" pitchFamily="34" charset="0"/>
                <a:cs typeface="Segoe UI" panose="020B0502040204020203" pitchFamily="34" charset="0"/>
              </a:rPr>
              <a:t>Merge </a:t>
            </a:r>
            <a:r>
              <a:rPr lang="en-US" sz="1600" dirty="0">
                <a:latin typeface="Segoe UI" panose="020B0502040204020203" pitchFamily="34" charset="0"/>
                <a:cs typeface="Segoe UI" panose="020B0502040204020203" pitchFamily="34" charset="0"/>
              </a:rPr>
              <a:t>sort and quicksort employ a common algorithmic paradigm based on recursion. </a:t>
            </a:r>
          </a:p>
        </p:txBody>
      </p:sp>
      <p:sp>
        <p:nvSpPr>
          <p:cNvPr id="33" name="Rectangle 32"/>
          <p:cNvSpPr/>
          <p:nvPr/>
        </p:nvSpPr>
        <p:spPr>
          <a:xfrm>
            <a:off x="1392633" y="1834500"/>
            <a:ext cx="7409502" cy="584775"/>
          </a:xfrm>
          <a:prstGeom prst="rect">
            <a:avLst/>
          </a:prstGeom>
        </p:spPr>
        <p:txBody>
          <a:bodyPr wrap="square">
            <a:spAutoFit/>
          </a:bodyPr>
          <a:lstStyle/>
          <a:p>
            <a:r>
              <a:rPr lang="en-US" sz="1600" dirty="0">
                <a:latin typeface="Segoe UI" panose="020B0502040204020203" pitchFamily="34" charset="0"/>
                <a:cs typeface="Segoe UI" panose="020B0502040204020203" pitchFamily="34" charset="0"/>
              </a:rPr>
              <a:t>W</a:t>
            </a:r>
            <a:r>
              <a:rPr lang="en-US" sz="1600" dirty="0" smtClean="0">
                <a:latin typeface="Segoe UI" panose="020B0502040204020203" pitchFamily="34" charset="0"/>
                <a:cs typeface="Segoe UI" panose="020B0502040204020203" pitchFamily="34" charset="0"/>
              </a:rPr>
              <a:t>hen </a:t>
            </a:r>
            <a:r>
              <a:rPr lang="en-US" sz="1600" dirty="0">
                <a:latin typeface="Segoe UI" panose="020B0502040204020203" pitchFamily="34" charset="0"/>
                <a:cs typeface="Segoe UI" panose="020B0502040204020203" pitchFamily="34" charset="0"/>
              </a:rPr>
              <a:t>a function calls itself, it is called recursion</a:t>
            </a:r>
            <a:r>
              <a:rPr lang="en-US" sz="1600" dirty="0" smtClean="0">
                <a:latin typeface="Segoe UI" panose="020B0502040204020203" pitchFamily="34" charset="0"/>
                <a:cs typeface="Segoe UI" panose="020B0502040204020203" pitchFamily="34" charset="0"/>
              </a:rPr>
              <a:t>.</a:t>
            </a:r>
          </a:p>
          <a:p>
            <a:r>
              <a:rPr lang="en-US" sz="1600" dirty="0" smtClean="0">
                <a:latin typeface="Segoe UI" panose="020B0502040204020203" pitchFamily="34" charset="0"/>
                <a:cs typeface="Segoe UI" panose="020B0502040204020203" pitchFamily="34" charset="0"/>
              </a:rPr>
              <a:t>Each </a:t>
            </a:r>
            <a:r>
              <a:rPr lang="en-US" sz="1600" dirty="0">
                <a:latin typeface="Segoe UI" panose="020B0502040204020203" pitchFamily="34" charset="0"/>
                <a:cs typeface="Segoe UI" panose="020B0502040204020203" pitchFamily="34" charset="0"/>
              </a:rPr>
              <a:t>recursive function </a:t>
            </a:r>
            <a:r>
              <a:rPr lang="en-US" sz="1600" dirty="0" smtClean="0">
                <a:latin typeface="Segoe UI" panose="020B0502040204020203" pitchFamily="34" charset="0"/>
                <a:cs typeface="Segoe UI" panose="020B0502040204020203" pitchFamily="34" charset="0"/>
              </a:rPr>
              <a:t>should there </a:t>
            </a:r>
            <a:r>
              <a:rPr lang="en-US" sz="1600" dirty="0">
                <a:latin typeface="Segoe UI" panose="020B0502040204020203" pitchFamily="34" charset="0"/>
                <a:cs typeface="Segoe UI" panose="020B0502040204020203" pitchFamily="34" charset="0"/>
              </a:rPr>
              <a:t>are two cases: </a:t>
            </a:r>
            <a:r>
              <a:rPr lang="en-US" sz="1600" dirty="0" smtClean="0">
                <a:latin typeface="Segoe UI" panose="020B0502040204020203" pitchFamily="34" charset="0"/>
                <a:cs typeface="Segoe UI" panose="020B0502040204020203" pitchFamily="34" charset="0"/>
              </a:rPr>
              <a:t>base </a:t>
            </a:r>
            <a:r>
              <a:rPr lang="en-US" sz="1600" dirty="0">
                <a:latin typeface="Segoe UI" panose="020B0502040204020203" pitchFamily="34" charset="0"/>
                <a:cs typeface="Segoe UI" panose="020B0502040204020203" pitchFamily="34" charset="0"/>
              </a:rPr>
              <a:t>and recursive</a:t>
            </a:r>
            <a:r>
              <a:rPr lang="en-US" sz="1600" dirty="0" smtClean="0">
                <a:latin typeface="Segoe UI" panose="020B0502040204020203" pitchFamily="34" charset="0"/>
                <a:cs typeface="Segoe UI" panose="020B0502040204020203" pitchFamily="34" charset="0"/>
              </a:rPr>
              <a:t>.</a:t>
            </a:r>
            <a:endParaRPr lang="en-US" sz="16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043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8</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 Placeholder 1"/>
          <p:cNvSpPr>
            <a:spLocks noGrp="1"/>
          </p:cNvSpPr>
          <p:nvPr>
            <p:ph type="body" idx="1"/>
          </p:nvPr>
        </p:nvSpPr>
        <p:spPr>
          <a:xfrm>
            <a:off x="1392633" y="1957833"/>
            <a:ext cx="9610000" cy="908459"/>
          </a:xfrm>
        </p:spPr>
        <p:txBody>
          <a:bodyPr/>
          <a:lstStyle/>
          <a:p>
            <a:pPr marL="101598" indent="0">
              <a:buNone/>
            </a:pPr>
            <a:r>
              <a:rPr lang="en-US" sz="1600" b="1" dirty="0">
                <a:latin typeface="Segoe UI" panose="020B0502040204020203" pitchFamily="34" charset="0"/>
                <a:cs typeface="Segoe UI" panose="020B0502040204020203" pitchFamily="34" charset="0"/>
              </a:rPr>
              <a:t>Quicksort </a:t>
            </a:r>
            <a:r>
              <a:rPr lang="en-US" sz="1600" dirty="0">
                <a:latin typeface="Segoe UI" panose="020B0502040204020203" pitchFamily="34" charset="0"/>
                <a:cs typeface="Segoe UI" panose="020B0502040204020203" pitchFamily="34" charset="0"/>
              </a:rPr>
              <a:t>is a divide-and-conquer algorithm. It works by selecting a 'pivot' element from the array and partitioning the other elements into two sub-arrays, according to whether they are less than or greater than the pivot and recursive continue before until you get to the base </a:t>
            </a:r>
            <a:r>
              <a:rPr lang="en-US" sz="1600" dirty="0" smtClean="0">
                <a:latin typeface="Segoe UI" panose="020B0502040204020203" pitchFamily="34" charset="0"/>
                <a:cs typeface="Segoe UI" panose="020B0502040204020203" pitchFamily="34" charset="0"/>
              </a:rPr>
              <a:t>case.</a:t>
            </a:r>
            <a:endParaRPr lang="en-US" sz="1600" dirty="0">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stretch>
            <a:fillRect/>
          </a:stretch>
        </p:blipFill>
        <p:spPr>
          <a:xfrm>
            <a:off x="1392633" y="3030447"/>
            <a:ext cx="3619500" cy="2209800"/>
          </a:xfrm>
          <a:prstGeom prst="rect">
            <a:avLst/>
          </a:prstGeom>
        </p:spPr>
      </p:pic>
      <p:sp>
        <p:nvSpPr>
          <p:cNvPr id="3" name="TextBox 2"/>
          <p:cNvSpPr txBox="1"/>
          <p:nvPr/>
        </p:nvSpPr>
        <p:spPr>
          <a:xfrm>
            <a:off x="5503985" y="3030447"/>
            <a:ext cx="5257800" cy="2369880"/>
          </a:xfrm>
          <a:prstGeom prst="rect">
            <a:avLst/>
          </a:prstGeom>
          <a:noFill/>
        </p:spPr>
        <p:txBody>
          <a:bodyPr wrap="square" rtlCol="0">
            <a:spAutoFit/>
          </a:bodyPr>
          <a:lstStyle/>
          <a:p>
            <a:r>
              <a:rPr lang="en-US" sz="1600" dirty="0"/>
              <a:t>The most commonly asked question, </a:t>
            </a:r>
            <a:r>
              <a:rPr lang="en-US" sz="1600" dirty="0" smtClean="0"/>
              <a:t>witch </a:t>
            </a:r>
            <a:r>
              <a:rPr lang="en-US" sz="1600" dirty="0"/>
              <a:t>has best performance</a:t>
            </a:r>
            <a:r>
              <a:rPr lang="en-US" sz="1600" dirty="0" smtClean="0"/>
              <a:t>, </a:t>
            </a:r>
            <a:r>
              <a:rPr lang="en-US" sz="1600" dirty="0"/>
              <a:t>quick sort or merge sort. There are certain reasons why the quick sort has better performance</a:t>
            </a:r>
            <a:r>
              <a:rPr lang="en-US" sz="1600" dirty="0" smtClean="0"/>
              <a:t>.</a:t>
            </a:r>
          </a:p>
          <a:p>
            <a:pPr marL="342900" indent="-342900">
              <a:buFont typeface="+mj-lt"/>
              <a:buAutoNum type="arabicPeriod"/>
            </a:pPr>
            <a:r>
              <a:rPr lang="en-US" sz="1600" dirty="0" smtClean="0"/>
              <a:t>Merge sort </a:t>
            </a:r>
            <a:r>
              <a:rPr lang="en-US" sz="1600" dirty="0"/>
              <a:t>uses extra space, quicksort requires little space and exhibits good cache </a:t>
            </a:r>
            <a:r>
              <a:rPr lang="en-US" sz="1600" dirty="0" smtClean="0"/>
              <a:t>locality</a:t>
            </a:r>
          </a:p>
          <a:p>
            <a:pPr marL="342900" indent="-342900">
              <a:buFont typeface="+mj-lt"/>
              <a:buAutoNum type="arabicPeriod"/>
            </a:pPr>
            <a:r>
              <a:rPr lang="en-US" sz="1600" dirty="0"/>
              <a:t>Quick sort is constant is smaller than merge </a:t>
            </a:r>
            <a:r>
              <a:rPr lang="en-US" sz="1600" dirty="0" smtClean="0"/>
              <a:t>sort</a:t>
            </a:r>
          </a:p>
          <a:p>
            <a:pPr marL="342900" indent="-342900">
              <a:buFont typeface="+mj-lt"/>
              <a:buAutoNum type="arabicPeriod"/>
            </a:pPr>
            <a:endParaRPr lang="en-US" sz="1600" dirty="0"/>
          </a:p>
          <a:p>
            <a:r>
              <a:rPr lang="en-US" sz="1600" dirty="0" smtClean="0"/>
              <a:t>But merge sort </a:t>
            </a:r>
            <a:r>
              <a:rPr lang="en-US" dirty="0" smtClean="0"/>
              <a:t>can </a:t>
            </a:r>
            <a:r>
              <a:rPr lang="en-US" dirty="0"/>
              <a:t>be easily adapted to operate on linked lists and very large lists </a:t>
            </a:r>
            <a:r>
              <a:rPr lang="en-US" dirty="0" smtClean="0"/>
              <a:t>with slow access</a:t>
            </a:r>
            <a:endParaRPr lang="en-US" sz="1600" dirty="0"/>
          </a:p>
        </p:txBody>
      </p:sp>
    </p:spTree>
    <p:extLst>
      <p:ext uri="{BB962C8B-B14F-4D97-AF65-F5344CB8AC3E}">
        <p14:creationId xmlns:p14="http://schemas.microsoft.com/office/powerpoint/2010/main" val="169511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9</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5731</TotalTime>
  <Words>3096</Words>
  <Application>Microsoft Office PowerPoint</Application>
  <PresentationFormat>Widescreen</PresentationFormat>
  <Paragraphs>530</Paragraphs>
  <Slides>31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Recursion</vt:lpstr>
      <vt:lpstr>Quick sort</vt:lpstr>
      <vt:lpstr>Most popular sort algorithms Big O</vt:lpstr>
      <vt:lpstr>Data structures</vt:lpstr>
      <vt:lpstr>Something about default arrays</vt:lpstr>
      <vt:lpstr>Linked list ( singly, doubly)</vt:lpstr>
      <vt:lpstr>Stack</vt:lpstr>
      <vt:lpstr>Queue</vt:lpstr>
      <vt:lpstr>Trees</vt:lpstr>
      <vt:lpstr>Binary search tree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127</cp:revision>
  <dcterms:created xsi:type="dcterms:W3CDTF">2021-04-08T15:07:51Z</dcterms:created>
  <dcterms:modified xsi:type="dcterms:W3CDTF">2021-05-03T18:34:44Z</dcterms:modified>
</cp:coreProperties>
</file>