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259" r:id="rId3"/>
    <p:sldId id="257" r:id="rId4"/>
    <p:sldId id="258" r:id="rId5"/>
    <p:sldId id="261" r:id="rId6"/>
    <p:sldId id="269" r:id="rId7"/>
    <p:sldId id="278" r:id="rId8"/>
    <p:sldId id="262" r:id="rId9"/>
    <p:sldId id="279" r:id="rId10"/>
    <p:sldId id="271" r:id="rId11"/>
    <p:sldId id="263" r:id="rId12"/>
    <p:sldId id="272" r:id="rId13"/>
    <p:sldId id="265" r:id="rId14"/>
    <p:sldId id="274" r:id="rId15"/>
    <p:sldId id="275" r:id="rId16"/>
    <p:sldId id="266" r:id="rId17"/>
    <p:sldId id="276" r:id="rId18"/>
    <p:sldId id="277" r:id="rId19"/>
    <p:sldId id="264" r:id="rId20"/>
    <p:sldId id="267" r:id="rId21"/>
    <p:sldId id="280"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00" d="100"/>
          <a:sy n="100" d="100"/>
        </p:scale>
        <p:origin x="8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260799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53014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287197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115942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D8DF1A-961C-4A2B-937E-DACBE9C8BAD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26298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DF1A-961C-4A2B-937E-DACBE9C8BAD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427440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8DF1A-961C-4A2B-937E-DACBE9C8BAD8}"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16011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8DF1A-961C-4A2B-937E-DACBE9C8BAD8}"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20448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8DF1A-961C-4A2B-937E-DACBE9C8BAD8}"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298053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8DF1A-961C-4A2B-937E-DACBE9C8BAD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22244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8DF1A-961C-4A2B-937E-DACBE9C8BAD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76253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8DF1A-961C-4A2B-937E-DACBE9C8BAD8}" type="datetimeFigureOut">
              <a:rPr lang="en-US" smtClean="0"/>
              <a:t>4/30/2021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EF03F-EB27-43D0-A942-8C08821BA6A4}" type="slidenum">
              <a:rPr lang="en-US" smtClean="0"/>
              <a:t>‹#›</a:t>
            </a:fld>
            <a:endParaRPr lang="en-US"/>
          </a:p>
        </p:txBody>
      </p:sp>
    </p:spTree>
    <p:extLst>
      <p:ext uri="{BB962C8B-B14F-4D97-AF65-F5344CB8AC3E}">
        <p14:creationId xmlns:p14="http://schemas.microsoft.com/office/powerpoint/2010/main" val="153976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Introduction_to_Algorithm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4.web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Algorithms</a:t>
            </a:r>
            <a:endParaRPr lang="en-US" dirty="0">
              <a:hlinkClick r:id="rId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21" y="1690688"/>
            <a:ext cx="4807565" cy="1490436"/>
          </a:xfrm>
          <a:prstGeom prst="rect">
            <a:avLst/>
          </a:prstGeom>
        </p:spPr>
      </p:pic>
      <p:sp>
        <p:nvSpPr>
          <p:cNvPr id="4" name="TextBox 3"/>
          <p:cNvSpPr txBox="1"/>
          <p:nvPr/>
        </p:nvSpPr>
        <p:spPr>
          <a:xfrm>
            <a:off x="1200150" y="3575957"/>
            <a:ext cx="10153650" cy="2246769"/>
          </a:xfrm>
          <a:prstGeom prst="rect">
            <a:avLst/>
          </a:prstGeom>
          <a:noFill/>
        </p:spPr>
        <p:txBody>
          <a:bodyPr wrap="square" rtlCol="0">
            <a:spAutoFit/>
          </a:bodyPr>
          <a:lstStyle/>
          <a:p>
            <a:r>
              <a:rPr lang="en-US" sz="1400" dirty="0" smtClean="0"/>
              <a:t>n! – who need this algorithm?</a:t>
            </a:r>
          </a:p>
          <a:p>
            <a:r>
              <a:rPr lang="en-US" sz="1400" dirty="0" smtClean="0"/>
              <a:t> </a:t>
            </a:r>
            <a:r>
              <a:rPr lang="en-US" sz="1400" dirty="0"/>
              <a:t>Travelling salesman problem, He must go around 5 cities. One possible </a:t>
            </a:r>
            <a:r>
              <a:rPr lang="en-US" sz="1400" dirty="0" smtClean="0"/>
              <a:t>solution - you </a:t>
            </a:r>
            <a:r>
              <a:rPr lang="en-US" sz="1400" dirty="0"/>
              <a:t>need to iterate over all possible combinations of the order of detouring cities.</a:t>
            </a:r>
            <a:br>
              <a:rPr lang="en-US" sz="1400" dirty="0"/>
            </a:br>
            <a:r>
              <a:rPr lang="en-US" sz="1400" dirty="0"/>
              <a:t>All distances are summed up, after which the path with the </a:t>
            </a:r>
            <a:r>
              <a:rPr lang="en-US" sz="1400" dirty="0" smtClean="0"/>
              <a:t>shortest distance</a:t>
            </a:r>
            <a:r>
              <a:rPr lang="en-US" sz="1400" dirty="0"/>
              <a:t>. For 5 cities, 120 permutations can be created, so solving the problem for 5 cities will require 120 operations. For 6 cities </a:t>
            </a:r>
            <a:r>
              <a:rPr lang="en-US" sz="1400" dirty="0" smtClean="0"/>
              <a:t>quantity operations </a:t>
            </a:r>
            <a:r>
              <a:rPr lang="en-US" sz="1400" dirty="0"/>
              <a:t>increases to 720 (there are 720 possible permutations).And for 7 cities, 5040 operations are required already! In the general case, to calculate the result for n elements, it will be </a:t>
            </a:r>
            <a:r>
              <a:rPr lang="en-US" sz="1400" dirty="0" smtClean="0"/>
              <a:t>required n! </a:t>
            </a:r>
            <a:r>
              <a:rPr lang="en-US" sz="1400" dirty="0"/>
              <a:t>(n-factorial) operations</a:t>
            </a:r>
          </a:p>
          <a:p>
            <a:r>
              <a:rPr lang="en-US" sz="1400" dirty="0"/>
              <a:t>This is one of the </a:t>
            </a:r>
            <a:r>
              <a:rPr lang="en-US" sz="1400" dirty="0" smtClean="0"/>
              <a:t>famous unsolved </a:t>
            </a:r>
            <a:r>
              <a:rPr lang="en-US" sz="1400" dirty="0"/>
              <a:t>problems in the field of computation theory.</a:t>
            </a:r>
            <a:br>
              <a:rPr lang="en-US" sz="1400" dirty="0"/>
            </a:br>
            <a:r>
              <a:rPr lang="en-US" sz="1400" dirty="0"/>
              <a:t>At its </a:t>
            </a:r>
            <a:r>
              <a:rPr lang="en-US" sz="1400" dirty="0" smtClean="0"/>
              <a:t>best case</a:t>
            </a:r>
            <a:r>
              <a:rPr lang="en-US" sz="1400" dirty="0"/>
              <a:t>, you can look for an approximate </a:t>
            </a:r>
            <a:r>
              <a:rPr lang="en-US" sz="1400" dirty="0" smtClean="0"/>
              <a:t>solution</a:t>
            </a:r>
            <a:r>
              <a:rPr lang="ru-RU" sz="1400" dirty="0" smtClean="0"/>
              <a:t> </a:t>
            </a:r>
            <a:r>
              <a:rPr lang="en-US" sz="1400" dirty="0" smtClean="0"/>
              <a:t>with dynamical programming.</a:t>
            </a:r>
            <a:r>
              <a:rPr lang="en-US" sz="1400" dirty="0"/>
              <a:t/>
            </a:r>
            <a:br>
              <a:rPr lang="en-US" sz="1400" dirty="0"/>
            </a:br>
            <a:endParaRPr lang="en-US" sz="1400" dirty="0"/>
          </a:p>
        </p:txBody>
      </p:sp>
    </p:spTree>
    <p:extLst>
      <p:ext uri="{BB962C8B-B14F-4D97-AF65-F5344CB8AC3E}">
        <p14:creationId xmlns:p14="http://schemas.microsoft.com/office/powerpoint/2010/main" val="404265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lnSpcReduction="10000"/>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631763"/>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a:t>
            </a:r>
            <a:r>
              <a:rPr lang="en-US" sz="1000" dirty="0" err="1" smtClean="0"/>
              <a:t>paren</a:t>
            </a:r>
            <a:r>
              <a:rPr lang="en-US" sz="1000" dirty="0" smtClean="0"/>
              <a: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550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4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29" y="0"/>
            <a:ext cx="10515600" cy="1325563"/>
          </a:xfrm>
        </p:spPr>
        <p:txBody>
          <a:bodyPr/>
          <a:lstStyle/>
          <a:p>
            <a:r>
              <a:rPr lang="en-US" b="1" dirty="0"/>
              <a:t>Big O</a:t>
            </a:r>
            <a:endParaRPr lang="en-US" dirty="0"/>
          </a:p>
        </p:txBody>
      </p:sp>
      <p:sp>
        <p:nvSpPr>
          <p:cNvPr id="4" name="Title 1"/>
          <p:cNvSpPr txBox="1">
            <a:spLocks/>
          </p:cNvSpPr>
          <p:nvPr/>
        </p:nvSpPr>
        <p:spPr>
          <a:xfrm>
            <a:off x="773629" y="1325563"/>
            <a:ext cx="9144000" cy="6942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r>
              <a:rPr lang="en-US" dirty="0" smtClean="0"/>
              <a:t>Why we need Big O notation?</a:t>
            </a:r>
            <a:endParaRPr lang="en-US" dirty="0"/>
          </a:p>
        </p:txBody>
      </p:sp>
      <p:sp>
        <p:nvSpPr>
          <p:cNvPr id="5" name="Subtitle 2"/>
          <p:cNvSpPr txBox="1">
            <a:spLocks/>
          </p:cNvSpPr>
          <p:nvPr/>
        </p:nvSpPr>
        <p:spPr>
          <a:xfrm>
            <a:off x="773629" y="3773701"/>
            <a:ext cx="10515600" cy="12278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Need numeric presentation of that</a:t>
            </a:r>
          </a:p>
          <a:p>
            <a:pPr marL="0" indent="0">
              <a:buNone/>
            </a:pPr>
            <a:r>
              <a:rPr lang="en-US" dirty="0" smtClean="0"/>
              <a:t>Sometime best solution is that, what working</a:t>
            </a:r>
          </a:p>
        </p:txBody>
      </p:sp>
      <p:graphicFrame>
        <p:nvGraphicFramePr>
          <p:cNvPr id="7" name="Table 6"/>
          <p:cNvGraphicFramePr>
            <a:graphicFrameLocks noGrp="1"/>
          </p:cNvGraphicFramePr>
          <p:nvPr>
            <p:extLst>
              <p:ext uri="{D42A27DB-BD31-4B8C-83A1-F6EECF244321}">
                <p14:modId xmlns:p14="http://schemas.microsoft.com/office/powerpoint/2010/main" val="3008102314"/>
              </p:ext>
            </p:extLst>
          </p:nvPr>
        </p:nvGraphicFramePr>
        <p:xfrm>
          <a:off x="773629" y="3159973"/>
          <a:ext cx="10515600" cy="3708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35600199"/>
                    </a:ext>
                  </a:extLst>
                </a:gridCol>
                <a:gridCol w="2103120">
                  <a:extLst>
                    <a:ext uri="{9D8B030D-6E8A-4147-A177-3AD203B41FA5}">
                      <a16:colId xmlns:a16="http://schemas.microsoft.com/office/drawing/2014/main" val="4048118972"/>
                    </a:ext>
                  </a:extLst>
                </a:gridCol>
                <a:gridCol w="2103120">
                  <a:extLst>
                    <a:ext uri="{9D8B030D-6E8A-4147-A177-3AD203B41FA5}">
                      <a16:colId xmlns:a16="http://schemas.microsoft.com/office/drawing/2014/main" val="4260469287"/>
                    </a:ext>
                  </a:extLst>
                </a:gridCol>
                <a:gridCol w="2103120">
                  <a:extLst>
                    <a:ext uri="{9D8B030D-6E8A-4147-A177-3AD203B41FA5}">
                      <a16:colId xmlns:a16="http://schemas.microsoft.com/office/drawing/2014/main" val="1621362365"/>
                    </a:ext>
                  </a:extLst>
                </a:gridCol>
                <a:gridCol w="2103120">
                  <a:extLst>
                    <a:ext uri="{9D8B030D-6E8A-4147-A177-3AD203B41FA5}">
                      <a16:colId xmlns:a16="http://schemas.microsoft.com/office/drawing/2014/main" val="109279464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Excellent</a:t>
                      </a:r>
                      <a:endParaRPr lang="en-US" sz="1800" b="1" kern="1200" dirty="0">
                        <a:solidFill>
                          <a:schemeClr val="lt1"/>
                        </a:solidFill>
                        <a:latin typeface="+mn-lt"/>
                        <a:ea typeface="+mn-ea"/>
                        <a:cs typeface="+mn-cs"/>
                      </a:endParaRPr>
                    </a:p>
                  </a:txBody>
                  <a:tcPr>
                    <a:solidFill>
                      <a:schemeClr val="accent6">
                        <a:lumMod val="75000"/>
                      </a:schemeClr>
                    </a:solidFill>
                  </a:tcPr>
                </a:tc>
                <a:tc>
                  <a:txBody>
                    <a:bodyPr/>
                    <a:lstStyle/>
                    <a:p>
                      <a:r>
                        <a:rPr lang="en-US" dirty="0" smtClean="0"/>
                        <a:t>Pretty good</a:t>
                      </a:r>
                      <a:endParaRPr lang="en-US" dirty="0"/>
                    </a:p>
                  </a:txBody>
                  <a:tcPr>
                    <a:solidFill>
                      <a:schemeClr val="accent6"/>
                    </a:solidFill>
                  </a:tcPr>
                </a:tc>
                <a:tc>
                  <a:txBody>
                    <a:bodyPr/>
                    <a:lstStyle/>
                    <a:p>
                      <a:r>
                        <a:rPr lang="en-US" dirty="0" smtClean="0"/>
                        <a:t>Only ok</a:t>
                      </a:r>
                      <a:endParaRPr lang="en-US" dirty="0"/>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Ehhh</a:t>
                      </a:r>
                    </a:p>
                  </a:txBody>
                  <a:tcP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Awful</a:t>
                      </a:r>
                    </a:p>
                  </a:txBody>
                  <a:tcPr>
                    <a:solidFill>
                      <a:srgbClr val="C00000"/>
                    </a:solidFill>
                  </a:tcPr>
                </a:tc>
                <a:extLst>
                  <a:ext uri="{0D108BD9-81ED-4DB2-BD59-A6C34878D82A}">
                    <a16:rowId xmlns:a16="http://schemas.microsoft.com/office/drawing/2014/main" val="1845677948"/>
                  </a:ext>
                </a:extLst>
              </a:tr>
            </a:tbl>
          </a:graphicData>
        </a:graphic>
      </p:graphicFrame>
      <p:sp>
        <p:nvSpPr>
          <p:cNvPr id="8" name="Rectangle 7"/>
          <p:cNvSpPr/>
          <p:nvPr/>
        </p:nvSpPr>
        <p:spPr>
          <a:xfrm>
            <a:off x="773629" y="2266736"/>
            <a:ext cx="10515600" cy="369332"/>
          </a:xfrm>
          <a:prstGeom prst="rect">
            <a:avLst/>
          </a:prstGeom>
        </p:spPr>
        <p:txBody>
          <a:bodyPr wrap="square">
            <a:spAutoFit/>
          </a:bodyPr>
          <a:lstStyle/>
          <a:p>
            <a:r>
              <a:rPr lang="en-US" dirty="0"/>
              <a:t>Imagine how much implementations we have of the same function, how know witch one of them is best?</a:t>
            </a:r>
          </a:p>
        </p:txBody>
      </p:sp>
    </p:spTree>
    <p:extLst>
      <p:ext uri="{BB962C8B-B14F-4D97-AF65-F5344CB8AC3E}">
        <p14:creationId xmlns:p14="http://schemas.microsoft.com/office/powerpoint/2010/main" val="2976779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29" y="1"/>
            <a:ext cx="10515600" cy="698500"/>
          </a:xfrm>
        </p:spPr>
        <p:txBody>
          <a:bodyPr/>
          <a:lstStyle/>
          <a:p>
            <a:r>
              <a:rPr lang="en-US" b="1" dirty="0"/>
              <a:t>Big O</a:t>
            </a:r>
            <a:endParaRPr lang="en-US" dirty="0"/>
          </a:p>
        </p:txBody>
      </p:sp>
      <p:sp>
        <p:nvSpPr>
          <p:cNvPr id="4" name="Title 1"/>
          <p:cNvSpPr txBox="1">
            <a:spLocks/>
          </p:cNvSpPr>
          <p:nvPr/>
        </p:nvSpPr>
        <p:spPr>
          <a:xfrm>
            <a:off x="773629" y="698501"/>
            <a:ext cx="9144000" cy="6942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r>
              <a:rPr lang="en-US" sz="2800" dirty="0"/>
              <a:t>But imagine spaceship problem</a:t>
            </a:r>
          </a:p>
        </p:txBody>
      </p:sp>
      <p:graphicFrame>
        <p:nvGraphicFramePr>
          <p:cNvPr id="6" name="Simple and binary search"/>
          <p:cNvGraphicFramePr>
            <a:graphicFrameLocks noGrp="1"/>
          </p:cNvGraphicFramePr>
          <p:nvPr>
            <p:extLst>
              <p:ext uri="{D42A27DB-BD31-4B8C-83A1-F6EECF244321}">
                <p14:modId xmlns:p14="http://schemas.microsoft.com/office/powerpoint/2010/main" val="3043244617"/>
              </p:ext>
            </p:extLst>
          </p:nvPr>
        </p:nvGraphicFramePr>
        <p:xfrm>
          <a:off x="773629" y="3139653"/>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22472040"/>
                    </a:ext>
                  </a:extLst>
                </a:gridCol>
                <a:gridCol w="3505200">
                  <a:extLst>
                    <a:ext uri="{9D8B030D-6E8A-4147-A177-3AD203B41FA5}">
                      <a16:colId xmlns:a16="http://schemas.microsoft.com/office/drawing/2014/main" val="749935111"/>
                    </a:ext>
                  </a:extLst>
                </a:gridCol>
                <a:gridCol w="3505200">
                  <a:extLst>
                    <a:ext uri="{9D8B030D-6E8A-4147-A177-3AD203B41FA5}">
                      <a16:colId xmlns:a16="http://schemas.microsoft.com/office/drawing/2014/main" val="1946133717"/>
                    </a:ext>
                  </a:extLst>
                </a:gridCol>
              </a:tblGrid>
              <a:tr h="370840">
                <a:tc>
                  <a:txBody>
                    <a:bodyPr/>
                    <a:lstStyle/>
                    <a:p>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Binary search</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Simple search</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552935751"/>
                  </a:ext>
                </a:extLst>
              </a:tr>
              <a:tr h="370840">
                <a:tc>
                  <a:txBody>
                    <a:bodyPr/>
                    <a:lstStyle/>
                    <a:p>
                      <a:r>
                        <a:rPr lang="en-US" sz="1800" b="1" kern="1200" dirty="0" smtClean="0">
                          <a:solidFill>
                            <a:schemeClr val="lt1"/>
                          </a:solidFill>
                          <a:latin typeface="+mn-lt"/>
                          <a:ea typeface="+mn-ea"/>
                          <a:cs typeface="+mn-cs"/>
                        </a:rPr>
                        <a:t>100 elements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7</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ru-RU" sz="1800" b="1" kern="1200" dirty="0" smtClean="0">
                          <a:solidFill>
                            <a:schemeClr val="lt1"/>
                          </a:solidFill>
                          <a:latin typeface="+mn-lt"/>
                          <a:ea typeface="+mn-ea"/>
                          <a:cs typeface="+mn-cs"/>
                        </a:rPr>
                        <a:t>100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105402295"/>
                  </a:ext>
                </a:extLst>
              </a:tr>
            </a:tbl>
          </a:graphicData>
        </a:graphic>
      </p:graphicFrame>
      <p:sp>
        <p:nvSpPr>
          <p:cNvPr id="3" name="Rectangle 2"/>
          <p:cNvSpPr/>
          <p:nvPr/>
        </p:nvSpPr>
        <p:spPr>
          <a:xfrm>
            <a:off x="773629" y="1352604"/>
            <a:ext cx="8217971" cy="1477328"/>
          </a:xfrm>
          <a:prstGeom prst="rect">
            <a:avLst/>
          </a:prstGeom>
        </p:spPr>
        <p:txBody>
          <a:bodyPr wrap="square">
            <a:spAutoFit/>
          </a:bodyPr>
          <a:lstStyle/>
          <a:p>
            <a:r>
              <a:rPr lang="en-US" dirty="0"/>
              <a:t>Bob is writing a search algorithm for </a:t>
            </a:r>
            <a:r>
              <a:rPr lang="en-US" dirty="0" smtClean="0"/>
              <a:t>Elon Musk’s. </a:t>
            </a:r>
            <a:r>
              <a:rPr lang="en-US" dirty="0"/>
              <a:t>Its algorithm will work when the rocket flies up to the moon, and will help calculate the landing point</a:t>
            </a:r>
            <a:r>
              <a:rPr lang="en-US" dirty="0" smtClean="0"/>
              <a:t>.</a:t>
            </a:r>
            <a:endParaRPr lang="ru-RU" dirty="0" smtClean="0"/>
          </a:p>
          <a:p>
            <a:r>
              <a:rPr lang="en-US" dirty="0"/>
              <a:t>Let's say it takes 1 millisecond to check one </a:t>
            </a:r>
            <a:r>
              <a:rPr lang="en-US" dirty="0" smtClean="0"/>
              <a:t>item</a:t>
            </a:r>
          </a:p>
          <a:p>
            <a:r>
              <a:rPr lang="en-US" dirty="0"/>
              <a:t>Bob has only 10 seconds to choose a landing </a:t>
            </a:r>
            <a:r>
              <a:rPr lang="en-US" dirty="0" smtClean="0"/>
              <a:t>site, </a:t>
            </a:r>
            <a:r>
              <a:rPr lang="en-US" dirty="0"/>
              <a:t>if it does not meet this time, then the moment for landing will be missed</a:t>
            </a:r>
          </a:p>
        </p:txBody>
      </p:sp>
      <p:graphicFrame>
        <p:nvGraphicFramePr>
          <p:cNvPr id="8" name="Binary search"/>
          <p:cNvGraphicFramePr>
            <a:graphicFrameLocks noGrp="1"/>
          </p:cNvGraphicFramePr>
          <p:nvPr>
            <p:extLst>
              <p:ext uri="{D42A27DB-BD31-4B8C-83A1-F6EECF244321}">
                <p14:modId xmlns:p14="http://schemas.microsoft.com/office/powerpoint/2010/main" val="2865625607"/>
              </p:ext>
            </p:extLst>
          </p:nvPr>
        </p:nvGraphicFramePr>
        <p:xfrm>
          <a:off x="773629" y="3877796"/>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57806248"/>
                    </a:ext>
                  </a:extLst>
                </a:gridCol>
                <a:gridCol w="3505200">
                  <a:extLst>
                    <a:ext uri="{9D8B030D-6E8A-4147-A177-3AD203B41FA5}">
                      <a16:colId xmlns:a16="http://schemas.microsoft.com/office/drawing/2014/main" val="623571955"/>
                    </a:ext>
                  </a:extLst>
                </a:gridCol>
                <a:gridCol w="3505200">
                  <a:extLst>
                    <a:ext uri="{9D8B030D-6E8A-4147-A177-3AD203B41FA5}">
                      <a16:colId xmlns:a16="http://schemas.microsoft.com/office/drawing/2014/main" val="1896878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10 000 elements</a:t>
                      </a:r>
                    </a:p>
                  </a:txBody>
                  <a:tcPr/>
                </a:tc>
                <a:tc>
                  <a:txBody>
                    <a:bodyPr/>
                    <a:lstStyle/>
                    <a:p>
                      <a:r>
                        <a:rPr lang="en-US" sz="1800" b="1" kern="1200" dirty="0" smtClean="0">
                          <a:solidFill>
                            <a:schemeClr val="lt1"/>
                          </a:solidFill>
                          <a:latin typeface="+mn-lt"/>
                          <a:ea typeface="+mn-ea"/>
                          <a:cs typeface="+mn-cs"/>
                        </a:rPr>
                        <a:t>14</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10</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725018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1 000 000 elements</a:t>
                      </a:r>
                    </a:p>
                  </a:txBody>
                  <a:tcPr/>
                </a:tc>
                <a:tc>
                  <a:txBody>
                    <a:bodyPr/>
                    <a:lstStyle/>
                    <a:p>
                      <a:r>
                        <a:rPr lang="en-US" sz="1800" b="1" kern="1200" dirty="0" smtClean="0">
                          <a:solidFill>
                            <a:schemeClr val="lt1"/>
                          </a:solidFill>
                          <a:latin typeface="+mn-lt"/>
                          <a:ea typeface="+mn-ea"/>
                          <a:cs typeface="+mn-cs"/>
                        </a:rPr>
                        <a:t>32</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11</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day</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680812606"/>
                  </a:ext>
                </a:extLst>
              </a:tr>
            </a:tbl>
          </a:graphicData>
        </a:graphic>
      </p:graphicFrame>
    </p:spTree>
    <p:extLst>
      <p:ext uri="{BB962C8B-B14F-4D97-AF65-F5344CB8AC3E}">
        <p14:creationId xmlns:p14="http://schemas.microsoft.com/office/powerpoint/2010/main" val="33527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Sorting algorithms</a:t>
            </a:r>
            <a:endParaRPr lang="en-US" dirty="0"/>
          </a:p>
        </p:txBody>
      </p:sp>
      <p:graphicFrame>
        <p:nvGraphicFramePr>
          <p:cNvPr id="4" name="Table 3"/>
          <p:cNvGraphicFramePr>
            <a:graphicFrameLocks noGrp="1"/>
          </p:cNvGraphicFramePr>
          <p:nvPr>
            <p:extLst/>
          </p:nvPr>
        </p:nvGraphicFramePr>
        <p:xfrm>
          <a:off x="838200" y="2040466"/>
          <a:ext cx="8902700" cy="2595880"/>
        </p:xfrm>
        <a:graphic>
          <a:graphicData uri="http://schemas.openxmlformats.org/drawingml/2006/table">
            <a:tbl>
              <a:tblPr firstRow="1" firstCol="1" bandRow="1">
                <a:tableStyleId>{5C22544A-7EE6-4342-B048-85BDC9FD1C3A}</a:tableStyleId>
              </a:tblPr>
              <a:tblGrid>
                <a:gridCol w="1780540">
                  <a:extLst>
                    <a:ext uri="{9D8B030D-6E8A-4147-A177-3AD203B41FA5}">
                      <a16:colId xmlns:a16="http://schemas.microsoft.com/office/drawing/2014/main" val="3136740034"/>
                    </a:ext>
                  </a:extLst>
                </a:gridCol>
                <a:gridCol w="1762760">
                  <a:extLst>
                    <a:ext uri="{9D8B030D-6E8A-4147-A177-3AD203B41FA5}">
                      <a16:colId xmlns:a16="http://schemas.microsoft.com/office/drawing/2014/main" val="678510508"/>
                    </a:ext>
                  </a:extLst>
                </a:gridCol>
                <a:gridCol w="1798320">
                  <a:extLst>
                    <a:ext uri="{9D8B030D-6E8A-4147-A177-3AD203B41FA5}">
                      <a16:colId xmlns:a16="http://schemas.microsoft.com/office/drawing/2014/main" val="909003046"/>
                    </a:ext>
                  </a:extLst>
                </a:gridCol>
                <a:gridCol w="1780540">
                  <a:extLst>
                    <a:ext uri="{9D8B030D-6E8A-4147-A177-3AD203B41FA5}">
                      <a16:colId xmlns:a16="http://schemas.microsoft.com/office/drawing/2014/main" val="2555236913"/>
                    </a:ext>
                  </a:extLst>
                </a:gridCol>
                <a:gridCol w="1780540">
                  <a:extLst>
                    <a:ext uri="{9D8B030D-6E8A-4147-A177-3AD203B41FA5}">
                      <a16:colId xmlns:a16="http://schemas.microsoft.com/office/drawing/2014/main" val="1979409696"/>
                    </a:ext>
                  </a:extLst>
                </a:gridCol>
              </a:tblGrid>
              <a:tr h="370840">
                <a:tc rowSpan="2">
                  <a:txBody>
                    <a:bodyPr/>
                    <a:lstStyle/>
                    <a:p>
                      <a:pPr algn="ctr"/>
                      <a:r>
                        <a:rPr lang="en-US" b="1" dirty="0" smtClean="0"/>
                        <a:t>Sorting algorithms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800" b="1" kern="1200" dirty="0" smtClean="0">
                          <a:solidFill>
                            <a:schemeClr val="lt1"/>
                          </a:solidFill>
                          <a:latin typeface="+mn-lt"/>
                          <a:ea typeface="+mn-ea"/>
                          <a:cs typeface="+mn-cs"/>
                        </a:rPr>
                        <a:t>Speed</a:t>
                      </a:r>
                      <a:endParaRPr lang="en-US"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tcPr>
                </a:tc>
                <a:tc hMerge="1">
                  <a:txBody>
                    <a:bodyPr/>
                    <a:lstStyle/>
                    <a:p>
                      <a:pPr algn="ctr"/>
                      <a:endParaRPr lang="en-US" dirty="0"/>
                    </a:p>
                  </a:txBody>
                  <a:tcPr anchor="ctr"/>
                </a:tc>
                <a:tc hMerge="1">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Memory</a:t>
                      </a:r>
                    </a:p>
                  </a:txBody>
                  <a:tcPr anchor="ctr"/>
                </a:tc>
                <a:extLst>
                  <a:ext uri="{0D108BD9-81ED-4DB2-BD59-A6C34878D82A}">
                    <a16:rowId xmlns:a16="http://schemas.microsoft.com/office/drawing/2014/main" val="465411573"/>
                  </a:ext>
                </a:extLst>
              </a:tr>
              <a:tr h="370840">
                <a:tc vMerge="1">
                  <a:txBody>
                    <a:bodyPr/>
                    <a:lstStyle/>
                    <a:p>
                      <a:pPr algn="ctr"/>
                      <a:endParaRPr lang="en-US" dirty="0"/>
                    </a:p>
                  </a:txBody>
                  <a:tcPr anchor="ctr"/>
                </a:tc>
                <a:tc>
                  <a:txBody>
                    <a:bodyPr/>
                    <a:lstStyle/>
                    <a:p>
                      <a:pPr algn="ctr"/>
                      <a:r>
                        <a:rPr lang="en-US" sz="1800" b="1" kern="1200" dirty="0" smtClean="0">
                          <a:solidFill>
                            <a:schemeClr val="lt1"/>
                          </a:solidFill>
                          <a:latin typeface="+mn-lt"/>
                          <a:ea typeface="+mn-ea"/>
                          <a:cs typeface="+mn-cs"/>
                        </a:rPr>
                        <a:t>Best</a:t>
                      </a:r>
                      <a:endParaRPr lang="en-US"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800" b="1" kern="1200" dirty="0" smtClean="0">
                          <a:solidFill>
                            <a:schemeClr val="lt1"/>
                          </a:solidFill>
                          <a:latin typeface="+mn-lt"/>
                          <a:ea typeface="+mn-ea"/>
                          <a:cs typeface="+mn-cs"/>
                        </a:rPr>
                        <a:t>Average</a:t>
                      </a:r>
                      <a:endParaRPr lang="en-US" sz="1800" b="1" kern="1200" dirty="0">
                        <a:solidFill>
                          <a:schemeClr val="lt1"/>
                        </a:solidFill>
                        <a:latin typeface="+mn-lt"/>
                        <a:ea typeface="+mn-ea"/>
                        <a:cs typeface="+mn-cs"/>
                      </a:endParaRPr>
                    </a:p>
                  </a:txBody>
                  <a:tcPr anchor="ctr">
                    <a:solidFill>
                      <a:schemeClr val="accent1"/>
                    </a:solidFill>
                  </a:tcPr>
                </a:tc>
                <a:tc>
                  <a:txBody>
                    <a:bodyPr/>
                    <a:lstStyle/>
                    <a:p>
                      <a:pPr algn="ctr"/>
                      <a:r>
                        <a:rPr lang="en-US" sz="1800" b="1" kern="1200" dirty="0" smtClean="0">
                          <a:solidFill>
                            <a:schemeClr val="lt1"/>
                          </a:solidFill>
                          <a:latin typeface="+mn-lt"/>
                          <a:ea typeface="+mn-ea"/>
                          <a:cs typeface="+mn-cs"/>
                        </a:rPr>
                        <a:t>Worst</a:t>
                      </a:r>
                      <a:endParaRPr lang="en-US" sz="1800" b="1" kern="1200" dirty="0">
                        <a:solidFill>
                          <a:schemeClr val="lt1"/>
                        </a:solidFill>
                        <a:latin typeface="+mn-lt"/>
                        <a:ea typeface="+mn-ea"/>
                        <a:cs typeface="+mn-cs"/>
                      </a:endParaRPr>
                    </a:p>
                  </a:txBody>
                  <a:tcPr anchor="ctr">
                    <a:solidFill>
                      <a:schemeClr val="accent1"/>
                    </a:solidFill>
                  </a:tcPr>
                </a:tc>
                <a:tc>
                  <a:txBody>
                    <a:bodyPr/>
                    <a:lstStyle/>
                    <a:p>
                      <a:pPr algn="ctr"/>
                      <a:r>
                        <a:rPr lang="en-US" sz="1800" b="1" kern="1200" dirty="0" smtClean="0">
                          <a:solidFill>
                            <a:schemeClr val="lt1"/>
                          </a:solidFill>
                          <a:latin typeface="+mn-lt"/>
                          <a:ea typeface="+mn-ea"/>
                          <a:cs typeface="+mn-cs"/>
                        </a:rPr>
                        <a:t>Worst</a:t>
                      </a:r>
                      <a:endParaRPr lang="en-US" sz="18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17478585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Bubble Sort</a:t>
                      </a: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1</a:t>
                      </a:r>
                    </a:p>
                  </a:txBody>
                  <a:tcPr anchor="ctr">
                    <a:solidFill>
                      <a:schemeClr val="accent6">
                        <a:lumMod val="75000"/>
                      </a:schemeClr>
                    </a:solidFill>
                  </a:tcPr>
                </a:tc>
                <a:extLst>
                  <a:ext uri="{0D108BD9-81ED-4DB2-BD59-A6C34878D82A}">
                    <a16:rowId xmlns:a16="http://schemas.microsoft.com/office/drawing/2014/main" val="331529344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Selection Sort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1</a:t>
                      </a:r>
                    </a:p>
                  </a:txBody>
                  <a:tcPr anchor="ctr">
                    <a:solidFill>
                      <a:schemeClr val="accent6">
                        <a:lumMod val="75000"/>
                      </a:schemeClr>
                    </a:solidFill>
                  </a:tcPr>
                </a:tc>
                <a:extLst>
                  <a:ext uri="{0D108BD9-81ED-4DB2-BD59-A6C34878D82A}">
                    <a16:rowId xmlns:a16="http://schemas.microsoft.com/office/drawing/2014/main" val="46905857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Insertion Sort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t>
                      </a: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endParaRPr lang="en-US" dirty="0" smtClean="0"/>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p>
                  </a:txBody>
                  <a:tcPr anchor="ctr">
                    <a:solidFill>
                      <a:schemeClr val="accent6">
                        <a:lumMod val="75000"/>
                      </a:schemeClr>
                    </a:solidFill>
                  </a:tcPr>
                </a:tc>
                <a:extLst>
                  <a:ext uri="{0D108BD9-81ED-4DB2-BD59-A6C34878D82A}">
                    <a16:rowId xmlns:a16="http://schemas.microsoft.com/office/drawing/2014/main" val="3236300618"/>
                  </a:ext>
                </a:extLst>
              </a:tr>
              <a:tr h="370840">
                <a:tc>
                  <a:txBody>
                    <a:bodyPr/>
                    <a:lstStyle/>
                    <a:p>
                      <a:pPr marL="0" algn="ctr" defTabSz="914400" rtl="0" eaLnBrk="1" latinLnBrk="0" hangingPunct="1"/>
                      <a:r>
                        <a:rPr lang="en-US" sz="1800" b="1" kern="1200" dirty="0" smtClean="0">
                          <a:solidFill>
                            <a:schemeClr val="lt1"/>
                          </a:solidFill>
                          <a:latin typeface="+mn-lt"/>
                          <a:ea typeface="+mn-ea"/>
                          <a:cs typeface="+mn-cs"/>
                        </a:rPr>
                        <a:t>Merge Sort</a:t>
                      </a:r>
                      <a:endParaRPr lang="en-US" sz="1800" b="1" kern="1200" dirty="0">
                        <a:solidFill>
                          <a:schemeClr val="lt1"/>
                        </a:solidFill>
                        <a:latin typeface="+mn-lt"/>
                        <a:ea typeface="+mn-ea"/>
                        <a:cs typeface="+mn-cs"/>
                      </a:endParaRPr>
                    </a:p>
                  </a:txBody>
                  <a:tcPr anchor="ctr"/>
                </a:tc>
                <a:tc>
                  <a:txBody>
                    <a:bodyPr/>
                    <a:lstStyle/>
                    <a:p>
                      <a:pPr algn="ctr"/>
                      <a:r>
                        <a:rPr lang="en-US" dirty="0" smtClean="0"/>
                        <a:t>n * log(n)</a:t>
                      </a:r>
                      <a:endParaRPr lang="en-US" dirty="0"/>
                    </a:p>
                  </a:txBody>
                  <a:tcPr anchor="ctr">
                    <a:solidFill>
                      <a:schemeClr val="accent2">
                        <a:lumMod val="75000"/>
                      </a:schemeClr>
                    </a:solidFill>
                  </a:tcPr>
                </a:tc>
                <a:tc>
                  <a:txBody>
                    <a:bodyPr/>
                    <a:lstStyle/>
                    <a:p>
                      <a:pPr algn="ctr"/>
                      <a:r>
                        <a:rPr lang="en-US" dirty="0" smtClean="0"/>
                        <a:t>n * log(n)</a:t>
                      </a:r>
                      <a:endParaRPr lang="en-US" dirty="0"/>
                    </a:p>
                  </a:txBody>
                  <a:tcPr anchor="ctr">
                    <a:solidFill>
                      <a:schemeClr val="accent2">
                        <a:lumMod val="75000"/>
                      </a:schemeClr>
                    </a:solidFill>
                  </a:tcPr>
                </a:tc>
                <a:tc>
                  <a:txBody>
                    <a:bodyPr/>
                    <a:lstStyle/>
                    <a:p>
                      <a:pPr algn="ctr"/>
                      <a:r>
                        <a:rPr lang="en-US" dirty="0" smtClean="0"/>
                        <a:t>n * log(n)</a:t>
                      </a:r>
                      <a:endParaRPr lang="en-US" dirty="0"/>
                    </a:p>
                  </a:txBody>
                  <a:tcPr anchor="ctr">
                    <a:solidFill>
                      <a:schemeClr val="accent2">
                        <a:lumMod val="75000"/>
                      </a:schemeClr>
                    </a:solidFill>
                  </a:tcPr>
                </a:tc>
                <a:tc>
                  <a:txBody>
                    <a:bodyPr/>
                    <a:lstStyle/>
                    <a:p>
                      <a:pPr algn="ctr"/>
                      <a:r>
                        <a:rPr lang="en-US" dirty="0" smtClean="0"/>
                        <a:t>n</a:t>
                      </a:r>
                      <a:endParaRPr lang="en-US" dirty="0"/>
                    </a:p>
                  </a:txBody>
                  <a:tcPr anchor="ctr">
                    <a:solidFill>
                      <a:srgbClr val="FFC000"/>
                    </a:solidFill>
                  </a:tcPr>
                </a:tc>
                <a:extLst>
                  <a:ext uri="{0D108BD9-81ED-4DB2-BD59-A6C34878D82A}">
                    <a16:rowId xmlns:a16="http://schemas.microsoft.com/office/drawing/2014/main" val="124950752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Quick Sort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 * log(n)</a:t>
                      </a:r>
                    </a:p>
                  </a:txBody>
                  <a:tcPr anchor="ct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 * log(n)</a:t>
                      </a:r>
                    </a:p>
                  </a:txBody>
                  <a:tcPr anchor="ct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kern="1200" dirty="0" smtClean="0">
                          <a:solidFill>
                            <a:schemeClr val="dk1"/>
                          </a:solidFill>
                          <a:effectLst/>
                          <a:latin typeface="+mn-lt"/>
                          <a:ea typeface="+mn-ea"/>
                          <a:cs typeface="+mn-cs"/>
                        </a:rPr>
                        <a:t>n^2</a:t>
                      </a:r>
                      <a:endParaRPr lang="en-US" dirty="0" smtClean="0"/>
                    </a:p>
                  </a:txBody>
                  <a:tcPr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log(n)</a:t>
                      </a:r>
                    </a:p>
                  </a:txBody>
                  <a:tcPr anchor="ctr">
                    <a:solidFill>
                      <a:schemeClr val="accent6"/>
                    </a:solidFill>
                  </a:tcPr>
                </a:tc>
                <a:extLst>
                  <a:ext uri="{0D108BD9-81ED-4DB2-BD59-A6C34878D82A}">
                    <a16:rowId xmlns:a16="http://schemas.microsoft.com/office/drawing/2014/main" val="3865528001"/>
                  </a:ext>
                </a:extLst>
              </a:tr>
            </a:tbl>
          </a:graphicData>
        </a:graphic>
      </p:graphicFrame>
    </p:spTree>
    <p:extLst>
      <p:ext uri="{BB962C8B-B14F-4D97-AF65-F5344CB8AC3E}">
        <p14:creationId xmlns:p14="http://schemas.microsoft.com/office/powerpoint/2010/main" val="122277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4868</TotalTime>
  <Words>1662</Words>
  <Application>Microsoft Office PowerPoint</Application>
  <PresentationFormat>Widescreen</PresentationFormat>
  <Paragraphs>289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Calibri</vt:lpstr>
      <vt:lpstr>Calibri Light</vt:lpstr>
      <vt:lpstr>Office Theme</vt:lpstr>
      <vt:lpstr>Introduction to Algorithms</vt:lpstr>
      <vt:lpstr>Big O</vt:lpstr>
      <vt:lpstr>Problem solving patterns</vt:lpstr>
      <vt:lpstr>Recursion</vt:lpstr>
      <vt:lpstr>Quick sort</vt:lpstr>
      <vt:lpstr>Big O</vt:lpstr>
      <vt:lpstr>Sorting algorithms</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53</cp:revision>
  <dcterms:created xsi:type="dcterms:W3CDTF">2021-04-08T15:07:51Z</dcterms:created>
  <dcterms:modified xsi:type="dcterms:W3CDTF">2021-04-30T11:49:21Z</dcterms:modified>
</cp:coreProperties>
</file>