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1" r:id="rId2"/>
    <p:sldId id="283" r:id="rId3"/>
    <p:sldId id="285" r:id="rId4"/>
    <p:sldId id="286" r:id="rId5"/>
    <p:sldId id="287" r:id="rId6"/>
    <p:sldId id="288" r:id="rId7"/>
    <p:sldId id="295" r:id="rId8"/>
    <p:sldId id="296" r:id="rId9"/>
    <p:sldId id="282" r:id="rId10"/>
    <p:sldId id="297" r:id="rId11"/>
    <p:sldId id="298" r:id="rId12"/>
    <p:sldId id="299" r:id="rId13"/>
    <p:sldId id="300" r:id="rId14"/>
    <p:sldId id="301" r:id="rId15"/>
    <p:sldId id="304" r:id="rId16"/>
    <p:sldId id="302" r:id="rId17"/>
    <p:sldId id="305" r:id="rId18"/>
    <p:sldId id="306" r:id="rId19"/>
    <p:sldId id="307" r:id="rId20"/>
    <p:sldId id="308" r:id="rId21"/>
    <p:sldId id="309" r:id="rId22"/>
    <p:sldId id="311" r:id="rId23"/>
    <p:sldId id="310" r:id="rId24"/>
    <p:sldId id="312" r:id="rId25"/>
    <p:sldId id="313" r:id="rId26"/>
    <p:sldId id="314" r:id="rId27"/>
    <p:sldId id="315"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00" d="100"/>
          <a:sy n="100" d="100"/>
        </p:scale>
        <p:origin x="8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B7011-467D-4930-9ABF-3C272E91967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2848B87-1AE3-4D36-BFA3-4F5ACF769349}">
      <dgm:prSet custT="1"/>
      <dgm:spPr/>
      <dgm:t>
        <a:bodyPr/>
        <a:lstStyle/>
        <a:p>
          <a:pPr algn="ctr" rtl="0"/>
          <a:r>
            <a:rPr lang="en-US" sz="1000" smtClean="0"/>
            <a:t>Tree</a:t>
          </a:r>
          <a:endParaRPr lang="en-US" sz="1000"/>
        </a:p>
      </dgm:t>
    </dgm:pt>
    <dgm:pt modelId="{E5B56C2A-CA70-48EF-B300-7181BD2549ED}" type="parTrans" cxnId="{3FE41A88-FD88-497C-887E-606A6CB76A66}">
      <dgm:prSet/>
      <dgm:spPr/>
      <dgm:t>
        <a:bodyPr/>
        <a:lstStyle/>
        <a:p>
          <a:endParaRPr lang="en-US" sz="1000"/>
        </a:p>
      </dgm:t>
    </dgm:pt>
    <dgm:pt modelId="{F9E69005-E906-4596-95D4-408D99D1C030}" type="sibTrans" cxnId="{3FE41A88-FD88-497C-887E-606A6CB76A66}">
      <dgm:prSet/>
      <dgm:spPr/>
      <dgm:t>
        <a:bodyPr/>
        <a:lstStyle/>
        <a:p>
          <a:endParaRPr lang="en-US" sz="1000"/>
        </a:p>
      </dgm:t>
    </dgm:pt>
    <dgm:pt modelId="{85161C52-4E6D-45BA-9D34-557B2FB7AAF7}">
      <dgm:prSet custT="1"/>
      <dgm:spPr/>
      <dgm:t>
        <a:bodyPr/>
        <a:lstStyle/>
        <a:p>
          <a:pPr algn="ctr" rtl="0"/>
          <a:r>
            <a:rPr lang="en-US" sz="1000" dirty="0" smtClean="0"/>
            <a:t>Binary tree</a:t>
          </a:r>
          <a:endParaRPr lang="en-US" sz="1000" dirty="0"/>
        </a:p>
      </dgm:t>
    </dgm:pt>
    <dgm:pt modelId="{628CC7FB-9FDC-4215-95AB-0A384304E9BB}" type="parTrans" cxnId="{14BD4E85-BCCB-43E0-9152-35124F5F77FB}">
      <dgm:prSet/>
      <dgm:spPr/>
      <dgm:t>
        <a:bodyPr/>
        <a:lstStyle/>
        <a:p>
          <a:endParaRPr lang="en-US" sz="1000"/>
        </a:p>
      </dgm:t>
    </dgm:pt>
    <dgm:pt modelId="{121D1665-FB85-490F-9E2A-BC71E5A147E3}" type="sibTrans" cxnId="{14BD4E85-BCCB-43E0-9152-35124F5F77FB}">
      <dgm:prSet/>
      <dgm:spPr/>
      <dgm:t>
        <a:bodyPr/>
        <a:lstStyle/>
        <a:p>
          <a:endParaRPr lang="en-US" sz="1000"/>
        </a:p>
      </dgm:t>
    </dgm:pt>
    <dgm:pt modelId="{11ACA0A9-A705-442F-9C2A-1470D39B71B5}">
      <dgm:prSet custT="1"/>
      <dgm:spPr/>
      <dgm:t>
        <a:bodyPr/>
        <a:lstStyle/>
        <a:p>
          <a:pPr algn="ctr" rtl="0"/>
          <a:r>
            <a:rPr lang="en-US" sz="1000" dirty="0" smtClean="0"/>
            <a:t>Binary search tree</a:t>
          </a:r>
          <a:endParaRPr lang="en-US" sz="1000" dirty="0"/>
        </a:p>
      </dgm:t>
    </dgm:pt>
    <dgm:pt modelId="{258B8212-133B-40D8-9725-4A197F52DB42}" type="parTrans" cxnId="{7115B3C2-25C7-4B64-B6DC-A4A0D1E309CF}">
      <dgm:prSet/>
      <dgm:spPr/>
      <dgm:t>
        <a:bodyPr/>
        <a:lstStyle/>
        <a:p>
          <a:endParaRPr lang="en-US" sz="1000"/>
        </a:p>
      </dgm:t>
    </dgm:pt>
    <dgm:pt modelId="{506EB519-C88C-4FA1-9210-280BF786C100}" type="sibTrans" cxnId="{7115B3C2-25C7-4B64-B6DC-A4A0D1E309CF}">
      <dgm:prSet/>
      <dgm:spPr/>
      <dgm:t>
        <a:bodyPr/>
        <a:lstStyle/>
        <a:p>
          <a:endParaRPr lang="en-US" sz="1000"/>
        </a:p>
      </dgm:t>
    </dgm:pt>
    <dgm:pt modelId="{7D4626DB-76AA-4677-B95C-CE424221EAC7}">
      <dgm:prSet custT="1"/>
      <dgm:spPr/>
      <dgm:t>
        <a:bodyPr/>
        <a:lstStyle/>
        <a:p>
          <a:pPr algn="ctr"/>
          <a:r>
            <a:rPr lang="en-US" sz="1000" b="0" i="0" dirty="0" smtClean="0"/>
            <a:t>Simulates a hierarchical tree structure</a:t>
          </a:r>
          <a:endParaRPr lang="en-US" sz="1000" dirty="0"/>
        </a:p>
      </dgm:t>
    </dgm:pt>
    <dgm:pt modelId="{896B1583-26A0-4875-ACA4-230CD4870DB6}" type="parTrans" cxnId="{CD71E4EE-6158-4C5A-9034-2FE571AD3BB0}">
      <dgm:prSet/>
      <dgm:spPr/>
      <dgm:t>
        <a:bodyPr/>
        <a:lstStyle/>
        <a:p>
          <a:endParaRPr lang="en-US" sz="1000"/>
        </a:p>
      </dgm:t>
    </dgm:pt>
    <dgm:pt modelId="{958D53E7-BEBC-4713-B75A-8D7676823972}" type="sibTrans" cxnId="{CD71E4EE-6158-4C5A-9034-2FE571AD3BB0}">
      <dgm:prSet/>
      <dgm:spPr/>
      <dgm:t>
        <a:bodyPr/>
        <a:lstStyle/>
        <a:p>
          <a:endParaRPr lang="en-US" sz="1000"/>
        </a:p>
      </dgm:t>
    </dgm:pt>
    <dgm:pt modelId="{7C9F46F4-99B2-4445-BB44-7324F8F47735}">
      <dgm:prSet custT="1"/>
      <dgm:spPr/>
      <dgm:t>
        <a:bodyPr/>
        <a:lstStyle/>
        <a:p>
          <a:pPr algn="ctr"/>
          <a:r>
            <a:rPr lang="en-US" sz="1000" dirty="0" smtClean="0"/>
            <a:t>No more 2 child at node</a:t>
          </a:r>
          <a:endParaRPr lang="en-US" sz="1000" dirty="0"/>
        </a:p>
      </dgm:t>
    </dgm:pt>
    <dgm:pt modelId="{8CD9EC2F-40D2-4973-9775-193C59F98489}" type="parTrans" cxnId="{33C45418-D506-4F69-89B0-D393E9474829}">
      <dgm:prSet/>
      <dgm:spPr/>
      <dgm:t>
        <a:bodyPr/>
        <a:lstStyle/>
        <a:p>
          <a:endParaRPr lang="en-US" sz="1000"/>
        </a:p>
      </dgm:t>
    </dgm:pt>
    <dgm:pt modelId="{435C7486-2EE6-4D90-9FBD-63ECE349A31C}" type="sibTrans" cxnId="{33C45418-D506-4F69-89B0-D393E9474829}">
      <dgm:prSet/>
      <dgm:spPr/>
      <dgm:t>
        <a:bodyPr/>
        <a:lstStyle/>
        <a:p>
          <a:endParaRPr lang="en-US" sz="1000"/>
        </a:p>
      </dgm:t>
    </dgm:pt>
    <dgm:pt modelId="{26FF1879-4243-4521-B345-01B27C920C24}">
      <dgm:prSet custT="1"/>
      <dgm:spPr/>
      <dgm:t>
        <a:bodyPr/>
        <a:lstStyle/>
        <a:p>
          <a:pPr algn="ctr"/>
          <a:r>
            <a:rPr lang="en-US" sz="1000" dirty="0" smtClean="0"/>
            <a:t>Left child is smaller than right</a:t>
          </a:r>
          <a:endParaRPr lang="en-US" sz="1000" dirty="0"/>
        </a:p>
      </dgm:t>
    </dgm:pt>
    <dgm:pt modelId="{528078A1-C19A-49C5-97C5-D8D631547542}" type="parTrans" cxnId="{ED260C64-433D-48EE-9DBE-42A3B64E5597}">
      <dgm:prSet/>
      <dgm:spPr/>
      <dgm:t>
        <a:bodyPr/>
        <a:lstStyle/>
        <a:p>
          <a:endParaRPr lang="en-US" sz="1000"/>
        </a:p>
      </dgm:t>
    </dgm:pt>
    <dgm:pt modelId="{939DA351-3A7B-4E89-8C97-90B77A3216A6}" type="sibTrans" cxnId="{ED260C64-433D-48EE-9DBE-42A3B64E5597}">
      <dgm:prSet/>
      <dgm:spPr/>
      <dgm:t>
        <a:bodyPr/>
        <a:lstStyle/>
        <a:p>
          <a:endParaRPr lang="en-US" sz="1000"/>
        </a:p>
      </dgm:t>
    </dgm:pt>
    <dgm:pt modelId="{6BDF725F-9A71-436E-873C-EBBD279931AD}">
      <dgm:prSet custT="1"/>
      <dgm:spPr/>
      <dgm:t>
        <a:bodyPr/>
        <a:lstStyle/>
        <a:p>
          <a:pPr algn="ctr"/>
          <a:r>
            <a:rPr lang="en-US" sz="1000" dirty="0" smtClean="0"/>
            <a:t>Sorted binary tree – parent greater that child</a:t>
          </a:r>
          <a:endParaRPr lang="en-US" sz="1000" dirty="0"/>
        </a:p>
      </dgm:t>
    </dgm:pt>
    <dgm:pt modelId="{42C9013D-DFDE-414A-80EB-80EAB3ADE276}" type="parTrans" cxnId="{6E42E13F-3A53-4222-AED0-9AB4AEB02A82}">
      <dgm:prSet/>
      <dgm:spPr/>
      <dgm:t>
        <a:bodyPr/>
        <a:lstStyle/>
        <a:p>
          <a:endParaRPr lang="en-US" sz="1000"/>
        </a:p>
      </dgm:t>
    </dgm:pt>
    <dgm:pt modelId="{C81BCF67-FB8A-4F12-A965-AAC2B5925CA0}" type="sibTrans" cxnId="{6E42E13F-3A53-4222-AED0-9AB4AEB02A82}">
      <dgm:prSet/>
      <dgm:spPr/>
      <dgm:t>
        <a:bodyPr/>
        <a:lstStyle/>
        <a:p>
          <a:endParaRPr lang="en-US" sz="1000"/>
        </a:p>
      </dgm:t>
    </dgm:pt>
    <dgm:pt modelId="{9077AA39-BE39-4CAA-A489-011F3C5EE1AF}">
      <dgm:prSet custT="1"/>
      <dgm:spPr/>
      <dgm:t>
        <a:bodyPr/>
        <a:lstStyle/>
        <a:p>
          <a:pPr algn="ctr"/>
          <a:r>
            <a:rPr lang="en-US" sz="1000" dirty="0" smtClean="0">
              <a:latin typeface="Segoe UI" panose="020B0502040204020203" pitchFamily="34" charset="0"/>
              <a:cs typeface="Segoe UI" panose="020B0502040204020203" pitchFamily="34" charset="0"/>
            </a:rPr>
            <a:t>Any count of child</a:t>
          </a:r>
          <a:endParaRPr lang="en-US" sz="1000" dirty="0"/>
        </a:p>
      </dgm:t>
    </dgm:pt>
    <dgm:pt modelId="{3E8EB5F6-575D-4A23-BBB7-7A3966E550FC}" type="parTrans" cxnId="{FF678AE4-D24D-4CA6-B9B9-EA16E5209965}">
      <dgm:prSet/>
      <dgm:spPr/>
      <dgm:t>
        <a:bodyPr/>
        <a:lstStyle/>
        <a:p>
          <a:endParaRPr lang="en-US" sz="1000"/>
        </a:p>
      </dgm:t>
    </dgm:pt>
    <dgm:pt modelId="{030B5B6E-1B5A-4305-A713-F27D72592B1D}" type="sibTrans" cxnId="{FF678AE4-D24D-4CA6-B9B9-EA16E5209965}">
      <dgm:prSet/>
      <dgm:spPr/>
      <dgm:t>
        <a:bodyPr/>
        <a:lstStyle/>
        <a:p>
          <a:endParaRPr lang="en-US" sz="1000"/>
        </a:p>
      </dgm:t>
    </dgm:pt>
    <dgm:pt modelId="{2D11A3FF-1FCB-40BB-BBE6-3693DAD9F14B}" type="pres">
      <dgm:prSet presAssocID="{44FB7011-467D-4930-9ABF-3C272E919678}" presName="linearFlow" presStyleCnt="0">
        <dgm:presLayoutVars>
          <dgm:dir/>
          <dgm:animLvl val="lvl"/>
          <dgm:resizeHandles val="exact"/>
        </dgm:presLayoutVars>
      </dgm:prSet>
      <dgm:spPr/>
      <dgm:t>
        <a:bodyPr/>
        <a:lstStyle/>
        <a:p>
          <a:endParaRPr lang="en-US"/>
        </a:p>
      </dgm:t>
    </dgm:pt>
    <dgm:pt modelId="{EA41F0B0-7145-4295-9D12-F6C12B261327}" type="pres">
      <dgm:prSet presAssocID="{32848B87-1AE3-4D36-BFA3-4F5ACF769349}" presName="composite" presStyleCnt="0"/>
      <dgm:spPr/>
    </dgm:pt>
    <dgm:pt modelId="{EAAA71EC-FB40-40A7-99BF-929ECA18457D}" type="pres">
      <dgm:prSet presAssocID="{32848B87-1AE3-4D36-BFA3-4F5ACF769349}" presName="parentText" presStyleLbl="alignNode1" presStyleIdx="0" presStyleCnt="3">
        <dgm:presLayoutVars>
          <dgm:chMax val="1"/>
          <dgm:bulletEnabled val="1"/>
        </dgm:presLayoutVars>
      </dgm:prSet>
      <dgm:spPr/>
      <dgm:t>
        <a:bodyPr/>
        <a:lstStyle/>
        <a:p>
          <a:endParaRPr lang="en-US"/>
        </a:p>
      </dgm:t>
    </dgm:pt>
    <dgm:pt modelId="{0F6AFF72-0940-469A-BA00-106DE48C9165}" type="pres">
      <dgm:prSet presAssocID="{32848B87-1AE3-4D36-BFA3-4F5ACF769349}" presName="descendantText" presStyleLbl="alignAcc1" presStyleIdx="0" presStyleCnt="3">
        <dgm:presLayoutVars>
          <dgm:bulletEnabled val="1"/>
        </dgm:presLayoutVars>
      </dgm:prSet>
      <dgm:spPr/>
      <dgm:t>
        <a:bodyPr/>
        <a:lstStyle/>
        <a:p>
          <a:endParaRPr lang="en-US"/>
        </a:p>
      </dgm:t>
    </dgm:pt>
    <dgm:pt modelId="{E969FDC9-0E86-4EC0-99CA-FB958A9A12E1}" type="pres">
      <dgm:prSet presAssocID="{F9E69005-E906-4596-95D4-408D99D1C030}" presName="sp" presStyleCnt="0"/>
      <dgm:spPr/>
    </dgm:pt>
    <dgm:pt modelId="{08F25F99-7CE1-4F64-B4B9-C5236F805F28}" type="pres">
      <dgm:prSet presAssocID="{85161C52-4E6D-45BA-9D34-557B2FB7AAF7}" presName="composite" presStyleCnt="0"/>
      <dgm:spPr/>
    </dgm:pt>
    <dgm:pt modelId="{E2B1581A-E9C9-4F77-8BC8-EB4C2539B1D6}" type="pres">
      <dgm:prSet presAssocID="{85161C52-4E6D-45BA-9D34-557B2FB7AAF7}" presName="parentText" presStyleLbl="alignNode1" presStyleIdx="1" presStyleCnt="3">
        <dgm:presLayoutVars>
          <dgm:chMax val="1"/>
          <dgm:bulletEnabled val="1"/>
        </dgm:presLayoutVars>
      </dgm:prSet>
      <dgm:spPr/>
      <dgm:t>
        <a:bodyPr/>
        <a:lstStyle/>
        <a:p>
          <a:endParaRPr lang="en-US"/>
        </a:p>
      </dgm:t>
    </dgm:pt>
    <dgm:pt modelId="{DBE7718E-19A0-4D5D-A22C-4C7277866C13}" type="pres">
      <dgm:prSet presAssocID="{85161C52-4E6D-45BA-9D34-557B2FB7AAF7}" presName="descendantText" presStyleLbl="alignAcc1" presStyleIdx="1" presStyleCnt="3">
        <dgm:presLayoutVars>
          <dgm:bulletEnabled val="1"/>
        </dgm:presLayoutVars>
      </dgm:prSet>
      <dgm:spPr/>
      <dgm:t>
        <a:bodyPr/>
        <a:lstStyle/>
        <a:p>
          <a:endParaRPr lang="en-US"/>
        </a:p>
      </dgm:t>
    </dgm:pt>
    <dgm:pt modelId="{165B235F-2EF8-4835-8E84-FC138145916D}" type="pres">
      <dgm:prSet presAssocID="{121D1665-FB85-490F-9E2A-BC71E5A147E3}" presName="sp" presStyleCnt="0"/>
      <dgm:spPr/>
    </dgm:pt>
    <dgm:pt modelId="{57876CA8-0D5D-4B6A-A659-71171E306604}" type="pres">
      <dgm:prSet presAssocID="{11ACA0A9-A705-442F-9C2A-1470D39B71B5}" presName="composite" presStyleCnt="0"/>
      <dgm:spPr/>
    </dgm:pt>
    <dgm:pt modelId="{766D1DEE-DF66-4E0C-AC25-615E23EA2814}" type="pres">
      <dgm:prSet presAssocID="{11ACA0A9-A705-442F-9C2A-1470D39B71B5}" presName="parentText" presStyleLbl="alignNode1" presStyleIdx="2" presStyleCnt="3">
        <dgm:presLayoutVars>
          <dgm:chMax val="1"/>
          <dgm:bulletEnabled val="1"/>
        </dgm:presLayoutVars>
      </dgm:prSet>
      <dgm:spPr/>
      <dgm:t>
        <a:bodyPr/>
        <a:lstStyle/>
        <a:p>
          <a:endParaRPr lang="en-US"/>
        </a:p>
      </dgm:t>
    </dgm:pt>
    <dgm:pt modelId="{D0F60550-0489-44B9-8C59-5A487304B1A7}" type="pres">
      <dgm:prSet presAssocID="{11ACA0A9-A705-442F-9C2A-1470D39B71B5}" presName="descendantText" presStyleLbl="alignAcc1" presStyleIdx="2" presStyleCnt="3">
        <dgm:presLayoutVars>
          <dgm:bulletEnabled val="1"/>
        </dgm:presLayoutVars>
      </dgm:prSet>
      <dgm:spPr/>
      <dgm:t>
        <a:bodyPr/>
        <a:lstStyle/>
        <a:p>
          <a:endParaRPr lang="en-US"/>
        </a:p>
      </dgm:t>
    </dgm:pt>
  </dgm:ptLst>
  <dgm:cxnLst>
    <dgm:cxn modelId="{FF678AE4-D24D-4CA6-B9B9-EA16E5209965}" srcId="{32848B87-1AE3-4D36-BFA3-4F5ACF769349}" destId="{9077AA39-BE39-4CAA-A489-011F3C5EE1AF}" srcOrd="1" destOrd="0" parTransId="{3E8EB5F6-575D-4A23-BBB7-7A3966E550FC}" sibTransId="{030B5B6E-1B5A-4305-A713-F27D72592B1D}"/>
    <dgm:cxn modelId="{7115B3C2-25C7-4B64-B6DC-A4A0D1E309CF}" srcId="{44FB7011-467D-4930-9ABF-3C272E919678}" destId="{11ACA0A9-A705-442F-9C2A-1470D39B71B5}" srcOrd="2" destOrd="0" parTransId="{258B8212-133B-40D8-9725-4A197F52DB42}" sibTransId="{506EB519-C88C-4FA1-9210-280BF786C100}"/>
    <dgm:cxn modelId="{ED260C64-433D-48EE-9DBE-42A3B64E5597}" srcId="{11ACA0A9-A705-442F-9C2A-1470D39B71B5}" destId="{26FF1879-4243-4521-B345-01B27C920C24}" srcOrd="1" destOrd="0" parTransId="{528078A1-C19A-49C5-97C5-D8D631547542}" sibTransId="{939DA351-3A7B-4E89-8C97-90B77A3216A6}"/>
    <dgm:cxn modelId="{024E91B2-F871-4FB3-AF3B-1614E03109B1}" type="presOf" srcId="{85161C52-4E6D-45BA-9D34-557B2FB7AAF7}" destId="{E2B1581A-E9C9-4F77-8BC8-EB4C2539B1D6}" srcOrd="0" destOrd="0" presId="urn:microsoft.com/office/officeart/2005/8/layout/chevron2"/>
    <dgm:cxn modelId="{CD71E4EE-6158-4C5A-9034-2FE571AD3BB0}" srcId="{32848B87-1AE3-4D36-BFA3-4F5ACF769349}" destId="{7D4626DB-76AA-4677-B95C-CE424221EAC7}" srcOrd="0" destOrd="0" parTransId="{896B1583-26A0-4875-ACA4-230CD4870DB6}" sibTransId="{958D53E7-BEBC-4713-B75A-8D7676823972}"/>
    <dgm:cxn modelId="{14BD4E85-BCCB-43E0-9152-35124F5F77FB}" srcId="{44FB7011-467D-4930-9ABF-3C272E919678}" destId="{85161C52-4E6D-45BA-9D34-557B2FB7AAF7}" srcOrd="1" destOrd="0" parTransId="{628CC7FB-9FDC-4215-95AB-0A384304E9BB}" sibTransId="{121D1665-FB85-490F-9E2A-BC71E5A147E3}"/>
    <dgm:cxn modelId="{5D272D07-D979-49BA-A02B-CDC39E5A8FD4}" type="presOf" srcId="{6BDF725F-9A71-436E-873C-EBBD279931AD}" destId="{D0F60550-0489-44B9-8C59-5A487304B1A7}" srcOrd="0" destOrd="0" presId="urn:microsoft.com/office/officeart/2005/8/layout/chevron2"/>
    <dgm:cxn modelId="{33C45418-D506-4F69-89B0-D393E9474829}" srcId="{85161C52-4E6D-45BA-9D34-557B2FB7AAF7}" destId="{7C9F46F4-99B2-4445-BB44-7324F8F47735}" srcOrd="0" destOrd="0" parTransId="{8CD9EC2F-40D2-4973-9775-193C59F98489}" sibTransId="{435C7486-2EE6-4D90-9FBD-63ECE349A31C}"/>
    <dgm:cxn modelId="{9883FA06-37EB-4CF4-A54E-F78A31CA8BF8}" type="presOf" srcId="{9077AA39-BE39-4CAA-A489-011F3C5EE1AF}" destId="{0F6AFF72-0940-469A-BA00-106DE48C9165}" srcOrd="0" destOrd="1" presId="urn:microsoft.com/office/officeart/2005/8/layout/chevron2"/>
    <dgm:cxn modelId="{3FE41A88-FD88-497C-887E-606A6CB76A66}" srcId="{44FB7011-467D-4930-9ABF-3C272E919678}" destId="{32848B87-1AE3-4D36-BFA3-4F5ACF769349}" srcOrd="0" destOrd="0" parTransId="{E5B56C2A-CA70-48EF-B300-7181BD2549ED}" sibTransId="{F9E69005-E906-4596-95D4-408D99D1C030}"/>
    <dgm:cxn modelId="{79D7AD57-652C-424B-B1FA-AE9A9EDF6702}" type="presOf" srcId="{26FF1879-4243-4521-B345-01B27C920C24}" destId="{D0F60550-0489-44B9-8C59-5A487304B1A7}" srcOrd="0" destOrd="1" presId="urn:microsoft.com/office/officeart/2005/8/layout/chevron2"/>
    <dgm:cxn modelId="{9A2EEAF8-D8FD-4212-B66E-C7061AD0CA62}" type="presOf" srcId="{11ACA0A9-A705-442F-9C2A-1470D39B71B5}" destId="{766D1DEE-DF66-4E0C-AC25-615E23EA2814}" srcOrd="0" destOrd="0" presId="urn:microsoft.com/office/officeart/2005/8/layout/chevron2"/>
    <dgm:cxn modelId="{69E915BD-CE35-4BE7-8715-83D49E97D7B4}" type="presOf" srcId="{44FB7011-467D-4930-9ABF-3C272E919678}" destId="{2D11A3FF-1FCB-40BB-BBE6-3693DAD9F14B}" srcOrd="0" destOrd="0" presId="urn:microsoft.com/office/officeart/2005/8/layout/chevron2"/>
    <dgm:cxn modelId="{6E42E13F-3A53-4222-AED0-9AB4AEB02A82}" srcId="{11ACA0A9-A705-442F-9C2A-1470D39B71B5}" destId="{6BDF725F-9A71-436E-873C-EBBD279931AD}" srcOrd="0" destOrd="0" parTransId="{42C9013D-DFDE-414A-80EB-80EAB3ADE276}" sibTransId="{C81BCF67-FB8A-4F12-A965-AAC2B5925CA0}"/>
    <dgm:cxn modelId="{F83C0D7A-08C0-4EA3-9214-0FBD3E908BAE}" type="presOf" srcId="{32848B87-1AE3-4D36-BFA3-4F5ACF769349}" destId="{EAAA71EC-FB40-40A7-99BF-929ECA18457D}" srcOrd="0" destOrd="0" presId="urn:microsoft.com/office/officeart/2005/8/layout/chevron2"/>
    <dgm:cxn modelId="{C480F16B-4770-4032-AB1F-7B6F2C56CE44}" type="presOf" srcId="{7D4626DB-76AA-4677-B95C-CE424221EAC7}" destId="{0F6AFF72-0940-469A-BA00-106DE48C9165}" srcOrd="0" destOrd="0" presId="urn:microsoft.com/office/officeart/2005/8/layout/chevron2"/>
    <dgm:cxn modelId="{9E75ADC0-91A4-41D4-8858-1132297D0830}" type="presOf" srcId="{7C9F46F4-99B2-4445-BB44-7324F8F47735}" destId="{DBE7718E-19A0-4D5D-A22C-4C7277866C13}" srcOrd="0" destOrd="0" presId="urn:microsoft.com/office/officeart/2005/8/layout/chevron2"/>
    <dgm:cxn modelId="{751BEB9C-3994-476C-9EEF-384F5ACE8813}" type="presParOf" srcId="{2D11A3FF-1FCB-40BB-BBE6-3693DAD9F14B}" destId="{EA41F0B0-7145-4295-9D12-F6C12B261327}" srcOrd="0" destOrd="0" presId="urn:microsoft.com/office/officeart/2005/8/layout/chevron2"/>
    <dgm:cxn modelId="{EFEB0ED9-CAF1-457E-87BF-08F941BA0772}" type="presParOf" srcId="{EA41F0B0-7145-4295-9D12-F6C12B261327}" destId="{EAAA71EC-FB40-40A7-99BF-929ECA18457D}" srcOrd="0" destOrd="0" presId="urn:microsoft.com/office/officeart/2005/8/layout/chevron2"/>
    <dgm:cxn modelId="{50CE7A18-BC4E-4382-922E-2C5CEBC7504F}" type="presParOf" srcId="{EA41F0B0-7145-4295-9D12-F6C12B261327}" destId="{0F6AFF72-0940-469A-BA00-106DE48C9165}" srcOrd="1" destOrd="0" presId="urn:microsoft.com/office/officeart/2005/8/layout/chevron2"/>
    <dgm:cxn modelId="{E8843C75-DC78-4F57-AA40-44E72D3FF73A}" type="presParOf" srcId="{2D11A3FF-1FCB-40BB-BBE6-3693DAD9F14B}" destId="{E969FDC9-0E86-4EC0-99CA-FB958A9A12E1}" srcOrd="1" destOrd="0" presId="urn:microsoft.com/office/officeart/2005/8/layout/chevron2"/>
    <dgm:cxn modelId="{9F3E4976-2212-4ABD-BA46-40448EE3453A}" type="presParOf" srcId="{2D11A3FF-1FCB-40BB-BBE6-3693DAD9F14B}" destId="{08F25F99-7CE1-4F64-B4B9-C5236F805F28}" srcOrd="2" destOrd="0" presId="urn:microsoft.com/office/officeart/2005/8/layout/chevron2"/>
    <dgm:cxn modelId="{DA23AA58-7FBC-4E67-93AC-A3FC15CBC7A3}" type="presParOf" srcId="{08F25F99-7CE1-4F64-B4B9-C5236F805F28}" destId="{E2B1581A-E9C9-4F77-8BC8-EB4C2539B1D6}" srcOrd="0" destOrd="0" presId="urn:microsoft.com/office/officeart/2005/8/layout/chevron2"/>
    <dgm:cxn modelId="{D3409002-AEEA-4493-B7DF-59AA0ADEABF3}" type="presParOf" srcId="{08F25F99-7CE1-4F64-B4B9-C5236F805F28}" destId="{DBE7718E-19A0-4D5D-A22C-4C7277866C13}" srcOrd="1" destOrd="0" presId="urn:microsoft.com/office/officeart/2005/8/layout/chevron2"/>
    <dgm:cxn modelId="{10F08C90-9907-4975-8957-542770F3468F}" type="presParOf" srcId="{2D11A3FF-1FCB-40BB-BBE6-3693DAD9F14B}" destId="{165B235F-2EF8-4835-8E84-FC138145916D}" srcOrd="3" destOrd="0" presId="urn:microsoft.com/office/officeart/2005/8/layout/chevron2"/>
    <dgm:cxn modelId="{2AC57C3B-457C-4107-B4CC-FEE9AC0F0611}" type="presParOf" srcId="{2D11A3FF-1FCB-40BB-BBE6-3693DAD9F14B}" destId="{57876CA8-0D5D-4B6A-A659-71171E306604}" srcOrd="4" destOrd="0" presId="urn:microsoft.com/office/officeart/2005/8/layout/chevron2"/>
    <dgm:cxn modelId="{CB6F5337-C22E-49F4-B5BE-2DDE42542FFA}" type="presParOf" srcId="{57876CA8-0D5D-4B6A-A659-71171E306604}" destId="{766D1DEE-DF66-4E0C-AC25-615E23EA2814}" srcOrd="0" destOrd="0" presId="urn:microsoft.com/office/officeart/2005/8/layout/chevron2"/>
    <dgm:cxn modelId="{8233F392-4F72-4358-9790-E3CD4B4B6D5A}" type="presParOf" srcId="{57876CA8-0D5D-4B6A-A659-71171E306604}" destId="{D0F60550-0489-44B9-8C59-5A487304B1A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A71EC-FB40-40A7-99BF-929ECA18457D}">
      <dsp:nvSpPr>
        <dsp:cNvPr id="0" name=""/>
        <dsp:cNvSpPr/>
      </dsp:nvSpPr>
      <dsp:spPr>
        <a:xfrm rot="5400000">
          <a:off x="-167201" y="169072"/>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smtClean="0"/>
            <a:t>Tree</a:t>
          </a:r>
          <a:endParaRPr lang="en-US" sz="1000" kern="1200"/>
        </a:p>
      </dsp:txBody>
      <dsp:txXfrm rot="-5400000">
        <a:off x="1" y="392007"/>
        <a:ext cx="780271" cy="334402"/>
      </dsp:txXfrm>
    </dsp:sp>
    <dsp:sp modelId="{0F6AFF72-0940-469A-BA00-106DE48C9165}">
      <dsp:nvSpPr>
        <dsp:cNvPr id="0" name=""/>
        <dsp:cNvSpPr/>
      </dsp:nvSpPr>
      <dsp:spPr>
        <a:xfrm rot="5400000">
          <a:off x="1301652" y="-519509"/>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b="0" i="0" kern="1200" dirty="0" smtClean="0"/>
            <a:t>Simulates a hierarchical tree structure</a:t>
          </a:r>
          <a:endParaRPr lang="en-US" sz="1000" kern="1200" dirty="0"/>
        </a:p>
        <a:p>
          <a:pPr marL="57150" lvl="1" indent="-57150" algn="ctr" defTabSz="444500">
            <a:lnSpc>
              <a:spcPct val="90000"/>
            </a:lnSpc>
            <a:spcBef>
              <a:spcPct val="0"/>
            </a:spcBef>
            <a:spcAft>
              <a:spcPct val="15000"/>
            </a:spcAft>
            <a:buChar char="••"/>
          </a:pPr>
          <a:r>
            <a:rPr lang="en-US" sz="1000" kern="1200" dirty="0" smtClean="0">
              <a:latin typeface="Segoe UI" panose="020B0502040204020203" pitchFamily="34" charset="0"/>
              <a:cs typeface="Segoe UI" panose="020B0502040204020203" pitchFamily="34" charset="0"/>
            </a:rPr>
            <a:t>Any count of child</a:t>
          </a:r>
          <a:endParaRPr lang="en-US" sz="1000" kern="1200" dirty="0"/>
        </a:p>
      </dsp:txBody>
      <dsp:txXfrm rot="-5400000">
        <a:off x="780272" y="37240"/>
        <a:ext cx="1731930" cy="653800"/>
      </dsp:txXfrm>
    </dsp:sp>
    <dsp:sp modelId="{E2B1581A-E9C9-4F77-8BC8-EB4C2539B1D6}">
      <dsp:nvSpPr>
        <dsp:cNvPr id="0" name=""/>
        <dsp:cNvSpPr/>
      </dsp:nvSpPr>
      <dsp:spPr>
        <a:xfrm rot="5400000">
          <a:off x="-167201" y="1080774"/>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tree</a:t>
          </a:r>
          <a:endParaRPr lang="en-US" sz="1000" kern="1200" dirty="0"/>
        </a:p>
      </dsp:txBody>
      <dsp:txXfrm rot="-5400000">
        <a:off x="1" y="1303709"/>
        <a:ext cx="780271" cy="334402"/>
      </dsp:txXfrm>
    </dsp:sp>
    <dsp:sp modelId="{DBE7718E-19A0-4D5D-A22C-4C7277866C13}">
      <dsp:nvSpPr>
        <dsp:cNvPr id="0" name=""/>
        <dsp:cNvSpPr/>
      </dsp:nvSpPr>
      <dsp:spPr>
        <a:xfrm rot="5400000">
          <a:off x="1301652" y="392192"/>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No more 2 child at node</a:t>
          </a:r>
          <a:endParaRPr lang="en-US" sz="1000" kern="1200" dirty="0"/>
        </a:p>
      </dsp:txBody>
      <dsp:txXfrm rot="-5400000">
        <a:off x="780272" y="948942"/>
        <a:ext cx="1731930" cy="653800"/>
      </dsp:txXfrm>
    </dsp:sp>
    <dsp:sp modelId="{766D1DEE-DF66-4E0C-AC25-615E23EA2814}">
      <dsp:nvSpPr>
        <dsp:cNvPr id="0" name=""/>
        <dsp:cNvSpPr/>
      </dsp:nvSpPr>
      <dsp:spPr>
        <a:xfrm rot="5400000">
          <a:off x="-167201" y="1992475"/>
          <a:ext cx="1114673" cy="7802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Binary search tree</a:t>
          </a:r>
          <a:endParaRPr lang="en-US" sz="1000" kern="1200" dirty="0"/>
        </a:p>
      </dsp:txBody>
      <dsp:txXfrm rot="-5400000">
        <a:off x="1" y="2215410"/>
        <a:ext cx="780271" cy="334402"/>
      </dsp:txXfrm>
    </dsp:sp>
    <dsp:sp modelId="{D0F60550-0489-44B9-8C59-5A487304B1A7}">
      <dsp:nvSpPr>
        <dsp:cNvPr id="0" name=""/>
        <dsp:cNvSpPr/>
      </dsp:nvSpPr>
      <dsp:spPr>
        <a:xfrm rot="5400000">
          <a:off x="1301652" y="1303893"/>
          <a:ext cx="724538" cy="176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ctr" defTabSz="444500">
            <a:lnSpc>
              <a:spcPct val="90000"/>
            </a:lnSpc>
            <a:spcBef>
              <a:spcPct val="0"/>
            </a:spcBef>
            <a:spcAft>
              <a:spcPct val="15000"/>
            </a:spcAft>
            <a:buChar char="••"/>
          </a:pPr>
          <a:r>
            <a:rPr lang="en-US" sz="1000" kern="1200" dirty="0" smtClean="0"/>
            <a:t>Sorted binary tree – parent greater that child</a:t>
          </a:r>
          <a:endParaRPr lang="en-US" sz="1000" kern="1200" dirty="0"/>
        </a:p>
        <a:p>
          <a:pPr marL="57150" lvl="1" indent="-57150" algn="ctr" defTabSz="444500">
            <a:lnSpc>
              <a:spcPct val="90000"/>
            </a:lnSpc>
            <a:spcBef>
              <a:spcPct val="0"/>
            </a:spcBef>
            <a:spcAft>
              <a:spcPct val="15000"/>
            </a:spcAft>
            <a:buChar char="••"/>
          </a:pPr>
          <a:r>
            <a:rPr lang="en-US" sz="1000" kern="1200" dirty="0" smtClean="0"/>
            <a:t>Left child is smaller than right</a:t>
          </a:r>
          <a:endParaRPr lang="en-US" sz="1000" kern="1200" dirty="0"/>
        </a:p>
      </dsp:txBody>
      <dsp:txXfrm rot="-5400000">
        <a:off x="780272" y="1860643"/>
        <a:ext cx="1731930" cy="653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0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0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02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1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3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87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0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17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5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95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8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4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177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87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18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7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474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77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62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2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2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webp"/></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dfsbf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visualgo.net/en/bst" TargetMode="External"/><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visualgo.net/en/heap"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visualgo.net/en/hashtable"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www.quora.com/Why-are-prime-numbers-used-for-constructing-hash-functions" TargetMode="External"/><Relationship Id="rId5" Type="http://schemas.openxmlformats.org/officeDocument/2006/relationships/hyperlink" Target="https://cs.stackexchange.com/questions/11029/why-is-it-best-to-use-a-prime-number-as-a-mod-in-a-hashing-function" TargetMode="External"/><Relationship Id="rId4" Type="http://schemas.openxmlformats.org/officeDocument/2006/relationships/hyperlink" Target="https://www.quora.com/Does-making-array-size-a-prime-number-help-in-hash-table-implementation-Wh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visualgo.net/en/dfsbfs"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hyperlink" Target="https://musicmap.info/"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pm"/><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2.ppm"/></Relationships>
</file>

<file path=ppt/slides/_rels/slide28.xml.rels><?xml version="1.0" encoding="UTF-8" standalone="yes"?>
<Relationships xmlns="http://schemas.openxmlformats.org/package/2006/relationships"><Relationship Id="rId3" Type="http://schemas.openxmlformats.org/officeDocument/2006/relationships/hyperlink" Target="https://visualgo.net/en/dfsbf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Data structures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5555617" cy="2369880"/>
          </a:xfrm>
          <a:prstGeom prst="rect">
            <a:avLst/>
          </a:prstGeom>
        </p:spPr>
        <p:txBody>
          <a:bodyPr wrap="square">
            <a:spAutoFit/>
          </a:bodyPr>
          <a:lstStyle/>
          <a:p>
            <a:r>
              <a:rPr lang="en-US" sz="1600" dirty="0">
                <a:solidFill>
                  <a:srgbClr val="202124"/>
                </a:solidFill>
                <a:latin typeface="Segoe UI" panose="020B0502040204020203" pitchFamily="34" charset="0"/>
                <a:cs typeface="Segoe UI" panose="020B0502040204020203" pitchFamily="34" charset="0"/>
              </a:rPr>
              <a:t>In computer science, a </a:t>
            </a:r>
            <a:r>
              <a:rPr lang="en-US" sz="1600" dirty="0">
                <a:solidFill>
                  <a:schemeClr val="accent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a:t>
            </a:r>
            <a:r>
              <a:rPr lang="en-US" sz="1600" dirty="0">
                <a:solidFill>
                  <a:schemeClr val="accent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sz="1600" dirty="0">
                <a:solidFill>
                  <a:schemeClr val="accent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collection of </a:t>
            </a:r>
            <a:r>
              <a:rPr lang="en-US" sz="1600" dirty="0">
                <a:solidFill>
                  <a:schemeClr val="accent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sz="1600" dirty="0">
                <a:solidFill>
                  <a:schemeClr val="accent4"/>
                </a:solidFill>
                <a:latin typeface="Segoe UI" panose="020B0502040204020203" pitchFamily="34" charset="0"/>
                <a:cs typeface="Segoe UI" panose="020B0502040204020203" pitchFamily="34" charset="0"/>
              </a:rPr>
              <a:t>data</a:t>
            </a:r>
            <a:r>
              <a:rPr lang="en-US" sz="1600" dirty="0" smtClean="0">
                <a:solidFill>
                  <a:srgbClr val="202124"/>
                </a:solidFill>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essence of creating custom data structures optimization of certain parts of the code</a:t>
            </a:r>
          </a:p>
          <a:p>
            <a:endParaRPr lang="en-US" sz="1600" dirty="0">
              <a:solidFill>
                <a:srgbClr val="202124"/>
              </a:solidFill>
              <a:latin typeface="Segoe UI" panose="020B0502040204020203" pitchFamily="34" charset="0"/>
              <a:cs typeface="Segoe UI" panose="020B0502040204020203" pitchFamily="34" charset="0"/>
            </a:endParaRPr>
          </a:p>
        </p:txBody>
      </p:sp>
      <p:sp>
        <p:nvSpPr>
          <p:cNvPr id="3" name="Rectangle 2"/>
          <p:cNvSpPr/>
          <p:nvPr/>
        </p:nvSpPr>
        <p:spPr>
          <a:xfrm>
            <a:off x="1392633" y="3852095"/>
            <a:ext cx="3988261" cy="2099036"/>
          </a:xfrm>
          <a:prstGeom prst="rect">
            <a:avLst/>
          </a:prstGeom>
        </p:spPr>
        <p:txBody>
          <a:bodyPr wrap="square">
            <a:spAutoFit/>
          </a:bodyPr>
          <a:lstStyle/>
          <a:p>
            <a:r>
              <a:rPr lang="en-US" dirty="0">
                <a:solidFill>
                  <a:schemeClr val="accent4"/>
                </a:solidFill>
                <a:latin typeface="Segoe UI" panose="020B0502040204020203" pitchFamily="34" charset="0"/>
                <a:cs typeface="Segoe UI" panose="020B0502040204020203" pitchFamily="34" charset="0"/>
              </a:rPr>
              <a:t>Data structures in JavaScript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Object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Set(unique elements)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WeakMap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WeakSet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12" name="Rectangle 11"/>
          <p:cNvSpPr/>
          <p:nvPr/>
        </p:nvSpPr>
        <p:spPr>
          <a:xfrm>
            <a:off x="9353614" y="3347341"/>
            <a:ext cx="2139486" cy="260379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8 classes </a:t>
            </a:r>
            <a:r>
              <a:rPr lang="en-US" sz="1600" dirty="0" smtClean="0">
                <a:latin typeface="Segoe UI" panose="020B0502040204020203" pitchFamily="34" charset="0"/>
                <a:cs typeface="Segoe UI" panose="020B0502040204020203" pitchFamily="34" charset="0"/>
              </a:rPr>
              <a:t>namely</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Vector</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PriorityQueue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Stack</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Pair</a:t>
            </a:r>
          </a:p>
        </p:txBody>
      </p:sp>
      <p:sp>
        <p:nvSpPr>
          <p:cNvPr id="4" name="Rectangle 3"/>
          <p:cNvSpPr/>
          <p:nvPr/>
        </p:nvSpPr>
        <p:spPr>
          <a:xfrm>
            <a:off x="7237549" y="3347341"/>
            <a:ext cx="2116065" cy="2468689"/>
          </a:xfrm>
          <a:prstGeom prst="rect">
            <a:avLst/>
          </a:prstGeom>
        </p:spPr>
        <p:txBody>
          <a:bodyPr wrap="square">
            <a:spAutoFit/>
          </a:bodyPr>
          <a:lstStyle/>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Array</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Object</a:t>
            </a:r>
            <a:endParaRPr lang="en-US" sz="1600" dirty="0">
              <a:solidFill>
                <a:schemeClr val="dk1"/>
              </a:solidFill>
              <a:latin typeface="Segoe UI" panose="020B0502040204020203" pitchFamily="34" charset="0"/>
              <a:ea typeface="Red Hat Text"/>
              <a:cs typeface="Segoe UI" panose="020B0502040204020203" pitchFamily="34" charset="0"/>
            </a:endParaRPr>
          </a:p>
          <a:p>
            <a:r>
              <a:rPr lang="en-US" sz="1600" dirty="0">
                <a:latin typeface="Segoe UI" panose="020B0502040204020203" pitchFamily="34" charset="0"/>
                <a:cs typeface="Segoe UI" panose="020B0502040204020203" pitchFamily="34" charset="0"/>
              </a:rPr>
              <a:t>In </a:t>
            </a:r>
            <a:r>
              <a:rPr lang="en-US" sz="1600" dirty="0" smtClean="0">
                <a:latin typeface="Segoe UI" panose="020B0502040204020203" pitchFamily="34" charset="0"/>
                <a:cs typeface="Segoe UI" panose="020B0502040204020203" pitchFamily="34" charset="0"/>
              </a:rPr>
              <a:t>PHP 7</a:t>
            </a:r>
            <a:r>
              <a:rPr lang="en-US" sz="1600" dirty="0">
                <a:latin typeface="Segoe UI" panose="020B0502040204020203" pitchFamily="34" charset="0"/>
                <a:cs typeface="Segoe UI" panose="020B0502040204020203" pitchFamily="34" charset="0"/>
              </a:rPr>
              <a:t>, using </a:t>
            </a:r>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Ds</a:t>
            </a:r>
            <a:r>
              <a:rPr lang="en-US" sz="1600" dirty="0">
                <a:latin typeface="Segoe UI" panose="020B0502040204020203" pitchFamily="34" charset="0"/>
                <a:cs typeface="Segoe UI" panose="020B0502040204020203" pitchFamily="34" charset="0"/>
              </a:rPr>
              <a:t>\ namespace we can </a:t>
            </a:r>
            <a:r>
              <a:rPr lang="en-US" sz="1600" dirty="0" smtClean="0">
                <a:latin typeface="Segoe UI" panose="020B0502040204020203" pitchFamily="34" charset="0"/>
                <a:cs typeface="Segoe UI" panose="020B0502040204020203" pitchFamily="34" charset="0"/>
              </a:rPr>
              <a:t>use 3 </a:t>
            </a:r>
            <a:r>
              <a:rPr lang="en-US" sz="1600" dirty="0">
                <a:latin typeface="Segoe UI" panose="020B0502040204020203" pitchFamily="34" charset="0"/>
                <a:cs typeface="Segoe UI" panose="020B0502040204020203" pitchFamily="34" charset="0"/>
              </a:rPr>
              <a:t>interfaces namely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Collection</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Sequence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Hashable</a:t>
            </a:r>
            <a:endParaRPr lang="en-US" sz="1600" dirty="0">
              <a:latin typeface="Segoe UI" panose="020B0502040204020203" pitchFamily="34" charset="0"/>
              <a:cs typeface="Segoe UI" panose="020B0502040204020203" pitchFamily="34" charset="0"/>
            </a:endParaRPr>
          </a:p>
        </p:txBody>
      </p:sp>
      <p:sp>
        <p:nvSpPr>
          <p:cNvPr id="5" name="Rectangle 4"/>
          <p:cNvSpPr/>
          <p:nvPr/>
        </p:nvSpPr>
        <p:spPr>
          <a:xfrm>
            <a:off x="7970250" y="2389844"/>
            <a:ext cx="2453107" cy="369332"/>
          </a:xfrm>
          <a:prstGeom prst="rect">
            <a:avLst/>
          </a:prstGeom>
        </p:spPr>
        <p:txBody>
          <a:bodyPr wrap="none">
            <a:spAutoFit/>
          </a:bodyPr>
          <a:lstStyle/>
          <a:p>
            <a:r>
              <a:rPr lang="en-US" dirty="0">
                <a:solidFill>
                  <a:schemeClr val="accent4"/>
                </a:solidFill>
                <a:latin typeface="Segoe UI" panose="020B0502040204020203" pitchFamily="34" charset="0"/>
                <a:cs typeface="Segoe UI" panose="020B0502040204020203" pitchFamily="34" charset="0"/>
              </a:rPr>
              <a:t>Data structures in PHP</a:t>
            </a:r>
          </a:p>
        </p:txBody>
      </p:sp>
    </p:spTree>
    <p:extLst>
      <p:ext uri="{BB962C8B-B14F-4D97-AF65-F5344CB8AC3E}">
        <p14:creationId xmlns:p14="http://schemas.microsoft.com/office/powerpoint/2010/main" val="286242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Linked list ( </a:t>
            </a:r>
            <a:r>
              <a:rPr lang="en-US" dirty="0" smtClean="0">
                <a:latin typeface="Segoe UI" panose="020B0502040204020203" pitchFamily="34" charset="0"/>
                <a:cs typeface="Segoe UI" panose="020B0502040204020203" pitchFamily="34" charset="0"/>
              </a:rPr>
              <a:t>singly, doubly)</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096000" cy="830997"/>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linked </a:t>
            </a:r>
            <a:r>
              <a:rPr lang="en-US" sz="1600" dirty="0" smtClean="0">
                <a:latin typeface="Segoe UI" panose="020B0502040204020203" pitchFamily="34" charset="0"/>
                <a:cs typeface="Segoe UI" panose="020B0502040204020203" pitchFamily="34" charset="0"/>
                <a:hlinkClick r:id="rId3"/>
              </a:rPr>
              <a:t>list</a:t>
            </a:r>
            <a:r>
              <a:rPr lang="en-US" sz="1600" dirty="0" smtClean="0">
                <a:latin typeface="Segoe UI" panose="020B0502040204020203" pitchFamily="34" charset="0"/>
                <a:cs typeface="Segoe UI" panose="020B0502040204020203" pitchFamily="34" charset="0"/>
              </a:rPr>
              <a:t> is </a:t>
            </a:r>
            <a:r>
              <a:rPr lang="en-US" sz="1600" dirty="0">
                <a:latin typeface="Segoe UI" panose="020B0502040204020203" pitchFamily="34" charset="0"/>
                <a:cs typeface="Segoe UI" panose="020B0502040204020203" pitchFamily="34" charset="0"/>
              </a:rPr>
              <a:t>a linear data structure, </a:t>
            </a:r>
            <a:r>
              <a:rPr lang="en-US" sz="1600" dirty="0" smtClean="0">
                <a:latin typeface="Segoe UI" panose="020B0502040204020203" pitchFamily="34" charset="0"/>
                <a:cs typeface="Segoe UI" panose="020B0502040204020203" pitchFamily="34" charset="0"/>
              </a:rPr>
              <a:t>but unlike arrays, they </a:t>
            </a:r>
            <a:r>
              <a:rPr lang="en-US" sz="1600" dirty="0">
                <a:latin typeface="Segoe UI" panose="020B0502040204020203" pitchFamily="34" charset="0"/>
                <a:cs typeface="Segoe UI" panose="020B0502040204020203" pitchFamily="34" charset="0"/>
              </a:rPr>
              <a:t>are not stored at contiguous memory locations. The elements in a linked list are linked using </a:t>
            </a:r>
            <a:r>
              <a:rPr lang="en-US" sz="1600" dirty="0" smtClean="0">
                <a:latin typeface="Segoe UI" panose="020B0502040204020203" pitchFamily="34" charset="0"/>
                <a:cs typeface="Segoe UI" panose="020B0502040204020203" pitchFamily="34" charset="0"/>
              </a:rPr>
              <a:t>pointers.</a:t>
            </a:r>
          </a:p>
        </p:txBody>
      </p:sp>
      <p:sp>
        <p:nvSpPr>
          <p:cNvPr id="19" name="Rectangle 18"/>
          <p:cNvSpPr/>
          <p:nvPr/>
        </p:nvSpPr>
        <p:spPr>
          <a:xfrm>
            <a:off x="1364379" y="3480766"/>
            <a:ext cx="3076254" cy="2616422"/>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Main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append</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prepend</a:t>
            </a:r>
            <a:endParaRPr lang="en-US" sz="1600" dirty="0">
              <a:solidFill>
                <a:schemeClr val="dk1"/>
              </a:solidFill>
              <a:latin typeface="Segoe UI" panose="020B0502040204020203" pitchFamily="34" charset="0"/>
              <a:ea typeface="Red Hat Text"/>
              <a:cs typeface="Segoe UI" panose="020B0502040204020203" pitchFamily="34" charset="0"/>
            </a:endParaRPr>
          </a:p>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size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toArray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search</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getLast( by recursive call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deleteNode</a:t>
            </a:r>
          </a:p>
        </p:txBody>
      </p:sp>
      <p:graphicFrame>
        <p:nvGraphicFramePr>
          <p:cNvPr id="20" name="Table 19"/>
          <p:cNvGraphicFramePr>
            <a:graphicFrameLocks noGrp="1"/>
          </p:cNvGraphicFramePr>
          <p:nvPr>
            <p:extLst>
              <p:ext uri="{D42A27DB-BD31-4B8C-83A1-F6EECF244321}">
                <p14:modId xmlns:p14="http://schemas.microsoft.com/office/powerpoint/2010/main" val="3488082298"/>
              </p:ext>
            </p:extLst>
          </p:nvPr>
        </p:nvGraphicFramePr>
        <p:xfrm>
          <a:off x="5855678" y="3218611"/>
          <a:ext cx="5481063" cy="2816700"/>
        </p:xfrm>
        <a:graphic>
          <a:graphicData uri="http://schemas.openxmlformats.org/drawingml/2006/table">
            <a:tbl>
              <a:tblPr>
                <a:tableStyleId>{775DCB02-9BB8-47FD-8907-85C794F793BA}</a:tableStyleId>
              </a:tblPr>
              <a:tblGrid>
                <a:gridCol w="1827021">
                  <a:extLst>
                    <a:ext uri="{9D8B030D-6E8A-4147-A177-3AD203B41FA5}">
                      <a16:colId xmlns:a16="http://schemas.microsoft.com/office/drawing/2014/main" val="64851094"/>
                    </a:ext>
                  </a:extLst>
                </a:gridCol>
                <a:gridCol w="1827021">
                  <a:extLst>
                    <a:ext uri="{9D8B030D-6E8A-4147-A177-3AD203B41FA5}">
                      <a16:colId xmlns:a16="http://schemas.microsoft.com/office/drawing/2014/main" val="1353966151"/>
                    </a:ext>
                  </a:extLst>
                </a:gridCol>
                <a:gridCol w="1827021">
                  <a:extLst>
                    <a:ext uri="{9D8B030D-6E8A-4147-A177-3AD203B41FA5}">
                      <a16:colId xmlns:a16="http://schemas.microsoft.com/office/drawing/2014/main" val="2043248338"/>
                    </a:ext>
                  </a:extLst>
                </a:gridCol>
              </a:tblGrid>
              <a:tr h="485036">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Array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Linked 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beginning</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end</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742927673"/>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middle</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968978206"/>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5242" y="2021826"/>
            <a:ext cx="3551499" cy="1009459"/>
          </a:xfrm>
          <a:prstGeom prst="rect">
            <a:avLst/>
          </a:prstGeom>
        </p:spPr>
      </p:pic>
      <p:sp>
        <p:nvSpPr>
          <p:cNvPr id="10" name="Rectangle 9"/>
          <p:cNvSpPr/>
          <p:nvPr/>
        </p:nvSpPr>
        <p:spPr>
          <a:xfrm>
            <a:off x="1392633" y="2802328"/>
            <a:ext cx="3876053"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a doubly linked list, a singly linked list item does not know its previous item.</a:t>
            </a:r>
          </a:p>
        </p:txBody>
      </p:sp>
    </p:spTree>
    <p:extLst>
      <p:ext uri="{BB962C8B-B14F-4D97-AF65-F5344CB8AC3E}">
        <p14:creationId xmlns:p14="http://schemas.microsoft.com/office/powerpoint/2010/main" val="2089663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Stack</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5421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Stack</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data structure witch uses LIFO( Last In, First Out ) algorithm.</a:t>
            </a:r>
          </a:p>
          <a:p>
            <a:r>
              <a:rPr lang="en-US" sz="1600" dirty="0">
                <a:latin typeface="Segoe UI" panose="020B0502040204020203" pitchFamily="34" charset="0"/>
                <a:cs typeface="Segoe UI" panose="020B0502040204020203" pitchFamily="34" charset="0"/>
              </a:rPr>
              <a:t>S</a:t>
            </a:r>
            <a:r>
              <a:rPr lang="en-US" sz="1600" dirty="0" smtClean="0">
                <a:latin typeface="Segoe UI" panose="020B0502040204020203" pitchFamily="34" charset="0"/>
                <a:cs typeface="Segoe UI" panose="020B0502040204020203" pitchFamily="34" charset="0"/>
              </a:rPr>
              <a:t>tack </a:t>
            </a:r>
            <a:r>
              <a:rPr lang="en-US" sz="1600" dirty="0">
                <a:latin typeface="Segoe UI" panose="020B0502040204020203" pitchFamily="34" charset="0"/>
                <a:cs typeface="Segoe UI" panose="020B0502040204020203" pitchFamily="34" charset="0"/>
              </a:rPr>
              <a:t>allows operations at one end only. Where stack uses? For example nested functions calls are stored on the Call Stack.</a:t>
            </a:r>
          </a:p>
        </p:txBody>
      </p:sp>
      <p:sp>
        <p:nvSpPr>
          <p:cNvPr id="19" name="Rectangle 18"/>
          <p:cNvSpPr/>
          <p:nvPr/>
        </p:nvSpPr>
        <p:spPr>
          <a:xfrm>
            <a:off x="1392633" y="4637861"/>
            <a:ext cx="1571284"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ush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op</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767" y="831561"/>
            <a:ext cx="4531017" cy="2682985"/>
          </a:xfrm>
          <a:prstGeom prst="rect">
            <a:avLst/>
          </a:prstGeom>
        </p:spPr>
      </p:pic>
      <p:sp>
        <p:nvSpPr>
          <p:cNvPr id="2" name="Rectangle 1"/>
          <p:cNvSpPr/>
          <p:nvPr/>
        </p:nvSpPr>
        <p:spPr>
          <a:xfrm>
            <a:off x="5397100" y="3517555"/>
            <a:ext cx="6096000" cy="2308324"/>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When a function makes a nested call, the following </a:t>
            </a:r>
            <a:r>
              <a:rPr lang="en-US" sz="1600" dirty="0" smtClean="0">
                <a:latin typeface="Segoe UI" panose="020B0502040204020203" pitchFamily="34" charset="0"/>
                <a:cs typeface="Segoe UI" panose="020B0502040204020203" pitchFamily="34" charset="0"/>
              </a:rPr>
              <a:t>happens</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of the current function is </a:t>
            </a:r>
            <a:r>
              <a:rPr lang="en-US" sz="1600" dirty="0" smtClean="0">
                <a:latin typeface="Segoe UI" panose="020B0502040204020203" pitchFamily="34" charset="0"/>
                <a:cs typeface="Segoe UI" panose="020B0502040204020203" pitchFamily="34" charset="0"/>
              </a:rPr>
              <a:t>suspended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context associated with it is stored </a:t>
            </a:r>
            <a:r>
              <a:rPr lang="en-US" sz="1600" dirty="0" smtClean="0">
                <a:latin typeface="Segoe UI" panose="020B0502040204020203" pitchFamily="34" charset="0"/>
                <a:cs typeface="Segoe UI" panose="020B0502040204020203" pitchFamily="34" charset="0"/>
              </a:rPr>
              <a:t>in </a:t>
            </a:r>
            <a:r>
              <a:rPr lang="en-US" sz="1600" b="1" dirty="0" smtClean="0">
                <a:latin typeface="Segoe UI" panose="020B0502040204020203" pitchFamily="34" charset="0"/>
                <a:cs typeface="Segoe UI" panose="020B0502040204020203" pitchFamily="34" charset="0"/>
              </a:rPr>
              <a:t>execution </a:t>
            </a:r>
            <a:r>
              <a:rPr lang="en-US" sz="1600" b="1" dirty="0">
                <a:latin typeface="Segoe UI" panose="020B0502040204020203" pitchFamily="34" charset="0"/>
                <a:cs typeface="Segoe UI" panose="020B0502040204020203" pitchFamily="34" charset="0"/>
              </a:rPr>
              <a:t>context </a:t>
            </a:r>
            <a:r>
              <a:rPr lang="en-US" sz="1600" b="1"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Nested </a:t>
            </a:r>
            <a:r>
              <a:rPr lang="en-US" sz="1600" dirty="0">
                <a:latin typeface="Segoe UI" panose="020B0502040204020203" pitchFamily="34" charset="0"/>
                <a:cs typeface="Segoe UI" panose="020B0502040204020203" pitchFamily="34" charset="0"/>
              </a:rPr>
              <a:t>calls are executed, for each of which its own execution context is </a:t>
            </a:r>
            <a:r>
              <a:rPr lang="en-US" sz="1600" dirty="0" smtClean="0">
                <a:latin typeface="Segoe UI" panose="020B0502040204020203" pitchFamily="34" charset="0"/>
                <a:cs typeface="Segoe UI" panose="020B0502040204020203" pitchFamily="34" charset="0"/>
              </a:rPr>
              <a:t>created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After </a:t>
            </a:r>
            <a:r>
              <a:rPr lang="en-US" sz="1600" dirty="0">
                <a:latin typeface="Segoe UI" panose="020B0502040204020203" pitchFamily="34" charset="0"/>
                <a:cs typeface="Segoe UI" panose="020B0502040204020203" pitchFamily="34" charset="0"/>
              </a:rPr>
              <a:t>their completion, the old context is popped off the stack, and the execution of the external function resumes where it left off.</a:t>
            </a:r>
          </a:p>
        </p:txBody>
      </p:sp>
      <p:pic>
        <p:nvPicPr>
          <p:cNvPr id="21" name="Picture 20"/>
          <p:cNvPicPr>
            <a:picLocks noChangeAspect="1"/>
          </p:cNvPicPr>
          <p:nvPr/>
        </p:nvPicPr>
        <p:blipFill>
          <a:blip r:embed="rId5"/>
          <a:stretch>
            <a:fillRect/>
          </a:stretch>
        </p:blipFill>
        <p:spPr>
          <a:xfrm>
            <a:off x="1392633" y="3260826"/>
            <a:ext cx="2343150" cy="1304925"/>
          </a:xfrm>
          <a:prstGeom prst="rect">
            <a:avLst/>
          </a:prstGeom>
        </p:spPr>
      </p:pic>
      <p:sp>
        <p:nvSpPr>
          <p:cNvPr id="22" name="Rectangle 21"/>
          <p:cNvSpPr/>
          <p:nvPr/>
        </p:nvSpPr>
        <p:spPr>
          <a:xfrm>
            <a:off x="3069071" y="4671717"/>
            <a:ext cx="1571284" cy="904863"/>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14886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Queue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23439"/>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Queue</a:t>
            </a:r>
            <a:r>
              <a:rPr lang="en-US" sz="1600" dirty="0" smtClean="0">
                <a:latin typeface="Segoe UI" panose="020B0502040204020203" pitchFamily="34" charset="0"/>
                <a:cs typeface="Segoe UI" panose="020B0502040204020203" pitchFamily="34" charset="0"/>
              </a:rPr>
              <a:t> is data structure witch FIFO( First In, First Out ) </a:t>
            </a:r>
            <a:r>
              <a:rPr lang="en-US" sz="1600" dirty="0">
                <a:latin typeface="Segoe UI" panose="020B0502040204020203" pitchFamily="34" charset="0"/>
                <a:cs typeface="Segoe UI" panose="020B0502040204020203" pitchFamily="34" charset="0"/>
              </a:rPr>
              <a:t>algorithm.</a:t>
            </a:r>
          </a:p>
          <a:p>
            <a:r>
              <a:rPr lang="en-US" sz="1600" dirty="0">
                <a:latin typeface="Segoe UI" panose="020B0502040204020203" pitchFamily="34" charset="0"/>
                <a:cs typeface="Segoe UI" panose="020B0502040204020203" pitchFamily="34" charset="0"/>
              </a:rPr>
              <a:t>Unlike stacks, a queue is open at both its ends. One end is always used to insert data (enqueue) and the other is used to remove data (dequeue).</a:t>
            </a:r>
          </a:p>
        </p:txBody>
      </p:sp>
      <p:sp>
        <p:nvSpPr>
          <p:cNvPr id="19" name="Rectangle 18"/>
          <p:cNvSpPr/>
          <p:nvPr/>
        </p:nvSpPr>
        <p:spPr>
          <a:xfrm>
            <a:off x="1392633" y="4051737"/>
            <a:ext cx="1713319"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t>
            </a:r>
            <a:r>
              <a:rPr lang="en-US" sz="1600" dirty="0" smtClean="0">
                <a:solidFill>
                  <a:schemeClr val="dk1"/>
                </a:solidFill>
                <a:latin typeface="Segoe UI" panose="020B0502040204020203" pitchFamily="34" charset="0"/>
                <a:ea typeface="Red Hat Text"/>
                <a:cs typeface="Segoe UI" panose="020B0502040204020203" pitchFamily="34" charset="0"/>
              </a:rPr>
              <a:t>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a:t>
            </a:r>
            <a:r>
              <a:rPr lang="en-US" sz="1600" dirty="0" smtClean="0">
                <a:solidFill>
                  <a:schemeClr val="dk1"/>
                </a:solidFill>
                <a:latin typeface="Segoe UI" panose="020B0502040204020203" pitchFamily="34" charset="0"/>
                <a:ea typeface="Red Hat Text"/>
                <a:cs typeface="Segoe UI" panose="020B0502040204020203" pitchFamily="34" charset="0"/>
              </a:rPr>
              <a:t>equeue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t>
            </a:r>
            <a:r>
              <a:rPr lang="en-US" sz="1600" dirty="0" smtClean="0">
                <a:solidFill>
                  <a:schemeClr val="dk1"/>
                </a:solidFill>
                <a:latin typeface="Segoe UI" panose="020B0502040204020203" pitchFamily="34" charset="0"/>
                <a:ea typeface="Red Hat Text"/>
                <a:cs typeface="Segoe UI" panose="020B0502040204020203" pitchFamily="34" charset="0"/>
              </a:rPr>
              <a:t>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775" y="1169450"/>
            <a:ext cx="4251847" cy="2882287"/>
          </a:xfrm>
          <a:prstGeom prst="rect">
            <a:avLst/>
          </a:prstGeom>
        </p:spPr>
      </p:pic>
      <p:sp>
        <p:nvSpPr>
          <p:cNvPr id="22" name="Rectangle 21"/>
          <p:cNvSpPr/>
          <p:nvPr/>
        </p:nvSpPr>
        <p:spPr>
          <a:xfrm>
            <a:off x="3105952" y="4051737"/>
            <a:ext cx="1571284" cy="94025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smtClean="0">
                <a:solidFill>
                  <a:schemeClr val="dk1"/>
                </a:solidFill>
                <a:latin typeface="Segoe UI" panose="020B0502040204020203" pitchFamily="34" charset="0"/>
                <a:ea typeface="Red Hat Text"/>
                <a:cs typeface="Segoe UI" panose="020B0502040204020203" pitchFamily="34" charset="0"/>
              </a:rPr>
              <a:t>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8570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3" y="4438290"/>
            <a:ext cx="6961658" cy="1543499"/>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cs typeface="Segoe UI" panose="020B0502040204020203" pitchFamily="34" charset="0"/>
              </a:rPr>
              <a:t>Trees lot of </a:t>
            </a:r>
            <a:r>
              <a:rPr lang="en-US" dirty="0" smtClean="0">
                <a:solidFill>
                  <a:schemeClr val="accent4"/>
                </a:solidFill>
                <a:latin typeface="Segoe UI" panose="020B0502040204020203" pitchFamily="34" charset="0"/>
                <a:cs typeface="Segoe UI" panose="020B0502040204020203" pitchFamily="34" charset="0"/>
              </a:rPr>
              <a:t>different </a:t>
            </a:r>
            <a:r>
              <a:rPr lang="en-US" dirty="0">
                <a:solidFill>
                  <a:schemeClr val="accent4"/>
                </a:solidFill>
                <a:latin typeface="Segoe UI" panose="020B0502040204020203" pitchFamily="34" charset="0"/>
                <a:cs typeface="Segoe UI" panose="020B0502040204020203" pitchFamily="34" charset="0"/>
              </a:rPr>
              <a:t>examples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Html DOM</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Network Routing unicast&lt;-broadcast&lt;-multicast&lt;-anycast&lt;-geocast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Folder structure</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JSON</a:t>
            </a:r>
          </a:p>
        </p:txBody>
      </p:sp>
      <p:sp>
        <p:nvSpPr>
          <p:cNvPr id="12" name="Rectangle 11"/>
          <p:cNvSpPr/>
          <p:nvPr/>
        </p:nvSpPr>
        <p:spPr>
          <a:xfrm>
            <a:off x="1392633" y="1834500"/>
            <a:ext cx="4867490" cy="2603790"/>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Basic </a:t>
            </a:r>
            <a:r>
              <a:rPr lang="en-US" sz="1600" dirty="0" smtClean="0">
                <a:solidFill>
                  <a:schemeClr val="accent4"/>
                </a:solidFill>
                <a:latin typeface="Segoe UI" panose="020B0502040204020203" pitchFamily="34" charset="0"/>
                <a:cs typeface="Segoe UI" panose="020B0502040204020203" pitchFamily="34" charset="0"/>
              </a:rPr>
              <a:t>terminology</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Root – the top of </a:t>
            </a:r>
            <a:r>
              <a:rPr lang="en-US" sz="1600" dirty="0" smtClean="0">
                <a:latin typeface="Segoe UI" panose="020B0502040204020203" pitchFamily="34" charset="0"/>
                <a:cs typeface="Segoe UI" panose="020B0502040204020203" pitchFamily="34" charset="0"/>
              </a:rPr>
              <a:t>tree</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Parent </a:t>
            </a:r>
            <a:r>
              <a:rPr lang="en-US" sz="1600" dirty="0">
                <a:latin typeface="Segoe UI" panose="020B0502040204020203" pitchFamily="34" charset="0"/>
                <a:cs typeface="Segoe UI" panose="020B0502040204020203" pitchFamily="34" charset="0"/>
              </a:rPr>
              <a:t>– the converse notion of a child</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one node and another</a:t>
            </a:r>
            <a:r>
              <a:rPr lang="en-US" sz="1600" dirty="0" smtClean="0">
                <a:latin typeface="Segoe UI" panose="020B0502040204020203" pitchFamily="34" charset="0"/>
                <a:cs typeface="Segoe UI" panose="020B0502040204020203" pitchFamily="34" charset="0"/>
              </a:rPr>
              <a:t>( parent </a:t>
            </a:r>
            <a:r>
              <a:rPr lang="en-US" sz="1600" dirty="0">
                <a:latin typeface="Segoe UI" panose="020B0502040204020203" pitchFamily="34" charset="0"/>
                <a:cs typeface="Segoe UI" panose="020B0502040204020203" pitchFamily="34" charset="0"/>
              </a:rPr>
              <a:t>&lt;&gt; </a:t>
            </a:r>
            <a:r>
              <a:rPr lang="en-US" sz="1600" dirty="0" smtClean="0">
                <a:latin typeface="Segoe UI" panose="020B0502040204020203" pitchFamily="34" charset="0"/>
                <a:cs typeface="Segoe UI" panose="020B0502040204020203" pitchFamily="34" charset="0"/>
              </a:rPr>
              <a:t>child )</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Siblings – nodes with same parents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Child – a node directly connected to another node when moving away from the root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Leaf a node who has no </a:t>
            </a:r>
            <a:r>
              <a:rPr lang="en-US" sz="1600" dirty="0" smtClean="0">
                <a:latin typeface="Segoe UI" panose="020B0502040204020203" pitchFamily="34" charset="0"/>
                <a:cs typeface="Segoe UI" panose="020B0502040204020203" pitchFamily="34" charset="0"/>
              </a:rPr>
              <a:t>child</a:t>
            </a:r>
            <a:endParaRPr lang="en-US" sz="1600" dirty="0">
              <a:latin typeface="Segoe UI" panose="020B0502040204020203" pitchFamily="34" charset="0"/>
              <a:cs typeface="Segoe UI" panose="020B0502040204020203"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409" y="990100"/>
            <a:ext cx="5000213" cy="2825762"/>
          </a:xfrm>
          <a:prstGeom prst="rect">
            <a:avLst/>
          </a:prstGeom>
        </p:spPr>
      </p:pic>
    </p:spTree>
    <p:extLst>
      <p:ext uri="{BB962C8B-B14F-4D97-AF65-F5344CB8AC3E}">
        <p14:creationId xmlns:p14="http://schemas.microsoft.com/office/powerpoint/2010/main" val="673691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2" name="Rectangle 11"/>
          <p:cNvSpPr/>
          <p:nvPr/>
        </p:nvSpPr>
        <p:spPr>
          <a:xfrm>
            <a:off x="1392632" y="4528772"/>
            <a:ext cx="1713319" cy="1471172"/>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Main </a:t>
            </a:r>
            <a:r>
              <a:rPr lang="en-US" sz="1600" dirty="0" smtClean="0">
                <a:solidFill>
                  <a:schemeClr val="accent4"/>
                </a:solidFill>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find</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contains</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delete</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13" name="Rectangle 12"/>
          <p:cNvSpPr/>
          <p:nvPr/>
        </p:nvSpPr>
        <p:spPr>
          <a:xfrm>
            <a:off x="1392632" y="2117176"/>
            <a:ext cx="4726814" cy="2283702"/>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linear lists, trees is nonlinear</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Several facts about trees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tree</a:t>
            </a:r>
            <a:r>
              <a:rPr lang="en-US" sz="1600" dirty="0">
                <a:latin typeface="Segoe UI" panose="020B0502040204020203" pitchFamily="34" charset="0"/>
                <a:cs typeface="Segoe UI" panose="020B0502040204020203" pitchFamily="34" charset="0"/>
              </a:rPr>
              <a:t>’s node can have several child nodes.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Singly linked list is special case of tree.</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Tree node can point only child ( parent </a:t>
            </a:r>
            <a:r>
              <a:rPr lang="en-US" sz="1600" dirty="0" smtClean="0">
                <a:latin typeface="Segoe UI" panose="020B0502040204020203" pitchFamily="34" charset="0"/>
                <a:cs typeface="Segoe UI" panose="020B0502040204020203" pitchFamily="34" charset="0"/>
              </a:rPr>
              <a:t>&lt;&gt; child </a:t>
            </a:r>
            <a:r>
              <a:rPr lang="en-US" sz="1600" dirty="0">
                <a:latin typeface="Segoe UI" panose="020B0502040204020203" pitchFamily="34" charset="0"/>
                <a:cs typeface="Segoe UI" panose="020B0502040204020203" pitchFamily="34" charset="0"/>
              </a:rPr>
              <a:t>relationship </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 can not have node pointing to sibling</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Only one root element(top of tree)</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774" y="990101"/>
            <a:ext cx="3090848" cy="2660282"/>
          </a:xfrm>
          <a:prstGeom prst="rect">
            <a:avLst/>
          </a:prstGeom>
        </p:spPr>
      </p:pic>
    </p:spTree>
    <p:extLst>
      <p:ext uri="{BB962C8B-B14F-4D97-AF65-F5344CB8AC3E}">
        <p14:creationId xmlns:p14="http://schemas.microsoft.com/office/powerpoint/2010/main" val="32433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search tree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2" y="1834500"/>
            <a:ext cx="8358197" cy="2000548"/>
          </a:xfrm>
          <a:prstGeom prst="rect">
            <a:avLst/>
          </a:prstGeom>
        </p:spPr>
        <p:txBody>
          <a:bodyPr wrap="square">
            <a:spAutoFit/>
          </a:bodyPr>
          <a:lstStyle/>
          <a:p>
            <a:pPr fontAlgn="base"/>
            <a:r>
              <a:rPr lang="en-US" sz="1600" dirty="0">
                <a:latin typeface="Segoe UI" panose="020B0502040204020203" pitchFamily="34" charset="0"/>
                <a:cs typeface="Segoe UI" panose="020B0502040204020203" pitchFamily="34" charset="0"/>
                <a:hlinkClick r:id="rId3"/>
              </a:rPr>
              <a:t>Binary Search Tree</a:t>
            </a:r>
            <a:r>
              <a:rPr lang="en-US" sz="1600" dirty="0">
                <a:latin typeface="Segoe UI" panose="020B0502040204020203" pitchFamily="34" charset="0"/>
                <a:cs typeface="Segoe UI" panose="020B0502040204020203" pitchFamily="34" charset="0"/>
              </a:rPr>
              <a:t> is a node-based binary tree data structure which has the following properties</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subtree of a node contains only nodes with keys lesser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right subtree of a node contains only nodes with keys greater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and right subtree each must also be a binary search tree</a:t>
            </a:r>
            <a:r>
              <a:rPr lang="en-US" sz="1600" dirty="0" smtClean="0">
                <a:latin typeface="Segoe UI" panose="020B0502040204020203" pitchFamily="34" charset="0"/>
                <a:cs typeface="Segoe UI" panose="020B0502040204020203" pitchFamily="34" charset="0"/>
              </a:rPr>
              <a:t>.</a:t>
            </a:r>
          </a:p>
          <a:p>
            <a:pPr fontAlgn="base">
              <a:lnSpc>
                <a:spcPct val="115000"/>
              </a:lnSpc>
              <a:buClr>
                <a:schemeClr val="accent1"/>
              </a:buClr>
              <a:buSzPts val="2400"/>
            </a:pPr>
            <a:r>
              <a:rPr lang="en-US" sz="1600" dirty="0">
                <a:latin typeface="Segoe UI" panose="020B0502040204020203" pitchFamily="34" charset="0"/>
                <a:cs typeface="Segoe UI" panose="020B0502040204020203" pitchFamily="34" charset="0"/>
              </a:rPr>
              <a:t>Binary search trees are collections that can efficiently maintain </a:t>
            </a:r>
            <a:r>
              <a:rPr lang="en-US" sz="1600" dirty="0" smtClean="0">
                <a:latin typeface="Segoe UI" panose="020B0502040204020203" pitchFamily="34" charset="0"/>
                <a:cs typeface="Segoe UI" panose="020B0502040204020203" pitchFamily="34" charset="0"/>
              </a:rPr>
              <a:t>a dynamically</a:t>
            </a:r>
          </a:p>
          <a:p>
            <a:pPr fontAlgn="base">
              <a:lnSpc>
                <a:spcPct val="115000"/>
              </a:lnSpc>
              <a:buClr>
                <a:schemeClr val="accent1"/>
              </a:buClr>
              <a:buSzPts val="2400"/>
            </a:pPr>
            <a:r>
              <a:rPr lang="en-US" sz="1600" dirty="0" smtClean="0">
                <a:latin typeface="Segoe UI" panose="020B0502040204020203" pitchFamily="34" charset="0"/>
                <a:cs typeface="Segoe UI" panose="020B0502040204020203" pitchFamily="34" charset="0"/>
              </a:rPr>
              <a:t>changing </a:t>
            </a:r>
            <a:r>
              <a:rPr lang="en-US" sz="1600" dirty="0">
                <a:latin typeface="Segoe UI" panose="020B0502040204020203" pitchFamily="34" charset="0"/>
                <a:cs typeface="Segoe UI" panose="020B0502040204020203" pitchFamily="34" charset="0"/>
              </a:rPr>
              <a:t>dataset in sorted </a:t>
            </a:r>
            <a:r>
              <a:rPr lang="en-US" sz="1600" dirty="0" smtClean="0">
                <a:latin typeface="Segoe UI" panose="020B0502040204020203" pitchFamily="34" charset="0"/>
                <a:cs typeface="Segoe UI" panose="020B0502040204020203" pitchFamily="34" charset="0"/>
              </a:rPr>
              <a:t>order.</a:t>
            </a:r>
            <a:endParaRPr lang="en-US" sz="1600" dirty="0">
              <a:latin typeface="Segoe UI" panose="020B0502040204020203" pitchFamily="34" charset="0"/>
              <a:cs typeface="Segoe UI" panose="020B0502040204020203" pitchFamily="34" charset="0"/>
            </a:endParaRPr>
          </a:p>
        </p:txBody>
      </p:sp>
      <p:graphicFrame>
        <p:nvGraphicFramePr>
          <p:cNvPr id="8" name="Diagram 7"/>
          <p:cNvGraphicFramePr/>
          <p:nvPr>
            <p:extLst>
              <p:ext uri="{D42A27DB-BD31-4B8C-83A1-F6EECF244321}">
                <p14:modId xmlns:p14="http://schemas.microsoft.com/office/powerpoint/2010/main" val="3482825835"/>
              </p:ext>
            </p:extLst>
          </p:nvPr>
        </p:nvGraphicFramePr>
        <p:xfrm>
          <a:off x="8622718" y="2960962"/>
          <a:ext cx="2547571" cy="2941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531" y="4208707"/>
            <a:ext cx="3177895" cy="1524798"/>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867130302"/>
              </p:ext>
            </p:extLst>
          </p:nvPr>
        </p:nvGraphicFramePr>
        <p:xfrm>
          <a:off x="1392632" y="3835047"/>
          <a:ext cx="2304184" cy="1645864"/>
        </p:xfrm>
        <a:graphic>
          <a:graphicData uri="http://schemas.openxmlformats.org/drawingml/2006/table">
            <a:tbl>
              <a:tblPr>
                <a:tableStyleId>{775DCB02-9BB8-47FD-8907-85C794F793BA}</a:tableStyleId>
              </a:tblPr>
              <a:tblGrid>
                <a:gridCol w="1152092">
                  <a:extLst>
                    <a:ext uri="{9D8B030D-6E8A-4147-A177-3AD203B41FA5}">
                      <a16:colId xmlns:a16="http://schemas.microsoft.com/office/drawing/2014/main" val="64851094"/>
                    </a:ext>
                  </a:extLst>
                </a:gridCol>
                <a:gridCol w="1152092">
                  <a:extLst>
                    <a:ext uri="{9D8B030D-6E8A-4147-A177-3AD203B41FA5}">
                      <a16:colId xmlns:a16="http://schemas.microsoft.com/office/drawing/2014/main" val="1353966151"/>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BST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Search</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extLst>
                  <a:ext uri="{0D108BD9-81ED-4DB2-BD59-A6C34878D82A}">
                    <a16:rowId xmlns:a16="http://schemas.microsoft.com/office/drawing/2014/main" val="1420133012"/>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O(log(n))</a:t>
                      </a:r>
                    </a:p>
                  </a:txBody>
                  <a:tcPr marL="121900" marR="121900" marT="91433" marB="91433" anchor="ctr">
                    <a:solidFill>
                      <a:schemeClr val="bg1"/>
                    </a:solidFill>
                  </a:tcPr>
                </a:tc>
                <a:extLst>
                  <a:ext uri="{0D108BD9-81ED-4DB2-BD59-A6C34878D82A}">
                    <a16:rowId xmlns:a16="http://schemas.microsoft.com/office/drawing/2014/main" val="4142697172"/>
                  </a:ext>
                </a:extLst>
              </a:tr>
            </a:tbl>
          </a:graphicData>
        </a:graphic>
      </p:graphicFrame>
      <p:sp>
        <p:nvSpPr>
          <p:cNvPr id="4" name="TextBox 3"/>
          <p:cNvSpPr txBox="1"/>
          <p:nvPr/>
        </p:nvSpPr>
        <p:spPr>
          <a:xfrm>
            <a:off x="1392632" y="5564228"/>
            <a:ext cx="2304184" cy="338554"/>
          </a:xfrm>
          <a:prstGeom prst="rect">
            <a:avLst/>
          </a:prstGeom>
          <a:noFill/>
        </p:spPr>
        <p:txBody>
          <a:bodyPr wrap="square" rtlCol="0">
            <a:spAutoFit/>
          </a:bodyPr>
          <a:lstStyle/>
          <a:p>
            <a:pPr algn="ctr"/>
            <a:r>
              <a:rPr lang="en-US" sz="1600" b="1" dirty="0">
                <a:latin typeface="Segoe UI" panose="020B0502040204020203" pitchFamily="34" charset="0"/>
                <a:cs typeface="Segoe UI" panose="020B0502040204020203" pitchFamily="34" charset="0"/>
              </a:rPr>
              <a:t>NOT guaranteed!</a:t>
            </a:r>
          </a:p>
        </p:txBody>
      </p:sp>
    </p:spTree>
    <p:extLst>
      <p:ext uri="{BB962C8B-B14F-4D97-AF65-F5344CB8AC3E}">
        <p14:creationId xmlns:p14="http://schemas.microsoft.com/office/powerpoint/2010/main" val="207999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heaps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17</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55454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hlinkClick r:id="rId3"/>
              </a:rPr>
              <a:t>Binary heap</a:t>
            </a:r>
            <a:r>
              <a:rPr lang="en-US" sz="1600" dirty="0">
                <a:latin typeface="Segoe UI" panose="020B0502040204020203" pitchFamily="34" charset="0"/>
                <a:cs typeface="Segoe UI" panose="020B0502040204020203" pitchFamily="34" charset="0"/>
              </a:rPr>
              <a:t> is a complete tree (All levels are completely filled except possibly the last level and the last level has all keys as left as possible). This property of Binary Heap makes them suitable to be stored in an array</a:t>
            </a:r>
            <a:r>
              <a:rPr lang="en-US" sz="1600" dirty="0" smtClean="0">
                <a:latin typeface="Segoe UI" panose="020B0502040204020203" pitchFamily="34" charset="0"/>
                <a:cs typeface="Segoe UI" panose="020B0502040204020203" pitchFamily="34" charset="0"/>
              </a:rPr>
              <a:t>.</a:t>
            </a:r>
          </a:p>
          <a:p>
            <a:r>
              <a:rPr lang="en-US" sz="1600" dirty="0">
                <a:solidFill>
                  <a:srgbClr val="FF0000"/>
                </a:solidFill>
                <a:latin typeface="Segoe UI" panose="020B0502040204020203" pitchFamily="34" charset="0"/>
                <a:cs typeface="Segoe UI" panose="020B0502040204020203" pitchFamily="34" charset="0"/>
              </a:rPr>
              <a:t>No implied ordering between </a:t>
            </a:r>
            <a:r>
              <a:rPr lang="en-US" sz="1600" dirty="0" smtClean="0">
                <a:solidFill>
                  <a:srgbClr val="FF0000"/>
                </a:solidFill>
                <a:latin typeface="Segoe UI" panose="020B0502040204020203" pitchFamily="34" charset="0"/>
                <a:cs typeface="Segoe UI" panose="020B0502040204020203" pitchFamily="34" charset="0"/>
              </a:rPr>
              <a:t>siblings like BST</a:t>
            </a:r>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Can be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Max Binary Heap ( parent &gt; child )</a:t>
            </a:r>
          </a:p>
          <a:p>
            <a:pPr marL="342900" indent="-342900">
              <a:buFont typeface="+mj-lt"/>
              <a:buAutoNum type="arabicPeriod"/>
            </a:pPr>
            <a:r>
              <a:rPr lang="en-US" sz="1600" dirty="0" smtClean="0">
                <a:latin typeface="Segoe UI" panose="020B0502040204020203" pitchFamily="34" charset="0"/>
                <a:cs typeface="Segoe UI" panose="020B0502040204020203" pitchFamily="34" charset="0"/>
              </a:rPr>
              <a:t>Min Binary Heap </a:t>
            </a:r>
            <a:r>
              <a:rPr lang="en-US" sz="1600" dirty="0">
                <a:latin typeface="Segoe UI" panose="020B0502040204020203" pitchFamily="34" charset="0"/>
                <a:cs typeface="Segoe UI" panose="020B0502040204020203" pitchFamily="34" charset="0"/>
              </a:rPr>
              <a:t>( parent </a:t>
            </a:r>
            <a:r>
              <a:rPr lang="en-US" sz="1600" dirty="0" smtClean="0">
                <a:latin typeface="Segoe UI" panose="020B0502040204020203" pitchFamily="34" charset="0"/>
                <a:cs typeface="Segoe UI" panose="020B0502040204020203" pitchFamily="34" charset="0"/>
              </a:rPr>
              <a:t>&lt; </a:t>
            </a:r>
            <a:r>
              <a:rPr lang="en-US" sz="1600" dirty="0">
                <a:latin typeface="Segoe UI" panose="020B0502040204020203" pitchFamily="34" charset="0"/>
                <a:cs typeface="Segoe UI" panose="020B0502040204020203" pitchFamily="34" charset="0"/>
              </a:rPr>
              <a:t>child </a:t>
            </a:r>
            <a:r>
              <a:rPr lang="en-US" sz="1600" dirty="0" smtClean="0">
                <a:latin typeface="Segoe UI" panose="020B0502040204020203" pitchFamily="34" charset="0"/>
                <a:cs typeface="Segoe UI" panose="020B0502040204020203" pitchFamily="34" charset="0"/>
              </a:rPr>
              <a:t>)</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Since it is binary, parent cannot have more than 2 child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583" y="990100"/>
            <a:ext cx="2736039" cy="2728481"/>
          </a:xfrm>
          <a:prstGeom prst="rect">
            <a:avLst/>
          </a:prstGeom>
        </p:spPr>
      </p:pic>
      <p:sp>
        <p:nvSpPr>
          <p:cNvPr id="13" name="Rectangle 12"/>
          <p:cNvSpPr/>
          <p:nvPr/>
        </p:nvSpPr>
        <p:spPr>
          <a:xfrm>
            <a:off x="1392633" y="4389045"/>
            <a:ext cx="1713319" cy="1471172"/>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Main </a:t>
            </a:r>
            <a:r>
              <a:rPr lang="en-US" sz="1600" dirty="0" smtClean="0">
                <a:solidFill>
                  <a:schemeClr val="accent4"/>
                </a:solidFill>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insert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bubbleUp</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extractMax</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sinkDown</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5" name="Rectangle 4"/>
          <p:cNvSpPr/>
          <p:nvPr/>
        </p:nvSpPr>
        <p:spPr>
          <a:xfrm>
            <a:off x="4128654" y="4662966"/>
            <a:ext cx="6096000" cy="861774"/>
          </a:xfrm>
          <a:prstGeom prst="rect">
            <a:avLst/>
          </a:prstGeom>
        </p:spPr>
        <p:txBody>
          <a:bodyPr>
            <a:spAutoFit/>
          </a:bodyPr>
          <a:lstStyle/>
          <a:p>
            <a:r>
              <a:rPr lang="en-US" dirty="0">
                <a:solidFill>
                  <a:schemeClr val="accent4"/>
                </a:solidFill>
                <a:latin typeface="Segoe UI" panose="020B0502040204020203" pitchFamily="34" charset="0"/>
                <a:cs typeface="Segoe UI" panose="020B0502040204020203" pitchFamily="34" charset="0"/>
              </a:rPr>
              <a:t>Why do we need to know this?</a:t>
            </a:r>
          </a:p>
          <a:p>
            <a:r>
              <a:rPr lang="en-US" sz="1600" dirty="0">
                <a:latin typeface="Segoe UI" panose="020B0502040204020203" pitchFamily="34" charset="0"/>
                <a:cs typeface="Segoe UI" panose="020B0502040204020203" pitchFamily="34" charset="0"/>
              </a:rPr>
              <a:t>Binary heaps are used to implement Priority Queues, which are very commonly used data structure</a:t>
            </a:r>
          </a:p>
        </p:txBody>
      </p:sp>
    </p:spTree>
    <p:extLst>
      <p:ext uri="{BB962C8B-B14F-4D97-AF65-F5344CB8AC3E}">
        <p14:creationId xmlns:p14="http://schemas.microsoft.com/office/powerpoint/2010/main" val="4048731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Priority Queues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18</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2" y="1834500"/>
            <a:ext cx="9991167" cy="2492990"/>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WHAT IS A PRIORITY </a:t>
            </a:r>
            <a:r>
              <a:rPr lang="en-US" sz="1600" dirty="0" smtClean="0">
                <a:latin typeface="Segoe UI" panose="020B0502040204020203" pitchFamily="34" charset="0"/>
                <a:cs typeface="Segoe UI" panose="020B0502040204020203" pitchFamily="34" charset="0"/>
              </a:rPr>
              <a:t>QUEUE - A </a:t>
            </a:r>
            <a:r>
              <a:rPr lang="en-US" sz="1600" dirty="0">
                <a:latin typeface="Segoe UI" panose="020B0502040204020203" pitchFamily="34" charset="0"/>
                <a:cs typeface="Segoe UI" panose="020B0502040204020203" pitchFamily="34" charset="0"/>
              </a:rPr>
              <a:t>data structure where </a:t>
            </a:r>
            <a:r>
              <a:rPr lang="en-US" sz="1600" dirty="0" smtClean="0">
                <a:latin typeface="Segoe UI" panose="020B0502040204020203" pitchFamily="34" charset="0"/>
                <a:cs typeface="Segoe UI" panose="020B0502040204020203" pitchFamily="34" charset="0"/>
              </a:rPr>
              <a:t>each element </a:t>
            </a:r>
            <a:r>
              <a:rPr lang="en-US" sz="1600" dirty="0">
                <a:latin typeface="Segoe UI" panose="020B0502040204020203" pitchFamily="34" charset="0"/>
                <a:cs typeface="Segoe UI" panose="020B0502040204020203" pitchFamily="34" charset="0"/>
              </a:rPr>
              <a:t>has a </a:t>
            </a:r>
            <a:r>
              <a:rPr lang="en-US" sz="1600" dirty="0" smtClean="0">
                <a:latin typeface="Segoe UI" panose="020B0502040204020203" pitchFamily="34" charset="0"/>
                <a:cs typeface="Segoe UI" panose="020B0502040204020203" pitchFamily="34" charset="0"/>
              </a:rPr>
              <a:t>priority. Elements </a:t>
            </a:r>
            <a:r>
              <a:rPr lang="en-US" sz="1600" dirty="0">
                <a:latin typeface="Segoe UI" panose="020B0502040204020203" pitchFamily="34" charset="0"/>
                <a:cs typeface="Segoe UI" panose="020B0502040204020203" pitchFamily="34" charset="0"/>
              </a:rPr>
              <a:t>with higher </a:t>
            </a:r>
            <a:r>
              <a:rPr lang="en-US" sz="1600" dirty="0" smtClean="0">
                <a:latin typeface="Segoe UI" panose="020B0502040204020203" pitchFamily="34" charset="0"/>
                <a:cs typeface="Segoe UI" panose="020B0502040204020203" pitchFamily="34" charset="0"/>
              </a:rPr>
              <a:t>priorities are </a:t>
            </a:r>
            <a:r>
              <a:rPr lang="en-US" sz="1600" dirty="0">
                <a:latin typeface="Segoe UI" panose="020B0502040204020203" pitchFamily="34" charset="0"/>
                <a:cs typeface="Segoe UI" panose="020B0502040204020203" pitchFamily="34" charset="0"/>
              </a:rPr>
              <a:t>served before </a:t>
            </a:r>
            <a:r>
              <a:rPr lang="en-US" sz="1600" dirty="0" smtClean="0">
                <a:latin typeface="Segoe UI" panose="020B0502040204020203" pitchFamily="34" charset="0"/>
                <a:cs typeface="Segoe UI" panose="020B0502040204020203" pitchFamily="34" charset="0"/>
              </a:rPr>
              <a:t>elements with </a:t>
            </a:r>
            <a:r>
              <a:rPr lang="en-US" sz="1600" dirty="0">
                <a:latin typeface="Segoe UI" panose="020B0502040204020203" pitchFamily="34" charset="0"/>
                <a:cs typeface="Segoe UI" panose="020B0502040204020203" pitchFamily="34" charset="0"/>
              </a:rPr>
              <a:t>lower priorities</a:t>
            </a:r>
            <a:r>
              <a:rPr lang="en-US" sz="1600" dirty="0" smtClean="0">
                <a:latin typeface="Segoe UI" panose="020B0502040204020203" pitchFamily="34" charset="0"/>
                <a:cs typeface="Segoe UI" panose="020B0502040204020203" pitchFamily="34" charset="0"/>
              </a:rPr>
              <a:t>. Easy to convert Binary heap to Priority queue.</a:t>
            </a:r>
          </a:p>
          <a:p>
            <a:endParaRPr lang="en-US" sz="1600" dirty="0">
              <a:latin typeface="Segoe UI" panose="020B0502040204020203" pitchFamily="34" charset="0"/>
              <a:cs typeface="Segoe UI" panose="020B0502040204020203" pitchFamily="34" charset="0"/>
            </a:endParaRPr>
          </a:p>
          <a:p>
            <a:r>
              <a:rPr lang="en-US" sz="1600" dirty="0" smtClean="0">
                <a:solidFill>
                  <a:schemeClr val="accent4"/>
                </a:solidFill>
                <a:latin typeface="Segoe UI" panose="020B0502040204020203" pitchFamily="34" charset="0"/>
                <a:cs typeface="Segoe UI" panose="020B0502040204020203" pitchFamily="34" charset="0"/>
              </a:rPr>
              <a:t>Our Priority 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Write a Min Binary </a:t>
            </a:r>
            <a:r>
              <a:rPr lang="en-US" sz="1600" dirty="0" smtClean="0">
                <a:solidFill>
                  <a:schemeClr val="dk1"/>
                </a:solidFill>
                <a:latin typeface="Segoe UI" panose="020B0502040204020203" pitchFamily="34" charset="0"/>
                <a:ea typeface="Red Hat Text"/>
                <a:cs typeface="Segoe UI" panose="020B0502040204020203" pitchFamily="34" charset="0"/>
              </a:rPr>
              <a:t>Heap( lower </a:t>
            </a:r>
            <a:r>
              <a:rPr lang="en-US" sz="1600" dirty="0">
                <a:solidFill>
                  <a:schemeClr val="dk1"/>
                </a:solidFill>
                <a:latin typeface="Segoe UI" panose="020B0502040204020203" pitchFamily="34" charset="0"/>
                <a:ea typeface="Red Hat Text"/>
                <a:cs typeface="Segoe UI" panose="020B0502040204020203" pitchFamily="34" charset="0"/>
              </a:rPr>
              <a:t>number means higher </a:t>
            </a:r>
            <a:r>
              <a:rPr lang="en-US" sz="1600" dirty="0" smtClean="0">
                <a:solidFill>
                  <a:schemeClr val="dk1"/>
                </a:solidFill>
                <a:latin typeface="Segoe UI" panose="020B0502040204020203" pitchFamily="34" charset="0"/>
                <a:ea typeface="Red Hat Text"/>
                <a:cs typeface="Segoe UI" panose="020B0502040204020203" pitchFamily="34" charset="0"/>
              </a:rPr>
              <a:t>priority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Each Node has a value and a priority. Use the priority to build the heap.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Enqueue method accepts a value and priority, makes a new node, and puts it in the right spot based off of its priority.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Dequeue method removes root element, returns it, and rearranges heap using priority.</a:t>
            </a:r>
          </a:p>
        </p:txBody>
      </p:sp>
      <p:sp>
        <p:nvSpPr>
          <p:cNvPr id="13" name="Rectangle 12"/>
          <p:cNvSpPr/>
          <p:nvPr/>
        </p:nvSpPr>
        <p:spPr>
          <a:xfrm>
            <a:off x="1392632" y="4281951"/>
            <a:ext cx="1713319" cy="904863"/>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Main </a:t>
            </a:r>
            <a:r>
              <a:rPr lang="en-US" sz="1600" dirty="0" smtClean="0">
                <a:solidFill>
                  <a:schemeClr val="accent4"/>
                </a:solidFill>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dequeue</a:t>
            </a:r>
          </a:p>
        </p:txBody>
      </p:sp>
      <p:pic>
        <p:nvPicPr>
          <p:cNvPr id="8" name="Picture 7"/>
          <p:cNvPicPr>
            <a:picLocks noChangeAspect="1"/>
          </p:cNvPicPr>
          <p:nvPr/>
        </p:nvPicPr>
        <p:blipFill>
          <a:blip r:embed="rId3"/>
          <a:stretch>
            <a:fillRect/>
          </a:stretch>
        </p:blipFill>
        <p:spPr>
          <a:xfrm>
            <a:off x="8354291" y="4327490"/>
            <a:ext cx="3131394" cy="669005"/>
          </a:xfrm>
          <a:prstGeom prst="rect">
            <a:avLst/>
          </a:prstGeom>
        </p:spPr>
      </p:pic>
      <p:sp>
        <p:nvSpPr>
          <p:cNvPr id="9" name="TextBox 8"/>
          <p:cNvSpPr txBox="1"/>
          <p:nvPr/>
        </p:nvSpPr>
        <p:spPr>
          <a:xfrm>
            <a:off x="8173579" y="4996495"/>
            <a:ext cx="3668921" cy="1107996"/>
          </a:xfrm>
          <a:prstGeom prst="rect">
            <a:avLst/>
          </a:prstGeom>
          <a:noFill/>
        </p:spPr>
        <p:txBody>
          <a:bodyPr wrap="square" rtlCol="0">
            <a:spAutoFit/>
          </a:bodyPr>
          <a:lstStyle/>
          <a:p>
            <a:r>
              <a:rPr lang="en-US" sz="1600" dirty="0" smtClean="0">
                <a:solidFill>
                  <a:schemeClr val="dk1"/>
                </a:solidFill>
                <a:latin typeface="Segoe UI" panose="020B0502040204020203" pitchFamily="34" charset="0"/>
                <a:ea typeface="Red Hat Text"/>
                <a:cs typeface="Segoe UI" panose="020B0502040204020203" pitchFamily="34" charset="0"/>
              </a:rPr>
              <a:t>In unix programs/processes</a:t>
            </a:r>
            <a:endParaRPr lang="en-US" sz="1600" dirty="0">
              <a:solidFill>
                <a:schemeClr val="dk1"/>
              </a:solidFill>
              <a:latin typeface="Segoe UI" panose="020B0502040204020203" pitchFamily="34" charset="0"/>
              <a:ea typeface="Red Hat Text"/>
              <a:cs typeface="Segoe UI" panose="020B0502040204020203" pitchFamily="34" charset="0"/>
            </a:endParaRPr>
          </a:p>
          <a:p>
            <a:r>
              <a:rPr lang="en-US" sz="1600" dirty="0" smtClean="0">
                <a:solidFill>
                  <a:schemeClr val="dk1"/>
                </a:solidFill>
                <a:latin typeface="Segoe UI" panose="020B0502040204020203" pitchFamily="34" charset="0"/>
                <a:ea typeface="Red Hat Text"/>
                <a:cs typeface="Segoe UI" panose="020B0502040204020203" pitchFamily="34" charset="0"/>
              </a:rPr>
              <a:t>run priority called </a:t>
            </a:r>
            <a:r>
              <a:rPr lang="en-US" sz="1600" dirty="0" smtClean="0">
                <a:solidFill>
                  <a:schemeClr val="accent4"/>
                </a:solidFill>
                <a:latin typeface="Segoe UI" panose="020B0502040204020203" pitchFamily="34" charset="0"/>
                <a:ea typeface="Red Hat Text"/>
                <a:cs typeface="Segoe UI" panose="020B0502040204020203" pitchFamily="34" charset="0"/>
              </a:rPr>
              <a:t>niceness</a:t>
            </a:r>
          </a:p>
          <a:p>
            <a:r>
              <a:rPr lang="en-US" sz="1600" dirty="0">
                <a:solidFill>
                  <a:schemeClr val="dk1"/>
                </a:solidFill>
                <a:latin typeface="Segoe UI" panose="020B0502040204020203" pitchFamily="34" charset="0"/>
                <a:ea typeface="Red Hat Text"/>
                <a:cs typeface="Segoe UI" panose="020B0502040204020203" pitchFamily="34" charset="0"/>
              </a:rPr>
              <a:t>In </a:t>
            </a:r>
            <a:r>
              <a:rPr lang="en-US" sz="1600" dirty="0" smtClean="0">
                <a:solidFill>
                  <a:schemeClr val="dk1"/>
                </a:solidFill>
                <a:latin typeface="Segoe UI" panose="020B0502040204020203" pitchFamily="34" charset="0"/>
                <a:ea typeface="Red Hat Text"/>
                <a:cs typeface="Segoe UI" panose="020B0502040204020203" pitchFamily="34" charset="0"/>
              </a:rPr>
              <a:t>wordpress action’s </a:t>
            </a:r>
            <a:r>
              <a:rPr lang="en-US" sz="1600" dirty="0">
                <a:solidFill>
                  <a:schemeClr val="dk1"/>
                </a:solidFill>
                <a:latin typeface="Segoe UI" panose="020B0502040204020203" pitchFamily="34" charset="0"/>
                <a:ea typeface="Red Hat Text"/>
                <a:cs typeface="Segoe UI" panose="020B0502040204020203" pitchFamily="34" charset="0"/>
              </a:rPr>
              <a:t>priority setup with </a:t>
            </a:r>
            <a:r>
              <a:rPr lang="en-US" sz="1600" dirty="0" smtClean="0">
                <a:solidFill>
                  <a:schemeClr val="dk1"/>
                </a:solidFill>
                <a:latin typeface="Segoe UI" panose="020B0502040204020203" pitchFamily="34" charset="0"/>
                <a:ea typeface="Red Hat Text"/>
                <a:cs typeface="Segoe UI" panose="020B0502040204020203" pitchFamily="34" charset="0"/>
              </a:rPr>
              <a:t>priority queues</a:t>
            </a:r>
            <a:endParaRPr lang="en-US" b="1" dirty="0"/>
          </a:p>
        </p:txBody>
      </p:sp>
      <p:sp>
        <p:nvSpPr>
          <p:cNvPr id="10" name="Rectangle 9"/>
          <p:cNvSpPr/>
          <p:nvPr/>
        </p:nvSpPr>
        <p:spPr>
          <a:xfrm>
            <a:off x="1392632" y="5171890"/>
            <a:ext cx="6096000" cy="830997"/>
          </a:xfrm>
          <a:prstGeom prst="rect">
            <a:avLst/>
          </a:prstGeom>
        </p:spPr>
        <p:txBody>
          <a:bodyPr>
            <a:spAutoFit/>
          </a:bodyPr>
          <a:lstStyle/>
          <a:p>
            <a:r>
              <a:rPr lang="en-US" sz="1600" dirty="0">
                <a:solidFill>
                  <a:schemeClr val="dk1"/>
                </a:solidFill>
                <a:latin typeface="Segoe UI" panose="020B0502040204020203" pitchFamily="34" charset="0"/>
                <a:ea typeface="Red Hat Text"/>
                <a:cs typeface="Segoe UI" panose="020B0502040204020203" pitchFamily="34" charset="0"/>
              </a:rPr>
              <a:t>The procedure for deleting the root from the heap and restoring the properties is called </a:t>
            </a:r>
            <a:r>
              <a:rPr lang="en-US" sz="1600" dirty="0" smtClean="0">
                <a:solidFill>
                  <a:schemeClr val="dk1"/>
                </a:solidFill>
                <a:latin typeface="Segoe UI" panose="020B0502040204020203" pitchFamily="34" charset="0"/>
                <a:ea typeface="Red Hat Text"/>
                <a:cs typeface="Segoe UI" panose="020B0502040204020203" pitchFamily="34" charset="0"/>
              </a:rPr>
              <a:t>sink-down(</a:t>
            </a:r>
            <a:r>
              <a:rPr lang="en-US" sz="1600" dirty="0">
                <a:solidFill>
                  <a:schemeClr val="tx2">
                    <a:lumMod val="40000"/>
                    <a:lumOff val="60000"/>
                  </a:schemeClr>
                </a:solidFill>
                <a:latin typeface="Segoe UI" panose="020B0502040204020203" pitchFamily="34" charset="0"/>
                <a:cs typeface="Segoe UI" panose="020B0502040204020203" pitchFamily="34" charset="0"/>
              </a:rPr>
              <a:t>b</a:t>
            </a:r>
            <a:r>
              <a:rPr lang="en-US" sz="1600" dirty="0">
                <a:solidFill>
                  <a:schemeClr val="accent3">
                    <a:lumMod val="75000"/>
                  </a:schemeClr>
                </a:solidFill>
                <a:latin typeface="Segoe UI" panose="020B0502040204020203" pitchFamily="34" charset="0"/>
                <a:cs typeface="Segoe UI" panose="020B0502040204020203" pitchFamily="34" charset="0"/>
              </a:rPr>
              <a:t>ubble-down</a:t>
            </a:r>
            <a:r>
              <a:rPr lang="en-US" sz="1600" dirty="0">
                <a:latin typeface="Segoe UI" panose="020B0502040204020203" pitchFamily="34" charset="0"/>
                <a:cs typeface="Segoe UI" panose="020B0502040204020203" pitchFamily="34" charset="0"/>
              </a:rPr>
              <a:t>, </a:t>
            </a:r>
            <a:r>
              <a:rPr lang="en-US" sz="1600" dirty="0">
                <a:solidFill>
                  <a:schemeClr val="accent6">
                    <a:lumMod val="75000"/>
                  </a:schemeClr>
                </a:solidFill>
                <a:latin typeface="Segoe UI" panose="020B0502040204020203" pitchFamily="34" charset="0"/>
                <a:cs typeface="Segoe UI" panose="020B0502040204020203" pitchFamily="34" charset="0"/>
              </a:rPr>
              <a:t>percolate-down</a:t>
            </a:r>
            <a:r>
              <a:rPr lang="en-US" sz="1600" dirty="0">
                <a:latin typeface="Segoe UI" panose="020B0502040204020203" pitchFamily="34" charset="0"/>
                <a:cs typeface="Segoe UI" panose="020B0502040204020203" pitchFamily="34" charset="0"/>
              </a:rPr>
              <a:t>, </a:t>
            </a:r>
            <a:r>
              <a:rPr lang="en-US" sz="1600" dirty="0">
                <a:solidFill>
                  <a:srgbClr val="7030A0"/>
                </a:solidFill>
                <a:latin typeface="Segoe UI" panose="020B0502040204020203" pitchFamily="34" charset="0"/>
                <a:cs typeface="Segoe UI" panose="020B0502040204020203" pitchFamily="34" charset="0"/>
              </a:rPr>
              <a:t>sift-down</a:t>
            </a:r>
            <a:r>
              <a:rPr lang="en-US" sz="1600" dirty="0">
                <a:latin typeface="Segoe UI" panose="020B0502040204020203" pitchFamily="34" charset="0"/>
                <a:cs typeface="Segoe UI" panose="020B0502040204020203" pitchFamily="34" charset="0"/>
              </a:rPr>
              <a:t>, </a:t>
            </a:r>
            <a:r>
              <a:rPr lang="en-US" sz="1600" dirty="0">
                <a:solidFill>
                  <a:schemeClr val="accent5">
                    <a:lumMod val="60000"/>
                    <a:lumOff val="40000"/>
                  </a:schemeClr>
                </a:solidFill>
                <a:latin typeface="Segoe UI" panose="020B0502040204020203" pitchFamily="34" charset="0"/>
                <a:cs typeface="Segoe UI" panose="020B0502040204020203" pitchFamily="34" charset="0"/>
              </a:rPr>
              <a:t>trickle-down</a:t>
            </a:r>
            <a:r>
              <a:rPr lang="en-US" sz="1600" dirty="0">
                <a:latin typeface="Segoe UI" panose="020B0502040204020203" pitchFamily="34" charset="0"/>
                <a:cs typeface="Segoe UI" panose="020B0502040204020203" pitchFamily="34" charset="0"/>
              </a:rPr>
              <a:t>, </a:t>
            </a:r>
            <a:r>
              <a:rPr lang="en-US" sz="1600" dirty="0" smtClean="0">
                <a:solidFill>
                  <a:schemeClr val="accent2">
                    <a:lumMod val="75000"/>
                  </a:schemeClr>
                </a:solidFill>
                <a:latin typeface="Segoe UI" panose="020B0502040204020203" pitchFamily="34" charset="0"/>
                <a:cs typeface="Segoe UI" panose="020B0502040204020203" pitchFamily="34" charset="0"/>
              </a:rPr>
              <a:t>heapify-down</a:t>
            </a:r>
            <a:r>
              <a:rPr lang="en-US" sz="1600" dirty="0" smtClean="0">
                <a:latin typeface="Segoe UI" panose="020B0502040204020203" pitchFamily="34" charset="0"/>
                <a:cs typeface="Segoe UI" panose="020B0502040204020203" pitchFamily="34" charset="0"/>
              </a:rPr>
              <a:t>, </a:t>
            </a:r>
            <a:r>
              <a:rPr lang="en-US" sz="1600" dirty="0" smtClean="0">
                <a:solidFill>
                  <a:schemeClr val="accent6">
                    <a:lumMod val="60000"/>
                    <a:lumOff val="40000"/>
                  </a:schemeClr>
                </a:solidFill>
                <a:latin typeface="Segoe UI" panose="020B0502040204020203" pitchFamily="34" charset="0"/>
                <a:cs typeface="Segoe UI" panose="020B0502040204020203" pitchFamily="34" charset="0"/>
              </a:rPr>
              <a:t>cascade-down</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438103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8957868" cy="3982629"/>
          </a:xfrm>
          <a:prstGeom prst="rect">
            <a:avLst/>
          </a:prstGeom>
        </p:spPr>
        <p:txBody>
          <a:bodyPr wrap="square">
            <a:spAutoFit/>
          </a:bodyPr>
          <a:lstStyle/>
          <a:p>
            <a:pPr>
              <a:lnSpc>
                <a:spcPct val="115000"/>
              </a:lnSpc>
              <a:buClr>
                <a:schemeClr val="accent1"/>
              </a:buClr>
              <a:buSzPts val="2400"/>
            </a:pPr>
            <a:r>
              <a:rPr lang="en-US" sz="1600" dirty="0">
                <a:solidFill>
                  <a:schemeClr val="accent4"/>
                </a:solidFill>
                <a:latin typeface="Segoe UI" panose="020B0502040204020203" pitchFamily="34" charset="0"/>
                <a:ea typeface="Red Hat Text"/>
                <a:cs typeface="Segoe UI" panose="020B0502040204020203" pitchFamily="34" charset="0"/>
              </a:rPr>
              <a:t>Objectives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Explain what </a:t>
            </a:r>
            <a:r>
              <a:rPr lang="en-US" sz="1600" dirty="0">
                <a:solidFill>
                  <a:schemeClr val="dk1"/>
                </a:solidFill>
                <a:latin typeface="Segoe UI" panose="020B0502040204020203" pitchFamily="34" charset="0"/>
                <a:ea typeface="Red Hat Text"/>
                <a:cs typeface="Segoe UI" panose="020B0502040204020203" pitchFamily="34" charset="0"/>
                <a:hlinkClick r:id="rId3"/>
              </a:rPr>
              <a:t>hash table</a:t>
            </a:r>
            <a:r>
              <a:rPr lang="en-US" sz="1600" dirty="0">
                <a:solidFill>
                  <a:schemeClr val="dk1"/>
                </a:solidFill>
                <a:latin typeface="Segoe UI" panose="020B0502040204020203" pitchFamily="34" charset="0"/>
                <a:ea typeface="Red Hat Text"/>
                <a:cs typeface="Segoe UI" panose="020B0502040204020203" pitchFamily="34" charset="0"/>
              </a:rPr>
              <a:t> </a:t>
            </a:r>
            <a:r>
              <a:rPr lang="en-US" sz="1600" dirty="0" smtClean="0">
                <a:solidFill>
                  <a:schemeClr val="dk1"/>
                </a:solidFill>
                <a:latin typeface="Segoe UI" panose="020B0502040204020203" pitchFamily="34" charset="0"/>
                <a:ea typeface="Red Hat Text"/>
                <a:cs typeface="Segoe UI" panose="020B0502040204020203" pitchFamily="34" charset="0"/>
              </a:rPr>
              <a:t>is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Basics</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Discuss what makes a good hashing algorithm</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Understand how collisions occur in a hash table</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Handle collision using separate chaining or linear probing</a:t>
            </a:r>
          </a:p>
          <a:p>
            <a:pPr marL="76200" indent="0">
              <a:buNone/>
            </a:pPr>
            <a:endParaRPr lang="en-US" sz="1600" dirty="0" smtClean="0">
              <a:latin typeface="Segoe UI" panose="020B0502040204020203" pitchFamily="34" charset="0"/>
              <a:cs typeface="Segoe UI" panose="020B0502040204020203" pitchFamily="34" charset="0"/>
            </a:endParaRPr>
          </a:p>
          <a:p>
            <a:pPr marL="76200" indent="0">
              <a:buNone/>
            </a:pPr>
            <a:r>
              <a:rPr lang="en-US" sz="1600" dirty="0" smtClean="0">
                <a:solidFill>
                  <a:schemeClr val="accent4"/>
                </a:solidFill>
                <a:latin typeface="Segoe UI" panose="020B0502040204020203" pitchFamily="34" charset="0"/>
                <a:cs typeface="Segoe UI" panose="020B0502040204020203" pitchFamily="34" charset="0"/>
              </a:rPr>
              <a:t>What </a:t>
            </a:r>
            <a:r>
              <a:rPr lang="en-US" sz="1600" dirty="0">
                <a:solidFill>
                  <a:schemeClr val="accent4"/>
                </a:solidFill>
                <a:latin typeface="Segoe UI" panose="020B0502040204020203" pitchFamily="34" charset="0"/>
                <a:cs typeface="Segoe UI" panose="020B0502040204020203" pitchFamily="34" charset="0"/>
              </a:rPr>
              <a:t>is a hash </a:t>
            </a:r>
            <a:r>
              <a:rPr lang="en-US" sz="1600" dirty="0" smtClean="0">
                <a:solidFill>
                  <a:schemeClr val="accent4"/>
                </a:solidFill>
                <a:latin typeface="Segoe UI" panose="020B0502040204020203" pitchFamily="34" charset="0"/>
                <a:cs typeface="Segoe UI" panose="020B0502040204020203" pitchFamily="34" charset="0"/>
              </a:rPr>
              <a:t>tables?</a:t>
            </a:r>
            <a:endParaRPr lang="en-US" sz="1600" dirty="0">
              <a:solidFill>
                <a:schemeClr val="accent4"/>
              </a:solidFill>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Hash tables are used to store key-value pairs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The hash tables like arrays, but keys is not ordered</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Unlike arrays – hash tables are </a:t>
            </a:r>
            <a:r>
              <a:rPr lang="en-US" sz="1600" dirty="0" smtClean="0">
                <a:solidFill>
                  <a:schemeClr val="dk1"/>
                </a:solidFill>
                <a:latin typeface="Segoe UI" panose="020B0502040204020203" pitchFamily="34" charset="0"/>
                <a:ea typeface="Red Hat Text"/>
                <a:cs typeface="Segoe UI" panose="020B0502040204020203" pitchFamily="34" charset="0"/>
              </a:rPr>
              <a:t>super fast </a:t>
            </a:r>
            <a:r>
              <a:rPr lang="en-US" sz="1600" dirty="0">
                <a:solidFill>
                  <a:schemeClr val="dk1"/>
                </a:solidFill>
                <a:latin typeface="Segoe UI" panose="020B0502040204020203" pitchFamily="34" charset="0"/>
                <a:ea typeface="Red Hat Text"/>
                <a:cs typeface="Segoe UI" panose="020B0502040204020203" pitchFamily="34" charset="0"/>
              </a:rPr>
              <a:t>for all operations(find, add, remove</a:t>
            </a:r>
            <a:r>
              <a:rPr lang="en-US" sz="1600" dirty="0" smtClean="0">
                <a:solidFill>
                  <a:schemeClr val="dk1"/>
                </a:solidFill>
                <a:latin typeface="Segoe UI" panose="020B0502040204020203" pitchFamily="34" charset="0"/>
                <a:ea typeface="Red Hat Text"/>
                <a:cs typeface="Segoe UI" panose="020B0502040204020203" pitchFamily="34" charset="0"/>
              </a:rPr>
              <a:t>)</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Why we don’t use hash tables instead of arrays or linked list if there is so fast? It doesn’t store its elements in any particular </a:t>
            </a:r>
            <a:r>
              <a:rPr lang="en-US" sz="1600" dirty="0" smtClean="0">
                <a:latin typeface="Segoe UI" panose="020B0502040204020203" pitchFamily="34" charset="0"/>
                <a:cs typeface="Segoe UI" panose="020B0502040204020203" pitchFamily="34" charset="0"/>
              </a:rPr>
              <a:t>order, you need big array( memory ) and great hash function for small count of collisions</a:t>
            </a:r>
            <a:endParaRPr lang="en-US" sz="1600" dirty="0" smtClean="0">
              <a:solidFill>
                <a:schemeClr val="dk1"/>
              </a:solidFill>
              <a:latin typeface="Segoe UI" panose="020B0502040204020203" pitchFamily="34" charset="0"/>
              <a:ea typeface="Red Hat Text"/>
              <a:cs typeface="Segoe UI" panose="020B0502040204020203"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822" y="990100"/>
            <a:ext cx="4068800" cy="1842245"/>
          </a:xfrm>
          <a:prstGeom prst="rect">
            <a:avLst/>
          </a:prstGeom>
        </p:spPr>
      </p:pic>
    </p:spTree>
    <p:extLst>
      <p:ext uri="{BB962C8B-B14F-4D97-AF65-F5344CB8AC3E}">
        <p14:creationId xmlns:p14="http://schemas.microsoft.com/office/powerpoint/2010/main" val="3782347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dirty="0" smtClean="0">
                <a:solidFill>
                  <a:schemeClr val="accent4"/>
                </a:solidFill>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7497533" cy="3006729"/>
          </a:xfrm>
          <a:prstGeom prst="rect">
            <a:avLst/>
          </a:prstGeom>
        </p:spPr>
        <p:txBody>
          <a:bodyPr spcFirstLastPara="1" wrap="square" lIns="0" tIns="0" rIns="0" bIns="0" anchor="t" anchorCtr="0">
            <a:noAutofit/>
          </a:bodyPr>
          <a:lstStyle/>
          <a:p>
            <a:pPr marL="101598" indent="0">
              <a:buNone/>
            </a:pPr>
            <a:r>
              <a:rPr lang="en-US" sz="1800" dirty="0">
                <a:solidFill>
                  <a:schemeClr val="accent4"/>
                </a:solidFill>
                <a:latin typeface="Segoe UI" panose="020B0502040204020203" pitchFamily="34" charset="0"/>
                <a:cs typeface="Segoe UI" panose="020B0502040204020203" pitchFamily="34" charset="0"/>
                <a:sym typeface="Red Hat Display"/>
              </a:rPr>
              <a:t>Algorithm properties</a:t>
            </a: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 - basics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1713319" cy="2037481"/>
          </a:xfrm>
          <a:prstGeom prst="rect">
            <a:avLst/>
          </a:prstGeom>
        </p:spPr>
        <p:txBody>
          <a:bodyPr wrap="square">
            <a:spAutoFit/>
          </a:bodyPr>
          <a:lstStyle/>
          <a:p>
            <a:r>
              <a:rPr lang="en-US" sz="1600" dirty="0">
                <a:solidFill>
                  <a:schemeClr val="accent4"/>
                </a:solidFill>
                <a:latin typeface="Segoe UI" panose="020B0502040204020203" pitchFamily="34" charset="0"/>
                <a:cs typeface="Segoe UI" panose="020B0502040204020203" pitchFamily="34" charset="0"/>
              </a:rPr>
              <a:t>Main </a:t>
            </a:r>
            <a:r>
              <a:rPr lang="en-US" sz="1600" dirty="0" smtClean="0">
                <a:solidFill>
                  <a:schemeClr val="accent4"/>
                </a:solidFill>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_hash</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values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keys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delete</a:t>
            </a:r>
          </a:p>
        </p:txBody>
      </p:sp>
      <p:sp>
        <p:nvSpPr>
          <p:cNvPr id="2" name="Rectangle 1"/>
          <p:cNvSpPr/>
          <p:nvPr/>
        </p:nvSpPr>
        <p:spPr>
          <a:xfrm>
            <a:off x="3286664" y="1834500"/>
            <a:ext cx="3837345" cy="1471172"/>
          </a:xfrm>
          <a:prstGeom prst="rect">
            <a:avLst/>
          </a:prstGeom>
        </p:spPr>
        <p:txBody>
          <a:bodyPr wrap="square">
            <a:spAutoFit/>
          </a:bodyPr>
          <a:lstStyle/>
          <a:p>
            <a:pPr marL="76200" indent="0">
              <a:buNone/>
            </a:pPr>
            <a:r>
              <a:rPr lang="en-US" sz="1600" dirty="0">
                <a:solidFill>
                  <a:schemeClr val="accent4"/>
                </a:solidFill>
                <a:latin typeface="Segoe UI" panose="020B0502040204020203" pitchFamily="34" charset="0"/>
                <a:ea typeface="Red Hat Text"/>
                <a:cs typeface="Segoe UI" panose="020B0502040204020203" pitchFamily="34" charset="0"/>
              </a:rPr>
              <a:t>Hash tables in </a:t>
            </a:r>
            <a:r>
              <a:rPr lang="en-US" sz="1600" dirty="0" smtClean="0">
                <a:solidFill>
                  <a:schemeClr val="accent4"/>
                </a:solidFill>
                <a:latin typeface="Segoe UI" panose="020B0502040204020203" pitchFamily="34" charset="0"/>
                <a:ea typeface="Red Hat Text"/>
                <a:cs typeface="Segoe UI" panose="020B0502040204020203" pitchFamily="34" charset="0"/>
              </a:rPr>
              <a:t>programming </a:t>
            </a:r>
            <a:r>
              <a:rPr lang="en-US" sz="1600" dirty="0">
                <a:solidFill>
                  <a:schemeClr val="accent4"/>
                </a:solidFill>
                <a:latin typeface="Segoe UI" panose="020B0502040204020203" pitchFamily="34" charset="0"/>
                <a:ea typeface="Red Hat Text"/>
                <a:cs typeface="Segoe UI" panose="020B0502040204020203" pitchFamily="34" charset="0"/>
              </a:rPr>
              <a:t>languages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Python – dict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JS – Objects and 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Java – Maps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Ruby - Hashes</a:t>
            </a:r>
          </a:p>
        </p:txBody>
      </p:sp>
      <p:sp>
        <p:nvSpPr>
          <p:cNvPr id="3" name="Rectangle 2"/>
          <p:cNvSpPr/>
          <p:nvPr/>
        </p:nvSpPr>
        <p:spPr>
          <a:xfrm>
            <a:off x="3286664" y="3574716"/>
            <a:ext cx="8091055" cy="2308324"/>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Imagine we need to store colors(hex) to array</a:t>
            </a:r>
          </a:p>
          <a:p>
            <a:r>
              <a:rPr lang="en-US" sz="1600" dirty="0">
                <a:latin typeface="Segoe UI" panose="020B0502040204020203" pitchFamily="34" charset="0"/>
                <a:cs typeface="Segoe UI" panose="020B0502040204020203" pitchFamily="34" charset="0"/>
              </a:rPr>
              <a:t>colors = [ </a:t>
            </a:r>
            <a:r>
              <a:rPr lang="en-US" sz="1600" dirty="0" smtClean="0">
                <a:latin typeface="Segoe UI" panose="020B0502040204020203" pitchFamily="34" charset="0"/>
                <a:cs typeface="Segoe UI" panose="020B0502040204020203" pitchFamily="34" charset="0"/>
              </a:rPr>
              <a:t>“ff69b4”, “00ffff”, “ffffff” ]</a:t>
            </a:r>
          </a:p>
          <a:p>
            <a:r>
              <a:rPr lang="en-US" sz="1600" dirty="0" smtClean="0">
                <a:latin typeface="Segoe UI" panose="020B0502040204020203" pitchFamily="34" charset="0"/>
                <a:cs typeface="Segoe UI" panose="020B0502040204020203" pitchFamily="34" charset="0"/>
              </a:rPr>
              <a:t>And we need human readable keys</a:t>
            </a:r>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colors</a:t>
            </a:r>
            <a:r>
              <a:rPr lang="en-US" sz="1600" dirty="0">
                <a:latin typeface="Segoe UI" panose="020B0502040204020203" pitchFamily="34" charset="0"/>
                <a:cs typeface="Segoe UI" panose="020B0502040204020203" pitchFamily="34" charset="0"/>
              </a:rPr>
              <a:t>[‘cyan’] match better than colors[1</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how to combine human readable with computer </a:t>
            </a:r>
            <a:r>
              <a:rPr lang="en-US" sz="1600" dirty="0" smtClean="0">
                <a:latin typeface="Segoe UI" panose="020B0502040204020203" pitchFamily="34" charset="0"/>
                <a:cs typeface="Segoe UI" panose="020B0502040204020203" pitchFamily="34" charset="0"/>
              </a:rPr>
              <a:t>readable(array does not </a:t>
            </a:r>
            <a:r>
              <a:rPr lang="en-US" sz="1600" dirty="0">
                <a:latin typeface="Segoe UI" panose="020B0502040204020203" pitchFamily="34" charset="0"/>
                <a:cs typeface="Segoe UI" panose="020B0502040204020203" pitchFamily="34" charset="0"/>
              </a:rPr>
              <a:t>index like pink)?</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9557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functions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13" name="Rectangle 12"/>
          <p:cNvSpPr/>
          <p:nvPr/>
        </p:nvSpPr>
        <p:spPr>
          <a:xfrm>
            <a:off x="1392633" y="1834500"/>
            <a:ext cx="7598967" cy="1188018"/>
          </a:xfrm>
          <a:prstGeom prst="rect">
            <a:avLst/>
          </a:prstGeom>
        </p:spPr>
        <p:txBody>
          <a:bodyPr wrap="square">
            <a:spAutoFit/>
          </a:bodyPr>
          <a:lstStyle/>
          <a:p>
            <a:r>
              <a:rPr lang="en-US" sz="1600" dirty="0" smtClean="0">
                <a:solidFill>
                  <a:schemeClr val="accent4"/>
                </a:solidFill>
                <a:latin typeface="Segoe UI" panose="020B0502040204020203" pitchFamily="34" charset="0"/>
                <a:cs typeface="Segoe UI" panose="020B0502040204020203" pitchFamily="34" charset="0"/>
              </a:rPr>
              <a:t>What </a:t>
            </a:r>
            <a:r>
              <a:rPr lang="en-US" sz="1600" dirty="0">
                <a:solidFill>
                  <a:schemeClr val="accent4"/>
                </a:solidFill>
                <a:latin typeface="Segoe UI" panose="020B0502040204020203" pitchFamily="34" charset="0"/>
                <a:cs typeface="Segoe UI" panose="020B0502040204020203" pitchFamily="34" charset="0"/>
              </a:rPr>
              <a:t>makes </a:t>
            </a:r>
            <a:r>
              <a:rPr lang="en-US" sz="1600" dirty="0" smtClean="0">
                <a:solidFill>
                  <a:schemeClr val="accent4"/>
                </a:solidFill>
                <a:latin typeface="Segoe UI" panose="020B0502040204020203" pitchFamily="34" charset="0"/>
                <a:cs typeface="Segoe UI" panose="020B0502040204020203" pitchFamily="34" charset="0"/>
              </a:rPr>
              <a:t>hash function to a </a:t>
            </a:r>
            <a:r>
              <a:rPr lang="en-US" sz="1600" dirty="0">
                <a:solidFill>
                  <a:schemeClr val="accent4"/>
                </a:solidFill>
                <a:latin typeface="Segoe UI" panose="020B0502040204020203" pitchFamily="34" charset="0"/>
                <a:cs typeface="Segoe UI" panose="020B0502040204020203" pitchFamily="34" charset="0"/>
              </a:rPr>
              <a:t>good </a:t>
            </a:r>
            <a:r>
              <a:rPr lang="en-US" sz="1600" dirty="0" smtClean="0">
                <a:solidFill>
                  <a:schemeClr val="accent4"/>
                </a:solidFill>
                <a:latin typeface="Segoe UI" panose="020B0502040204020203" pitchFamily="34" charset="0"/>
                <a:cs typeface="Segoe UI" panose="020B0502040204020203" pitchFamily="34" charset="0"/>
              </a:rPr>
              <a:t>hash function?</a:t>
            </a:r>
            <a:endParaRPr lang="en-US" sz="1600" dirty="0">
              <a:solidFill>
                <a:schemeClr val="accent4"/>
              </a:solidFill>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Fast(constant time)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Doesn’t cluster outputs at specific indices, but distributes  uniformly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Deterministic</a:t>
            </a:r>
            <a:r>
              <a:rPr lang="en-US" sz="1600" dirty="0" smtClean="0">
                <a:solidFill>
                  <a:schemeClr val="dk1"/>
                </a:solidFill>
                <a:latin typeface="Segoe UI" panose="020B0502040204020203" pitchFamily="34" charset="0"/>
                <a:ea typeface="Red Hat Text"/>
                <a:cs typeface="Segoe UI" panose="020B0502040204020203" pitchFamily="34" charset="0"/>
              </a:rPr>
              <a:t>( same </a:t>
            </a:r>
            <a:r>
              <a:rPr lang="en-US" sz="1600" dirty="0">
                <a:solidFill>
                  <a:schemeClr val="dk1"/>
                </a:solidFill>
                <a:latin typeface="Segoe UI" panose="020B0502040204020203" pitchFamily="34" charset="0"/>
                <a:ea typeface="Red Hat Text"/>
                <a:cs typeface="Segoe UI" panose="020B0502040204020203" pitchFamily="34" charset="0"/>
              </a:rPr>
              <a:t>input -&gt; same </a:t>
            </a:r>
            <a:r>
              <a:rPr lang="en-US" sz="1600" dirty="0" smtClean="0">
                <a:solidFill>
                  <a:schemeClr val="dk1"/>
                </a:solidFill>
                <a:latin typeface="Segoe UI" panose="020B0502040204020203" pitchFamily="34" charset="0"/>
                <a:ea typeface="Red Hat Text"/>
                <a:cs typeface="Segoe UI" panose="020B0502040204020203" pitchFamily="34" charset="0"/>
              </a:rPr>
              <a:t>output ) </a:t>
            </a:r>
            <a:endParaRPr lang="ru-RU" sz="1600" dirty="0">
              <a:solidFill>
                <a:schemeClr val="dk1"/>
              </a:solidFill>
              <a:latin typeface="Segoe UI" panose="020B0502040204020203" pitchFamily="34" charset="0"/>
              <a:ea typeface="Red Hat Text"/>
              <a:cs typeface="Segoe UI" panose="020B0502040204020203" pitchFamily="34" charset="0"/>
            </a:endParaRPr>
          </a:p>
        </p:txBody>
      </p:sp>
      <p:pic>
        <p:nvPicPr>
          <p:cNvPr id="12"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633" y="3305672"/>
            <a:ext cx="3661967" cy="1320839"/>
          </a:xfrm>
          <a:prstGeom prst="rect">
            <a:avLst/>
          </a:prstGeom>
        </p:spPr>
      </p:pic>
      <p:sp>
        <p:nvSpPr>
          <p:cNvPr id="4" name="Rectangle 3"/>
          <p:cNvSpPr/>
          <p:nvPr/>
        </p:nvSpPr>
        <p:spPr>
          <a:xfrm>
            <a:off x="5397100" y="3303603"/>
            <a:ext cx="6096000" cy="1324978"/>
          </a:xfrm>
          <a:prstGeom prst="rect">
            <a:avLst/>
          </a:prstGeom>
        </p:spPr>
        <p:txBody>
          <a:bodyPr>
            <a:spAutoFit/>
          </a:bodyPr>
          <a:lstStyle/>
          <a:p>
            <a:r>
              <a:rPr lang="en-US" dirty="0" smtClean="0">
                <a:solidFill>
                  <a:schemeClr val="accent4"/>
                </a:solidFill>
                <a:latin typeface="Segoe UI" panose="020B0502040204020203" pitchFamily="34" charset="0"/>
                <a:cs typeface="Segoe UI" panose="020B0502040204020203" pitchFamily="34" charset="0"/>
              </a:rPr>
              <a:t>Problems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This work only with strings( we don’t worry about it )</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Not constant time – linear in key length</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Collisions</a:t>
            </a:r>
          </a:p>
        </p:txBody>
      </p:sp>
      <p:pic>
        <p:nvPicPr>
          <p:cNvPr id="5" name="Picture 4"/>
          <p:cNvPicPr>
            <a:picLocks noChangeAspect="1"/>
          </p:cNvPicPr>
          <p:nvPr/>
        </p:nvPicPr>
        <p:blipFill>
          <a:blip r:embed="rId4"/>
          <a:stretch>
            <a:fillRect/>
          </a:stretch>
        </p:blipFill>
        <p:spPr>
          <a:xfrm>
            <a:off x="1392633" y="4679125"/>
            <a:ext cx="3661967" cy="1403864"/>
          </a:xfrm>
          <a:prstGeom prst="rect">
            <a:avLst/>
          </a:prstGeom>
        </p:spPr>
      </p:pic>
      <p:sp>
        <p:nvSpPr>
          <p:cNvPr id="19" name="Rectangle 18"/>
          <p:cNvSpPr/>
          <p:nvPr/>
        </p:nvSpPr>
        <p:spPr>
          <a:xfrm>
            <a:off x="5397100" y="4626511"/>
            <a:ext cx="6096000" cy="1006429"/>
          </a:xfrm>
          <a:prstGeom prst="rect">
            <a:avLst/>
          </a:prstGeom>
        </p:spPr>
        <p:txBody>
          <a:bodyPr>
            <a:spAutoFit/>
          </a:bodyPr>
          <a:lstStyle/>
          <a:p>
            <a:r>
              <a:rPr lang="en-US" dirty="0" smtClean="0">
                <a:solidFill>
                  <a:schemeClr val="accent4"/>
                </a:solidFill>
                <a:latin typeface="Segoe UI" panose="020B0502040204020203" pitchFamily="34" charset="0"/>
                <a:cs typeface="Segoe UI" panose="020B0502040204020203" pitchFamily="34" charset="0"/>
              </a:rPr>
              <a:t>Solutions</a:t>
            </a: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Add iteration max count ( 100 )</a:t>
            </a:r>
            <a:endParaRPr lang="en-US"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Prime number( what?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5356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a:lnSpc>
                <a:spcPct val="115000"/>
              </a:lnSpc>
              <a:buClr>
                <a:schemeClr val="accent1"/>
              </a:buClr>
              <a:buSzPts val="2400"/>
            </a:pPr>
            <a:r>
              <a:rPr lang="en-US" dirty="0">
                <a:latin typeface="Segoe UI" panose="020B0502040204020203" pitchFamily="34" charset="0"/>
                <a:cs typeface="Segoe UI" panose="020B0502040204020203" pitchFamily="34" charset="0"/>
              </a:rPr>
              <a:t>Hash function / table with prime number</a:t>
            </a:r>
            <a:endParaRPr lang="ru-RU"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6671867" cy="2031325"/>
          </a:xfrm>
          <a:prstGeom prst="rect">
            <a:avLst/>
          </a:prstGeom>
        </p:spPr>
        <p:txBody>
          <a:bodyPr wrap="square">
            <a:spAutoFit/>
          </a:bodyPr>
          <a:lstStyle/>
          <a:p>
            <a:r>
              <a:rPr lang="en-US" dirty="0">
                <a:solidFill>
                  <a:srgbClr val="1D1C1D"/>
                </a:solidFill>
                <a:latin typeface="Segoe UI" panose="020B0502040204020203" pitchFamily="34" charset="0"/>
                <a:cs typeface="Segoe UI" panose="020B0502040204020203" pitchFamily="34" charset="0"/>
              </a:rPr>
              <a:t>The </a:t>
            </a:r>
            <a:r>
              <a:rPr lang="en-US" dirty="0">
                <a:solidFill>
                  <a:schemeClr val="accent4"/>
                </a:solidFill>
                <a:latin typeface="Segoe UI" panose="020B0502040204020203" pitchFamily="34" charset="0"/>
                <a:cs typeface="Segoe UI" panose="020B0502040204020203" pitchFamily="34" charset="0"/>
              </a:rPr>
              <a:t>prime</a:t>
            </a:r>
            <a:r>
              <a:rPr lang="en-US" dirty="0">
                <a:solidFill>
                  <a:srgbClr val="1D1C1D"/>
                </a:solidFill>
                <a:latin typeface="Segoe UI" panose="020B0502040204020203" pitchFamily="34" charset="0"/>
                <a:cs typeface="Segoe UI" panose="020B0502040204020203" pitchFamily="34" charset="0"/>
              </a:rPr>
              <a:t> number in the hash is helpful </a:t>
            </a:r>
            <a:r>
              <a:rPr lang="en-US" dirty="0" smtClean="0">
                <a:solidFill>
                  <a:srgbClr val="1D1C1D"/>
                </a:solidFill>
                <a:latin typeface="Segoe UI" panose="020B0502040204020203" pitchFamily="34" charset="0"/>
                <a:cs typeface="Segoe UI" panose="020B0502040204020203" pitchFamily="34" charset="0"/>
              </a:rPr>
              <a:t>in spreading </a:t>
            </a:r>
            <a:r>
              <a:rPr lang="en-US" dirty="0">
                <a:solidFill>
                  <a:srgbClr val="1D1C1D"/>
                </a:solidFill>
                <a:latin typeface="Segoe UI" panose="020B0502040204020203" pitchFamily="34" charset="0"/>
                <a:cs typeface="Segoe UI" panose="020B0502040204020203" pitchFamily="34" charset="0"/>
              </a:rPr>
              <a:t>out the keys more </a:t>
            </a:r>
            <a:r>
              <a:rPr lang="en-US" dirty="0" smtClean="0">
                <a:solidFill>
                  <a:srgbClr val="1D1C1D"/>
                </a:solidFill>
                <a:latin typeface="Segoe UI" panose="020B0502040204020203" pitchFamily="34" charset="0"/>
                <a:cs typeface="Segoe UI" panose="020B0502040204020203" pitchFamily="34" charset="0"/>
              </a:rPr>
              <a:t>uniformly. It's </a:t>
            </a:r>
            <a:r>
              <a:rPr lang="en-US" dirty="0">
                <a:solidFill>
                  <a:srgbClr val="1D1C1D"/>
                </a:solidFill>
                <a:latin typeface="Segoe UI" panose="020B0502040204020203" pitchFamily="34" charset="0"/>
                <a:cs typeface="Segoe UI" panose="020B0502040204020203" pitchFamily="34" charset="0"/>
              </a:rPr>
              <a:t>also helpful if the array that you're</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solidFill>
                  <a:srgbClr val="1D1C1D"/>
                </a:solidFill>
                <a:latin typeface="Segoe UI" panose="020B0502040204020203" pitchFamily="34" charset="0"/>
                <a:cs typeface="Segoe UI" panose="020B0502040204020203" pitchFamily="34" charset="0"/>
              </a:rPr>
              <a:t>putting values into has a prime </a:t>
            </a:r>
            <a:r>
              <a:rPr lang="en-US" dirty="0" smtClean="0">
                <a:solidFill>
                  <a:srgbClr val="1D1C1D"/>
                </a:solidFill>
                <a:latin typeface="Segoe UI" panose="020B0502040204020203" pitchFamily="34" charset="0"/>
                <a:cs typeface="Segoe UI" panose="020B0502040204020203" pitchFamily="34" charset="0"/>
              </a:rPr>
              <a:t>length. You </a:t>
            </a:r>
            <a:r>
              <a:rPr lang="en-US" dirty="0">
                <a:solidFill>
                  <a:srgbClr val="1D1C1D"/>
                </a:solidFill>
                <a:latin typeface="Segoe UI" panose="020B0502040204020203" pitchFamily="34" charset="0"/>
                <a:cs typeface="Segoe UI" panose="020B0502040204020203" pitchFamily="34" charset="0"/>
              </a:rPr>
              <a:t>don't need to know why. (Math is complicated</a:t>
            </a:r>
            <a:r>
              <a:rPr lang="en-US" dirty="0" smtClean="0">
                <a:solidFill>
                  <a:srgbClr val="1D1C1D"/>
                </a:solidFill>
                <a:latin typeface="Segoe UI" panose="020B0502040204020203" pitchFamily="34" charset="0"/>
                <a:cs typeface="Segoe UI" panose="020B0502040204020203" pitchFamily="34" charset="0"/>
              </a:rPr>
              <a:t>!) But </a:t>
            </a:r>
            <a:r>
              <a:rPr lang="en-US" dirty="0">
                <a:solidFill>
                  <a:srgbClr val="1D1C1D"/>
                </a:solidFill>
                <a:latin typeface="Segoe UI" panose="020B0502040204020203" pitchFamily="34" charset="0"/>
                <a:cs typeface="Segoe UI" panose="020B0502040204020203" pitchFamily="34" charset="0"/>
              </a:rPr>
              <a:t>here are some links if you're </a:t>
            </a:r>
            <a:r>
              <a:rPr lang="en-US" dirty="0" smtClean="0">
                <a:solidFill>
                  <a:srgbClr val="1D1C1D"/>
                </a:solidFill>
                <a:latin typeface="Segoe UI" panose="020B0502040204020203" pitchFamily="34" charset="0"/>
                <a:cs typeface="Segoe UI" panose="020B0502040204020203" pitchFamily="34" charset="0"/>
              </a:rPr>
              <a:t>curious. Why </a:t>
            </a:r>
            <a:r>
              <a:rPr lang="en-US" dirty="0">
                <a:solidFill>
                  <a:srgbClr val="1D1C1D"/>
                </a:solidFill>
                <a:latin typeface="Segoe UI" panose="020B0502040204020203" pitchFamily="34" charset="0"/>
                <a:cs typeface="Segoe UI" panose="020B0502040204020203" pitchFamily="34" charset="0"/>
              </a:rPr>
              <a:t>do hash functions use prime </a:t>
            </a:r>
            <a:r>
              <a:rPr lang="en-US" dirty="0" smtClean="0">
                <a:solidFill>
                  <a:srgbClr val="1D1C1D"/>
                </a:solidFill>
                <a:latin typeface="Segoe UI" panose="020B0502040204020203" pitchFamily="34" charset="0"/>
                <a:cs typeface="Segoe UI" panose="020B0502040204020203" pitchFamily="34" charset="0"/>
              </a:rPr>
              <a:t>numbers? Does </a:t>
            </a:r>
            <a:r>
              <a:rPr lang="en-US" dirty="0">
                <a:solidFill>
                  <a:srgbClr val="1D1C1D"/>
                </a:solidFill>
                <a:latin typeface="Segoe UI" panose="020B0502040204020203" pitchFamily="34" charset="0"/>
                <a:cs typeface="Segoe UI" panose="020B0502040204020203" pitchFamily="34" charset="0"/>
              </a:rPr>
              <a:t>making array size a prime </a:t>
            </a:r>
            <a:r>
              <a:rPr lang="en-US" dirty="0" smtClean="0">
                <a:solidFill>
                  <a:srgbClr val="1D1C1D"/>
                </a:solidFill>
                <a:latin typeface="Segoe UI" panose="020B0502040204020203" pitchFamily="34" charset="0"/>
                <a:cs typeface="Segoe UI" panose="020B0502040204020203" pitchFamily="34" charset="0"/>
              </a:rPr>
              <a:t>number help </a:t>
            </a:r>
            <a:r>
              <a:rPr lang="en-US" dirty="0">
                <a:solidFill>
                  <a:srgbClr val="1D1C1D"/>
                </a:solidFill>
                <a:latin typeface="Segoe UI" panose="020B0502040204020203" pitchFamily="34" charset="0"/>
                <a:cs typeface="Segoe UI" panose="020B0502040204020203" pitchFamily="34" charset="0"/>
              </a:rPr>
              <a:t>in hash table </a:t>
            </a:r>
            <a:r>
              <a:rPr lang="en-US" dirty="0" smtClean="0">
                <a:solidFill>
                  <a:srgbClr val="1D1C1D"/>
                </a:solidFill>
                <a:latin typeface="Segoe UI" panose="020B0502040204020203" pitchFamily="34" charset="0"/>
                <a:cs typeface="Segoe UI" panose="020B0502040204020203" pitchFamily="34" charset="0"/>
              </a:rPr>
              <a:t>implementation?</a:t>
            </a:r>
          </a:p>
        </p:txBody>
      </p:sp>
      <p:pic>
        <p:nvPicPr>
          <p:cNvPr id="3" name="Picture 2"/>
          <p:cNvPicPr>
            <a:picLocks noChangeAspect="1"/>
          </p:cNvPicPr>
          <p:nvPr/>
        </p:nvPicPr>
        <p:blipFill>
          <a:blip r:embed="rId3"/>
          <a:stretch>
            <a:fillRect/>
          </a:stretch>
        </p:blipFill>
        <p:spPr>
          <a:xfrm>
            <a:off x="6428398" y="3865825"/>
            <a:ext cx="4912335" cy="2128395"/>
          </a:xfrm>
          <a:prstGeom prst="rect">
            <a:avLst/>
          </a:prstGeom>
        </p:spPr>
      </p:pic>
      <p:sp>
        <p:nvSpPr>
          <p:cNvPr id="6" name="TextBox 5"/>
          <p:cNvSpPr txBox="1"/>
          <p:nvPr/>
        </p:nvSpPr>
        <p:spPr>
          <a:xfrm>
            <a:off x="1390448" y="3865825"/>
            <a:ext cx="4449368"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hlinkClick r:id="rId4"/>
              </a:rPr>
              <a:t>Hash function / table with prime </a:t>
            </a:r>
            <a:r>
              <a:rPr lang="en-US" dirty="0" smtClean="0">
                <a:latin typeface="Segoe UI" panose="020B0502040204020203" pitchFamily="34" charset="0"/>
                <a:cs typeface="Segoe UI" panose="020B0502040204020203" pitchFamily="34" charset="0"/>
                <a:hlinkClick r:id="rId4"/>
              </a:rPr>
              <a:t>number</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5"/>
              </a:rPr>
              <a:t>Stack </a:t>
            </a:r>
            <a:r>
              <a:rPr lang="en-US" dirty="0">
                <a:latin typeface="Segoe UI" panose="020B0502040204020203" pitchFamily="34" charset="0"/>
                <a:cs typeface="Segoe UI" panose="020B0502040204020203" pitchFamily="34" charset="0"/>
                <a:hlinkClick r:id="rId5"/>
              </a:rPr>
              <a:t>overflow</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hlinkClick r:id="rId6"/>
              </a:rPr>
              <a:t>Quora</a:t>
            </a:r>
            <a:endParaRPr lang="ru-RU" dirty="0">
              <a:latin typeface="Segoe UI" panose="020B0502040204020203" pitchFamily="34" charset="0"/>
              <a:cs typeface="Segoe UI" panose="020B0502040204020203" pitchFamily="34" charset="0"/>
            </a:endParaRPr>
          </a:p>
        </p:txBody>
      </p:sp>
      <p:sp>
        <p:nvSpPr>
          <p:cNvPr id="7" name="Rectangle 6"/>
          <p:cNvSpPr/>
          <p:nvPr/>
        </p:nvSpPr>
        <p:spPr>
          <a:xfrm>
            <a:off x="1390448" y="4930022"/>
            <a:ext cx="4449368" cy="923330"/>
          </a:xfrm>
          <a:prstGeom prst="rect">
            <a:avLst/>
          </a:prstGeom>
        </p:spPr>
        <p:txBody>
          <a:bodyPr wrap="square">
            <a:spAutoFit/>
          </a:bodyPr>
          <a:lstStyle/>
          <a:p>
            <a:r>
              <a:rPr lang="en-US" dirty="0">
                <a:solidFill>
                  <a:schemeClr val="accent6"/>
                </a:solidFill>
                <a:latin typeface="Segoe UI" panose="020B0502040204020203" pitchFamily="34" charset="0"/>
                <a:cs typeface="Segoe UI" panose="020B0502040204020203" pitchFamily="34" charset="0"/>
              </a:rPr>
              <a:t>You don't really need to know why, just set the prime number in the hash function and the size of the array</a:t>
            </a:r>
            <a:endParaRPr lang="ru-RU" dirty="0">
              <a:solidFill>
                <a:schemeClr val="accent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4204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Dealing with collision</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3" y="1834500"/>
            <a:ext cx="6096000" cy="3776418"/>
          </a:xfrm>
          <a:prstGeom prst="rect">
            <a:avLst/>
          </a:prstGeom>
        </p:spPr>
        <p:txBody>
          <a:bodyPr>
            <a:spAutoFit/>
          </a:bodyPr>
          <a:lstStyle/>
          <a:p>
            <a:r>
              <a:rPr lang="en-US" dirty="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a:solidFill>
                  <a:schemeClr val="accent4"/>
                </a:solidFill>
                <a:latin typeface="Segoe UI" panose="020B0502040204020203" pitchFamily="34" charset="0"/>
                <a:cs typeface="Segoe UI" panose="020B0502040204020203" pitchFamily="34" charset="0"/>
              </a:rPr>
              <a:t>Two strategy, for handle collisions</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Separate chaining</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Linear </a:t>
            </a:r>
            <a:r>
              <a:rPr lang="en-US" dirty="0" smtClean="0">
                <a:solidFill>
                  <a:schemeClr val="dk1"/>
                </a:solidFill>
                <a:latin typeface="Segoe UI" panose="020B0502040204020203" pitchFamily="34" charset="0"/>
                <a:ea typeface="Red Hat Text"/>
                <a:cs typeface="Segoe UI" panose="020B0502040204020203" pitchFamily="34" charset="0"/>
              </a:rPr>
              <a:t>probing</a:t>
            </a:r>
            <a:endParaRPr lang="en-US" dirty="0">
              <a:solidFill>
                <a:schemeClr val="dk1"/>
              </a:solidFill>
              <a:latin typeface="Segoe UI" panose="020B0502040204020203" pitchFamily="34" charset="0"/>
              <a:ea typeface="Red Hat Text"/>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Separate chaining – we store multiply key-values in same index</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8095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Hash tables recap</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3" y="1834500"/>
            <a:ext cx="9610000" cy="10772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p>
        </p:txBody>
      </p:sp>
      <p:graphicFrame>
        <p:nvGraphicFramePr>
          <p:cNvPr id="4" name="Table 3"/>
          <p:cNvGraphicFramePr>
            <a:graphicFrameLocks noGrp="1"/>
          </p:cNvGraphicFramePr>
          <p:nvPr>
            <p:extLst>
              <p:ext uri="{D42A27DB-BD31-4B8C-83A1-F6EECF244321}">
                <p14:modId xmlns:p14="http://schemas.microsoft.com/office/powerpoint/2010/main" val="2823568413"/>
              </p:ext>
            </p:extLst>
          </p:nvPr>
        </p:nvGraphicFramePr>
        <p:xfrm>
          <a:off x="1392633" y="3484825"/>
          <a:ext cx="6189267" cy="1874464"/>
        </p:xfrm>
        <a:graphic>
          <a:graphicData uri="http://schemas.openxmlformats.org/drawingml/2006/table">
            <a:tbl>
              <a:tblPr>
                <a:tableStyleId>{775DCB02-9BB8-47FD-8907-85C794F793BA}</a:tableStyleId>
              </a:tblPr>
              <a:tblGrid>
                <a:gridCol w="2063089">
                  <a:extLst>
                    <a:ext uri="{9D8B030D-6E8A-4147-A177-3AD203B41FA5}">
                      <a16:colId xmlns:a16="http://schemas.microsoft.com/office/drawing/2014/main" val="235633503"/>
                    </a:ext>
                  </a:extLst>
                </a:gridCol>
                <a:gridCol w="2063089">
                  <a:extLst>
                    <a:ext uri="{9D8B030D-6E8A-4147-A177-3AD203B41FA5}">
                      <a16:colId xmlns:a16="http://schemas.microsoft.com/office/drawing/2014/main" val="1431659155"/>
                    </a:ext>
                  </a:extLst>
                </a:gridCol>
                <a:gridCol w="2063089">
                  <a:extLst>
                    <a:ext uri="{9D8B030D-6E8A-4147-A177-3AD203B41FA5}">
                      <a16:colId xmlns:a16="http://schemas.microsoft.com/office/drawing/2014/main" val="1539465786"/>
                    </a:ext>
                  </a:extLst>
                </a:gridCol>
              </a:tblGrid>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Hash table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Big</a:t>
                      </a:r>
                      <a:r>
                        <a:rPr lang="en-US" sz="1500" b="0" i="0" u="none" strike="noStrike" cap="none" baseline="0" dirty="0" smtClean="0">
                          <a:solidFill>
                            <a:schemeClr val="dk2"/>
                          </a:solidFill>
                          <a:latin typeface="Segoe UI" panose="020B0502040204020203" pitchFamily="34" charset="0"/>
                          <a:ea typeface="Red Hat Text"/>
                          <a:cs typeface="Segoe UI" panose="020B0502040204020203" pitchFamily="34" charset="0"/>
                          <a:sym typeface="Red Hat Text"/>
                        </a:rPr>
                        <a:t> hash table with great hash function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959809918"/>
                  </a:ext>
                </a:extLst>
              </a:tr>
              <a:tr h="34198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48655815"/>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3702634226"/>
                  </a:ext>
                </a:extLst>
              </a:tr>
              <a:tr h="363039">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Delete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smtClean="0">
                          <a:solidFill>
                            <a:schemeClr val="tx1"/>
                          </a:solidFill>
                          <a:latin typeface="Segoe UI" panose="020B0502040204020203" pitchFamily="34" charset="0"/>
                          <a:ea typeface="Red Hat Text"/>
                          <a:cs typeface="Segoe UI" panose="020B0502040204020203" pitchFamily="34" charset="0"/>
                          <a:sym typeface="Red Hat Text"/>
                        </a:rPr>
                        <a:t>O(n)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573652319"/>
                  </a:ext>
                </a:extLst>
              </a:tr>
            </a:tbl>
          </a:graphicData>
        </a:graphic>
      </p:graphicFrame>
    </p:spTree>
    <p:extLst>
      <p:ext uri="{BB962C8B-B14F-4D97-AF65-F5344CB8AC3E}">
        <p14:creationId xmlns:p14="http://schemas.microsoft.com/office/powerpoint/2010/main" val="147532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696328" cy="4110356"/>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Objectives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Explain </a:t>
            </a:r>
            <a:r>
              <a:rPr lang="en-US" sz="1600" dirty="0">
                <a:latin typeface="Segoe UI" panose="020B0502040204020203" pitchFamily="34" charset="0"/>
                <a:cs typeface="Segoe UI" panose="020B0502040204020203" pitchFamily="34" charset="0"/>
              </a:rPr>
              <a:t>what a </a:t>
            </a:r>
            <a:r>
              <a:rPr lang="en-US" sz="1600" dirty="0" smtClean="0">
                <a:latin typeface="Segoe UI" panose="020B0502040204020203" pitchFamily="34" charset="0"/>
                <a:cs typeface="Segoe UI" panose="020B0502040204020203" pitchFamily="34" charset="0"/>
              </a:rPr>
              <a:t>graph</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Basics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Compare | contrast </a:t>
            </a:r>
            <a:r>
              <a:rPr lang="en-US" sz="1600" dirty="0">
                <a:latin typeface="Segoe UI" panose="020B0502040204020203" pitchFamily="34" charset="0"/>
                <a:cs typeface="Segoe UI" panose="020B0502040204020203" pitchFamily="34" charset="0"/>
              </a:rPr>
              <a:t>different types of </a:t>
            </a:r>
            <a:r>
              <a:rPr lang="en-US" sz="1600" dirty="0" smtClean="0">
                <a:latin typeface="Segoe UI" panose="020B0502040204020203" pitchFamily="34" charset="0"/>
                <a:cs typeface="Segoe UI" panose="020B0502040204020203" pitchFamily="34" charset="0"/>
              </a:rPr>
              <a:t>implementations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Implement </a:t>
            </a:r>
            <a:r>
              <a:rPr lang="en-US" sz="1600" dirty="0">
                <a:latin typeface="Segoe UI" panose="020B0502040204020203" pitchFamily="34" charset="0"/>
                <a:cs typeface="Segoe UI" panose="020B0502040204020203" pitchFamily="34" charset="0"/>
              </a:rPr>
              <a:t>a graph using adjacency </a:t>
            </a:r>
            <a:r>
              <a:rPr lang="en-US" sz="1600" dirty="0" smtClean="0">
                <a:latin typeface="Segoe UI" panose="020B0502040204020203" pitchFamily="34" charset="0"/>
                <a:cs typeface="Segoe UI" panose="020B0502040204020203" pitchFamily="34" charset="0"/>
              </a:rPr>
              <a:t>list</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Graph </a:t>
            </a:r>
            <a:r>
              <a:rPr lang="en-US" sz="1600" dirty="0" smtClean="0">
                <a:latin typeface="Segoe UI" panose="020B0502040204020203" pitchFamily="34" charset="0"/>
                <a:cs typeface="Segoe UI" panose="020B0502040204020203" pitchFamily="34" charset="0"/>
              </a:rPr>
              <a:t>traversal</a:t>
            </a:r>
          </a:p>
          <a:p>
            <a:pPr>
              <a:lnSpc>
                <a:spcPct val="115000"/>
              </a:lnSpc>
              <a:buClr>
                <a:schemeClr val="accent1"/>
              </a:buClr>
              <a:buSzPts val="2400"/>
            </a:pPr>
            <a:endParaRPr lang="en-US" sz="1600" dirty="0" smtClean="0">
              <a:latin typeface="Segoe UI" panose="020B0502040204020203" pitchFamily="34" charset="0"/>
              <a:cs typeface="Segoe UI" panose="020B0502040204020203" pitchFamily="34" charset="0"/>
            </a:endParaRPr>
          </a:p>
          <a:p>
            <a:pPr marL="76200" indent="0">
              <a:buNone/>
            </a:pPr>
            <a:r>
              <a:rPr lang="en-US" dirty="0" smtClean="0">
                <a:solidFill>
                  <a:schemeClr val="accent4"/>
                </a:solidFill>
                <a:latin typeface="Segoe UI" panose="020B0502040204020203" pitchFamily="34" charset="0"/>
                <a:cs typeface="Segoe UI" panose="020B0502040204020203" pitchFamily="34" charset="0"/>
              </a:rPr>
              <a:t>What </a:t>
            </a:r>
            <a:r>
              <a:rPr lang="en-US" dirty="0">
                <a:solidFill>
                  <a:schemeClr val="accent4"/>
                </a:solidFill>
                <a:latin typeface="Segoe UI" panose="020B0502040204020203" pitchFamily="34" charset="0"/>
                <a:cs typeface="Segoe UI" panose="020B0502040204020203" pitchFamily="34" charset="0"/>
              </a:rPr>
              <a:t>is a hash </a:t>
            </a:r>
            <a:r>
              <a:rPr lang="en-US" dirty="0" smtClean="0">
                <a:solidFill>
                  <a:schemeClr val="accent4"/>
                </a:solidFill>
                <a:latin typeface="Segoe UI" panose="020B0502040204020203" pitchFamily="34" charset="0"/>
                <a:cs typeface="Segoe UI" panose="020B0502040204020203" pitchFamily="34" charset="0"/>
              </a:rPr>
              <a:t>tables?</a:t>
            </a:r>
          </a:p>
          <a:p>
            <a:pPr marL="76200"/>
            <a:r>
              <a:rPr lang="en-US" sz="1600" dirty="0">
                <a:latin typeface="Segoe UI" panose="020B0502040204020203" pitchFamily="34" charset="0"/>
                <a:cs typeface="Segoe UI" panose="020B0502040204020203" pitchFamily="34" charset="0"/>
                <a:hlinkClick r:id="rId3"/>
              </a:rPr>
              <a:t>Graph</a:t>
            </a:r>
            <a:r>
              <a:rPr lang="en-US" sz="1600" dirty="0">
                <a:latin typeface="Segoe UI" panose="020B0502040204020203" pitchFamily="34" charset="0"/>
                <a:cs typeface="Segoe UI" panose="020B0502040204020203" pitchFamily="34" charset="0"/>
              </a:rPr>
              <a:t> is a data structure consists of a finite (and possibly mutable) set of </a:t>
            </a:r>
            <a:r>
              <a:rPr lang="en-US" sz="1600" dirty="0" smtClean="0">
                <a:latin typeface="Segoe UI" panose="020B0502040204020203" pitchFamily="34" charset="0"/>
                <a:cs typeface="Segoe UI" panose="020B0502040204020203" pitchFamily="34" charset="0"/>
              </a:rPr>
              <a:t>vertices, </a:t>
            </a:r>
            <a:r>
              <a:rPr lang="en-US" sz="1600" dirty="0">
                <a:latin typeface="Segoe UI" panose="020B0502040204020203" pitchFamily="34" charset="0"/>
                <a:cs typeface="Segoe UI" panose="020B0502040204020203" pitchFamily="34" charset="0"/>
              </a:rPr>
              <a:t>together with a set of unordered pairs of these vertices for an undirected graph or a set of ordered pairs for a directed </a:t>
            </a:r>
            <a:r>
              <a:rPr lang="en-US" sz="1600" dirty="0" smtClean="0">
                <a:latin typeface="Segoe UI" panose="020B0502040204020203" pitchFamily="34" charset="0"/>
                <a:cs typeface="Segoe UI" panose="020B0502040204020203" pitchFamily="34" charset="0"/>
              </a:rPr>
              <a:t>graph.</a:t>
            </a:r>
          </a:p>
          <a:p>
            <a:pPr marL="76200"/>
            <a:r>
              <a:rPr lang="en-US" sz="1600" dirty="0" smtClean="0">
                <a:latin typeface="Segoe UI" panose="020B0502040204020203" pitchFamily="34" charset="0"/>
                <a:cs typeface="Segoe UI" panose="020B0502040204020203" pitchFamily="34" charset="0"/>
              </a:rPr>
              <a:t>Tree </a:t>
            </a:r>
            <a:r>
              <a:rPr lang="en-US" sz="1600" dirty="0">
                <a:latin typeface="Segoe UI" panose="020B0502040204020203" pitchFamily="34" charset="0"/>
                <a:cs typeface="Segoe UI" panose="020B0502040204020203" pitchFamily="34" charset="0"/>
              </a:rPr>
              <a:t>is a  type of graph, but graph ha no root element, or child nodes, there are just nodes, connected with each other</a:t>
            </a:r>
          </a:p>
          <a:p>
            <a:pPr marL="76200" indent="0">
              <a:buNone/>
            </a:pPr>
            <a:r>
              <a:rPr lang="en-US" sz="1600" dirty="0">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600" dirty="0" smtClean="0">
                <a:latin typeface="Segoe UI" panose="020B0502040204020203" pitchFamily="34" charset="0"/>
                <a:cs typeface="Segoe UI" panose="020B0502040204020203" pitchFamily="34" charset="0"/>
              </a:rPr>
              <a:t>path</a:t>
            </a:r>
            <a:endParaRPr lang="en-US" sz="1600" dirty="0">
              <a:latin typeface="Segoe UI" panose="020B0502040204020203" pitchFamily="34" charset="0"/>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3950" y="1226529"/>
            <a:ext cx="2913672" cy="2913672"/>
          </a:xfrm>
          <a:prstGeom prst="rect">
            <a:avLst/>
          </a:prstGeom>
        </p:spPr>
      </p:pic>
    </p:spTree>
    <p:extLst>
      <p:ext uri="{BB962C8B-B14F-4D97-AF65-F5344CB8AC3E}">
        <p14:creationId xmlns:p14="http://schemas.microsoft.com/office/powerpoint/2010/main" val="3163325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Graphs - basics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7032567" y="1834500"/>
            <a:ext cx="4322618" cy="2676117"/>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Usage</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Any </a:t>
            </a:r>
            <a:r>
              <a:rPr lang="en-US" sz="1600" dirty="0">
                <a:latin typeface="Segoe UI" panose="020B0502040204020203" pitchFamily="34" charset="0"/>
                <a:cs typeface="Segoe UI" panose="020B0502040204020203" pitchFamily="34" charset="0"/>
              </a:rPr>
              <a:t>social network – friend</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Recommendation engines(people also watched, You might also like</a:t>
            </a:r>
            <a:r>
              <a:rPr lang="en-US" sz="1600" dirty="0" smtClean="0">
                <a:latin typeface="Segoe UI" panose="020B0502040204020203" pitchFamily="34" charset="0"/>
                <a:cs typeface="Segoe UI" panose="020B0502040204020203" pitchFamily="34" charset="0"/>
              </a:rPr>
              <a:t>…, </a:t>
            </a:r>
            <a:r>
              <a:rPr lang="en-US" sz="1600" dirty="0" smtClean="0">
                <a:latin typeface="Segoe UI" panose="020B0502040204020203" pitchFamily="34" charset="0"/>
                <a:cs typeface="Segoe UI" panose="020B0502040204020203" pitchFamily="34" charset="0"/>
                <a:hlinkClick r:id="rId3"/>
              </a:rPr>
              <a:t>music</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recommendations)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Routing algorithms( cities are nodes and routes between there is edges)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Web – pages linked to other </a:t>
            </a:r>
            <a:r>
              <a:rPr lang="en-US" sz="1600" dirty="0" smtClean="0">
                <a:latin typeface="Segoe UI" panose="020B0502040204020203" pitchFamily="34" charset="0"/>
                <a:cs typeface="Segoe UI" panose="020B0502040204020203" pitchFamily="34" charset="0"/>
              </a:rPr>
              <a:t>pages</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Vertex</a:t>
            </a:r>
            <a:endParaRPr lang="en-US" sz="1600" dirty="0">
              <a:latin typeface="Segoe UI" panose="020B0502040204020203" pitchFamily="34" charset="0"/>
              <a:cs typeface="Segoe UI" panose="020B0502040204020203" pitchFamily="34" charset="0"/>
            </a:endParaRPr>
          </a:p>
        </p:txBody>
      </p:sp>
      <p:sp>
        <p:nvSpPr>
          <p:cNvPr id="2" name="Rectangle 1"/>
          <p:cNvSpPr/>
          <p:nvPr/>
        </p:nvSpPr>
        <p:spPr>
          <a:xfrm>
            <a:off x="1389740" y="1834500"/>
            <a:ext cx="5518645" cy="2392963"/>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Terminology</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Vertex – a node</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nodes</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Weighted / Unweighted – values assigned to distances between vertices ( map / Instagram followers )</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Directed / Undirected – directions assigned to distanced between vertices (one way street / friends on Facebook </a:t>
            </a:r>
            <a:r>
              <a:rPr lang="en-US" sz="1600" dirty="0" smtClean="0">
                <a:latin typeface="Segoe UI" panose="020B0502040204020203" pitchFamily="34" charset="0"/>
                <a:cs typeface="Segoe UI" panose="020B0502040204020203" pitchFamily="34" charset="0"/>
              </a:rPr>
              <a:t>)</a:t>
            </a:r>
            <a:endParaRPr lang="en-US" sz="1600" kern="0" dirty="0">
              <a:latin typeface="Segoe UI" panose="020B0502040204020203" pitchFamily="34" charset="0"/>
              <a:cs typeface="Segoe UI" panose="020B0502040204020203"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9740" y="4510617"/>
            <a:ext cx="4286250" cy="1066800"/>
          </a:xfrm>
          <a:prstGeom prst="rect">
            <a:avLst/>
          </a:prstGeom>
        </p:spPr>
      </p:pic>
    </p:spTree>
    <p:extLst>
      <p:ext uri="{BB962C8B-B14F-4D97-AF65-F5344CB8AC3E}">
        <p14:creationId xmlns:p14="http://schemas.microsoft.com/office/powerpoint/2010/main" val="1808167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 implementing types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27</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89740" y="1834500"/>
            <a:ext cx="5518645" cy="1260345"/>
          </a:xfrm>
          <a:prstGeom prst="rect">
            <a:avLst/>
          </a:prstGeom>
        </p:spPr>
        <p:txBody>
          <a:bodyPr wrap="square">
            <a:spAutoFit/>
          </a:bodyPr>
          <a:lstStyle/>
          <a:p>
            <a:pPr>
              <a:lnSpc>
                <a:spcPct val="115000"/>
              </a:lnSpc>
              <a:buClr>
                <a:schemeClr val="accent1"/>
              </a:buClr>
              <a:buSzPts val="2400"/>
            </a:pPr>
            <a:r>
              <a:rPr lang="en-US" dirty="0">
                <a:solidFill>
                  <a:schemeClr val="accent4"/>
                </a:solidFill>
                <a:latin typeface="Segoe UI" panose="020B0502040204020203" pitchFamily="34" charset="0"/>
                <a:ea typeface="Red Hat Text"/>
                <a:cs typeface="Segoe UI" panose="020B0502040204020203" pitchFamily="34" charset="0"/>
              </a:rPr>
              <a:t>Terminology</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Adjacency </a:t>
            </a:r>
            <a:r>
              <a:rPr lang="en-US" sz="1600" dirty="0" smtClean="0">
                <a:latin typeface="Segoe UI" panose="020B0502040204020203" pitchFamily="34" charset="0"/>
                <a:cs typeface="Segoe UI" panose="020B0502040204020203" pitchFamily="34" charset="0"/>
              </a:rPr>
              <a:t>matrix</a:t>
            </a:r>
          </a:p>
          <a:p>
            <a:pPr marL="457200"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Adjacency </a:t>
            </a:r>
            <a:r>
              <a:rPr lang="en-US" sz="1600" dirty="0" smtClean="0">
                <a:latin typeface="Segoe UI" panose="020B0502040204020203" pitchFamily="34" charset="0"/>
                <a:cs typeface="Segoe UI" panose="020B0502040204020203" pitchFamily="34" charset="0"/>
              </a:rPr>
              <a:t>lists</a:t>
            </a:r>
            <a:r>
              <a:rPr lang="en-US" sz="1600" dirty="0">
                <a:latin typeface="Segoe UI" panose="020B0502040204020203" pitchFamily="34" charset="0"/>
                <a:cs typeface="Segoe UI" panose="020B0502040204020203" pitchFamily="34" charset="0"/>
              </a:rPr>
              <a:t>(can use hash tables if keys in not numbers)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2660" y="3520440"/>
            <a:ext cx="3073075" cy="2328306"/>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120" y="834586"/>
            <a:ext cx="3480471" cy="2260259"/>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959992497"/>
              </p:ext>
            </p:extLst>
          </p:nvPr>
        </p:nvGraphicFramePr>
        <p:xfrm>
          <a:off x="1389737" y="3226595"/>
          <a:ext cx="3700200" cy="2346862"/>
        </p:xfrm>
        <a:graphic>
          <a:graphicData uri="http://schemas.openxmlformats.org/drawingml/2006/table">
            <a:tbl>
              <a:tblPr>
                <a:tableStyleId>{775DCB02-9BB8-47FD-8907-85C794F793BA}</a:tableStyleId>
              </a:tblPr>
              <a:tblGrid>
                <a:gridCol w="1233400">
                  <a:extLst>
                    <a:ext uri="{9D8B030D-6E8A-4147-A177-3AD203B41FA5}">
                      <a16:colId xmlns:a16="http://schemas.microsoft.com/office/drawing/2014/main" val="64851094"/>
                    </a:ext>
                  </a:extLst>
                </a:gridCol>
                <a:gridCol w="1233400">
                  <a:extLst>
                    <a:ext uri="{9D8B030D-6E8A-4147-A177-3AD203B41FA5}">
                      <a16:colId xmlns:a16="http://schemas.microsoft.com/office/drawing/2014/main" val="1353966151"/>
                    </a:ext>
                  </a:extLst>
                </a:gridCol>
                <a:gridCol w="1233400">
                  <a:extLst>
                    <a:ext uri="{9D8B030D-6E8A-4147-A177-3AD203B41FA5}">
                      <a16:colId xmlns:a16="http://schemas.microsoft.com/office/drawing/2014/main" val="2043248338"/>
                    </a:ext>
                  </a:extLst>
                </a:gridCol>
              </a:tblGrid>
              <a:tr h="0">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278903">
                <a:tc>
                  <a:txBody>
                    <a:bodyPr/>
                    <a:lstStyle/>
                    <a:p>
                      <a:pPr marL="0" marR="0" lvl="0" indent="0" algn="ctr" rtl="0" eaLnBrk="1" hangingPunct="1">
                        <a:lnSpc>
                          <a:spcPct val="100000"/>
                        </a:lnSpc>
                        <a:spcBef>
                          <a:spcPts val="0"/>
                        </a:spcBef>
                        <a:spcAft>
                          <a:spcPts val="0"/>
                        </a:spcAft>
                        <a:buClr>
                          <a:srgbClr val="000000"/>
                        </a:buClr>
                        <a:buFont typeface="Arial"/>
                        <a:buNone/>
                      </a:pPr>
                      <a:r>
                        <a:rPr lang="en"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0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27890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0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74818152"/>
              </p:ext>
            </p:extLst>
          </p:nvPr>
        </p:nvGraphicFramePr>
        <p:xfrm>
          <a:off x="5273039" y="3226595"/>
          <a:ext cx="2766518" cy="1751700"/>
        </p:xfrm>
        <a:graphic>
          <a:graphicData uri="http://schemas.openxmlformats.org/drawingml/2006/table">
            <a:tbl>
              <a:tblPr>
                <a:tableStyleId>{775DCB02-9BB8-47FD-8907-85C794F793BA}</a:tableStyleId>
              </a:tblPr>
              <a:tblGrid>
                <a:gridCol w="1383259">
                  <a:extLst>
                    <a:ext uri="{9D8B030D-6E8A-4147-A177-3AD203B41FA5}">
                      <a16:colId xmlns:a16="http://schemas.microsoft.com/office/drawing/2014/main" val="64851094"/>
                    </a:ext>
                  </a:extLst>
                </a:gridCol>
                <a:gridCol w="1383259">
                  <a:extLst>
                    <a:ext uri="{9D8B030D-6E8A-4147-A177-3AD203B41FA5}">
                      <a16:colId xmlns:a16="http://schemas.microsoft.com/office/drawing/2014/main" val="1353966151"/>
                    </a:ext>
                  </a:extLst>
                </a:gridCol>
              </a:tblGrid>
              <a:tr h="30912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8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8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480860">
                <a:tc>
                  <a:txBody>
                    <a:bodyPr/>
                    <a:lstStyle/>
                    <a:p>
                      <a:pPr marL="0" marR="0" lvl="0" indent="0" algn="ctr" rtl="0" eaLnBrk="1" hangingPunct="1">
                        <a:lnSpc>
                          <a:spcPct val="100000"/>
                        </a:lnSpc>
                        <a:spcBef>
                          <a:spcPts val="0"/>
                        </a:spcBef>
                        <a:spcAft>
                          <a:spcPts val="0"/>
                        </a:spcAft>
                        <a:buClr>
                          <a:srgbClr val="000000"/>
                        </a:buClr>
                        <a:buFont typeface="Arial"/>
                        <a:buNone/>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8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2765903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Graph traversal</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28</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2" y="1834500"/>
            <a:ext cx="6709967" cy="1791260"/>
          </a:xfrm>
          <a:prstGeom prst="rect">
            <a:avLst/>
          </a:prstGeom>
        </p:spPr>
        <p:txBody>
          <a:bodyPr wrap="square">
            <a:spAutoFit/>
          </a:bodyPr>
          <a:lstStyle/>
          <a:p>
            <a:pPr>
              <a:lnSpc>
                <a:spcPct val="115000"/>
              </a:lnSpc>
              <a:buClr>
                <a:schemeClr val="accent1"/>
              </a:buClr>
              <a:buSzPts val="2400"/>
            </a:pPr>
            <a:r>
              <a:rPr lang="en-US" sz="1600" dirty="0">
                <a:latin typeface="Segoe UI" panose="020B0502040204020203" pitchFamily="34" charset="0"/>
                <a:cs typeface="Segoe UI" panose="020B0502040204020203" pitchFamily="34" charset="0"/>
              </a:rPr>
              <a:t>H</a:t>
            </a:r>
            <a:r>
              <a:rPr lang="en-US" sz="1600" dirty="0" smtClean="0">
                <a:latin typeface="Segoe UI" panose="020B0502040204020203" pitchFamily="34" charset="0"/>
                <a:cs typeface="Segoe UI" panose="020B0502040204020203" pitchFamily="34" charset="0"/>
              </a:rPr>
              <a:t>ow </a:t>
            </a:r>
            <a:r>
              <a:rPr lang="en-US" sz="1600" dirty="0">
                <a:latin typeface="Segoe UI" panose="020B0502040204020203" pitchFamily="34" charset="0"/>
                <a:cs typeface="Segoe UI" panose="020B0502040204020203" pitchFamily="34" charset="0"/>
              </a:rPr>
              <a:t>to traverse all the nodes of the </a:t>
            </a:r>
            <a:r>
              <a:rPr lang="en-US" sz="1600" dirty="0" smtClean="0">
                <a:latin typeface="Segoe UI" panose="020B0502040204020203" pitchFamily="34" charset="0"/>
                <a:cs typeface="Segoe UI" panose="020B0502040204020203" pitchFamily="34" charset="0"/>
              </a:rPr>
              <a:t>graph?</a:t>
            </a:r>
          </a:p>
          <a:p>
            <a:pPr>
              <a:lnSpc>
                <a:spcPct val="115000"/>
              </a:lnSpc>
              <a:buClr>
                <a:schemeClr val="accent1"/>
              </a:buClr>
              <a:buSzPts val="2400"/>
            </a:pPr>
            <a:r>
              <a:rPr lang="en-US" sz="1600" dirty="0" smtClean="0">
                <a:latin typeface="Segoe UI" panose="020B0502040204020203" pitchFamily="34" charset="0"/>
                <a:cs typeface="Segoe UI" panose="020B0502040204020203" pitchFamily="34" charset="0"/>
              </a:rPr>
              <a:t>Here two solutions for that</a:t>
            </a:r>
            <a:r>
              <a:rPr lang="en-US" sz="1600" dirty="0">
                <a:latin typeface="Segoe UI" panose="020B0502040204020203" pitchFamily="34" charset="0"/>
                <a:cs typeface="Segoe UI" panose="020B0502040204020203" pitchFamily="34" charset="0"/>
              </a:rPr>
              <a:t>.</a:t>
            </a:r>
            <a:endParaRPr lang="ru-RU" sz="1600" dirty="0" smtClean="0">
              <a:latin typeface="Segoe UI" panose="020B0502040204020203" pitchFamily="34" charset="0"/>
              <a:cs typeface="Segoe UI" panose="020B0502040204020203" pitchFamily="34" charset="0"/>
              <a:hlinkClick r:id="rId3"/>
            </a:endParaRP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hlinkClick r:id="rId3"/>
              </a:rPr>
              <a:t>Depth first graph traversal</a:t>
            </a:r>
            <a:r>
              <a:rPr lang="en-US" sz="1600" dirty="0" smtClean="0">
                <a:latin typeface="Segoe UI" panose="020B0502040204020203" pitchFamily="34" charset="0"/>
                <a:cs typeface="Segoe UI" panose="020B0502040204020203" pitchFamily="34" charset="0"/>
              </a:rPr>
              <a:t> – visiting the first neighbor, then his first neighbor, etc., until the neighbors run out, then the second, etc.</a:t>
            </a:r>
          </a:p>
          <a:p>
            <a:pPr marL="457200"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hlinkClick r:id="rId3"/>
              </a:rPr>
              <a:t>Breadth first graph traversal</a:t>
            </a:r>
            <a:r>
              <a:rPr lang="en-US" sz="1600" dirty="0" smtClean="0">
                <a:latin typeface="Segoe UI" panose="020B0502040204020203" pitchFamily="34" charset="0"/>
                <a:cs typeface="Segoe UI" panose="020B0502040204020203" pitchFamily="34" charset="0"/>
              </a:rPr>
              <a:t> – </a:t>
            </a:r>
            <a:r>
              <a:rPr lang="en-US" sz="1600" dirty="0">
                <a:latin typeface="Segoe UI" panose="020B0502040204020203" pitchFamily="34" charset="0"/>
                <a:cs typeface="Segoe UI" panose="020B0502040204020203" pitchFamily="34" charset="0"/>
              </a:rPr>
              <a:t>visit all neighbors, after </a:t>
            </a:r>
            <a:r>
              <a:rPr lang="en-US" sz="1600" dirty="0" smtClean="0">
                <a:latin typeface="Segoe UI" panose="020B0502040204020203" pitchFamily="34" charset="0"/>
                <a:cs typeface="Segoe UI" panose="020B0502040204020203" pitchFamily="34" charset="0"/>
              </a:rPr>
              <a:t>that, visit </a:t>
            </a:r>
            <a:r>
              <a:rPr lang="en-US" sz="1600" dirty="0">
                <a:latin typeface="Segoe UI" panose="020B0502040204020203" pitchFamily="34" charset="0"/>
                <a:cs typeface="Segoe UI" panose="020B0502040204020203" pitchFamily="34" charset="0"/>
              </a:rPr>
              <a:t>all neighbors of the first, etc.</a:t>
            </a:r>
          </a:p>
        </p:txBody>
      </p:sp>
    </p:spTree>
    <p:extLst>
      <p:ext uri="{BB962C8B-B14F-4D97-AF65-F5344CB8AC3E}">
        <p14:creationId xmlns:p14="http://schemas.microsoft.com/office/powerpoint/2010/main" val="106596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a:t>
            </a:r>
            <a:r>
              <a:rPr lang="ru-RU" sz="1600" dirty="0">
                <a:solidFill>
                  <a:schemeClr val="accent4"/>
                </a:solidFill>
                <a:latin typeface="Segoe UI" panose="020B0502040204020203" pitchFamily="34" charset="0"/>
                <a:ea typeface="Nirmala UI" panose="020B0502040204020203" pitchFamily="34" charset="0"/>
                <a:cs typeface="Segoe UI" panose="020B0502040204020203" pitchFamily="34" charset="0"/>
              </a:rPr>
              <a:t>run-time</a:t>
            </a:r>
            <a:r>
              <a:rPr lang="ru-RU" sz="1600" dirty="0">
                <a:latin typeface="Segoe UI" panose="020B0502040204020203" pitchFamily="34" charset="0"/>
                <a:ea typeface="Nirmala UI" panose="020B0502040204020203" pitchFamily="34" charset="0"/>
                <a:cs typeface="Segoe UI" panose="020B0502040204020203" pitchFamily="34" charset="0"/>
              </a:rPr>
              <a:t>, </a:t>
            </a:r>
            <a:r>
              <a:rPr lang="ru-RU" sz="1600" dirty="0">
                <a:solidFill>
                  <a:schemeClr val="accent4"/>
                </a:solidFill>
                <a:latin typeface="Segoe UI" panose="020B0502040204020203" pitchFamily="34" charset="0"/>
                <a:ea typeface="Nirmala UI" panose="020B0502040204020203" pitchFamily="34" charset="0"/>
                <a:cs typeface="Segoe UI" panose="020B0502040204020203" pitchFamily="34" charset="0"/>
              </a:rPr>
              <a:t>memory usage</a:t>
            </a:r>
            <a:r>
              <a:rPr lang="ru-RU" sz="1600" dirty="0">
                <a:latin typeface="Segoe UI" panose="020B0502040204020203" pitchFamily="34" charset="0"/>
                <a:ea typeface="Nirmala UI" panose="020B0502040204020203" pitchFamily="34" charset="0"/>
                <a:cs typeface="Segoe UI" panose="020B0502040204020203" pitchFamily="34" charset="0"/>
              </a:rPr>
              <a:t>)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a:t>
            </a: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1368969799"/>
              </p:ext>
            </p:extLst>
          </p:nvPr>
        </p:nvGraphicFramePr>
        <p:xfrm>
          <a:off x="1392667" y="3670299"/>
          <a:ext cx="9609966" cy="975332"/>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830997"/>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Bob </a:t>
            </a:r>
            <a:r>
              <a:rPr lang="en-US" sz="1600" dirty="0">
                <a:solidFill>
                  <a:schemeClr val="dk1"/>
                </a:solidFill>
                <a:latin typeface="Segoe UI" panose="020B0502040204020203" pitchFamily="34" charset="0"/>
                <a:ea typeface="Red Hat Text"/>
                <a:cs typeface="Segoe UI" panose="020B0502040204020203" pitchFamily="34" charset="0"/>
                <a:sym typeface="Red Hat Text"/>
              </a:rPr>
              <a:t>has only 10 seconds to choose a landing site, if it does not meet this time, then the moment for landing will be missed</a:t>
            </a:r>
          </a:p>
        </p:txBody>
      </p:sp>
      <p:graphicFrame>
        <p:nvGraphicFramePr>
          <p:cNvPr id="3" name="Table 2"/>
          <p:cNvGraphicFramePr>
            <a:graphicFrameLocks noGrp="1"/>
          </p:cNvGraphicFramePr>
          <p:nvPr>
            <p:extLst>
              <p:ext uri="{D42A27DB-BD31-4B8C-83A1-F6EECF244321}">
                <p14:modId xmlns:p14="http://schemas.microsoft.com/office/powerpoint/2010/main" val="3933372514"/>
              </p:ext>
            </p:extLst>
          </p:nvPr>
        </p:nvGraphicFramePr>
        <p:xfrm>
          <a:off x="1392633" y="4645631"/>
          <a:ext cx="9609966" cy="822932"/>
        </p:xfrm>
        <a:graphic>
          <a:graphicData uri="http://schemas.openxmlformats.org/drawingml/2006/table">
            <a:tbl>
              <a:tblPr>
                <a:noFill/>
              </a:tblPr>
              <a:tblGrid>
                <a:gridCol w="3203322">
                  <a:extLst>
                    <a:ext uri="{9D8B030D-6E8A-4147-A177-3AD203B41FA5}">
                      <a16:colId xmlns:a16="http://schemas.microsoft.com/office/drawing/2014/main" val="1986874484"/>
                    </a:ext>
                  </a:extLst>
                </a:gridCol>
                <a:gridCol w="3203322">
                  <a:extLst>
                    <a:ext uri="{9D8B030D-6E8A-4147-A177-3AD203B41FA5}">
                      <a16:colId xmlns:a16="http://schemas.microsoft.com/office/drawing/2014/main" val="1874644191"/>
                    </a:ext>
                  </a:extLst>
                </a:gridCol>
                <a:gridCol w="3203322">
                  <a:extLst>
                    <a:ext uri="{9D8B030D-6E8A-4147-A177-3AD203B41FA5}">
                      <a16:colId xmlns:a16="http://schemas.microsoft.com/office/drawing/2014/main" val="3233192966"/>
                    </a:ext>
                  </a:extLst>
                </a:gridCol>
              </a:tblGrid>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68466356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498995794"/>
                  </a:ext>
                </a:extLst>
              </a:tr>
            </a:tbl>
          </a:graphicData>
        </a:graphic>
      </p:graphicFrame>
    </p:spTree>
    <p:extLst>
      <p:ext uri="{BB962C8B-B14F-4D97-AF65-F5344CB8AC3E}">
        <p14:creationId xmlns:p14="http://schemas.microsoft.com/office/powerpoint/2010/main" val="27827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601809"/>
            <a:ext cx="2120368" cy="369332"/>
          </a:xfrm>
          <a:prstGeom prst="rect">
            <a:avLst/>
          </a:prstGeom>
          <a:noFill/>
        </p:spPr>
        <p:txBody>
          <a:bodyPr wrap="square" rtlCol="0">
            <a:spAutoFit/>
          </a:bodyPr>
          <a:lstStyle/>
          <a:p>
            <a:r>
              <a:rPr lang="en-US"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In </a:t>
            </a:r>
            <a:r>
              <a:rPr lang="en-US" sz="1600" dirty="0">
                <a:latin typeface="Segoe UI" panose="020B0502040204020203" pitchFamily="34" charset="0"/>
                <a:cs typeface="Segoe UI" panose="020B0502040204020203" pitchFamily="34" charset="0"/>
              </a:rPr>
              <a:t>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r>
          </a:p>
          <a:p>
            <a:pPr marL="101598" indent="0">
              <a:buNone/>
            </a:pPr>
            <a:r>
              <a:rPr lang="en-US" sz="1600" dirty="0" smtClean="0">
                <a:latin typeface="Segoe UI" panose="020B0502040204020203" pitchFamily="34" charset="0"/>
                <a:cs typeface="Segoe UI" panose="020B0502040204020203" pitchFamily="34" charset="0"/>
              </a:rPr>
              <a:t>At it’s </a:t>
            </a:r>
            <a:r>
              <a:rPr lang="en-US" sz="1600" dirty="0">
                <a:latin typeface="Segoe UI" panose="020B0502040204020203" pitchFamily="34" charset="0"/>
                <a:cs typeface="Segoe UI" panose="020B0502040204020203" pitchFamily="34" charset="0"/>
              </a:rPr>
              <a:t>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0" name="Title 1"/>
          <p:cNvSpPr txBox="1">
            <a:spLocks/>
          </p:cNvSpPr>
          <p:nvPr/>
        </p:nvSpPr>
        <p:spPr>
          <a:xfrm>
            <a:off x="1392633" y="2693435"/>
            <a:ext cx="6033142" cy="5452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pPr marL="87313"/>
            <a:r>
              <a:rPr lang="en-US" kern="0" dirty="0" smtClean="0">
                <a:latin typeface="Segoe UI" panose="020B0502040204020203" pitchFamily="34" charset="0"/>
                <a:cs typeface="Segoe UI" panose="020B0502040204020203" pitchFamily="34" charset="0"/>
              </a:rPr>
              <a:t>Problem solving patterns</a:t>
            </a:r>
            <a:endParaRPr lang="en-US" kern="0" dirty="0">
              <a:latin typeface="Segoe UI" panose="020B0502040204020203" pitchFamily="34" charset="0"/>
              <a:cs typeface="Segoe UI" panose="020B0502040204020203" pitchFamily="34" charset="0"/>
            </a:endParaRPr>
          </a:p>
        </p:txBody>
      </p:sp>
      <p:sp>
        <p:nvSpPr>
          <p:cNvPr id="31" name="Rectangle 30"/>
          <p:cNvSpPr/>
          <p:nvPr/>
        </p:nvSpPr>
        <p:spPr>
          <a:xfrm>
            <a:off x="1392633" y="3375806"/>
            <a:ext cx="6601676" cy="156966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Divide-and-conquer </a:t>
            </a:r>
            <a:r>
              <a:rPr lang="en-US" sz="1600"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sz="1600" b="1" dirty="0">
                <a:solidFill>
                  <a:schemeClr val="accent4"/>
                </a:solidFill>
                <a:latin typeface="Segoe UI" panose="020B0502040204020203" pitchFamily="34" charset="0"/>
                <a:cs typeface="Segoe UI" panose="020B0502040204020203" pitchFamily="34" charset="0"/>
              </a:rPr>
              <a:t>recursively</a:t>
            </a:r>
            <a:r>
              <a:rPr lang="en-US" sz="1600"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sz="1600" dirty="0" smtClean="0">
                <a:latin typeface="Segoe UI" panose="020B0502040204020203" pitchFamily="34" charset="0"/>
                <a:cs typeface="Segoe UI" panose="020B0502040204020203" pitchFamily="34" charset="0"/>
              </a:rPr>
              <a:t>Merge </a:t>
            </a:r>
            <a:r>
              <a:rPr lang="en-US" sz="1600" dirty="0">
                <a:latin typeface="Segoe UI" panose="020B0502040204020203" pitchFamily="34" charset="0"/>
                <a:cs typeface="Segoe UI" panose="020B0502040204020203" pitchFamily="34" charset="0"/>
              </a:rPr>
              <a:t>sort and quicksort employ a common algorithmic paradigm based on recursion. </a:t>
            </a:r>
          </a:p>
        </p:txBody>
      </p:sp>
      <p:sp>
        <p:nvSpPr>
          <p:cNvPr id="33" name="Rectangle 32"/>
          <p:cNvSpPr/>
          <p:nvPr/>
        </p:nvSpPr>
        <p:spPr>
          <a:xfrm>
            <a:off x="1392633" y="1834500"/>
            <a:ext cx="7409502"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a:t>
            </a:r>
            <a:r>
              <a:rPr lang="en-US" sz="1600" dirty="0" smtClean="0">
                <a:latin typeface="Segoe UI" panose="020B0502040204020203" pitchFamily="34" charset="0"/>
                <a:cs typeface="Segoe UI" panose="020B0502040204020203" pitchFamily="34" charset="0"/>
              </a:rPr>
              <a:t>hen </a:t>
            </a:r>
            <a:r>
              <a:rPr lang="en-US" sz="1600" dirty="0">
                <a:latin typeface="Segoe UI" panose="020B0502040204020203" pitchFamily="34" charset="0"/>
                <a:cs typeface="Segoe UI" panose="020B0502040204020203" pitchFamily="34" charset="0"/>
              </a:rPr>
              <a:t>a function calls itself, it is called recursion</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Each </a:t>
            </a:r>
            <a:r>
              <a:rPr lang="en-US" sz="1600" dirty="0">
                <a:latin typeface="Segoe UI" panose="020B0502040204020203" pitchFamily="34" charset="0"/>
                <a:cs typeface="Segoe UI" panose="020B0502040204020203" pitchFamily="34" charset="0"/>
              </a:rPr>
              <a:t>recursive function </a:t>
            </a:r>
            <a:r>
              <a:rPr lang="en-US" sz="1600" dirty="0" smtClean="0">
                <a:latin typeface="Segoe UI" panose="020B0502040204020203" pitchFamily="34" charset="0"/>
                <a:cs typeface="Segoe UI" panose="020B0502040204020203" pitchFamily="34" charset="0"/>
              </a:rPr>
              <a:t>should there </a:t>
            </a:r>
            <a:r>
              <a:rPr lang="en-US" sz="1600" dirty="0">
                <a:latin typeface="Segoe UI" panose="020B0502040204020203" pitchFamily="34" charset="0"/>
                <a:cs typeface="Segoe UI" panose="020B0502040204020203" pitchFamily="34" charset="0"/>
              </a:rPr>
              <a:t>are two cases: </a:t>
            </a:r>
            <a:r>
              <a:rPr lang="en-US" sz="1600" dirty="0" smtClean="0">
                <a:latin typeface="Segoe UI" panose="020B0502040204020203" pitchFamily="34" charset="0"/>
                <a:cs typeface="Segoe UI" panose="020B0502040204020203" pitchFamily="34" charset="0"/>
              </a:rPr>
              <a:t>base </a:t>
            </a:r>
            <a:r>
              <a:rPr lang="en-US" sz="1600" dirty="0">
                <a:latin typeface="Segoe UI" panose="020B0502040204020203" pitchFamily="34" charset="0"/>
                <a:cs typeface="Segoe UI" panose="020B0502040204020203" pitchFamily="34" charset="0"/>
              </a:rPr>
              <a:t>and recursive</a:t>
            </a:r>
            <a:r>
              <a:rPr lang="en-US" sz="1600"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804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8</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 Placeholder 1"/>
          <p:cNvSpPr>
            <a:spLocks noGrp="1"/>
          </p:cNvSpPr>
          <p:nvPr>
            <p:ph type="body" idx="1"/>
          </p:nvPr>
        </p:nvSpPr>
        <p:spPr>
          <a:xfrm>
            <a:off x="1392633" y="1957833"/>
            <a:ext cx="9610000" cy="908459"/>
          </a:xfrm>
        </p:spPr>
        <p:txBody>
          <a:bodyPr/>
          <a:lstStyle/>
          <a:p>
            <a:pPr marL="101598" indent="0">
              <a:buNone/>
            </a:pPr>
            <a:r>
              <a:rPr lang="en-US" sz="1600" b="1" dirty="0">
                <a:solidFill>
                  <a:schemeClr val="accent4"/>
                </a:solidFill>
                <a:latin typeface="Segoe UI" panose="020B0502040204020203" pitchFamily="34" charset="0"/>
                <a:cs typeface="Segoe UI" panose="020B0502040204020203" pitchFamily="34" charset="0"/>
                <a:hlinkClick r:id="rId3"/>
              </a:rPr>
              <a:t>Quicksort</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a divide-and-conquer algorithm. It works by selecting a 'pivot' element from the array and partitioning the other elements into two sub-arrays, according to whether they are less than or greater than the pivot and recursive continue before until you get to the base </a:t>
            </a:r>
            <a:r>
              <a:rPr lang="en-US" sz="1600" dirty="0" smtClean="0">
                <a:latin typeface="Segoe UI" panose="020B0502040204020203" pitchFamily="34" charset="0"/>
                <a:cs typeface="Segoe UI" panose="020B0502040204020203" pitchFamily="34" charset="0"/>
              </a:rPr>
              <a:t>case.</a:t>
            </a:r>
            <a:endParaRPr lang="en-US" sz="1600" dirty="0">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4"/>
          <a:stretch>
            <a:fillRect/>
          </a:stretch>
        </p:blipFill>
        <p:spPr>
          <a:xfrm>
            <a:off x="1392633" y="3030447"/>
            <a:ext cx="3619500" cy="2209800"/>
          </a:xfrm>
          <a:prstGeom prst="rect">
            <a:avLst/>
          </a:prstGeom>
        </p:spPr>
      </p:pic>
      <p:sp>
        <p:nvSpPr>
          <p:cNvPr id="3" name="TextBox 2"/>
          <p:cNvSpPr txBox="1"/>
          <p:nvPr/>
        </p:nvSpPr>
        <p:spPr>
          <a:xfrm>
            <a:off x="5503985" y="3030447"/>
            <a:ext cx="5257800" cy="2369880"/>
          </a:xfrm>
          <a:prstGeom prst="rect">
            <a:avLst/>
          </a:prstGeom>
          <a:noFill/>
        </p:spPr>
        <p:txBody>
          <a:bodyPr wrap="square" rtlCol="0">
            <a:spAutoFit/>
          </a:bodyPr>
          <a:lstStyle/>
          <a:p>
            <a:r>
              <a:rPr lang="en-US" sz="1600" dirty="0"/>
              <a:t>The most commonly asked question, </a:t>
            </a:r>
            <a:r>
              <a:rPr lang="en-US" sz="1600" dirty="0" smtClean="0"/>
              <a:t>witch </a:t>
            </a:r>
            <a:r>
              <a:rPr lang="en-US" sz="1600" dirty="0"/>
              <a:t>has best performance</a:t>
            </a:r>
            <a:r>
              <a:rPr lang="en-US" sz="1600" dirty="0" smtClean="0"/>
              <a:t>, </a:t>
            </a:r>
            <a:r>
              <a:rPr lang="en-US" sz="1600" dirty="0"/>
              <a:t>quick sort or merge sort. There are certain reasons why the quick sort has better performance</a:t>
            </a:r>
            <a:r>
              <a:rPr lang="en-US" sz="1600" dirty="0" smtClean="0"/>
              <a:t>.</a:t>
            </a:r>
          </a:p>
          <a:p>
            <a:pPr marL="342900" indent="-342900">
              <a:buFont typeface="+mj-lt"/>
              <a:buAutoNum type="arabicPeriod"/>
            </a:pPr>
            <a:r>
              <a:rPr lang="en-US" sz="1600" dirty="0" smtClean="0"/>
              <a:t>Merge sort </a:t>
            </a:r>
            <a:r>
              <a:rPr lang="en-US" sz="1600" dirty="0"/>
              <a:t>uses extra space, quicksort requires little space and exhibits good cache </a:t>
            </a:r>
            <a:r>
              <a:rPr lang="en-US" sz="1600" dirty="0" smtClean="0"/>
              <a:t>locality</a:t>
            </a:r>
          </a:p>
          <a:p>
            <a:pPr marL="342900" indent="-342900">
              <a:buFont typeface="+mj-lt"/>
              <a:buAutoNum type="arabicPeriod"/>
            </a:pPr>
            <a:r>
              <a:rPr lang="en-US" sz="1600" dirty="0"/>
              <a:t>Quick sort is constant is smaller than merge </a:t>
            </a:r>
            <a:r>
              <a:rPr lang="en-US" sz="1600" dirty="0" smtClean="0"/>
              <a:t>sort</a:t>
            </a:r>
          </a:p>
          <a:p>
            <a:pPr marL="342900" indent="-342900">
              <a:buFont typeface="+mj-lt"/>
              <a:buAutoNum type="arabicPeriod"/>
            </a:pPr>
            <a:endParaRPr lang="en-US" sz="1600" dirty="0"/>
          </a:p>
          <a:p>
            <a:r>
              <a:rPr lang="en-US" sz="1600" dirty="0" smtClean="0"/>
              <a:t>But merge sort </a:t>
            </a:r>
            <a:r>
              <a:rPr lang="en-US" dirty="0" smtClean="0"/>
              <a:t>can </a:t>
            </a:r>
            <a:r>
              <a:rPr lang="en-US" dirty="0"/>
              <a:t>be easily adapted to operate on linked lists and very large lists </a:t>
            </a:r>
            <a:r>
              <a:rPr lang="en-US" dirty="0" smtClean="0"/>
              <a:t>with slow access</a:t>
            </a:r>
            <a:endParaRPr lang="en-US" sz="1600" dirty="0"/>
          </a:p>
        </p:txBody>
      </p:sp>
    </p:spTree>
    <p:extLst>
      <p:ext uri="{BB962C8B-B14F-4D97-AF65-F5344CB8AC3E}">
        <p14:creationId xmlns:p14="http://schemas.microsoft.com/office/powerpoint/2010/main" val="169511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6100</TotalTime>
  <Words>2449</Words>
  <Application>Microsoft Office PowerPoint</Application>
  <PresentationFormat>Widescreen</PresentationFormat>
  <Paragraphs>426</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Recursion</vt:lpstr>
      <vt:lpstr>Quick sort</vt:lpstr>
      <vt:lpstr>Most popular sort algorithms Big O</vt:lpstr>
      <vt:lpstr>Data structures</vt:lpstr>
      <vt:lpstr>Linked list ( singly, doubly)</vt:lpstr>
      <vt:lpstr>Stack</vt:lpstr>
      <vt:lpstr>Queue</vt:lpstr>
      <vt:lpstr>Trees</vt:lpstr>
      <vt:lpstr>Trees</vt:lpstr>
      <vt:lpstr>Binary search tree</vt:lpstr>
      <vt:lpstr>Binary heaps</vt:lpstr>
      <vt:lpstr>Priority Queues</vt:lpstr>
      <vt:lpstr>Hash tables</vt:lpstr>
      <vt:lpstr>Hash tables - basics</vt:lpstr>
      <vt:lpstr>Hash functions</vt:lpstr>
      <vt:lpstr>Hash function / table with prime number</vt:lpstr>
      <vt:lpstr>Dealing with collision</vt:lpstr>
      <vt:lpstr>Hash tables recap</vt:lpstr>
      <vt:lpstr>Graphs</vt:lpstr>
      <vt:lpstr>Graphs - basics</vt:lpstr>
      <vt:lpstr>Graph implementing types</vt:lpstr>
      <vt:lpstr>Graph traversal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165</cp:revision>
  <dcterms:created xsi:type="dcterms:W3CDTF">2021-04-08T15:07:51Z</dcterms:created>
  <dcterms:modified xsi:type="dcterms:W3CDTF">2021-05-04T13:51:26Z</dcterms:modified>
</cp:coreProperties>
</file>