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81" r:id="rId2"/>
    <p:sldId id="273" r:id="rId3"/>
    <p:sldId id="269" r:id="rId4"/>
    <p:sldId id="259" r:id="rId5"/>
    <p:sldId id="257" r:id="rId6"/>
    <p:sldId id="258" r:id="rId7"/>
    <p:sldId id="261" r:id="rId8"/>
    <p:sldId id="282" r:id="rId9"/>
    <p:sldId id="262" r:id="rId10"/>
    <p:sldId id="279" r:id="rId11"/>
    <p:sldId id="271" r:id="rId12"/>
    <p:sldId id="263" r:id="rId13"/>
    <p:sldId id="272" r:id="rId14"/>
    <p:sldId id="265" r:id="rId15"/>
    <p:sldId id="274" r:id="rId16"/>
    <p:sldId id="275" r:id="rId17"/>
    <p:sldId id="266" r:id="rId18"/>
    <p:sldId id="276" r:id="rId19"/>
    <p:sldId id="277" r:id="rId20"/>
    <p:sldId id="264" r:id="rId21"/>
    <p:sldId id="267" r:id="rId22"/>
    <p:sldId id="280"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p:scale>
          <a:sx n="75" d="100"/>
          <a:sy n="75" d="100"/>
        </p:scale>
        <p:origin x="37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6.webp"/><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Introduction_to_Algorithms" TargetMode="Externa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t>Structure</a:t>
            </a:r>
            <a:endParaRPr dirty="0"/>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1</a:t>
            </a:fld>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What is </a:t>
            </a:r>
            <a:r>
              <a:rPr lang="en-US" sz="1200" dirty="0" smtClean="0">
                <a:solidFill>
                  <a:schemeClr val="dk2"/>
                </a:solidFill>
                <a:latin typeface="Red Hat Text"/>
                <a:ea typeface="Red Hat Text"/>
                <a:cs typeface="Red Hat Text"/>
                <a:sym typeface="Red Hat Text"/>
              </a:rPr>
              <a:t>an</a:t>
            </a:r>
          </a:p>
          <a:p>
            <a:pPr algn="ctr"/>
            <a:r>
              <a:rPr lang="en-US" sz="1200" dirty="0" smtClean="0">
                <a:solidFill>
                  <a:schemeClr val="dk2"/>
                </a:solidFill>
                <a:latin typeface="Red Hat Text"/>
                <a:ea typeface="Red Hat Text"/>
                <a:cs typeface="Red Hat Text"/>
                <a:sym typeface="Red Hat Text"/>
              </a:rPr>
              <a:t> </a:t>
            </a:r>
            <a:r>
              <a:rPr lang="en-US" sz="1200" dirty="0">
                <a:solidFill>
                  <a:schemeClr val="dk2"/>
                </a:solidFill>
                <a:latin typeface="Red Hat Text"/>
                <a:ea typeface="Red Hat Text"/>
                <a:cs typeface="Red Hat Text"/>
                <a:sym typeface="Red Hat Text"/>
              </a:rPr>
              <a:t>algorithm?</a:t>
            </a:r>
            <a:endParaRPr sz="1200" dirty="0">
              <a:solidFill>
                <a:schemeClr val="dk2"/>
              </a:solidFill>
              <a:latin typeface="Red Hat Text"/>
              <a:ea typeface="Red Hat Text"/>
              <a:cs typeface="Red Hat Text"/>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Problem solving patterns</a:t>
            </a:r>
            <a:endParaRPr sz="1200" dirty="0">
              <a:solidFill>
                <a:schemeClr val="dk2"/>
              </a:solidFill>
              <a:latin typeface="Red Hat Text"/>
              <a:ea typeface="Red Hat Text"/>
              <a:cs typeface="Red Hat Text"/>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Quick sort</a:t>
            </a:r>
            <a:endParaRPr sz="1200" dirty="0">
              <a:solidFill>
                <a:schemeClr val="dk2"/>
              </a:solidFill>
              <a:latin typeface="Red Hat Text"/>
              <a:ea typeface="Red Hat Text"/>
              <a:cs typeface="Red Hat Text"/>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Linked </a:t>
            </a:r>
            <a:r>
              <a:rPr lang="en-US" sz="1200" dirty="0" smtClean="0">
                <a:solidFill>
                  <a:schemeClr val="dk2"/>
                </a:solidFill>
                <a:latin typeface="Red Hat Text"/>
                <a:ea typeface="Red Hat Text"/>
                <a:cs typeface="Red Hat Text"/>
                <a:sym typeface="Red Hat Text"/>
              </a:rPr>
              <a:t>lists</a:t>
            </a:r>
            <a:endParaRPr lang="en-US" sz="1200" dirty="0">
              <a:solidFill>
                <a:schemeClr val="dk2"/>
              </a:solidFill>
              <a:latin typeface="Red Hat Text"/>
              <a:ea typeface="Red Hat Text"/>
              <a:cs typeface="Red Hat Text"/>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Binary </a:t>
            </a:r>
            <a:r>
              <a:rPr lang="en-US" sz="1200" dirty="0" smtClean="0">
                <a:solidFill>
                  <a:schemeClr val="dk2"/>
                </a:solidFill>
                <a:latin typeface="Red Hat Text"/>
                <a:ea typeface="Red Hat Text"/>
                <a:cs typeface="Red Hat Text"/>
                <a:sym typeface="Red Hat Text"/>
              </a:rPr>
              <a:t>heap</a:t>
            </a:r>
            <a:endParaRPr lang="en-US" sz="1200" dirty="0">
              <a:solidFill>
                <a:schemeClr val="dk2"/>
              </a:solidFill>
              <a:latin typeface="Red Hat Text"/>
              <a:ea typeface="Red Hat Text"/>
              <a:cs typeface="Red Hat Text"/>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Red Hat Text"/>
                <a:ea typeface="Red Hat Text"/>
                <a:cs typeface="Red Hat Text"/>
                <a:sym typeface="Red Hat Text"/>
              </a:rPr>
              <a:t>Hash </a:t>
            </a:r>
            <a:r>
              <a:rPr lang="en-US" sz="1200" dirty="0" smtClean="0">
                <a:solidFill>
                  <a:schemeClr val="dk2"/>
                </a:solidFill>
                <a:latin typeface="Red Hat Text"/>
                <a:ea typeface="Red Hat Text"/>
                <a:cs typeface="Red Hat Text"/>
                <a:sym typeface="Red Hat Text"/>
              </a:rPr>
              <a:t>tables</a:t>
            </a:r>
            <a:endParaRPr lang="en-US" sz="1200" dirty="0">
              <a:solidFill>
                <a:schemeClr val="dk2"/>
              </a:solidFill>
              <a:latin typeface="Red Hat Text"/>
              <a:ea typeface="Red Hat Text"/>
              <a:cs typeface="Red Hat Text"/>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Big O</a:t>
            </a:r>
            <a:endParaRPr sz="1200" dirty="0">
              <a:solidFill>
                <a:schemeClr val="dk2"/>
              </a:solidFill>
              <a:latin typeface="Red Hat Text"/>
              <a:ea typeface="Red Hat Text"/>
              <a:cs typeface="Red Hat Text"/>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Red Hat Text"/>
                <a:ea typeface="Red Hat Text"/>
                <a:cs typeface="Red Hat Text"/>
                <a:sym typeface="Red Hat Text"/>
              </a:rPr>
              <a:t>Recursion</a:t>
            </a:r>
            <a:endParaRPr sz="1200" dirty="0">
              <a:solidFill>
                <a:schemeClr val="dk2"/>
              </a:solidFill>
              <a:latin typeface="Red Hat Text"/>
              <a:ea typeface="Red Hat Text"/>
              <a:cs typeface="Red Hat Text"/>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Red Hat Text"/>
                <a:ea typeface="Red Hat Text"/>
                <a:cs typeface="Red Hat Text"/>
                <a:sym typeface="Red Hat Text"/>
              </a:rPr>
              <a:t>Data structures</a:t>
            </a:r>
            <a:endParaRPr sz="1200" dirty="0">
              <a:solidFill>
                <a:schemeClr val="dk2"/>
              </a:solidFill>
              <a:latin typeface="Red Hat Text"/>
              <a:ea typeface="Red Hat Text"/>
              <a:cs typeface="Red Hat Text"/>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Stack and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Priority </a:t>
            </a:r>
            <a:r>
              <a:rPr lang="en-US" sz="1200" dirty="0" smtClean="0">
                <a:solidFill>
                  <a:schemeClr val="dk2"/>
                </a:solidFill>
                <a:latin typeface="Red Hat Text"/>
                <a:ea typeface="Red Hat Text"/>
                <a:cs typeface="Red Hat Text"/>
                <a:sym typeface="Red Hat Text"/>
              </a:rPr>
              <a:t>queue</a:t>
            </a:r>
            <a:endParaRPr lang="en-US" sz="1200" dirty="0">
              <a:solidFill>
                <a:schemeClr val="dk2"/>
              </a:solidFill>
              <a:latin typeface="Red Hat Text"/>
              <a:ea typeface="Red Hat Text"/>
              <a:cs typeface="Red Hat Text"/>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Red Hat Text"/>
                <a:ea typeface="Red Hat Text"/>
                <a:cs typeface="Red Hat Text"/>
                <a:sym typeface="Red Hat Text"/>
              </a:rPr>
              <a:t>Graphs</a:t>
            </a:r>
            <a:endParaRPr sz="1200" dirty="0">
              <a:solidFill>
                <a:schemeClr val="dk2"/>
              </a:solidFill>
              <a:latin typeface="Red Hat Text"/>
              <a:ea typeface="Red Hat Text"/>
              <a:cs typeface="Red Hat Text"/>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0" name="Google Shape;500;p38"/>
          <p:cNvSpPr/>
          <p:nvPr/>
        </p:nvSpPr>
        <p:spPr>
          <a:xfrm>
            <a:off x="602799" y="3573000"/>
            <a:ext cx="900000"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Red Hat Text"/>
              <a:ea typeface="Red Hat Text"/>
              <a:cs typeface="Red Hat Text"/>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Red Hat Text"/>
                <a:ea typeface="Red Hat Text"/>
                <a:cs typeface="Red Hat Text"/>
                <a:sym typeface="Red Hat Text"/>
              </a:rPr>
              <a:t>Trees</a:t>
            </a:r>
            <a:endParaRPr lang="en" sz="1200" dirty="0">
              <a:solidFill>
                <a:schemeClr val="dk2"/>
              </a:solidFill>
              <a:latin typeface="Red Hat Text"/>
              <a:ea typeface="Red Hat Text"/>
              <a:cs typeface="Red Hat Text"/>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Red Hat Text"/>
                <a:ea typeface="Red Hat Text"/>
                <a:cs typeface="Red Hat Text"/>
                <a:sym typeface="Red Hat Text"/>
              </a:rPr>
              <a:t>Binary</a:t>
            </a:r>
          </a:p>
          <a:p>
            <a:pPr algn="ctr"/>
            <a:r>
              <a:rPr lang="en-US" sz="1200" dirty="0">
                <a:solidFill>
                  <a:schemeClr val="dk2"/>
                </a:solidFill>
                <a:latin typeface="Red Hat Text"/>
                <a:ea typeface="Red Hat Text"/>
                <a:cs typeface="Red Hat Text"/>
                <a:sym typeface="Red Hat Text"/>
              </a:rPr>
              <a:t>search </a:t>
            </a:r>
            <a:r>
              <a:rPr lang="en-US" sz="1200" dirty="0" smtClean="0">
                <a:solidFill>
                  <a:schemeClr val="dk2"/>
                </a:solidFill>
                <a:latin typeface="Red Hat Text"/>
                <a:ea typeface="Red Hat Text"/>
                <a:cs typeface="Red Hat Text"/>
                <a:sym typeface="Red Hat Text"/>
              </a:rPr>
              <a:t>tree</a:t>
            </a:r>
            <a:endParaRPr lang="en-US" sz="1200" dirty="0">
              <a:solidFill>
                <a:schemeClr val="dk2"/>
              </a:solidFill>
              <a:latin typeface="Red Hat Text"/>
              <a:ea typeface="Red Hat Text"/>
              <a:cs typeface="Red Hat Text"/>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about default arrays</a:t>
            </a:r>
            <a:endParaRPr lang="en-US" dirty="0"/>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t>Browser history</a:t>
            </a:r>
          </a:p>
          <a:p>
            <a:r>
              <a:rPr lang="en-US" dirty="0" smtClean="0"/>
              <a:t/>
            </a:r>
            <a:br>
              <a:rPr lang="en-US" dirty="0" smtClean="0"/>
            </a:br>
            <a:r>
              <a:rPr lang="en-US" dirty="0" smtClean="0"/>
              <a:t>Singly linked list element does not </a:t>
            </a:r>
            <a:r>
              <a:rPr lang="en-US" dirty="0" err="1" smtClean="0"/>
              <a:t>kow</a:t>
            </a:r>
            <a:r>
              <a:rPr lang="en-US" dirty="0" smtClean="0"/>
              <a:t> his </a:t>
            </a:r>
            <a:r>
              <a:rPr lang="en-US" dirty="0" err="1" smtClean="0"/>
              <a:t>prev</a:t>
            </a:r>
            <a:r>
              <a:rPr lang="en-US" dirty="0" smtClean="0"/>
              <a:t> element</a:t>
            </a:r>
          </a:p>
          <a:p>
            <a:r>
              <a:rPr lang="en-US" dirty="0" smtClean="0"/>
              <a:t>Array[1]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369332"/>
          </a:xfrm>
          <a:prstGeom prst="rect">
            <a:avLst/>
          </a:prstGeom>
        </p:spPr>
        <p:txBody>
          <a:bodyPr wrap="square">
            <a:spAutoFit/>
          </a:bodyPr>
          <a:lstStyle/>
          <a:p>
            <a:r>
              <a:rPr lang="en-US" dirty="0">
                <a:solidFill>
                  <a:srgbClr val="FF0000"/>
                </a:solidFill>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t>Main methods</a:t>
            </a:r>
          </a:p>
          <a:p>
            <a:pPr marL="285750" indent="-285750">
              <a:buFont typeface="Arial" panose="020B0604020202020204" pitchFamily="34" charset="0"/>
              <a:buChar char="•"/>
            </a:pPr>
            <a:r>
              <a:rPr lang="en-US" dirty="0" smtClean="0"/>
              <a:t>Append(next)</a:t>
            </a:r>
            <a:endParaRPr lang="en-US" dirty="0"/>
          </a:p>
          <a:p>
            <a:pPr marL="285750" indent="-285750">
              <a:buFont typeface="Arial" panose="020B0604020202020204" pitchFamily="34" charset="0"/>
              <a:buChar char="•"/>
            </a:pPr>
            <a:r>
              <a:rPr lang="en-US" dirty="0" smtClean="0"/>
              <a:t>Prepend(</a:t>
            </a:r>
            <a:r>
              <a:rPr lang="en-US" dirty="0" err="1" smtClean="0"/>
              <a:t>prev</a:t>
            </a:r>
            <a:r>
              <a:rPr lang="en-US" dirty="0" smtClean="0"/>
              <a:t>)</a:t>
            </a:r>
            <a:endParaRPr lang="en-US" dirty="0"/>
          </a:p>
          <a:p>
            <a:pPr marL="285750" indent="-285750">
              <a:buFont typeface="Arial" panose="020B0604020202020204" pitchFamily="34" charset="0"/>
              <a:buChar char="•"/>
            </a:pPr>
            <a:endParaRPr lang="en-US" dirty="0"/>
          </a:p>
          <a:p>
            <a:r>
              <a:rPr lang="en-US" dirty="0"/>
              <a:t>Other methods</a:t>
            </a:r>
          </a:p>
          <a:p>
            <a:pPr marL="285750" indent="-285750">
              <a:buFont typeface="Arial" panose="020B0604020202020204" pitchFamily="34" charset="0"/>
              <a:buChar char="•"/>
            </a:pPr>
            <a:r>
              <a:rPr lang="en-US" dirty="0" smtClean="0"/>
              <a:t>Size</a:t>
            </a:r>
          </a:p>
          <a:p>
            <a:pPr marL="285750" indent="-285750">
              <a:buFont typeface="Arial" panose="020B0604020202020204" pitchFamily="34" charset="0"/>
              <a:buChar char="•"/>
            </a:pPr>
            <a:r>
              <a:rPr lang="en-US" dirty="0" smtClean="0"/>
              <a:t>To array</a:t>
            </a:r>
          </a:p>
          <a:p>
            <a:pPr marL="285750" indent="-285750">
              <a:buFont typeface="Arial" panose="020B0604020202020204" pitchFamily="34" charset="0"/>
              <a:buChar char="•"/>
            </a:pPr>
            <a:r>
              <a:rPr lang="en-US" dirty="0" smtClean="0"/>
              <a:t>Search?</a:t>
            </a:r>
          </a:p>
          <a:p>
            <a:pPr marL="285750" indent="-285750">
              <a:buFont typeface="Arial" panose="020B0604020202020204" pitchFamily="34" charset="0"/>
              <a:buChar char="•"/>
            </a:pPr>
            <a:r>
              <a:rPr lang="en-US" dirty="0" err="1" smtClean="0"/>
              <a:t>getLast</a:t>
            </a:r>
            <a:endParaRPr lang="en-US" dirty="0"/>
          </a:p>
          <a:p>
            <a:pPr marL="285750" indent="-285750">
              <a:buFont typeface="Arial" panose="020B0604020202020204" pitchFamily="34" charset="0"/>
              <a:buChar char="•"/>
            </a:pPr>
            <a:r>
              <a:rPr lang="en-US" dirty="0" smtClean="0"/>
              <a:t>Delete node</a:t>
            </a:r>
            <a:endParaRPr lang="en-US" dirty="0"/>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Stack - Queue</a:t>
            </a:r>
            <a:endParaRPr lang="en-US" dirty="0"/>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t>Main methods</a:t>
            </a:r>
          </a:p>
          <a:p>
            <a:r>
              <a:rPr lang="en-US" dirty="0" smtClean="0"/>
              <a:t>Stack</a:t>
            </a:r>
            <a:r>
              <a:rPr lang="ru-RU" dirty="0" smtClean="0"/>
              <a:t>()</a:t>
            </a:r>
            <a:endParaRPr lang="en-US" dirty="0" smtClean="0"/>
          </a:p>
          <a:p>
            <a:r>
              <a:rPr lang="en-US" dirty="0" smtClean="0"/>
              <a:t>Push</a:t>
            </a:r>
            <a:r>
              <a:rPr lang="ru-RU" dirty="0" smtClean="0"/>
              <a:t>()</a:t>
            </a:r>
            <a:endParaRPr lang="en-US" dirty="0" smtClean="0"/>
          </a:p>
          <a:p>
            <a:r>
              <a:rPr lang="en-US" dirty="0" smtClean="0"/>
              <a:t>Pop</a:t>
            </a:r>
            <a:r>
              <a:rPr lang="ru-RU" dirty="0" smtClean="0"/>
              <a:t>()</a:t>
            </a:r>
            <a:endParaRPr lang="en-US" dirty="0" smtClean="0"/>
          </a:p>
          <a:p>
            <a:r>
              <a:rPr lang="en-US" dirty="0" smtClean="0"/>
              <a:t>Peek</a:t>
            </a:r>
            <a:r>
              <a:rPr lang="ru-RU" dirty="0" smtClean="0"/>
              <a:t>()</a:t>
            </a:r>
            <a:endParaRPr lang="en-US" dirty="0" smtClean="0"/>
          </a:p>
          <a:p>
            <a:endParaRPr lang="ru-RU" dirty="0" smtClean="0"/>
          </a:p>
          <a:p>
            <a:pPr marL="0" indent="0">
              <a:buNone/>
            </a:pPr>
            <a:r>
              <a:rPr lang="en-US" dirty="0" smtClean="0"/>
              <a:t>other</a:t>
            </a:r>
            <a:endParaRPr lang="en-US" dirty="0"/>
          </a:p>
          <a:p>
            <a:r>
              <a:rPr lang="en-US" dirty="0" smtClean="0"/>
              <a:t>size</a:t>
            </a:r>
            <a:endParaRPr lang="en-US" dirty="0"/>
          </a:p>
        </p:txBody>
      </p:sp>
      <p:sp>
        <p:nvSpPr>
          <p:cNvPr id="4" name="Rectangle 3"/>
          <p:cNvSpPr/>
          <p:nvPr/>
        </p:nvSpPr>
        <p:spPr>
          <a:xfrm>
            <a:off x="838200" y="1578819"/>
            <a:ext cx="4667054" cy="523220"/>
          </a:xfrm>
          <a:prstGeom prst="rect">
            <a:avLst/>
          </a:prstGeom>
        </p:spPr>
        <p:txBody>
          <a:bodyPr wrap="square">
            <a:spAutoFit/>
          </a:bodyPr>
          <a:lstStyle/>
          <a:p>
            <a:r>
              <a:rPr lang="en-US" sz="2800" dirty="0" smtClean="0"/>
              <a:t>Stack – FIFO - </a:t>
            </a:r>
            <a:r>
              <a:rPr lang="en-US" sz="2800" dirty="0"/>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44114" cy="369332"/>
          </a:xfrm>
          <a:prstGeom prst="rect">
            <a:avLst/>
          </a:prstGeom>
        </p:spPr>
        <p:txBody>
          <a:bodyPr wrap="none">
            <a:spAutoFit/>
          </a:bodyPr>
          <a:lstStyle/>
          <a:p>
            <a:r>
              <a:rPr lang="en-US" dirty="0" smtClean="0">
                <a:solidFill>
                  <a:srgbClr val="FF0000"/>
                </a:solidFill>
                <a:hlinkClick r:id="rId3"/>
              </a:rPr>
              <a:t>Visual</a:t>
            </a:r>
            <a:endParaRPr lang="en-US" dirty="0">
              <a:solidFill>
                <a:srgbClr val="FF0000"/>
              </a:solidFill>
            </a:endParaRPr>
          </a:p>
        </p:txBody>
      </p:sp>
      <p:sp>
        <p:nvSpPr>
          <p:cNvPr id="7" name="Rectangle 6"/>
          <p:cNvSpPr/>
          <p:nvPr/>
        </p:nvSpPr>
        <p:spPr>
          <a:xfrm>
            <a:off x="6255428" y="4322669"/>
            <a:ext cx="5517472" cy="369332"/>
          </a:xfrm>
          <a:prstGeom prst="rect">
            <a:avLst/>
          </a:prstGeom>
        </p:spPr>
        <p:txBody>
          <a:bodyPr wrap="none">
            <a:spAutoFit/>
          </a:bodyPr>
          <a:lstStyle/>
          <a:p>
            <a:r>
              <a:rPr lang="en-US" dirty="0" smtClean="0"/>
              <a:t>For example all </a:t>
            </a:r>
            <a:r>
              <a:rPr lang="en-US" dirty="0"/>
              <a:t>function calls are stored on the </a:t>
            </a:r>
            <a:r>
              <a:rPr lang="en-US" dirty="0" smtClean="0"/>
              <a:t>Call Stack</a:t>
            </a:r>
            <a:r>
              <a:rPr lang="en-US" dirty="0"/>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t>Stack - Queue</a:t>
            </a:r>
            <a:endParaRPr lang="en-US" dirty="0"/>
          </a:p>
        </p:txBody>
      </p:sp>
      <p:sp>
        <p:nvSpPr>
          <p:cNvPr id="4" name="TextBox 3"/>
          <p:cNvSpPr txBox="1"/>
          <p:nvPr/>
        </p:nvSpPr>
        <p:spPr>
          <a:xfrm>
            <a:off x="838200" y="1110344"/>
            <a:ext cx="5260942" cy="523220"/>
          </a:xfrm>
          <a:prstGeom prst="rect">
            <a:avLst/>
          </a:prstGeom>
          <a:noFill/>
        </p:spPr>
        <p:txBody>
          <a:bodyPr wrap="square" rtlCol="0">
            <a:spAutoFit/>
          </a:bodyPr>
          <a:lstStyle/>
          <a:p>
            <a:r>
              <a:rPr lang="en-US" sz="2800" dirty="0" smtClean="0"/>
              <a:t>Queue – LIFO – Last-In</a:t>
            </a:r>
            <a:r>
              <a:rPr lang="en-US" sz="2800" dirty="0"/>
              <a:t>, First-Out</a:t>
            </a:r>
          </a:p>
        </p:txBody>
      </p:sp>
      <p:sp>
        <p:nvSpPr>
          <p:cNvPr id="5" name="Rectangle 4"/>
          <p:cNvSpPr/>
          <p:nvPr/>
        </p:nvSpPr>
        <p:spPr>
          <a:xfrm>
            <a:off x="838200" y="1855562"/>
            <a:ext cx="1614929" cy="1754326"/>
          </a:xfrm>
          <a:prstGeom prst="rect">
            <a:avLst/>
          </a:prstGeom>
        </p:spPr>
        <p:txBody>
          <a:bodyPr wrap="none">
            <a:spAutoFit/>
          </a:bodyPr>
          <a:lstStyle/>
          <a:p>
            <a:r>
              <a:rPr lang="en-US" dirty="0" smtClean="0"/>
              <a:t>Main methods</a:t>
            </a:r>
          </a:p>
          <a:p>
            <a:pPr marL="285750" indent="-285750">
              <a:buFont typeface="Arial" panose="020B0604020202020204" pitchFamily="34" charset="0"/>
              <a:buChar char="•"/>
            </a:pPr>
            <a:r>
              <a:rPr lang="en-US" dirty="0" err="1" smtClean="0"/>
              <a:t>Enqueue</a:t>
            </a:r>
            <a:endParaRPr lang="en-US" dirty="0" smtClean="0"/>
          </a:p>
          <a:p>
            <a:pPr marL="285750" indent="-285750">
              <a:buFont typeface="Arial" panose="020B0604020202020204" pitchFamily="34" charset="0"/>
              <a:buChar char="•"/>
            </a:pPr>
            <a:r>
              <a:rPr lang="en-US" dirty="0" err="1" smtClean="0"/>
              <a:t>Dequeue</a:t>
            </a:r>
            <a:endParaRPr lang="en-US" dirty="0" smtClean="0"/>
          </a:p>
          <a:p>
            <a:pPr marL="285750" indent="-285750">
              <a:buFont typeface="Arial" panose="020B0604020202020204" pitchFamily="34" charset="0"/>
              <a:buChar char="•"/>
            </a:pPr>
            <a:endParaRPr lang="en-US" dirty="0"/>
          </a:p>
          <a:p>
            <a:r>
              <a:rPr lang="en-US" dirty="0" smtClean="0"/>
              <a:t>Other methods</a:t>
            </a:r>
          </a:p>
          <a:p>
            <a:pPr marL="285750" indent="-285750">
              <a:buFont typeface="Arial" panose="020B0604020202020204" pitchFamily="34" charset="0"/>
              <a:buChar char="•"/>
            </a:pPr>
            <a:r>
              <a:rPr lang="en-US" dirty="0" smtClean="0"/>
              <a:t>size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797013" cy="369332"/>
          </a:xfrm>
          <a:prstGeom prst="rect">
            <a:avLst/>
          </a:prstGeom>
        </p:spPr>
        <p:txBody>
          <a:bodyPr wrap="none">
            <a:spAutoFit/>
          </a:bodyPr>
          <a:lstStyle/>
          <a:p>
            <a:r>
              <a:rPr lang="en-US" dirty="0" smtClean="0">
                <a:solidFill>
                  <a:srgbClr val="FF0000"/>
                </a:solidFill>
                <a:hlinkClick r:id="rId3"/>
              </a:rPr>
              <a:t>Visual</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a:t>
            </a:r>
            <a:endParaRPr lang="en-US" dirty="0"/>
          </a:p>
        </p:txBody>
      </p:sp>
      <p:sp>
        <p:nvSpPr>
          <p:cNvPr id="3" name="Content Placeholder 2"/>
          <p:cNvSpPr>
            <a:spLocks noGrp="1"/>
          </p:cNvSpPr>
          <p:nvPr>
            <p:ph idx="1"/>
          </p:nvPr>
        </p:nvSpPr>
        <p:spPr>
          <a:xfrm>
            <a:off x="838200" y="1825625"/>
            <a:ext cx="7399564" cy="2166711"/>
          </a:xfrm>
        </p:spPr>
        <p:txBody>
          <a:bodyPr/>
          <a:lstStyle/>
          <a:p>
            <a:r>
              <a:rPr lang="en-US" dirty="0" smtClean="0"/>
              <a:t>What is tree</a:t>
            </a:r>
          </a:p>
          <a:p>
            <a:r>
              <a:rPr lang="en-US" dirty="0" smtClean="0"/>
              <a:t>Compare trees and lists</a:t>
            </a:r>
          </a:p>
          <a:p>
            <a:r>
              <a:rPr lang="en-US" dirty="0" smtClean="0"/>
              <a:t>Difference between tree, binary tree and binary search tree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554545"/>
          </a:xfrm>
          <a:prstGeom prst="rect">
            <a:avLst/>
          </a:prstGeom>
          <a:noFill/>
        </p:spPr>
        <p:txBody>
          <a:bodyPr wrap="square" rtlCol="0">
            <a:spAutoFit/>
          </a:bodyPr>
          <a:lstStyle/>
          <a:p>
            <a:r>
              <a:rPr lang="en-US" sz="1000" dirty="0"/>
              <a:t>unlike lists, a tree element can have several child </a:t>
            </a:r>
            <a:r>
              <a:rPr lang="en-US" sz="1000" dirty="0" smtClean="0"/>
              <a:t>nodes</a:t>
            </a:r>
          </a:p>
          <a:p>
            <a:r>
              <a:rPr lang="en-US" sz="1000" dirty="0" smtClean="0"/>
              <a:t>Lists is linear, trees is nonlinear</a:t>
            </a:r>
          </a:p>
          <a:p>
            <a:r>
              <a:rPr lang="en-US" sz="1000" dirty="0" smtClean="0"/>
              <a:t>Singly linked list is special case of tree</a:t>
            </a:r>
          </a:p>
          <a:p>
            <a:r>
              <a:rPr lang="en-US" sz="1000" dirty="0" smtClean="0"/>
              <a:t>Tree node can point only child(</a:t>
            </a:r>
            <a:r>
              <a:rPr lang="en-US" sz="1000" dirty="0"/>
              <a:t>parent child </a:t>
            </a:r>
            <a:r>
              <a:rPr lang="en-US" sz="1000" dirty="0" smtClean="0"/>
              <a:t>relationship)</a:t>
            </a:r>
          </a:p>
          <a:p>
            <a:r>
              <a:rPr lang="en-US" sz="1000" dirty="0" smtClean="0"/>
              <a:t>We can not have node pointing to sibling</a:t>
            </a:r>
          </a:p>
          <a:p>
            <a:r>
              <a:rPr lang="en-US" sz="1000" dirty="0" smtClean="0"/>
              <a:t>Only one root element(top of tree)</a:t>
            </a:r>
          </a:p>
          <a:p>
            <a:r>
              <a:rPr lang="en-US" sz="1000" dirty="0" smtClean="0"/>
              <a:t>___</a:t>
            </a:r>
            <a:r>
              <a:rPr lang="en-US" sz="1000" b="1" dirty="0" smtClean="0"/>
              <a:t>basic </a:t>
            </a:r>
            <a:r>
              <a:rPr lang="en-US" sz="1000" b="1" dirty="0" err="1" smtClean="0"/>
              <a:t>termology</a:t>
            </a:r>
            <a:endParaRPr lang="en-US" sz="1000" b="1" dirty="0" smtClean="0"/>
          </a:p>
          <a:p>
            <a:r>
              <a:rPr lang="en-US" sz="1000" dirty="0" smtClean="0"/>
              <a:t>Root – the top of tree</a:t>
            </a:r>
          </a:p>
          <a:p>
            <a:r>
              <a:rPr lang="en-US" sz="1000" dirty="0" smtClean="0"/>
              <a:t>Child – a node directly connected to another node when moving away from the root</a:t>
            </a:r>
          </a:p>
          <a:p>
            <a:r>
              <a:rPr lang="en-US" sz="1000" dirty="0" smtClean="0"/>
              <a:t>Parent – the converse notion of a child</a:t>
            </a:r>
          </a:p>
          <a:p>
            <a:r>
              <a:rPr lang="en-US" sz="1000" dirty="0" smtClean="0"/>
              <a:t>Siblings – nodes with same parents</a:t>
            </a:r>
          </a:p>
          <a:p>
            <a:r>
              <a:rPr lang="en-US" sz="1000" dirty="0" smtClean="0"/>
              <a:t>Leaf a node who has no child</a:t>
            </a:r>
          </a:p>
          <a:p>
            <a:r>
              <a:rPr lang="en-US" sz="1000" dirty="0" smtClean="0"/>
              <a:t>Edge – connection between one node and another(parent &lt;&gt; child)</a:t>
            </a:r>
          </a:p>
          <a:p>
            <a:endParaRPr lang="en-US" sz="1000" dirty="0"/>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t>Trees lot of </a:t>
            </a:r>
            <a:r>
              <a:rPr lang="en-US" sz="1000" dirty="0" err="1" smtClean="0"/>
              <a:t>differet</a:t>
            </a:r>
            <a:r>
              <a:rPr lang="en-US" sz="1000" dirty="0" smtClean="0"/>
              <a:t> examples</a:t>
            </a:r>
          </a:p>
          <a:p>
            <a:pPr marL="171450" indent="-171450">
              <a:buFont typeface="Arial" panose="020B0604020202020204" pitchFamily="34" charset="0"/>
              <a:buChar char="•"/>
            </a:pPr>
            <a:r>
              <a:rPr lang="en-US" sz="1000" dirty="0" smtClean="0"/>
              <a:t>Html DOM</a:t>
            </a:r>
          </a:p>
          <a:p>
            <a:pPr marL="171450" indent="-171450">
              <a:buFont typeface="Arial" panose="020B0604020202020204" pitchFamily="34" charset="0"/>
              <a:buChar char="•"/>
            </a:pPr>
            <a:r>
              <a:rPr lang="en-US" sz="1000" dirty="0" smtClean="0"/>
              <a:t>Network Routing unicast&lt;-broadcast&lt;-multicast&lt;-</a:t>
            </a:r>
            <a:r>
              <a:rPr lang="en-US" sz="1000" dirty="0" err="1" smtClean="0"/>
              <a:t>anycast</a:t>
            </a:r>
            <a:r>
              <a:rPr lang="en-US" sz="1000" dirty="0" smtClean="0"/>
              <a:t>&lt;-</a:t>
            </a:r>
            <a:r>
              <a:rPr lang="en-US" sz="1000" dirty="0" err="1" smtClean="0"/>
              <a:t>geocast</a:t>
            </a:r>
            <a:endParaRPr lang="en-US" sz="1000" dirty="0" smtClean="0"/>
          </a:p>
          <a:p>
            <a:pPr marL="171450" indent="-171450">
              <a:buFont typeface="Arial" panose="020B0604020202020204" pitchFamily="34" charset="0"/>
              <a:buChar char="•"/>
            </a:pPr>
            <a:r>
              <a:rPr lang="en-US" sz="1000" dirty="0" smtClean="0"/>
              <a:t>Folder structure</a:t>
            </a:r>
          </a:p>
          <a:p>
            <a:pPr marL="171450" indent="-171450">
              <a:buFont typeface="Arial" panose="020B0604020202020204" pitchFamily="34" charset="0"/>
              <a:buChar char="•"/>
            </a:pPr>
            <a:r>
              <a:rPr lang="en-US" sz="1000" dirty="0" smtClean="0"/>
              <a:t>JSON</a:t>
            </a:r>
          </a:p>
          <a:p>
            <a:pPr marL="171450" indent="-171450">
              <a:buFont typeface="Arial" panose="020B0604020202020204" pitchFamily="34" charset="0"/>
              <a:buChar char="•"/>
            </a:pPr>
            <a:r>
              <a:rPr lang="en-US" sz="1000" dirty="0" smtClean="0">
                <a:solidFill>
                  <a:srgbClr val="FF0000"/>
                </a:solidFill>
              </a:rPr>
              <a:t>more</a:t>
            </a:r>
          </a:p>
          <a:p>
            <a:pPr marL="171450" indent="-171450">
              <a:buFont typeface="Arial" panose="020B0604020202020204" pitchFamily="34" charset="0"/>
              <a:buChar char="•"/>
            </a:pPr>
            <a:endParaRPr lang="en-US" sz="1000" dirty="0" smtClean="0"/>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t>Trees</a:t>
            </a:r>
          </a:p>
          <a:p>
            <a:r>
              <a:rPr lang="en-US" dirty="0" smtClean="0"/>
              <a:t>_Binary trees</a:t>
            </a:r>
            <a:br>
              <a:rPr lang="en-US" dirty="0" smtClean="0"/>
            </a:br>
            <a:r>
              <a:rPr lang="en-US" dirty="0" smtClean="0"/>
              <a:t>__Binary search trees</a:t>
            </a:r>
            <a:endParaRPr lang="en-US" dirty="0"/>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390900" y="406400"/>
            <a:ext cx="1920240" cy="320675"/>
          </a:xfrm>
        </p:spPr>
        <p:txBody>
          <a:bodyPr>
            <a:normAutofit fontScale="90000"/>
          </a:bodyPr>
          <a:lstStyle/>
          <a:p>
            <a:r>
              <a:rPr lang="en-US" sz="3200" b="1" dirty="0"/>
              <a:t>Binary </a:t>
            </a:r>
            <a:r>
              <a:rPr lang="en-US" sz="3200" b="1" dirty="0" smtClean="0"/>
              <a:t>search tree </a:t>
            </a:r>
            <a:endParaRPr lang="en-US" sz="3200" dirty="0"/>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t>Generic tree </a:t>
            </a:r>
          </a:p>
          <a:p>
            <a:r>
              <a:rPr lang="en-US" sz="1000" dirty="0" smtClean="0"/>
              <a:t>_each node can has any child</a:t>
            </a:r>
          </a:p>
          <a:p>
            <a:r>
              <a:rPr lang="en-US" sz="1000" dirty="0" smtClean="0"/>
              <a:t>Binary tree</a:t>
            </a:r>
          </a:p>
          <a:p>
            <a:r>
              <a:rPr lang="en-US" sz="1000" dirty="0" smtClean="0"/>
              <a:t>_each node can has max 2 child</a:t>
            </a:r>
          </a:p>
          <a:p>
            <a:endParaRPr lang="en-US" sz="1000" dirty="0"/>
          </a:p>
          <a:p>
            <a:r>
              <a:rPr lang="en-US" sz="1000" dirty="0" smtClean="0"/>
              <a:t>BST</a:t>
            </a:r>
          </a:p>
          <a:p>
            <a:r>
              <a:rPr lang="en-US" sz="1000" dirty="0" smtClean="0"/>
              <a:t>Less than </a:t>
            </a:r>
            <a:r>
              <a:rPr lang="en-US" sz="1000" dirty="0" smtClean="0"/>
              <a:t>parent </a:t>
            </a:r>
            <a:r>
              <a:rPr lang="en-US" sz="1000" dirty="0" smtClean="0"/>
              <a:t>located to left | more than parent located to right</a:t>
            </a:r>
          </a:p>
          <a:p>
            <a:r>
              <a:rPr lang="en-US" sz="1000" dirty="0" smtClean="0"/>
              <a:t>And repeat it to each child</a:t>
            </a:r>
          </a:p>
          <a:p>
            <a:endParaRPr lang="en-US" sz="1000" dirty="0"/>
          </a:p>
          <a:p>
            <a:r>
              <a:rPr lang="en-US" sz="1000" dirty="0"/>
              <a:t>Every node to the left of a parent node is </a:t>
            </a:r>
            <a:r>
              <a:rPr lang="en-US" sz="1000" dirty="0" smtClean="0"/>
              <a:t>always </a:t>
            </a:r>
            <a:r>
              <a:rPr lang="en-US" sz="1000" dirty="0"/>
              <a:t>less than the parent</a:t>
            </a:r>
          </a:p>
          <a:p>
            <a:r>
              <a:rPr lang="en-US" sz="1000" dirty="0"/>
              <a:t>Every node to the </a:t>
            </a:r>
            <a:r>
              <a:rPr lang="en-US" sz="1000" dirty="0" smtClean="0"/>
              <a:t>right </a:t>
            </a:r>
            <a:r>
              <a:rPr lang="en-US" sz="1000" dirty="0"/>
              <a:t>of a parent node is </a:t>
            </a:r>
            <a:r>
              <a:rPr lang="en-US" sz="1000" dirty="0" smtClean="0"/>
              <a:t>always greater </a:t>
            </a:r>
            <a:r>
              <a:rPr lang="en-US" sz="1000" dirty="0"/>
              <a:t>than the </a:t>
            </a:r>
            <a:r>
              <a:rPr lang="en-US" sz="1000" dirty="0" smtClean="0"/>
              <a:t>parent</a:t>
            </a:r>
          </a:p>
          <a:p>
            <a:endParaRPr lang="en-US" sz="1000" dirty="0" smtClean="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r>
              <a:rPr lang="en-US" sz="1000" dirty="0" smtClean="0">
                <a:solidFill>
                  <a:schemeClr val="accent6"/>
                </a:solidFill>
              </a:rPr>
              <a:t>Why this used??</a:t>
            </a:r>
          </a:p>
          <a:p>
            <a:r>
              <a:rPr lang="en-US" sz="1000" dirty="0" smtClean="0">
                <a:solidFill>
                  <a:schemeClr val="accent6"/>
                </a:solidFill>
              </a:rPr>
              <a:t>Search Speed (THIS IN LAST PAGE)</a:t>
            </a:r>
          </a:p>
          <a:p>
            <a:endParaRPr lang="en-US" sz="1000" dirty="0" smtClean="0">
              <a:solidFill>
                <a:schemeClr val="accent6"/>
              </a:solidFill>
            </a:endParaRPr>
          </a:p>
        </p:txBody>
      </p:sp>
      <p:sp>
        <p:nvSpPr>
          <p:cNvPr id="2" name="Rectangle 1"/>
          <p:cNvSpPr/>
          <p:nvPr/>
        </p:nvSpPr>
        <p:spPr>
          <a:xfrm>
            <a:off x="681912" y="5137728"/>
            <a:ext cx="1380378" cy="369332"/>
          </a:xfrm>
          <a:prstGeom prst="rect">
            <a:avLst/>
          </a:prstGeom>
        </p:spPr>
        <p:txBody>
          <a:bodyPr wrap="none">
            <a:spAutoFit/>
          </a:bodyPr>
          <a:lstStyle/>
          <a:p>
            <a:r>
              <a:rPr lang="en-US" dirty="0" smtClean="0"/>
              <a:t>BST – no BTS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t>Binary </a:t>
            </a:r>
            <a:r>
              <a:rPr lang="en-US" sz="3200" b="1" dirty="0" smtClean="0"/>
              <a:t>search tree</a:t>
            </a:r>
            <a:endParaRPr lang="en-US" sz="3200" dirty="0"/>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t>Inserting a Node</a:t>
            </a:r>
          </a:p>
          <a:p>
            <a:endParaRPr lang="en-US" sz="1000" dirty="0"/>
          </a:p>
          <a:p>
            <a:pPr marL="171450" indent="-171450">
              <a:buFont typeface="Arial" panose="020B0604020202020204" pitchFamily="34" charset="0"/>
              <a:buChar char="•"/>
            </a:pPr>
            <a:r>
              <a:rPr lang="en-US" sz="1000" dirty="0" smtClean="0"/>
              <a:t>Start at the root</a:t>
            </a:r>
          </a:p>
          <a:p>
            <a:pPr marL="628650" lvl="1" indent="-171450">
              <a:buFont typeface="Arial" panose="020B0604020202020204" pitchFamily="34" charset="0"/>
              <a:buChar char="•"/>
            </a:pPr>
            <a:r>
              <a:rPr lang="en-US" sz="1000" dirty="0" smtClean="0"/>
              <a:t>Check if there is the root, if not- the root now becomes that new node</a:t>
            </a:r>
          </a:p>
          <a:p>
            <a:pPr marL="628650" lvl="1" indent="-171450">
              <a:buFont typeface="Arial" panose="020B0604020202020204" pitchFamily="34" charset="0"/>
              <a:buChar char="•"/>
            </a:pPr>
            <a:r>
              <a:rPr lang="en-US" sz="1000" dirty="0" smtClean="0"/>
              <a:t>If there is a root, check if value of the new node is greater than or less than the value of the root</a:t>
            </a:r>
          </a:p>
          <a:p>
            <a:pPr marL="628650" lvl="1" indent="-171450">
              <a:buFont typeface="Arial" panose="020B0604020202020204" pitchFamily="34" charset="0"/>
              <a:buChar char="•"/>
            </a:pPr>
            <a:r>
              <a:rPr lang="en-US" sz="1000" dirty="0"/>
              <a:t>If it is </a:t>
            </a:r>
            <a:r>
              <a:rPr lang="en-US" sz="1000" dirty="0" smtClean="0"/>
              <a:t>greater</a:t>
            </a:r>
            <a:endParaRPr lang="en-US" sz="1000" dirty="0"/>
          </a:p>
          <a:p>
            <a:pPr marL="1085850" lvl="2" indent="-171450">
              <a:buFont typeface="Arial" panose="020B0604020202020204" pitchFamily="34" charset="0"/>
              <a:buChar char="•"/>
            </a:pPr>
            <a:r>
              <a:rPr lang="en-US" sz="1000" dirty="0"/>
              <a:t>Check to see if there is a node to the right</a:t>
            </a:r>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right </a:t>
            </a:r>
            <a:r>
              <a:rPr lang="en-US" sz="1000" dirty="0" smtClean="0"/>
              <a:t>property</a:t>
            </a:r>
          </a:p>
          <a:p>
            <a:pPr marL="628650" lvl="1" indent="-171450">
              <a:buFont typeface="Arial" panose="020B0604020202020204" pitchFamily="34" charset="0"/>
              <a:buChar char="•"/>
            </a:pPr>
            <a:r>
              <a:rPr lang="en-US" sz="1000" dirty="0"/>
              <a:t>If it is </a:t>
            </a:r>
            <a:r>
              <a:rPr lang="en-US" sz="1000" dirty="0" smtClean="0"/>
              <a:t>less</a:t>
            </a:r>
            <a:endParaRPr lang="en-US" sz="1000" dirty="0"/>
          </a:p>
          <a:p>
            <a:pPr marL="1085850" lvl="2" indent="-171450">
              <a:buFont typeface="Arial" panose="020B0604020202020204" pitchFamily="34" charset="0"/>
              <a:buChar char="•"/>
            </a:pPr>
            <a:r>
              <a:rPr lang="en-US" sz="1000" dirty="0"/>
              <a:t>Check to see if there is a node to the </a:t>
            </a:r>
            <a:r>
              <a:rPr lang="en-US" sz="1000" dirty="0" smtClean="0"/>
              <a:t>left</a:t>
            </a:r>
            <a:endParaRPr lang="en-US" sz="1000" dirty="0"/>
          </a:p>
          <a:p>
            <a:pPr marL="1543050" lvl="3" indent="-171450">
              <a:buFont typeface="Arial" panose="020B0604020202020204" pitchFamily="34" charset="0"/>
              <a:buChar char="•"/>
            </a:pPr>
            <a:r>
              <a:rPr lang="en-US" sz="1000" dirty="0"/>
              <a:t>If there is – move to that node and repeat these steps</a:t>
            </a:r>
          </a:p>
          <a:p>
            <a:pPr marL="1543050" lvl="3" indent="-171450">
              <a:buFont typeface="Arial" panose="020B0604020202020204" pitchFamily="34" charset="0"/>
              <a:buChar char="•"/>
            </a:pPr>
            <a:r>
              <a:rPr lang="en-US" sz="1000" dirty="0"/>
              <a:t>If there is not, add that node as the </a:t>
            </a:r>
            <a:r>
              <a:rPr lang="en-US" sz="1000" dirty="0" smtClean="0"/>
              <a:t>left </a:t>
            </a:r>
            <a:r>
              <a:rPr lang="en-US" sz="1000" dirty="0"/>
              <a:t>property</a:t>
            </a:r>
          </a:p>
          <a:p>
            <a:pPr marL="628650" lvl="1" indent="-171450">
              <a:buFont typeface="Arial" panose="020B0604020202020204" pitchFamily="34" charset="0"/>
              <a:buChar char="•"/>
            </a:pPr>
            <a:endParaRPr lang="en-US" sz="1000" dirty="0"/>
          </a:p>
        </p:txBody>
      </p:sp>
      <p:sp>
        <p:nvSpPr>
          <p:cNvPr id="3" name="Rectangle 2"/>
          <p:cNvSpPr/>
          <p:nvPr/>
        </p:nvSpPr>
        <p:spPr>
          <a:xfrm>
            <a:off x="5326302" y="3244334"/>
            <a:ext cx="4585038" cy="646331"/>
          </a:xfrm>
          <a:prstGeom prst="rect">
            <a:avLst/>
          </a:prstGeom>
        </p:spPr>
        <p:txBody>
          <a:bodyPr wrap="none">
            <a:spAutoFit/>
          </a:bodyPr>
          <a:lstStyle/>
          <a:p>
            <a:r>
              <a:rPr lang="en-US" dirty="0" err="1" smtClean="0"/>
              <a:t>Dublikati</a:t>
            </a:r>
            <a:r>
              <a:rPr lang="en-US" dirty="0" smtClean="0"/>
              <a:t> </a:t>
            </a:r>
            <a:r>
              <a:rPr lang="en-US" dirty="0" err="1" smtClean="0"/>
              <a:t>momenty</a:t>
            </a:r>
            <a:r>
              <a:rPr lang="en-US" dirty="0" smtClean="0"/>
              <a:t> </a:t>
            </a:r>
            <a:r>
              <a:rPr lang="en-US" dirty="0" err="1" smtClean="0"/>
              <a:t>karanc</a:t>
            </a:r>
            <a:r>
              <a:rPr lang="en-US" dirty="0" smtClean="0"/>
              <a:t> index </a:t>
            </a:r>
            <a:r>
              <a:rPr lang="en-US" dirty="0" err="1" smtClean="0"/>
              <a:t>avelacnenq</a:t>
            </a:r>
            <a:r>
              <a:rPr lang="en-US" dirty="0" smtClean="0"/>
              <a:t>, </a:t>
            </a:r>
          </a:p>
          <a:p>
            <a:r>
              <a:rPr lang="en-US" dirty="0" err="1" smtClean="0"/>
              <a:t>ete</a:t>
            </a:r>
            <a:r>
              <a:rPr lang="en-US" dirty="0" smtClean="0"/>
              <a:t> </a:t>
            </a:r>
            <a:r>
              <a:rPr lang="en-US" dirty="0" err="1" smtClean="0"/>
              <a:t>petq</a:t>
            </a:r>
            <a:r>
              <a:rPr lang="en-US" dirty="0" smtClean="0"/>
              <a:t> a </a:t>
            </a:r>
            <a:r>
              <a:rPr lang="en-US" dirty="0" err="1" smtClean="0"/>
              <a:t>imananq</a:t>
            </a:r>
            <a:r>
              <a:rPr lang="en-US" dirty="0" smtClean="0"/>
              <a:t> </a:t>
            </a:r>
            <a:r>
              <a:rPr lang="en-US" dirty="0" err="1" smtClean="0"/>
              <a:t>qani</a:t>
            </a:r>
            <a:r>
              <a:rPr lang="en-US" dirty="0" smtClean="0"/>
              <a:t> </a:t>
            </a:r>
            <a:r>
              <a:rPr lang="en-US" dirty="0" err="1" smtClean="0"/>
              <a:t>angam</a:t>
            </a:r>
            <a:r>
              <a:rPr lang="en-US" dirty="0" smtClean="0"/>
              <a:t> a </a:t>
            </a:r>
            <a:r>
              <a:rPr lang="en-US" dirty="0" err="1" smtClean="0"/>
              <a:t>krknvum</a:t>
            </a:r>
            <a:r>
              <a:rPr lang="en-US" dirty="0" smtClean="0"/>
              <a:t> </a:t>
            </a:r>
            <a:r>
              <a:rPr lang="en-US" dirty="0" err="1" smtClean="0"/>
              <a:t>tivy</a:t>
            </a:r>
            <a:endParaRPr lang="en-US" dirty="0"/>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a:t>
            </a:r>
            <a:endParaRPr lang="en-US" dirty="0"/>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t>Define what a binary heap is</a:t>
            </a:r>
          </a:p>
          <a:p>
            <a:r>
              <a:rPr lang="en-US" sz="1000" dirty="0" smtClean="0"/>
              <a:t>Compare and </a:t>
            </a:r>
            <a:r>
              <a:rPr lang="en-US" sz="1000" dirty="0" err="1" smtClean="0"/>
              <a:t>constrast</a:t>
            </a:r>
            <a:r>
              <a:rPr lang="en-US" sz="1000" dirty="0" smtClean="0"/>
              <a:t> min and max heaps</a:t>
            </a:r>
          </a:p>
          <a:p>
            <a:r>
              <a:rPr lang="en-US" sz="1000" dirty="0" smtClean="0"/>
              <a:t>Implement basic methods on heaps</a:t>
            </a:r>
          </a:p>
          <a:p>
            <a:r>
              <a:rPr lang="en-US" sz="1000" dirty="0" smtClean="0"/>
              <a:t>Understand where heaps are used in real word and what other data structures can be constructed from heaps</a:t>
            </a:r>
          </a:p>
          <a:p>
            <a:endParaRPr lang="en-US" sz="1000" dirty="0"/>
          </a:p>
          <a:p>
            <a:endParaRPr lang="en-US" sz="1000" dirty="0" smtClean="0"/>
          </a:p>
          <a:p>
            <a:pPr marL="0" indent="0">
              <a:buNone/>
            </a:pPr>
            <a:r>
              <a:rPr lang="en-US" sz="1000" dirty="0" smtClean="0"/>
              <a:t>Very similar to a binary search </a:t>
            </a:r>
            <a:r>
              <a:rPr lang="en-US" sz="1000" dirty="0" err="1" smtClean="0"/>
              <a:t>tess</a:t>
            </a:r>
            <a:r>
              <a:rPr lang="en-US" sz="1000" dirty="0" smtClean="0"/>
              <a:t> but with some different rules</a:t>
            </a:r>
          </a:p>
          <a:p>
            <a:r>
              <a:rPr lang="en-US" sz="1000" dirty="0" smtClean="0"/>
              <a:t>In </a:t>
            </a:r>
            <a:r>
              <a:rPr lang="en-US" sz="1000" dirty="0" err="1" smtClean="0"/>
              <a:t>MaxBinaryHeap</a:t>
            </a:r>
            <a:r>
              <a:rPr lang="en-US" sz="1000" dirty="0" smtClean="0"/>
              <a:t>, parent nodes are always larger than child nodes. In a </a:t>
            </a:r>
            <a:r>
              <a:rPr lang="en-US" sz="1000" dirty="0" err="1" smtClean="0"/>
              <a:t>MinBinaryHeap</a:t>
            </a:r>
            <a:r>
              <a:rPr lang="en-US" sz="1000" dirty="0" smtClean="0"/>
              <a:t>, pare nodes are always smaller than child nodes</a:t>
            </a:r>
          </a:p>
          <a:p>
            <a:r>
              <a:rPr lang="en-US" sz="1000" dirty="0" smtClean="0"/>
              <a:t>Most 2 children, but unlike BST, there is no order left or right</a:t>
            </a:r>
          </a:p>
          <a:p>
            <a:pPr marL="0" indent="0">
              <a:buNone/>
            </a:pPr>
            <a:r>
              <a:rPr lang="en-US" sz="1000" dirty="0" err="1" smtClean="0"/>
              <a:t>MaxBinaryHeap</a:t>
            </a:r>
            <a:endParaRPr lang="en-US" sz="1000" dirty="0" smtClean="0"/>
          </a:p>
          <a:p>
            <a:r>
              <a:rPr lang="en-US" sz="1000" dirty="0" smtClean="0"/>
              <a:t>Each parent has at most two child nodes</a:t>
            </a:r>
          </a:p>
          <a:p>
            <a:r>
              <a:rPr lang="en-US" sz="1000" dirty="0" smtClean="0"/>
              <a:t>The value of each parent node is always greater than its </a:t>
            </a:r>
            <a:r>
              <a:rPr lang="en-US" sz="1000" dirty="0" err="1" smtClean="0"/>
              <a:t>chid</a:t>
            </a:r>
            <a:r>
              <a:rPr lang="en-US" sz="1000" dirty="0" smtClean="0"/>
              <a:t> node</a:t>
            </a:r>
          </a:p>
          <a:p>
            <a:r>
              <a:rPr lang="en-US" sz="1000" dirty="0" smtClean="0"/>
              <a:t>In a max binary heap the </a:t>
            </a:r>
            <a:r>
              <a:rPr lang="en-US" sz="1000" dirty="0" err="1" smtClean="0"/>
              <a:t>paren</a:t>
            </a:r>
            <a:r>
              <a:rPr lang="en-US" sz="1000" dirty="0" smtClean="0"/>
              <a:t> is greater than the children, but there are no guarantees between sibling nodes</a:t>
            </a:r>
          </a:p>
          <a:p>
            <a:r>
              <a:rPr lang="en-US" sz="1000" dirty="0" smtClean="0"/>
              <a:t>A binary heap is as compact as possible unlike BST, all the children of each node are as full as they can be and left children are filled out first</a:t>
            </a:r>
          </a:p>
          <a:p>
            <a:r>
              <a:rPr lang="en-US" sz="1000" dirty="0" smtClean="0">
                <a:solidFill>
                  <a:srgbClr val="FF0000"/>
                </a:solidFill>
              </a:rPr>
              <a:t>No implied ordering between siblings</a:t>
            </a:r>
          </a:p>
          <a:p>
            <a:endParaRPr lang="en-US" sz="1000" dirty="0">
              <a:solidFill>
                <a:srgbClr val="FF0000"/>
              </a:solidFill>
            </a:endParaRPr>
          </a:p>
          <a:p>
            <a:pPr marL="0" indent="0">
              <a:buNone/>
            </a:pPr>
            <a:r>
              <a:rPr lang="en-US" sz="1000" dirty="0" smtClean="0"/>
              <a:t>Same idea for Min Binary heap</a:t>
            </a:r>
          </a:p>
          <a:p>
            <a:pPr marL="0" indent="0">
              <a:buNone/>
            </a:pPr>
            <a:endParaRPr lang="en-US" sz="1000" dirty="0" smtClean="0"/>
          </a:p>
          <a:p>
            <a:pPr marL="0" indent="0">
              <a:buNone/>
            </a:pPr>
            <a:r>
              <a:rPr lang="en-US" sz="1000" dirty="0" smtClean="0"/>
              <a:t>Why do we need to know this?</a:t>
            </a:r>
          </a:p>
          <a:p>
            <a:pPr marL="0" indent="0">
              <a:buNone/>
            </a:pPr>
            <a:r>
              <a:rPr lang="en-US" sz="1000" dirty="0" smtClean="0">
                <a:solidFill>
                  <a:schemeClr val="accent6"/>
                </a:solidFill>
              </a:rPr>
              <a:t>Binary heaps are used to implement Priority Queues, which are very commonly used data structure</a:t>
            </a:r>
          </a:p>
          <a:p>
            <a:pPr marL="0" indent="0">
              <a:buNone/>
            </a:pPr>
            <a:r>
              <a:rPr lang="en-US" sz="1000" dirty="0" smtClean="0"/>
              <a:t>Set up </a:t>
            </a:r>
            <a:r>
              <a:rPr lang="en-US" sz="1000" dirty="0" err="1" smtClean="0"/>
              <a:t>importants</a:t>
            </a:r>
            <a:r>
              <a:rPr lang="en-US" sz="1000" dirty="0" smtClean="0"/>
              <a:t> level | used quite a bit, with graph traversal algorithms</a:t>
            </a:r>
            <a:endParaRPr lang="en-US" sz="1000" dirty="0"/>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storing</a:t>
            </a:r>
            <a:endParaRPr lang="en-US" dirty="0"/>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t>            41</a:t>
            </a:r>
          </a:p>
          <a:p>
            <a:pPr marL="0" indent="0">
              <a:buNone/>
            </a:pPr>
            <a:r>
              <a:rPr lang="en-US" sz="1000" dirty="0"/>
              <a:t> </a:t>
            </a:r>
            <a:r>
              <a:rPr lang="en-US" sz="1000" dirty="0" smtClean="0"/>
              <a:t>   39           33</a:t>
            </a:r>
          </a:p>
          <a:p>
            <a:pPr>
              <a:buAutoNum type="arabicPlain" startAt="18"/>
            </a:pPr>
            <a:r>
              <a:rPr lang="en-US" sz="1000" dirty="0" smtClean="0"/>
              <a:t>27     12     7</a:t>
            </a:r>
          </a:p>
          <a:p>
            <a:pPr marL="0" indent="0">
              <a:buNone/>
            </a:pPr>
            <a:r>
              <a:rPr lang="en-US" sz="1000" dirty="0" smtClean="0"/>
              <a:t>Easy way of </a:t>
            </a:r>
            <a:r>
              <a:rPr lang="en-US" sz="1000" dirty="0" err="1" smtClean="0"/>
              <a:t>ording</a:t>
            </a:r>
            <a:r>
              <a:rPr lang="en-US" sz="1000" dirty="0" smtClean="0"/>
              <a:t> a binary heap … </a:t>
            </a:r>
            <a:r>
              <a:rPr lang="en-US" sz="1000" dirty="0" err="1" smtClean="0"/>
              <a:t>tadada</a:t>
            </a:r>
            <a:r>
              <a:rPr lang="en-US" sz="1000" dirty="0" smtClean="0"/>
              <a:t>!! List / array</a:t>
            </a:r>
          </a:p>
          <a:p>
            <a:pPr marL="0" indent="0">
              <a:buNone/>
            </a:pPr>
            <a:r>
              <a:rPr lang="en-US" sz="1000" dirty="0" smtClean="0"/>
              <a:t>41 - 39 –- 33 –-- 18 –-- 27 –-- 12 –-- 7 </a:t>
            </a:r>
          </a:p>
          <a:p>
            <a:pPr marL="0" indent="0">
              <a:buNone/>
            </a:pPr>
            <a:endParaRPr lang="en-US" sz="1000" dirty="0"/>
          </a:p>
          <a:p>
            <a:pPr marL="0" indent="0">
              <a:buNone/>
            </a:pPr>
            <a:r>
              <a:rPr lang="en-US" sz="1000" dirty="0" smtClean="0"/>
              <a:t>For any index of an array n…</a:t>
            </a:r>
          </a:p>
          <a:p>
            <a:pPr marL="0" indent="0">
              <a:buNone/>
            </a:pPr>
            <a:r>
              <a:rPr lang="en-US" sz="1000" dirty="0"/>
              <a:t>The left child is stored at 2n + </a:t>
            </a:r>
            <a:r>
              <a:rPr lang="en-US" sz="1000" dirty="0" smtClean="0"/>
              <a:t>1</a:t>
            </a:r>
          </a:p>
          <a:p>
            <a:pPr marL="0" indent="0">
              <a:buNone/>
            </a:pPr>
            <a:r>
              <a:rPr lang="en-US" sz="1000" dirty="0"/>
              <a:t>The </a:t>
            </a:r>
            <a:r>
              <a:rPr lang="en-US" sz="1000" dirty="0" smtClean="0"/>
              <a:t>right </a:t>
            </a:r>
            <a:r>
              <a:rPr lang="en-US" sz="1000" dirty="0"/>
              <a:t>child is stored at 2n + </a:t>
            </a:r>
            <a:r>
              <a:rPr lang="en-US" sz="1000" dirty="0" smtClean="0"/>
              <a:t>2</a:t>
            </a:r>
            <a:endParaRPr lang="en-US" sz="1000" dirty="0"/>
          </a:p>
          <a:p>
            <a:pPr marL="0" indent="0">
              <a:buNone/>
            </a:pPr>
            <a:r>
              <a:rPr lang="en-US" sz="1000" dirty="0" smtClean="0"/>
              <a:t>Backward solution -&gt; ( n - 1 ) / 2 floor</a:t>
            </a:r>
          </a:p>
          <a:p>
            <a:pPr marL="0" indent="0">
              <a:buNone/>
            </a:pPr>
            <a:endParaRPr lang="en-US" sz="1000" dirty="0"/>
          </a:p>
        </p:txBody>
      </p:sp>
      <p:sp>
        <p:nvSpPr>
          <p:cNvPr id="4" name="Rectangle 3"/>
          <p:cNvSpPr/>
          <p:nvPr/>
        </p:nvSpPr>
        <p:spPr>
          <a:xfrm>
            <a:off x="5724525" y="1273077"/>
            <a:ext cx="6096000" cy="2308324"/>
          </a:xfrm>
          <a:prstGeom prst="rect">
            <a:avLst/>
          </a:prstGeom>
        </p:spPr>
        <p:txBody>
          <a:bodyPr>
            <a:spAutoFit/>
          </a:bodyPr>
          <a:lstStyle/>
          <a:p>
            <a:r>
              <a:rPr lang="en-US" dirty="0"/>
              <a:t>Class Name:</a:t>
            </a:r>
          </a:p>
          <a:p>
            <a:r>
              <a:rPr lang="en-US" dirty="0"/>
              <a:t>	</a:t>
            </a:r>
            <a:r>
              <a:rPr lang="en-US" dirty="0" err="1"/>
              <a:t>MaxBinaryHeap</a:t>
            </a:r>
            <a:endParaRPr lang="en-US" dirty="0"/>
          </a:p>
          <a:p>
            <a:r>
              <a:rPr lang="en-US" dirty="0"/>
              <a:t>Properties:</a:t>
            </a:r>
          </a:p>
          <a:p>
            <a:r>
              <a:rPr lang="en-US" dirty="0"/>
              <a:t>	values = []</a:t>
            </a:r>
          </a:p>
          <a:p>
            <a:r>
              <a:rPr lang="en-US" dirty="0"/>
              <a:t>Adding to a </a:t>
            </a:r>
            <a:r>
              <a:rPr lang="en-US" dirty="0" err="1"/>
              <a:t>MaxBinaryHeap</a:t>
            </a:r>
            <a:endParaRPr lang="en-US" dirty="0"/>
          </a:p>
          <a:p>
            <a:r>
              <a:rPr lang="en-US" dirty="0"/>
              <a:t>Add to the end</a:t>
            </a:r>
          </a:p>
          <a:p>
            <a:r>
              <a:rPr lang="en-US" dirty="0"/>
              <a:t>Bubble up(compare with </a:t>
            </a:r>
            <a:r>
              <a:rPr lang="en-US" dirty="0" err="1"/>
              <a:t>paent</a:t>
            </a:r>
            <a:r>
              <a:rPr lang="en-US" dirty="0"/>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t>Insert pseudocode</a:t>
            </a:r>
          </a:p>
          <a:p>
            <a:pPr marL="285750" indent="-285750">
              <a:buFont typeface="Arial" panose="020B0604020202020204" pitchFamily="34" charset="0"/>
              <a:buChar char="•"/>
            </a:pPr>
            <a:r>
              <a:rPr lang="en-US" dirty="0" smtClean="0"/>
              <a:t>Push the value into the values property on the heap</a:t>
            </a:r>
          </a:p>
          <a:p>
            <a:pPr marL="285750" indent="-285750">
              <a:buFont typeface="Arial" panose="020B0604020202020204" pitchFamily="34" charset="0"/>
              <a:buChar char="•"/>
            </a:pPr>
            <a:r>
              <a:rPr lang="en-US" dirty="0" smtClean="0"/>
              <a:t>Bubble up</a:t>
            </a:r>
          </a:p>
          <a:p>
            <a:pPr marL="742950" lvl="1" indent="-285750">
              <a:buFont typeface="Arial" panose="020B0604020202020204" pitchFamily="34" charset="0"/>
              <a:buChar char="•"/>
            </a:pPr>
            <a:r>
              <a:rPr lang="en-US" dirty="0" smtClean="0"/>
              <a:t>Create a variable called index which is the length of the values property – 1</a:t>
            </a:r>
          </a:p>
          <a:p>
            <a:pPr marL="742950" lvl="1" indent="-285750">
              <a:buFont typeface="Arial" panose="020B0604020202020204" pitchFamily="34" charset="0"/>
              <a:buChar char="•"/>
            </a:pPr>
            <a:r>
              <a:rPr lang="en-US" dirty="0" smtClean="0"/>
              <a:t>Create a variable called parentIndex which is the floor of (index – 1) / 2</a:t>
            </a:r>
          </a:p>
          <a:p>
            <a:pPr marL="742950" lvl="1" indent="-285750">
              <a:buFont typeface="Arial" panose="020B0604020202020204" pitchFamily="34" charset="0"/>
              <a:buChar char="•"/>
            </a:pPr>
            <a:r>
              <a:rPr lang="en-US" dirty="0" smtClean="0"/>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t>Binary </a:t>
            </a:r>
            <a:r>
              <a:rPr lang="en-US" b="1" dirty="0" smtClean="0"/>
              <a:t>Heap - removing</a:t>
            </a:r>
            <a:endParaRPr lang="en-US" dirty="0"/>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t>Remove the root</a:t>
            </a:r>
          </a:p>
          <a:p>
            <a:r>
              <a:rPr lang="en-US" sz="1000" dirty="0" smtClean="0"/>
              <a:t>Replace with the most recently added</a:t>
            </a:r>
          </a:p>
          <a:p>
            <a:r>
              <a:rPr lang="en-US" sz="1000" dirty="0" smtClean="0"/>
              <a:t>Adjust( sink down )</a:t>
            </a:r>
          </a:p>
          <a:p>
            <a:endParaRPr lang="en-US" sz="1000" dirty="0"/>
          </a:p>
          <a:p>
            <a:pPr marL="0" indent="0">
              <a:buNone/>
            </a:pPr>
            <a:r>
              <a:rPr lang="en-US" dirty="0"/>
              <a:t>SINK DOWN?</a:t>
            </a:r>
            <a:r>
              <a:rPr lang="en-US" sz="1000" dirty="0"/>
              <a:t/>
            </a:r>
            <a:br>
              <a:rPr lang="en-US" sz="1000" dirty="0"/>
            </a:br>
            <a:r>
              <a:rPr lang="en-US" dirty="0"/>
              <a:t>The procedure for deleting the root</a:t>
            </a:r>
            <a:r>
              <a:rPr lang="en-US" sz="1000" dirty="0"/>
              <a:t/>
            </a:r>
            <a:br>
              <a:rPr lang="en-US" sz="1000" dirty="0"/>
            </a:br>
            <a:r>
              <a:rPr lang="en-US" dirty="0"/>
              <a:t>from the heap (effectively extracting</a:t>
            </a:r>
            <a:r>
              <a:rPr lang="en-US" sz="1000" dirty="0"/>
              <a:t/>
            </a:r>
            <a:br>
              <a:rPr lang="en-US" sz="1000" dirty="0"/>
            </a:br>
            <a:r>
              <a:rPr lang="en-US" dirty="0"/>
              <a:t>the maximum element in a max-heap</a:t>
            </a:r>
            <a:r>
              <a:rPr lang="en-US" sz="1000" dirty="0"/>
              <a:t/>
            </a:r>
            <a:br>
              <a:rPr lang="en-US" sz="1000" dirty="0"/>
            </a:br>
            <a:r>
              <a:rPr lang="en-US" dirty="0"/>
              <a:t>or the minimum </a:t>
            </a:r>
            <a:r>
              <a:rPr lang="en-US" dirty="0" smtClean="0"/>
              <a:t>element </a:t>
            </a:r>
            <a:r>
              <a:rPr lang="en-US" dirty="0"/>
              <a:t>in a min-</a:t>
            </a:r>
            <a:r>
              <a:rPr lang="en-US" sz="1000" dirty="0"/>
              <a:t/>
            </a:r>
            <a:br>
              <a:rPr lang="en-US" sz="1000" dirty="0"/>
            </a:br>
            <a:r>
              <a:rPr lang="en-US" dirty="0"/>
              <a:t>heap) and restoring the properties is</a:t>
            </a:r>
            <a:r>
              <a:rPr lang="en-US" sz="1000" dirty="0"/>
              <a:t/>
            </a:r>
            <a:br>
              <a:rPr lang="en-US" sz="1000" dirty="0"/>
            </a:br>
            <a:r>
              <a:rPr lang="en-US" dirty="0"/>
              <a:t>called down-heap (also known as</a:t>
            </a:r>
            <a:r>
              <a:rPr lang="en-US" sz="1000" dirty="0"/>
              <a:t/>
            </a:r>
            <a:br>
              <a:rPr lang="en-US" sz="1000" dirty="0"/>
            </a:br>
            <a:r>
              <a:rPr lang="en-US" dirty="0">
                <a:solidFill>
                  <a:schemeClr val="tx2">
                    <a:lumMod val="40000"/>
                    <a:lumOff val="60000"/>
                  </a:schemeClr>
                </a:solidFill>
              </a:rPr>
              <a:t>bubble-down</a:t>
            </a:r>
            <a:r>
              <a:rPr lang="en-US" dirty="0"/>
              <a:t>, </a:t>
            </a:r>
            <a:r>
              <a:rPr lang="en-US" dirty="0">
                <a:solidFill>
                  <a:schemeClr val="accent2">
                    <a:lumMod val="60000"/>
                    <a:lumOff val="40000"/>
                  </a:schemeClr>
                </a:solidFill>
              </a:rPr>
              <a:t>percolate-down</a:t>
            </a:r>
            <a:r>
              <a:rPr lang="en-US" dirty="0"/>
              <a:t>, </a:t>
            </a:r>
            <a:r>
              <a:rPr lang="en-US" dirty="0" smtClean="0">
                <a:solidFill>
                  <a:srgbClr val="7030A0"/>
                </a:solidFill>
              </a:rPr>
              <a:t>sift-down</a:t>
            </a:r>
            <a:r>
              <a:rPr lang="en-US" dirty="0"/>
              <a:t>, </a:t>
            </a:r>
            <a:r>
              <a:rPr lang="en-US" dirty="0" smtClean="0">
                <a:solidFill>
                  <a:schemeClr val="accent5">
                    <a:lumMod val="60000"/>
                    <a:lumOff val="40000"/>
                  </a:schemeClr>
                </a:solidFill>
              </a:rPr>
              <a:t>trickle-down</a:t>
            </a:r>
            <a:r>
              <a:rPr lang="en-US" dirty="0"/>
              <a:t>, </a:t>
            </a:r>
            <a:r>
              <a:rPr lang="en-US" dirty="0" err="1">
                <a:solidFill>
                  <a:schemeClr val="accent2">
                    <a:lumMod val="75000"/>
                  </a:schemeClr>
                </a:solidFill>
              </a:rPr>
              <a:t>heapify</a:t>
            </a:r>
            <a:r>
              <a:rPr lang="en-US" dirty="0">
                <a:solidFill>
                  <a:schemeClr val="accent2">
                    <a:lumMod val="75000"/>
                  </a:schemeClr>
                </a:solidFill>
              </a:rPr>
              <a:t>-down</a:t>
            </a:r>
            <a:r>
              <a:rPr lang="en-US" dirty="0"/>
              <a:t>,</a:t>
            </a:r>
            <a:r>
              <a:rPr lang="en-US" sz="1000" dirty="0"/>
              <a:t/>
            </a:r>
            <a:br>
              <a:rPr lang="en-US" sz="1000" dirty="0"/>
            </a:br>
            <a:r>
              <a:rPr lang="en-US" dirty="0">
                <a:solidFill>
                  <a:schemeClr val="accent6">
                    <a:lumMod val="60000"/>
                    <a:lumOff val="40000"/>
                  </a:schemeClr>
                </a:solidFill>
              </a:rPr>
              <a:t>cascade-down</a:t>
            </a:r>
            <a:r>
              <a:rPr lang="en-US" dirty="0"/>
              <a:t>, and </a:t>
            </a:r>
            <a:r>
              <a:rPr lang="en-US" dirty="0">
                <a:solidFill>
                  <a:srgbClr val="FF0000"/>
                </a:solidFill>
              </a:rPr>
              <a:t>extract-min/max</a:t>
            </a:r>
            <a:r>
              <a:rPr lang="en-US" dirty="0"/>
              <a:t>).</a:t>
            </a:r>
            <a:endParaRPr lang="en-US" sz="1000" dirty="0"/>
          </a:p>
        </p:txBody>
      </p:sp>
      <p:sp>
        <p:nvSpPr>
          <p:cNvPr id="5" name="Rectangle 4"/>
          <p:cNvSpPr/>
          <p:nvPr/>
        </p:nvSpPr>
        <p:spPr>
          <a:xfrm>
            <a:off x="4124325" y="1119188"/>
            <a:ext cx="4972050" cy="2462213"/>
          </a:xfrm>
          <a:prstGeom prst="rect">
            <a:avLst/>
          </a:prstGeom>
        </p:spPr>
        <p:txBody>
          <a:bodyPr wrap="square">
            <a:spAutoFit/>
          </a:bodyPr>
          <a:lstStyle/>
          <a:p>
            <a:r>
              <a:rPr lang="en-US" sz="1100" dirty="0" smtClean="0"/>
              <a:t>REMOVING (also </a:t>
            </a:r>
            <a:r>
              <a:rPr lang="en-US" sz="1100" dirty="0"/>
              <a:t>called extract Max)</a:t>
            </a:r>
          </a:p>
          <a:p>
            <a:r>
              <a:rPr lang="en-US" sz="1100" dirty="0"/>
              <a:t>Swap the first value in the values property with the last one</a:t>
            </a:r>
          </a:p>
          <a:p>
            <a:pPr marL="171450" indent="-171450">
              <a:buFont typeface="Arial" panose="020B0604020202020204" pitchFamily="34" charset="0"/>
              <a:buChar char="•"/>
            </a:pPr>
            <a:r>
              <a:rPr lang="en-US" sz="1100" dirty="0" smtClean="0"/>
              <a:t>Pop </a:t>
            </a:r>
            <a:r>
              <a:rPr lang="en-US" sz="1100" dirty="0"/>
              <a:t>from the values property, so you can return the value at the end.</a:t>
            </a:r>
          </a:p>
          <a:p>
            <a:pPr marL="171450" indent="-171450">
              <a:buFont typeface="Arial" panose="020B0604020202020204" pitchFamily="34" charset="0"/>
              <a:buChar char="•"/>
            </a:pPr>
            <a:r>
              <a:rPr lang="en-US" sz="1100" dirty="0" smtClean="0"/>
              <a:t>Have </a:t>
            </a:r>
            <a:r>
              <a:rPr lang="en-US" sz="1100" dirty="0"/>
              <a:t>the new root "sink down" to the correct spot</a:t>
            </a:r>
            <a:r>
              <a:rPr lang="en-US" sz="1100" dirty="0" smtClean="0"/>
              <a:t>...</a:t>
            </a:r>
          </a:p>
          <a:p>
            <a:pPr marL="628650" lvl="1" indent="-171450">
              <a:buFont typeface="Arial" panose="020B0604020202020204" pitchFamily="34" charset="0"/>
              <a:buChar char="•"/>
            </a:pPr>
            <a:r>
              <a:rPr lang="en-US" sz="1100" dirty="0" smtClean="0"/>
              <a:t>Your </a:t>
            </a:r>
            <a:r>
              <a:rPr lang="en-US" sz="1100" dirty="0"/>
              <a:t>parent index starts at 0(the root)</a:t>
            </a:r>
          </a:p>
          <a:p>
            <a:pPr marL="628650" lvl="1" indent="-171450">
              <a:buFont typeface="Arial" panose="020B0604020202020204" pitchFamily="34" charset="0"/>
              <a:buChar char="•"/>
            </a:pPr>
            <a:r>
              <a:rPr lang="en-US" sz="1100" dirty="0" smtClean="0"/>
              <a:t>Find </a:t>
            </a:r>
            <a:r>
              <a:rPr lang="en-US" sz="1100" dirty="0"/>
              <a:t>the index of the left child: 2* index + 1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Find </a:t>
            </a:r>
            <a:r>
              <a:rPr lang="en-US" sz="1100" dirty="0"/>
              <a:t>the index of the right child: 2*index + 2 (make sure its not out of</a:t>
            </a:r>
          </a:p>
          <a:p>
            <a:pPr marL="628650" lvl="1" indent="-171450">
              <a:buFont typeface="Arial" panose="020B0604020202020204" pitchFamily="34" charset="0"/>
              <a:buChar char="•"/>
            </a:pPr>
            <a:r>
              <a:rPr lang="en-US" sz="1100" dirty="0"/>
              <a:t>bounds)</a:t>
            </a:r>
          </a:p>
          <a:p>
            <a:pPr marL="628650" lvl="1" indent="-171450">
              <a:buFont typeface="Arial" panose="020B0604020202020204" pitchFamily="34" charset="0"/>
              <a:buChar char="•"/>
            </a:pPr>
            <a:r>
              <a:rPr lang="en-US" sz="1100" dirty="0" smtClean="0"/>
              <a:t>If </a:t>
            </a:r>
            <a:r>
              <a:rPr lang="en-US" sz="1100" dirty="0"/>
              <a:t>the left or right child is greater than the element...swap. If both left and</a:t>
            </a:r>
          </a:p>
          <a:p>
            <a:pPr marL="628650" lvl="1" indent="-171450">
              <a:buFont typeface="Arial" panose="020B0604020202020204" pitchFamily="34" charset="0"/>
              <a:buChar char="•"/>
            </a:pPr>
            <a:r>
              <a:rPr lang="en-US" sz="1100" dirty="0"/>
              <a:t>right children are larger, swap with the largest child.</a:t>
            </a:r>
          </a:p>
          <a:p>
            <a:pPr marL="628650" lvl="1" indent="-171450">
              <a:buFont typeface="Arial" panose="020B0604020202020204" pitchFamily="34" charset="0"/>
              <a:buChar char="•"/>
            </a:pPr>
            <a:r>
              <a:rPr lang="en-US" sz="1100" dirty="0" smtClean="0"/>
              <a:t>The </a:t>
            </a:r>
            <a:r>
              <a:rPr lang="en-US" sz="1100" dirty="0"/>
              <a:t>child index you swapped to now becomes the new parent index.</a:t>
            </a:r>
          </a:p>
          <a:p>
            <a:pPr marL="628650" lvl="1" indent="-171450">
              <a:buFont typeface="Arial" panose="020B0604020202020204" pitchFamily="34" charset="0"/>
              <a:buChar char="•"/>
            </a:pPr>
            <a:r>
              <a:rPr lang="en-US" sz="1100" dirty="0" smtClean="0"/>
              <a:t>Keep </a:t>
            </a:r>
            <a:r>
              <a:rPr lang="en-US" sz="1100" dirty="0"/>
              <a:t>looping and swapping until neither child is larger than the element.</a:t>
            </a:r>
          </a:p>
          <a:p>
            <a:pPr marL="628650" lvl="1" indent="-171450">
              <a:buFont typeface="Arial" panose="020B0604020202020204" pitchFamily="34" charset="0"/>
              <a:buChar char="•"/>
            </a:pPr>
            <a:r>
              <a:rPr lang="en-US" sz="1100" dirty="0" smtClean="0"/>
              <a:t>Return </a:t>
            </a:r>
            <a:r>
              <a:rPr lang="en-US" sz="1100" dirty="0"/>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Algorithms</a:t>
            </a:r>
            <a:endParaRPr lang="en-US" dirty="0">
              <a:hlinkClick r:id="rId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21" y="1690688"/>
            <a:ext cx="4807565" cy="1490436"/>
          </a:xfrm>
          <a:prstGeom prst="rect">
            <a:avLst/>
          </a:prstGeom>
        </p:spPr>
      </p:pic>
      <p:sp>
        <p:nvSpPr>
          <p:cNvPr id="4" name="TextBox 3"/>
          <p:cNvSpPr txBox="1"/>
          <p:nvPr/>
        </p:nvSpPr>
        <p:spPr>
          <a:xfrm>
            <a:off x="1200150" y="3575957"/>
            <a:ext cx="10153650" cy="2246769"/>
          </a:xfrm>
          <a:prstGeom prst="rect">
            <a:avLst/>
          </a:prstGeom>
          <a:noFill/>
        </p:spPr>
        <p:txBody>
          <a:bodyPr wrap="square" rtlCol="0">
            <a:spAutoFit/>
          </a:bodyPr>
          <a:lstStyle/>
          <a:p>
            <a:r>
              <a:rPr lang="en-US" sz="1400" dirty="0" smtClean="0"/>
              <a:t>n! – who need this algorithm?</a:t>
            </a:r>
          </a:p>
          <a:p>
            <a:r>
              <a:rPr lang="en-US" sz="1400" dirty="0" smtClean="0"/>
              <a:t> </a:t>
            </a:r>
            <a:r>
              <a:rPr lang="en-US" sz="1400" dirty="0"/>
              <a:t>Travelling salesman problem, He must go around 5 cities. One possible </a:t>
            </a:r>
            <a:r>
              <a:rPr lang="en-US" sz="1400" dirty="0" smtClean="0"/>
              <a:t>solution - you </a:t>
            </a:r>
            <a:r>
              <a:rPr lang="en-US" sz="1400" dirty="0"/>
              <a:t>need to iterate over all possible combinations of the order of detouring cities.</a:t>
            </a:r>
            <a:br>
              <a:rPr lang="en-US" sz="1400" dirty="0"/>
            </a:br>
            <a:r>
              <a:rPr lang="en-US" sz="1400" dirty="0"/>
              <a:t>All distances are summed up, after which the path with the </a:t>
            </a:r>
            <a:r>
              <a:rPr lang="en-US" sz="1400" dirty="0" smtClean="0"/>
              <a:t>shortest distance</a:t>
            </a:r>
            <a:r>
              <a:rPr lang="en-US" sz="1400" dirty="0"/>
              <a:t>. For 5 cities, 120 permutations can be created, so solving the problem for 5 cities will require 120 operations. For 6 cities </a:t>
            </a:r>
            <a:r>
              <a:rPr lang="en-US" sz="1400" dirty="0" smtClean="0"/>
              <a:t>quantity operations </a:t>
            </a:r>
            <a:r>
              <a:rPr lang="en-US" sz="1400" dirty="0"/>
              <a:t>increases to 720 (there are 720 possible permutations).And for 7 cities, 5040 operations are required already! In the general case, to calculate the result for n elements, it will be </a:t>
            </a:r>
            <a:r>
              <a:rPr lang="en-US" sz="1400" dirty="0" smtClean="0"/>
              <a:t>required n! </a:t>
            </a:r>
            <a:r>
              <a:rPr lang="en-US" sz="1400" dirty="0"/>
              <a:t>(n-factorial) operations</a:t>
            </a:r>
          </a:p>
          <a:p>
            <a:r>
              <a:rPr lang="en-US" sz="1400" dirty="0"/>
              <a:t>This is one of the </a:t>
            </a:r>
            <a:r>
              <a:rPr lang="en-US" sz="1400" dirty="0" smtClean="0"/>
              <a:t>famous unsolved </a:t>
            </a:r>
            <a:r>
              <a:rPr lang="en-US" sz="1400" dirty="0"/>
              <a:t>problems in the field of computation theory.</a:t>
            </a:r>
            <a:br>
              <a:rPr lang="en-US" sz="1400" dirty="0"/>
            </a:br>
            <a:r>
              <a:rPr lang="en-US" sz="1400" dirty="0"/>
              <a:t>At its </a:t>
            </a:r>
            <a:r>
              <a:rPr lang="en-US" sz="1400" dirty="0" smtClean="0"/>
              <a:t>best case</a:t>
            </a:r>
            <a:r>
              <a:rPr lang="en-US" sz="1400" dirty="0"/>
              <a:t>, you can look for an approximate </a:t>
            </a:r>
            <a:r>
              <a:rPr lang="en-US" sz="1400" dirty="0" smtClean="0"/>
              <a:t>solution</a:t>
            </a:r>
            <a:r>
              <a:rPr lang="ru-RU" sz="1400" dirty="0" smtClean="0"/>
              <a:t> </a:t>
            </a:r>
            <a:r>
              <a:rPr lang="en-US" sz="1400" dirty="0" smtClean="0"/>
              <a:t>with dynamical programming.</a:t>
            </a:r>
            <a:r>
              <a:rPr lang="en-US" sz="1400" dirty="0"/>
              <a:t/>
            </a:r>
            <a:br>
              <a:rPr lang="en-US" sz="1400" dirty="0"/>
            </a:br>
            <a:endParaRPr lang="en-US" sz="1400" dirty="0"/>
          </a:p>
        </p:txBody>
      </p:sp>
    </p:spTree>
    <p:extLst>
      <p:ext uri="{BB962C8B-B14F-4D97-AF65-F5344CB8AC3E}">
        <p14:creationId xmlns:p14="http://schemas.microsoft.com/office/powerpoint/2010/main" val="404265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Hash tables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464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Graphs</a:t>
            </a:r>
            <a:endParaRPr lang="en-US" dirty="0"/>
          </a:p>
        </p:txBody>
      </p:sp>
      <p:sp>
        <p:nvSpPr>
          <p:cNvPr id="3" name="Content Placeholder 2"/>
          <p:cNvSpPr>
            <a:spLocks noGrp="1"/>
          </p:cNvSpPr>
          <p:nvPr>
            <p:ph idx="1"/>
          </p:nvPr>
        </p:nvSpPr>
        <p:spPr/>
        <p:txBody>
          <a:bodyPr/>
          <a:lstStyle/>
          <a:p>
            <a:r>
              <a:rPr lang="ru-RU" dirty="0"/>
              <a:t>Задача о семи </a:t>
            </a:r>
            <a:r>
              <a:rPr lang="ru-RU" dirty="0" smtClean="0"/>
              <a:t>мостах</a:t>
            </a:r>
            <a:endParaRPr lang="en-US" dirty="0" smtClean="0"/>
          </a:p>
          <a:p>
            <a:endParaRPr lang="en-US" dirty="0"/>
          </a:p>
          <a:p>
            <a:r>
              <a:rPr lang="en-US" dirty="0" smtClean="0"/>
              <a:t>Dracula for </a:t>
            </a:r>
            <a:r>
              <a:rPr lang="en-US" smtClean="0"/>
              <a:t>graph visualization</a:t>
            </a:r>
            <a:endParaRPr lang="ru-RU" dirty="0"/>
          </a:p>
          <a:p>
            <a:endParaRPr lang="en-US" dirty="0"/>
          </a:p>
        </p:txBody>
      </p:sp>
    </p:spTree>
    <p:extLst>
      <p:ext uri="{BB962C8B-B14F-4D97-AF65-F5344CB8AC3E}">
        <p14:creationId xmlns:p14="http://schemas.microsoft.com/office/powerpoint/2010/main" val="1141804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a:t>
            </a:r>
            <a:endParaRPr lang="en-US" dirty="0"/>
          </a:p>
        </p:txBody>
      </p:sp>
      <p:sp>
        <p:nvSpPr>
          <p:cNvPr id="3" name="Content Placeholder 2"/>
          <p:cNvSpPr>
            <a:spLocks noGrp="1"/>
          </p:cNvSpPr>
          <p:nvPr>
            <p:ph idx="1"/>
          </p:nvPr>
        </p:nvSpPr>
        <p:spPr/>
        <p:txBody>
          <a:bodyPr/>
          <a:lstStyle/>
          <a:p>
            <a:r>
              <a:rPr lang="en-US" dirty="0" smtClean="0"/>
              <a:t>Open all depends</a:t>
            </a:r>
          </a:p>
          <a:p>
            <a:r>
              <a:rPr lang="en-US" dirty="0" err="1" smtClean="0">
                <a:solidFill>
                  <a:srgbClr val="FF0000"/>
                </a:solidFill>
              </a:rPr>
              <a:t>Kapy</a:t>
            </a:r>
            <a:r>
              <a:rPr lang="en-US" dirty="0" smtClean="0">
                <a:solidFill>
                  <a:srgbClr val="FF0000"/>
                </a:solidFill>
              </a:rPr>
              <a:t> </a:t>
            </a:r>
            <a:r>
              <a:rPr lang="en-US" dirty="0" err="1" smtClean="0">
                <a:solidFill>
                  <a:srgbClr val="FF0000"/>
                </a:solidFill>
              </a:rPr>
              <a:t>algoneri</a:t>
            </a:r>
            <a:r>
              <a:rPr lang="en-US" dirty="0" smtClean="0">
                <a:solidFill>
                  <a:srgbClr val="FF0000"/>
                </a:solidFill>
              </a:rPr>
              <a:t> u ds </a:t>
            </a:r>
            <a:r>
              <a:rPr lang="en-US" dirty="0" err="1" smtClean="0">
                <a:solidFill>
                  <a:srgbClr val="FF0000"/>
                </a:solidFill>
              </a:rPr>
              <a:t>neri</a:t>
            </a:r>
            <a:r>
              <a:rPr lang="en-US" dirty="0" smtClean="0">
                <a:solidFill>
                  <a:srgbClr val="FF0000"/>
                </a:solidFill>
              </a:rPr>
              <a:t> </a:t>
            </a:r>
            <a:r>
              <a:rPr lang="en-US" dirty="0" err="1" smtClean="0">
                <a:solidFill>
                  <a:srgbClr val="FF0000"/>
                </a:solidFill>
              </a:rPr>
              <a:t>mej</a:t>
            </a:r>
            <a:endParaRPr lang="en-US" dirty="0" smtClean="0">
              <a:solidFill>
                <a:srgbClr val="FF0000"/>
              </a:solidFill>
            </a:endParaRPr>
          </a:p>
          <a:p>
            <a:endParaRPr lang="en-US" dirty="0"/>
          </a:p>
        </p:txBody>
      </p:sp>
    </p:spTree>
    <p:extLst>
      <p:ext uri="{BB962C8B-B14F-4D97-AF65-F5344CB8AC3E}">
        <p14:creationId xmlns:p14="http://schemas.microsoft.com/office/powerpoint/2010/main" val="3205067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Dijkstra's </a:t>
            </a:r>
            <a:r>
              <a:rPr lang="en-US" b="1" dirty="0" smtClean="0"/>
              <a:t>algorithm and A*</a:t>
            </a:r>
            <a:endParaRPr lang="en-US" dirty="0"/>
          </a:p>
        </p:txBody>
      </p:sp>
      <p:sp>
        <p:nvSpPr>
          <p:cNvPr id="5" name="Rectangle 4"/>
          <p:cNvSpPr/>
          <p:nvPr/>
        </p:nvSpPr>
        <p:spPr>
          <a:xfrm>
            <a:off x="838200" y="1690688"/>
            <a:ext cx="10515600" cy="1200329"/>
          </a:xfrm>
          <a:prstGeom prst="rect">
            <a:avLst/>
          </a:prstGeom>
        </p:spPr>
        <p:txBody>
          <a:bodyPr wrap="square">
            <a:spAutoFit/>
          </a:bodyPr>
          <a:lstStyle/>
          <a:p>
            <a:r>
              <a:rPr lang="en-US" dirty="0"/>
              <a:t>Dijkstra's algorithm (also called uniform cost search) allows us to prioritize path exploration. Instead of exploring all possible paths uniformly, he favors low cost paths. We can set a reduced cost to keep the algorithm on roads, an increased cost to avoid forests and enemies, and much more. When the cost of the movement may be different, we use it instead of Breadth First Search.</a:t>
            </a:r>
          </a:p>
        </p:txBody>
      </p:sp>
      <p:sp>
        <p:nvSpPr>
          <p:cNvPr id="6" name="Rectangle 5"/>
          <p:cNvSpPr/>
          <p:nvPr/>
        </p:nvSpPr>
        <p:spPr>
          <a:xfrm>
            <a:off x="838200" y="3457486"/>
            <a:ext cx="6096000" cy="1200329"/>
          </a:xfrm>
          <a:prstGeom prst="rect">
            <a:avLst/>
          </a:prstGeom>
        </p:spPr>
        <p:txBody>
          <a:bodyPr>
            <a:spAutoFit/>
          </a:bodyPr>
          <a:lstStyle/>
          <a:p>
            <a:r>
              <a:rPr lang="en-US" dirty="0"/>
              <a:t>A * is a modification of Dijkstra's algorithm optimized for a single endpoint. Dijkstra's algorithm can find paths to all points, A * finds a path to one point. He prioritizes paths that lead closer to the goal.</a:t>
            </a:r>
          </a:p>
        </p:txBody>
      </p:sp>
    </p:spTree>
    <p:extLst>
      <p:ext uri="{BB962C8B-B14F-4D97-AF65-F5344CB8AC3E}">
        <p14:creationId xmlns:p14="http://schemas.microsoft.com/office/powerpoint/2010/main" val="3888841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629" y="1"/>
            <a:ext cx="10515600" cy="698500"/>
          </a:xfrm>
        </p:spPr>
        <p:txBody>
          <a:bodyPr/>
          <a:lstStyle/>
          <a:p>
            <a:r>
              <a:rPr lang="en-US" b="1" dirty="0"/>
              <a:t>Big O</a:t>
            </a:r>
            <a:endParaRPr lang="en-US" dirty="0"/>
          </a:p>
        </p:txBody>
      </p:sp>
      <p:sp>
        <p:nvSpPr>
          <p:cNvPr id="4" name="Title 1"/>
          <p:cNvSpPr txBox="1">
            <a:spLocks/>
          </p:cNvSpPr>
          <p:nvPr/>
        </p:nvSpPr>
        <p:spPr>
          <a:xfrm>
            <a:off x="773629" y="698501"/>
            <a:ext cx="9144000" cy="69426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r>
              <a:rPr lang="en-US" sz="2800" dirty="0"/>
              <a:t>But imagine spaceship problem</a:t>
            </a:r>
          </a:p>
        </p:txBody>
      </p:sp>
      <p:graphicFrame>
        <p:nvGraphicFramePr>
          <p:cNvPr id="6" name="Simple and binary search"/>
          <p:cNvGraphicFramePr>
            <a:graphicFrameLocks noGrp="1"/>
          </p:cNvGraphicFramePr>
          <p:nvPr>
            <p:extLst>
              <p:ext uri="{D42A27DB-BD31-4B8C-83A1-F6EECF244321}">
                <p14:modId xmlns:p14="http://schemas.microsoft.com/office/powerpoint/2010/main" val="3043244617"/>
              </p:ext>
            </p:extLst>
          </p:nvPr>
        </p:nvGraphicFramePr>
        <p:xfrm>
          <a:off x="773629" y="3139653"/>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122472040"/>
                    </a:ext>
                  </a:extLst>
                </a:gridCol>
                <a:gridCol w="3505200">
                  <a:extLst>
                    <a:ext uri="{9D8B030D-6E8A-4147-A177-3AD203B41FA5}">
                      <a16:colId xmlns:a16="http://schemas.microsoft.com/office/drawing/2014/main" val="749935111"/>
                    </a:ext>
                  </a:extLst>
                </a:gridCol>
                <a:gridCol w="3505200">
                  <a:extLst>
                    <a:ext uri="{9D8B030D-6E8A-4147-A177-3AD203B41FA5}">
                      <a16:colId xmlns:a16="http://schemas.microsoft.com/office/drawing/2014/main" val="1946133717"/>
                    </a:ext>
                  </a:extLst>
                </a:gridCol>
              </a:tblGrid>
              <a:tr h="370840">
                <a:tc>
                  <a:txBody>
                    <a:bodyPr/>
                    <a:lstStyle/>
                    <a:p>
                      <a:endParaRPr lang="en-US" sz="1800" b="1" kern="1200" dirty="0">
                        <a:solidFill>
                          <a:schemeClr val="lt1"/>
                        </a:solidFill>
                        <a:latin typeface="+mn-lt"/>
                        <a:ea typeface="+mn-ea"/>
                        <a:cs typeface="+mn-cs"/>
                      </a:endParaRPr>
                    </a:p>
                  </a:txBody>
                  <a:tcPr/>
                </a:tc>
                <a:tc>
                  <a:txBody>
                    <a:bodyPr/>
                    <a:lstStyle/>
                    <a:p>
                      <a:r>
                        <a:rPr lang="en-US" sz="1800" b="1" kern="1200" dirty="0" smtClean="0">
                          <a:solidFill>
                            <a:schemeClr val="lt1"/>
                          </a:solidFill>
                          <a:latin typeface="+mn-lt"/>
                          <a:ea typeface="+mn-ea"/>
                          <a:cs typeface="+mn-cs"/>
                        </a:rPr>
                        <a:t>Binary search</a:t>
                      </a:r>
                      <a:endParaRPr lang="en-US" sz="1800" b="1" kern="1200" dirty="0">
                        <a:solidFill>
                          <a:schemeClr val="lt1"/>
                        </a:solidFill>
                        <a:latin typeface="+mn-lt"/>
                        <a:ea typeface="+mn-ea"/>
                        <a:cs typeface="+mn-cs"/>
                      </a:endParaRPr>
                    </a:p>
                  </a:txBody>
                  <a:tcPr/>
                </a:tc>
                <a:tc>
                  <a:txBody>
                    <a:bodyPr/>
                    <a:lstStyle/>
                    <a:p>
                      <a:r>
                        <a:rPr lang="en-US" sz="1800" b="1" kern="1200" dirty="0" smtClean="0">
                          <a:solidFill>
                            <a:schemeClr val="lt1"/>
                          </a:solidFill>
                          <a:latin typeface="+mn-lt"/>
                          <a:ea typeface="+mn-ea"/>
                          <a:cs typeface="+mn-cs"/>
                        </a:rPr>
                        <a:t>Simple search</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552935751"/>
                  </a:ext>
                </a:extLst>
              </a:tr>
              <a:tr h="370840">
                <a:tc>
                  <a:txBody>
                    <a:bodyPr/>
                    <a:lstStyle/>
                    <a:p>
                      <a:r>
                        <a:rPr lang="en-US" sz="1800" b="1" kern="1200" dirty="0" smtClean="0">
                          <a:solidFill>
                            <a:schemeClr val="lt1"/>
                          </a:solidFill>
                          <a:latin typeface="+mn-lt"/>
                          <a:ea typeface="+mn-ea"/>
                          <a:cs typeface="+mn-cs"/>
                        </a:rPr>
                        <a:t>100 elements</a:t>
                      </a:r>
                      <a:endParaRPr lang="en-US" sz="1800" b="1" kern="1200" dirty="0">
                        <a:solidFill>
                          <a:schemeClr val="lt1"/>
                        </a:solidFill>
                        <a:latin typeface="+mn-lt"/>
                        <a:ea typeface="+mn-ea"/>
                        <a:cs typeface="+mn-cs"/>
                      </a:endParaRPr>
                    </a:p>
                  </a:txBody>
                  <a:tcPr/>
                </a:tc>
                <a:tc>
                  <a:txBody>
                    <a:bodyPr/>
                    <a:lstStyle/>
                    <a:p>
                      <a:r>
                        <a:rPr lang="en-US" sz="1800" b="1" kern="1200" dirty="0" smtClean="0">
                          <a:solidFill>
                            <a:schemeClr val="lt1"/>
                          </a:solidFill>
                          <a:latin typeface="+mn-lt"/>
                          <a:ea typeface="+mn-ea"/>
                          <a:cs typeface="+mn-cs"/>
                        </a:rPr>
                        <a:t>7</a:t>
                      </a:r>
                      <a:r>
                        <a:rPr lang="ru-RU" sz="1800" b="1" kern="120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ms</a:t>
                      </a:r>
                      <a:endParaRPr lang="en-US" sz="1800" b="1" kern="1200" dirty="0">
                        <a:solidFill>
                          <a:schemeClr val="lt1"/>
                        </a:solidFill>
                        <a:latin typeface="+mn-lt"/>
                        <a:ea typeface="+mn-ea"/>
                        <a:cs typeface="+mn-cs"/>
                      </a:endParaRPr>
                    </a:p>
                  </a:txBody>
                  <a:tcPr/>
                </a:tc>
                <a:tc>
                  <a:txBody>
                    <a:bodyPr/>
                    <a:lstStyle/>
                    <a:p>
                      <a:r>
                        <a:rPr lang="ru-RU" sz="1800" b="1" kern="1200" dirty="0" smtClean="0">
                          <a:solidFill>
                            <a:schemeClr val="lt1"/>
                          </a:solidFill>
                          <a:latin typeface="+mn-lt"/>
                          <a:ea typeface="+mn-ea"/>
                          <a:cs typeface="+mn-cs"/>
                        </a:rPr>
                        <a:t>100 </a:t>
                      </a:r>
                      <a:r>
                        <a:rPr lang="en-US" sz="1800" b="1" kern="1200" dirty="0" smtClean="0">
                          <a:solidFill>
                            <a:schemeClr val="lt1"/>
                          </a:solidFill>
                          <a:latin typeface="+mn-lt"/>
                          <a:ea typeface="+mn-ea"/>
                          <a:cs typeface="+mn-cs"/>
                        </a:rPr>
                        <a:t>ms</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105402295"/>
                  </a:ext>
                </a:extLst>
              </a:tr>
            </a:tbl>
          </a:graphicData>
        </a:graphic>
      </p:graphicFrame>
      <p:sp>
        <p:nvSpPr>
          <p:cNvPr id="3" name="Rectangle 2"/>
          <p:cNvSpPr/>
          <p:nvPr/>
        </p:nvSpPr>
        <p:spPr>
          <a:xfrm>
            <a:off x="773629" y="1352604"/>
            <a:ext cx="8217971" cy="1477328"/>
          </a:xfrm>
          <a:prstGeom prst="rect">
            <a:avLst/>
          </a:prstGeom>
        </p:spPr>
        <p:txBody>
          <a:bodyPr wrap="square">
            <a:spAutoFit/>
          </a:bodyPr>
          <a:lstStyle/>
          <a:p>
            <a:r>
              <a:rPr lang="en-US" dirty="0"/>
              <a:t>Bob is writing a search algorithm for </a:t>
            </a:r>
            <a:r>
              <a:rPr lang="en-US" dirty="0" smtClean="0"/>
              <a:t>Elon Musk’s. </a:t>
            </a:r>
            <a:r>
              <a:rPr lang="en-US" dirty="0"/>
              <a:t>Its algorithm will work when the rocket flies up to the moon, and will help calculate the landing point</a:t>
            </a:r>
            <a:r>
              <a:rPr lang="en-US" dirty="0" smtClean="0"/>
              <a:t>.</a:t>
            </a:r>
            <a:endParaRPr lang="ru-RU" dirty="0" smtClean="0"/>
          </a:p>
          <a:p>
            <a:r>
              <a:rPr lang="en-US" dirty="0"/>
              <a:t>Let's say it takes 1 millisecond to check one </a:t>
            </a:r>
            <a:r>
              <a:rPr lang="en-US" dirty="0" smtClean="0"/>
              <a:t>item</a:t>
            </a:r>
          </a:p>
          <a:p>
            <a:r>
              <a:rPr lang="en-US" dirty="0"/>
              <a:t>Bob has only 10 seconds to choose a landing </a:t>
            </a:r>
            <a:r>
              <a:rPr lang="en-US" dirty="0" smtClean="0"/>
              <a:t>site, </a:t>
            </a:r>
            <a:r>
              <a:rPr lang="en-US" dirty="0"/>
              <a:t>if it does not meet this time, then the moment for landing will be missed</a:t>
            </a:r>
          </a:p>
        </p:txBody>
      </p:sp>
      <p:graphicFrame>
        <p:nvGraphicFramePr>
          <p:cNvPr id="8" name="Binary search"/>
          <p:cNvGraphicFramePr>
            <a:graphicFrameLocks noGrp="1"/>
          </p:cNvGraphicFramePr>
          <p:nvPr>
            <p:extLst>
              <p:ext uri="{D42A27DB-BD31-4B8C-83A1-F6EECF244321}">
                <p14:modId xmlns:p14="http://schemas.microsoft.com/office/powerpoint/2010/main" val="2865625607"/>
              </p:ext>
            </p:extLst>
          </p:nvPr>
        </p:nvGraphicFramePr>
        <p:xfrm>
          <a:off x="773629" y="3877796"/>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57806248"/>
                    </a:ext>
                  </a:extLst>
                </a:gridCol>
                <a:gridCol w="3505200">
                  <a:extLst>
                    <a:ext uri="{9D8B030D-6E8A-4147-A177-3AD203B41FA5}">
                      <a16:colId xmlns:a16="http://schemas.microsoft.com/office/drawing/2014/main" val="623571955"/>
                    </a:ext>
                  </a:extLst>
                </a:gridCol>
                <a:gridCol w="3505200">
                  <a:extLst>
                    <a:ext uri="{9D8B030D-6E8A-4147-A177-3AD203B41FA5}">
                      <a16:colId xmlns:a16="http://schemas.microsoft.com/office/drawing/2014/main" val="1896878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10 000 elements</a:t>
                      </a:r>
                    </a:p>
                  </a:txBody>
                  <a:tcPr/>
                </a:tc>
                <a:tc>
                  <a:txBody>
                    <a:bodyPr/>
                    <a:lstStyle/>
                    <a:p>
                      <a:r>
                        <a:rPr lang="en-US" sz="1800" b="1" kern="1200" dirty="0" smtClean="0">
                          <a:solidFill>
                            <a:schemeClr val="lt1"/>
                          </a:solidFill>
                          <a:latin typeface="+mn-lt"/>
                          <a:ea typeface="+mn-ea"/>
                          <a:cs typeface="+mn-cs"/>
                        </a:rPr>
                        <a:t>14</a:t>
                      </a:r>
                      <a:r>
                        <a:rPr lang="ru-RU" sz="1800" b="1" kern="120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ms</a:t>
                      </a:r>
                      <a:endParaRPr lang="en-US" sz="1800" b="1" kern="1200" dirty="0">
                        <a:solidFill>
                          <a:schemeClr val="lt1"/>
                        </a:solidFill>
                        <a:latin typeface="+mn-lt"/>
                        <a:ea typeface="+mn-ea"/>
                        <a:cs typeface="+mn-cs"/>
                      </a:endParaRPr>
                    </a:p>
                  </a:txBody>
                  <a:tcPr/>
                </a:tc>
                <a:tc>
                  <a:txBody>
                    <a:bodyPr/>
                    <a:lstStyle/>
                    <a:p>
                      <a:r>
                        <a:rPr lang="en-US" sz="1800" b="1" kern="1200" dirty="0" smtClean="0">
                          <a:solidFill>
                            <a:schemeClr val="lt1"/>
                          </a:solidFill>
                          <a:latin typeface="+mn-lt"/>
                          <a:ea typeface="+mn-ea"/>
                          <a:cs typeface="+mn-cs"/>
                        </a:rPr>
                        <a:t>10</a:t>
                      </a:r>
                      <a:r>
                        <a:rPr lang="ru-RU" sz="1800" b="1" kern="120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s</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725018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1 000 000 elements</a:t>
                      </a:r>
                    </a:p>
                  </a:txBody>
                  <a:tcPr/>
                </a:tc>
                <a:tc>
                  <a:txBody>
                    <a:bodyPr/>
                    <a:lstStyle/>
                    <a:p>
                      <a:r>
                        <a:rPr lang="en-US" sz="1800" b="1" kern="1200" dirty="0" smtClean="0">
                          <a:solidFill>
                            <a:schemeClr val="lt1"/>
                          </a:solidFill>
                          <a:latin typeface="+mn-lt"/>
                          <a:ea typeface="+mn-ea"/>
                          <a:cs typeface="+mn-cs"/>
                        </a:rPr>
                        <a:t>32</a:t>
                      </a:r>
                      <a:r>
                        <a:rPr lang="ru-RU" sz="1800" b="1" kern="120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ms</a:t>
                      </a:r>
                      <a:endParaRPr lang="en-US" sz="1800" b="1" kern="1200" dirty="0">
                        <a:solidFill>
                          <a:schemeClr val="lt1"/>
                        </a:solidFill>
                        <a:latin typeface="+mn-lt"/>
                        <a:ea typeface="+mn-ea"/>
                        <a:cs typeface="+mn-cs"/>
                      </a:endParaRPr>
                    </a:p>
                  </a:txBody>
                  <a:tcPr/>
                </a:tc>
                <a:tc>
                  <a:txBody>
                    <a:bodyPr/>
                    <a:lstStyle/>
                    <a:p>
                      <a:r>
                        <a:rPr lang="en-US" sz="1800" b="1" kern="1200" dirty="0" smtClean="0">
                          <a:solidFill>
                            <a:schemeClr val="lt1"/>
                          </a:solidFill>
                          <a:latin typeface="+mn-lt"/>
                          <a:ea typeface="+mn-ea"/>
                          <a:cs typeface="+mn-cs"/>
                        </a:rPr>
                        <a:t>11</a:t>
                      </a:r>
                      <a:r>
                        <a:rPr lang="ru-RU" sz="1800" b="1" kern="120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day</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3680812606"/>
                  </a:ext>
                </a:extLst>
              </a:tr>
            </a:tbl>
          </a:graphicData>
        </a:graphic>
      </p:graphicFrame>
    </p:spTree>
    <p:extLst>
      <p:ext uri="{BB962C8B-B14F-4D97-AF65-F5344CB8AC3E}">
        <p14:creationId xmlns:p14="http://schemas.microsoft.com/office/powerpoint/2010/main" val="335279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629" y="0"/>
            <a:ext cx="10515600" cy="1325563"/>
          </a:xfrm>
        </p:spPr>
        <p:txBody>
          <a:bodyPr/>
          <a:lstStyle/>
          <a:p>
            <a:r>
              <a:rPr lang="en-US" b="1" dirty="0"/>
              <a:t>Big O</a:t>
            </a:r>
            <a:endParaRPr lang="en-US" dirty="0"/>
          </a:p>
        </p:txBody>
      </p:sp>
      <p:sp>
        <p:nvSpPr>
          <p:cNvPr id="4" name="Title 1"/>
          <p:cNvSpPr txBox="1">
            <a:spLocks/>
          </p:cNvSpPr>
          <p:nvPr/>
        </p:nvSpPr>
        <p:spPr>
          <a:xfrm>
            <a:off x="773629" y="1325563"/>
            <a:ext cx="9144000" cy="69426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r>
              <a:rPr lang="en-US" dirty="0" smtClean="0"/>
              <a:t>Why we need Big O notation?</a:t>
            </a:r>
            <a:endParaRPr lang="en-US" dirty="0"/>
          </a:p>
        </p:txBody>
      </p:sp>
      <p:sp>
        <p:nvSpPr>
          <p:cNvPr id="5" name="Subtitle 2"/>
          <p:cNvSpPr txBox="1">
            <a:spLocks/>
          </p:cNvSpPr>
          <p:nvPr/>
        </p:nvSpPr>
        <p:spPr>
          <a:xfrm>
            <a:off x="773629" y="3773701"/>
            <a:ext cx="10515600" cy="122787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a:p>
            <a:pPr marL="0" indent="0">
              <a:buNone/>
            </a:pPr>
            <a:r>
              <a:rPr lang="en-US" dirty="0" smtClean="0"/>
              <a:t>Need numeric presentation of that</a:t>
            </a:r>
          </a:p>
          <a:p>
            <a:pPr marL="0" indent="0">
              <a:buNone/>
            </a:pPr>
            <a:r>
              <a:rPr lang="en-US" dirty="0" smtClean="0"/>
              <a:t>Sometime best solution is that, what working</a:t>
            </a:r>
          </a:p>
        </p:txBody>
      </p:sp>
      <p:graphicFrame>
        <p:nvGraphicFramePr>
          <p:cNvPr id="7" name="Table 6"/>
          <p:cNvGraphicFramePr>
            <a:graphicFrameLocks noGrp="1"/>
          </p:cNvGraphicFramePr>
          <p:nvPr>
            <p:extLst>
              <p:ext uri="{D42A27DB-BD31-4B8C-83A1-F6EECF244321}">
                <p14:modId xmlns:p14="http://schemas.microsoft.com/office/powerpoint/2010/main" val="2521536423"/>
              </p:ext>
            </p:extLst>
          </p:nvPr>
        </p:nvGraphicFramePr>
        <p:xfrm>
          <a:off x="773629" y="3157463"/>
          <a:ext cx="10515600" cy="375984"/>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35600199"/>
                    </a:ext>
                  </a:extLst>
                </a:gridCol>
                <a:gridCol w="2103120">
                  <a:extLst>
                    <a:ext uri="{9D8B030D-6E8A-4147-A177-3AD203B41FA5}">
                      <a16:colId xmlns:a16="http://schemas.microsoft.com/office/drawing/2014/main" val="4048118972"/>
                    </a:ext>
                  </a:extLst>
                </a:gridCol>
                <a:gridCol w="2103120">
                  <a:extLst>
                    <a:ext uri="{9D8B030D-6E8A-4147-A177-3AD203B41FA5}">
                      <a16:colId xmlns:a16="http://schemas.microsoft.com/office/drawing/2014/main" val="4260469287"/>
                    </a:ext>
                  </a:extLst>
                </a:gridCol>
                <a:gridCol w="2103120">
                  <a:extLst>
                    <a:ext uri="{9D8B030D-6E8A-4147-A177-3AD203B41FA5}">
                      <a16:colId xmlns:a16="http://schemas.microsoft.com/office/drawing/2014/main" val="1621362365"/>
                    </a:ext>
                  </a:extLst>
                </a:gridCol>
                <a:gridCol w="2103120">
                  <a:extLst>
                    <a:ext uri="{9D8B030D-6E8A-4147-A177-3AD203B41FA5}">
                      <a16:colId xmlns:a16="http://schemas.microsoft.com/office/drawing/2014/main" val="1092794642"/>
                    </a:ext>
                  </a:extLst>
                </a:gridCol>
              </a:tblGrid>
              <a:tr h="1854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latin typeface="+mn-lt"/>
                          <a:ea typeface="+mn-ea"/>
                          <a:cs typeface="+mn-cs"/>
                        </a:rPr>
                        <a:t>Excellent</a:t>
                      </a:r>
                      <a:endParaRPr lang="en-US" sz="1800" b="1" kern="1200" dirty="0">
                        <a:solidFill>
                          <a:schemeClr val="lt1"/>
                        </a:solidFill>
                        <a:latin typeface="+mn-lt"/>
                        <a:ea typeface="+mn-ea"/>
                        <a:cs typeface="+mn-cs"/>
                      </a:endParaRPr>
                    </a:p>
                  </a:txBody>
                  <a:tcPr>
                    <a:solidFill>
                      <a:srgbClr val="92D050"/>
                    </a:solidFill>
                  </a:tcPr>
                </a:tc>
                <a:tc>
                  <a:txBody>
                    <a:bodyPr/>
                    <a:lstStyle/>
                    <a:p>
                      <a:r>
                        <a:rPr lang="en-US" dirty="0" smtClean="0"/>
                        <a:t>Pretty good</a:t>
                      </a:r>
                      <a:endParaRPr lang="en-US" dirty="0"/>
                    </a:p>
                  </a:txBody>
                  <a:tcPr>
                    <a:solidFill>
                      <a:schemeClr val="accent3">
                        <a:lumMod val="75000"/>
                      </a:schemeClr>
                    </a:solidFill>
                  </a:tcPr>
                </a:tc>
                <a:tc>
                  <a:txBody>
                    <a:bodyPr/>
                    <a:lstStyle/>
                    <a:p>
                      <a:r>
                        <a:rPr lang="en-US" dirty="0" smtClean="0"/>
                        <a:t>Only ok</a:t>
                      </a:r>
                      <a:endParaRPr lang="en-US" dirty="0"/>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Ehhh</a:t>
                      </a:r>
                    </a:p>
                  </a:txBody>
                  <a:tcPr>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Awful</a:t>
                      </a:r>
                    </a:p>
                  </a:txBody>
                  <a:tcPr>
                    <a:solidFill>
                      <a:srgbClr val="C00000"/>
                    </a:solidFill>
                  </a:tcPr>
                </a:tc>
                <a:extLst>
                  <a:ext uri="{0D108BD9-81ED-4DB2-BD59-A6C34878D82A}">
                    <a16:rowId xmlns:a16="http://schemas.microsoft.com/office/drawing/2014/main" val="1845677948"/>
                  </a:ext>
                </a:extLst>
              </a:tr>
            </a:tbl>
          </a:graphicData>
        </a:graphic>
      </p:graphicFrame>
      <p:sp>
        <p:nvSpPr>
          <p:cNvPr id="8" name="Rectangle 7"/>
          <p:cNvSpPr/>
          <p:nvPr/>
        </p:nvSpPr>
        <p:spPr>
          <a:xfrm>
            <a:off x="773629" y="2266736"/>
            <a:ext cx="10515600" cy="369332"/>
          </a:xfrm>
          <a:prstGeom prst="rect">
            <a:avLst/>
          </a:prstGeom>
        </p:spPr>
        <p:txBody>
          <a:bodyPr wrap="square">
            <a:spAutoFit/>
          </a:bodyPr>
          <a:lstStyle/>
          <a:p>
            <a:r>
              <a:rPr lang="en-US" dirty="0"/>
              <a:t>Imagine how much implementations we have of the same function, how know witch one of them is best?</a:t>
            </a:r>
          </a:p>
        </p:txBody>
      </p:sp>
    </p:spTree>
    <p:extLst>
      <p:ext uri="{BB962C8B-B14F-4D97-AF65-F5344CB8AC3E}">
        <p14:creationId xmlns:p14="http://schemas.microsoft.com/office/powerpoint/2010/main" val="2976779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patterns</a:t>
            </a:r>
            <a:endParaRPr lang="en-US" dirty="0"/>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t>Divide-and-conquer</a:t>
            </a:r>
            <a:br>
              <a:rPr lang="en-US" dirty="0" smtClean="0"/>
            </a:br>
            <a:r>
              <a:rPr lang="en-US" dirty="0"/>
              <a:t/>
            </a:r>
            <a:br>
              <a:rPr lang="en-US" dirty="0"/>
            </a:br>
            <a:r>
              <a:rPr lang="en-US" dirty="0" smtClean="0"/>
              <a:t>Merge </a:t>
            </a:r>
            <a:r>
              <a:rPr lang="en-US" dirty="0"/>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Recursion</a:t>
            </a:r>
            <a:endParaRPr lang="en-US" dirty="0"/>
          </a:p>
        </p:txBody>
      </p:sp>
      <p:sp>
        <p:nvSpPr>
          <p:cNvPr id="3" name="Rectangle 2"/>
          <p:cNvSpPr/>
          <p:nvPr/>
        </p:nvSpPr>
        <p:spPr>
          <a:xfrm>
            <a:off x="838200" y="1864570"/>
            <a:ext cx="7127592" cy="646331"/>
          </a:xfrm>
          <a:prstGeom prst="rect">
            <a:avLst/>
          </a:prstGeom>
        </p:spPr>
        <p:txBody>
          <a:bodyPr wrap="none">
            <a:spAutoFit/>
          </a:bodyPr>
          <a:lstStyle/>
          <a:p>
            <a:pPr marL="285750" indent="-285750">
              <a:buFont typeface="Arial" panose="020B0604020202020204" pitchFamily="34" charset="0"/>
              <a:buChar char="•"/>
            </a:pPr>
            <a:r>
              <a:rPr lang="en-US" dirty="0"/>
              <a:t>when a function calls itself, it is called recursion</a:t>
            </a:r>
            <a:r>
              <a:rPr lang="en-US" dirty="0" smtClean="0"/>
              <a:t>.</a:t>
            </a:r>
          </a:p>
          <a:p>
            <a:pPr marL="285750" indent="-285750">
              <a:buFont typeface="Arial" panose="020B0604020202020204" pitchFamily="34" charset="0"/>
              <a:buChar char="•"/>
            </a:pPr>
            <a:r>
              <a:rPr lang="en-US" dirty="0"/>
              <a:t>each recursive function </a:t>
            </a:r>
            <a:r>
              <a:rPr lang="en-US" dirty="0" smtClean="0"/>
              <a:t>should there </a:t>
            </a:r>
            <a:r>
              <a:rPr lang="en-US" dirty="0"/>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sort</a:t>
            </a:r>
            <a:endParaRPr lang="en-US" dirty="0"/>
          </a:p>
        </p:txBody>
      </p:sp>
      <p:sp>
        <p:nvSpPr>
          <p:cNvPr id="3" name="Rectangle 2"/>
          <p:cNvSpPr/>
          <p:nvPr/>
        </p:nvSpPr>
        <p:spPr>
          <a:xfrm>
            <a:off x="838200" y="1515608"/>
            <a:ext cx="6096000" cy="3970318"/>
          </a:xfrm>
          <a:prstGeom prst="rect">
            <a:avLst/>
          </a:prstGeom>
        </p:spPr>
        <p:txBody>
          <a:bodyPr>
            <a:spAutoFit/>
          </a:bodyPr>
          <a:lstStyle/>
          <a:p>
            <a:r>
              <a:rPr lang="en-US" dirty="0"/>
              <a:t>the C standard library includes a function called </a:t>
            </a:r>
            <a:r>
              <a:rPr lang="en-US" dirty="0" err="1" smtClean="0"/>
              <a:t>qsort</a:t>
            </a:r>
            <a:r>
              <a:rPr lang="en-US" dirty="0" smtClean="0"/>
              <a:t>() </a:t>
            </a:r>
            <a:r>
              <a:rPr lang="en-US" dirty="0"/>
              <a:t>that implements quicksort. </a:t>
            </a:r>
            <a:r>
              <a:rPr lang="en-US" dirty="0" smtClean="0"/>
              <a:t>Quick sorting </a:t>
            </a:r>
            <a:r>
              <a:rPr lang="en-US" dirty="0"/>
              <a:t>is also strategy based </a:t>
            </a:r>
            <a:r>
              <a:rPr lang="en-US" dirty="0" smtClean="0"/>
              <a:t> </a:t>
            </a:r>
            <a:r>
              <a:rPr lang="en-US" dirty="0"/>
              <a:t>Divide-and-conquer</a:t>
            </a:r>
            <a:r>
              <a:rPr lang="en-US" dirty="0" smtClean="0"/>
              <a:t>.</a:t>
            </a:r>
            <a:endParaRPr lang="ru-RU" dirty="0" smtClean="0"/>
          </a:p>
          <a:p>
            <a:endParaRPr lang="ru-RU" dirty="0"/>
          </a:p>
          <a:p>
            <a:r>
              <a:rPr lang="en-US" dirty="0"/>
              <a:t>E</a:t>
            </a:r>
            <a:r>
              <a:rPr lang="en-US" dirty="0" smtClean="0"/>
              <a:t>mpty </a:t>
            </a:r>
            <a:r>
              <a:rPr lang="en-US" dirty="0"/>
              <a:t>arrays and arrays containing only one element will become the base case. Such arrays can simply be returned in their original form -you don't need to sort </a:t>
            </a:r>
            <a:r>
              <a:rPr lang="en-US" dirty="0" smtClean="0"/>
              <a:t>anything, Array </a:t>
            </a:r>
            <a:r>
              <a:rPr lang="en-US" dirty="0"/>
              <a:t>of two </a:t>
            </a:r>
            <a:r>
              <a:rPr lang="en-US" dirty="0" smtClean="0"/>
              <a:t>elements is </a:t>
            </a:r>
            <a:r>
              <a:rPr lang="en-US" dirty="0"/>
              <a:t>also sorted without too much trouble comparing both </a:t>
            </a:r>
            <a:r>
              <a:rPr lang="en-US" dirty="0" smtClean="0"/>
              <a:t>elements . What </a:t>
            </a:r>
            <a:r>
              <a:rPr lang="en-US" dirty="0"/>
              <a:t>about 3 elements? since we are using divide and conquer method, Hence the array must be split until we arrive at the </a:t>
            </a:r>
            <a:r>
              <a:rPr lang="en-US" dirty="0" smtClean="0"/>
              <a:t>base occasion</a:t>
            </a:r>
            <a:r>
              <a:rPr lang="en-US" dirty="0"/>
              <a:t>. The quick sort algorithm works like this: first, an element in the array is selected, which is called the pivot element</a:t>
            </a:r>
            <a:r>
              <a:rPr lang="en-US" dirty="0" smtClean="0"/>
              <a:t>. </a:t>
            </a:r>
            <a:r>
              <a:rPr lang="en-US" dirty="0"/>
              <a:t>And </a:t>
            </a:r>
            <a:r>
              <a:rPr lang="en-US" dirty="0" smtClean="0"/>
              <a:t>continues </a:t>
            </a:r>
            <a:r>
              <a:rPr lang="en-US" dirty="0"/>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t>10,15,7,30,25</a:t>
            </a:r>
          </a:p>
          <a:p>
            <a:r>
              <a:rPr lang="en-US" sz="1000" dirty="0" smtClean="0"/>
              <a:t>7,[10],15,30,25</a:t>
            </a:r>
          </a:p>
          <a:p>
            <a:r>
              <a:rPr lang="en-US" sz="1000" dirty="0" smtClean="0"/>
              <a:t>7,10,[15]30,25</a:t>
            </a:r>
          </a:p>
          <a:p>
            <a:r>
              <a:rPr lang="en-US" sz="1000" dirty="0" smtClean="0"/>
              <a:t>7,</a:t>
            </a:r>
            <a:endParaRPr lang="en-US" sz="1000" dirty="0"/>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t>Most popular sort algorithms Big O</a:t>
            </a:r>
            <a:endParaRPr dirty="0"/>
          </a:p>
        </p:txBody>
      </p:sp>
      <p:graphicFrame>
        <p:nvGraphicFramePr>
          <p:cNvPr id="248" name="Google Shape;248;p24"/>
          <p:cNvGraphicFramePr/>
          <p:nvPr>
            <p:extLst>
              <p:ext uri="{D42A27DB-BD31-4B8C-83A1-F6EECF244321}">
                <p14:modId xmlns:p14="http://schemas.microsoft.com/office/powerpoint/2010/main" val="4270959456"/>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Sorting algorithms</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Speed</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Memory</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Best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Average</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Bubble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Selection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Insertion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lang="en-US"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Merge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Quick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8</a:t>
            </a:fld>
            <a:endParaRPr/>
          </a:p>
        </p:txBody>
      </p:sp>
      <p:grpSp>
        <p:nvGrpSpPr>
          <p:cNvPr id="14" name="Google Shape;1005;p47"/>
          <p:cNvGrpSpPr/>
          <p:nvPr/>
        </p:nvGrpSpPr>
        <p:grpSpPr>
          <a:xfrm>
            <a:off x="7560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structures</a:t>
            </a:r>
            <a:endParaRPr lang="en-US" dirty="0"/>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arial" panose="020B0604020202020204" pitchFamily="34" charset="0"/>
              </a:rPr>
              <a:t>In computer science,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organization, management, and storage format that enables efficient access and modification. More precisely, a </a:t>
            </a:r>
            <a:r>
              <a:rPr lang="en-US" b="1" dirty="0">
                <a:solidFill>
                  <a:srgbClr val="202124"/>
                </a:solidFill>
                <a:latin typeface="arial" panose="020B0604020202020204" pitchFamily="34" charset="0"/>
              </a:rPr>
              <a:t>data structure</a:t>
            </a:r>
            <a:r>
              <a:rPr lang="en-US" dirty="0">
                <a:solidFill>
                  <a:srgbClr val="202124"/>
                </a:solidFill>
                <a:latin typeface="arial" panose="020B0604020202020204" pitchFamily="34" charset="0"/>
              </a:rPr>
              <a:t> is a collection of </a:t>
            </a:r>
            <a:r>
              <a:rPr lang="en-US" b="1" dirty="0">
                <a:solidFill>
                  <a:srgbClr val="202124"/>
                </a:solidFill>
                <a:latin typeface="arial" panose="020B0604020202020204" pitchFamily="34" charset="0"/>
              </a:rPr>
              <a:t>data</a:t>
            </a:r>
            <a:r>
              <a:rPr lang="en-US" dirty="0">
                <a:solidFill>
                  <a:srgbClr val="202124"/>
                </a:solidFill>
                <a:latin typeface="arial" panose="020B0604020202020204" pitchFamily="34" charset="0"/>
              </a:rPr>
              <a:t> values, the relationships among them, and the functions or operations that can be applied to the </a:t>
            </a:r>
            <a:r>
              <a:rPr lang="en-US" b="1" dirty="0">
                <a:solidFill>
                  <a:srgbClr val="202124"/>
                </a:solidFill>
                <a:latin typeface="arial" panose="020B0604020202020204" pitchFamily="34" charset="0"/>
              </a:rPr>
              <a:t>data</a:t>
            </a:r>
            <a:r>
              <a:rPr lang="en-US" dirty="0" smtClean="0">
                <a:solidFill>
                  <a:srgbClr val="202124"/>
                </a:solidFill>
                <a:latin typeface="arial" panose="020B0604020202020204" pitchFamily="34" charset="0"/>
              </a:rPr>
              <a:t>.</a:t>
            </a:r>
          </a:p>
          <a:p>
            <a:endParaRPr lang="en-US" dirty="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Data structures in JavaScript</a:t>
            </a:r>
          </a:p>
          <a:p>
            <a:endParaRPr lang="en-US" dirty="0" smtClean="0">
              <a:solidFill>
                <a:srgbClr val="202124"/>
              </a:solidFill>
              <a:latin typeface="arial" panose="020B0604020202020204" pitchFamily="34" charset="0"/>
            </a:endParaRPr>
          </a:p>
          <a:p>
            <a:r>
              <a:rPr lang="en-US" dirty="0" smtClean="0">
                <a:solidFill>
                  <a:srgbClr val="202124"/>
                </a:solidFill>
                <a:latin typeface="arial" panose="020B0604020202020204" pitchFamily="34" charset="0"/>
              </a:rPr>
              <a:t>Array</a:t>
            </a:r>
          </a:p>
          <a:p>
            <a:r>
              <a:rPr lang="en-US" dirty="0" smtClean="0">
                <a:solidFill>
                  <a:srgbClr val="202124"/>
                </a:solidFill>
                <a:latin typeface="arial" panose="020B0604020202020204" pitchFamily="34" charset="0"/>
              </a:rPr>
              <a:t>Object</a:t>
            </a:r>
          </a:p>
          <a:p>
            <a:r>
              <a:rPr lang="en-US" dirty="0" smtClean="0">
                <a:solidFill>
                  <a:srgbClr val="202124"/>
                </a:solidFill>
                <a:latin typeface="arial" panose="020B0604020202020204" pitchFamily="34" charset="0"/>
              </a:rPr>
              <a:t>Set(unique elements)</a:t>
            </a:r>
          </a:p>
          <a:p>
            <a:r>
              <a:rPr lang="en-US" dirty="0" smtClean="0">
                <a:solidFill>
                  <a:srgbClr val="202124"/>
                </a:solidFill>
                <a:latin typeface="arial" panose="020B0604020202020204" pitchFamily="34" charset="0"/>
              </a:rPr>
              <a:t>Map(analog of object | key-&gt; value | key can be everything)</a:t>
            </a:r>
          </a:p>
          <a:p>
            <a:r>
              <a:rPr lang="en-US" dirty="0" err="1" smtClean="0"/>
              <a:t>WeakMap</a:t>
            </a:r>
            <a:endParaRPr lang="en-US" dirty="0" smtClean="0"/>
          </a:p>
          <a:p>
            <a:r>
              <a:rPr lang="en-US" dirty="0" err="1" smtClean="0"/>
              <a:t>WeakSet</a:t>
            </a:r>
            <a:endParaRPr lang="en-US" dirty="0"/>
          </a:p>
        </p:txBody>
      </p:sp>
      <p:sp>
        <p:nvSpPr>
          <p:cNvPr id="4" name="Rectangle 3"/>
          <p:cNvSpPr/>
          <p:nvPr/>
        </p:nvSpPr>
        <p:spPr>
          <a:xfrm>
            <a:off x="7416800" y="767358"/>
            <a:ext cx="3657600" cy="923330"/>
          </a:xfrm>
          <a:prstGeom prst="rect">
            <a:avLst/>
          </a:prstGeom>
        </p:spPr>
        <p:txBody>
          <a:bodyPr wrap="square">
            <a:spAutoFit/>
          </a:bodyPr>
          <a:lstStyle/>
          <a:p>
            <a:r>
              <a:rPr lang="en-US" dirty="0"/>
              <a:t>the essence of creating custom data structures optimization of certain parts of the code</a:t>
            </a:r>
          </a:p>
        </p:txBody>
      </p:sp>
      <p:sp>
        <p:nvSpPr>
          <p:cNvPr id="5" name="Rectangle 4"/>
          <p:cNvSpPr/>
          <p:nvPr/>
        </p:nvSpPr>
        <p:spPr>
          <a:xfrm>
            <a:off x="7416800" y="1690688"/>
            <a:ext cx="4664523" cy="369332"/>
          </a:xfrm>
          <a:prstGeom prst="rect">
            <a:avLst/>
          </a:prstGeom>
        </p:spPr>
        <p:txBody>
          <a:bodyPr wrap="square">
            <a:spAutoFit/>
          </a:bodyPr>
          <a:lstStyle/>
          <a:p>
            <a:r>
              <a:rPr lang="en-US" dirty="0" err="1" smtClean="0"/>
              <a:t>React’s</a:t>
            </a:r>
            <a:r>
              <a:rPr lang="en-US" dirty="0" smtClean="0"/>
              <a:t> virtual </a:t>
            </a:r>
            <a:r>
              <a:rPr lang="en-US" dirty="0" err="1" smtClean="0"/>
              <a:t>dom</a:t>
            </a:r>
            <a:r>
              <a:rPr lang="en-US" dirty="0" smtClean="0"/>
              <a:t> is </a:t>
            </a:r>
            <a:r>
              <a:rPr lang="en-US" dirty="0" err="1" smtClean="0"/>
              <a:t>custome</a:t>
            </a:r>
            <a:r>
              <a:rPr lang="en-US" dirty="0" smtClean="0"/>
              <a:t> data </a:t>
            </a:r>
            <a:r>
              <a:rPr lang="en-US" dirty="0" err="1" smtClean="0"/>
              <a:t>sctucture</a:t>
            </a:r>
            <a:endParaRPr lang="en-US" dirty="0"/>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t>Data structures in PHP</a:t>
            </a:r>
          </a:p>
          <a:p>
            <a:endParaRPr lang="en-US" sz="1400" dirty="0" smtClean="0"/>
          </a:p>
          <a:p>
            <a:r>
              <a:rPr lang="en-US" sz="1400" dirty="0" smtClean="0"/>
              <a:t>Array)))</a:t>
            </a:r>
          </a:p>
          <a:p>
            <a:endParaRPr lang="en-US" sz="1400" dirty="0"/>
          </a:p>
          <a:p>
            <a:r>
              <a:rPr lang="en-US" sz="1400" dirty="0" smtClean="0"/>
              <a:t>But in php7, using Ds\ namespace we can use</a:t>
            </a:r>
          </a:p>
          <a:p>
            <a:r>
              <a:rPr lang="en-US" sz="1400" dirty="0"/>
              <a:t>3 interfaces </a:t>
            </a:r>
            <a:r>
              <a:rPr lang="en-US" sz="1400" dirty="0" smtClean="0"/>
              <a:t>namely</a:t>
            </a:r>
          </a:p>
          <a:p>
            <a:pPr marL="285750" indent="-285750">
              <a:buFont typeface="Arial" panose="020B0604020202020204" pitchFamily="34" charset="0"/>
              <a:buChar char="•"/>
            </a:pPr>
            <a:r>
              <a:rPr lang="en-US" sz="1400" dirty="0" smtClean="0"/>
              <a:t>Collection</a:t>
            </a:r>
          </a:p>
          <a:p>
            <a:pPr marL="285750" indent="-285750">
              <a:buFont typeface="Arial" panose="020B0604020202020204" pitchFamily="34" charset="0"/>
              <a:buChar char="•"/>
            </a:pPr>
            <a:r>
              <a:rPr lang="en-US" sz="1400" dirty="0" smtClean="0"/>
              <a:t>Sequence</a:t>
            </a:r>
          </a:p>
          <a:p>
            <a:pPr marL="285750" indent="-285750">
              <a:buFont typeface="Arial" panose="020B0604020202020204" pitchFamily="34" charset="0"/>
              <a:buChar char="•"/>
            </a:pPr>
            <a:r>
              <a:rPr lang="en-US" sz="1400" dirty="0" err="1" smtClean="0"/>
              <a:t>Hashable</a:t>
            </a:r>
            <a:endParaRPr lang="en-US" sz="1400" dirty="0" smtClean="0"/>
          </a:p>
          <a:p>
            <a:pPr marL="285750" indent="-285750">
              <a:buFont typeface="Arial" panose="020B0604020202020204" pitchFamily="34" charset="0"/>
              <a:buChar char="•"/>
            </a:pPr>
            <a:endParaRPr lang="en-US" sz="1400" dirty="0"/>
          </a:p>
          <a:p>
            <a:r>
              <a:rPr lang="en-US" sz="1400" dirty="0" smtClean="0"/>
              <a:t>And 8 </a:t>
            </a:r>
            <a:r>
              <a:rPr lang="en-US" sz="1400" dirty="0"/>
              <a:t>classes </a:t>
            </a:r>
            <a:r>
              <a:rPr lang="en-US" sz="1400" dirty="0" smtClean="0"/>
              <a:t>namely</a:t>
            </a:r>
          </a:p>
          <a:p>
            <a:pPr marL="285750" indent="-285750">
              <a:buFont typeface="Arial" panose="020B0604020202020204" pitchFamily="34" charset="0"/>
              <a:buChar char="•"/>
            </a:pPr>
            <a:r>
              <a:rPr lang="en-US" sz="1400" dirty="0" smtClean="0"/>
              <a:t>Vector</a:t>
            </a:r>
          </a:p>
          <a:p>
            <a:pPr marL="285750" indent="-285750">
              <a:buFont typeface="Arial" panose="020B0604020202020204" pitchFamily="34" charset="0"/>
              <a:buChar char="•"/>
            </a:pPr>
            <a:r>
              <a:rPr lang="en-US" sz="1400" dirty="0" err="1" smtClean="0"/>
              <a:t>Deque</a:t>
            </a:r>
            <a:endParaRPr lang="en-US" sz="1400" dirty="0" smtClean="0"/>
          </a:p>
          <a:p>
            <a:pPr marL="285750" indent="-285750">
              <a:buFont typeface="Arial" panose="020B0604020202020204" pitchFamily="34" charset="0"/>
              <a:buChar char="•"/>
            </a:pPr>
            <a:r>
              <a:rPr lang="en-US" sz="1400" dirty="0" smtClean="0"/>
              <a:t>Queue</a:t>
            </a:r>
          </a:p>
          <a:p>
            <a:pPr marL="285750" indent="-285750">
              <a:buFont typeface="Arial" panose="020B0604020202020204" pitchFamily="34" charset="0"/>
              <a:buChar char="•"/>
            </a:pPr>
            <a:r>
              <a:rPr lang="en-US" sz="1400" dirty="0" err="1" smtClean="0"/>
              <a:t>PriorityQueue</a:t>
            </a:r>
            <a:endParaRPr lang="en-US" sz="1400" dirty="0" smtClean="0"/>
          </a:p>
          <a:p>
            <a:pPr marL="285750" indent="-285750">
              <a:buFont typeface="Arial" panose="020B0604020202020204" pitchFamily="34" charset="0"/>
              <a:buChar char="•"/>
            </a:pPr>
            <a:r>
              <a:rPr lang="en-US" sz="1400" dirty="0" smtClean="0"/>
              <a:t>Map</a:t>
            </a:r>
          </a:p>
          <a:p>
            <a:pPr marL="285750" indent="-285750">
              <a:buFont typeface="Arial" panose="020B0604020202020204" pitchFamily="34" charset="0"/>
              <a:buChar char="•"/>
            </a:pPr>
            <a:r>
              <a:rPr lang="en-US" sz="1400" dirty="0" smtClean="0"/>
              <a:t>Set</a:t>
            </a:r>
          </a:p>
          <a:p>
            <a:pPr marL="285750" indent="-285750">
              <a:buFont typeface="Arial" panose="020B0604020202020204" pitchFamily="34" charset="0"/>
              <a:buChar char="•"/>
            </a:pPr>
            <a:r>
              <a:rPr lang="en-US" sz="1400" dirty="0" smtClean="0"/>
              <a:t>Stack</a:t>
            </a:r>
          </a:p>
          <a:p>
            <a:pPr marL="285750" indent="-285750">
              <a:buFont typeface="Arial" panose="020B0604020202020204" pitchFamily="34" charset="0"/>
              <a:buChar char="•"/>
            </a:pPr>
            <a:r>
              <a:rPr lang="en-US" sz="1400" dirty="0" smtClean="0"/>
              <a:t>Pair</a:t>
            </a:r>
            <a:endParaRPr lang="en-US" sz="1400" dirty="0"/>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4937</TotalTime>
  <Words>1701</Words>
  <Application>Microsoft Office PowerPoint</Application>
  <PresentationFormat>Широкоэкранный</PresentationFormat>
  <Paragraphs>308</Paragraphs>
  <Slides>23</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23</vt:i4>
      </vt:variant>
    </vt:vector>
  </HeadingPairs>
  <TitlesOfParts>
    <vt:vector size="29" baseType="lpstr">
      <vt:lpstr>Arial</vt:lpstr>
      <vt:lpstr>Arial</vt:lpstr>
      <vt:lpstr>Calibri</vt:lpstr>
      <vt:lpstr>Red Hat Display</vt:lpstr>
      <vt:lpstr>Red Hat Text</vt:lpstr>
      <vt:lpstr>Blue-yellow</vt:lpstr>
      <vt:lpstr>Structure</vt:lpstr>
      <vt:lpstr>Introduction to Algorithms</vt:lpstr>
      <vt:lpstr>Big O</vt:lpstr>
      <vt:lpstr>Big O</vt:lpstr>
      <vt:lpstr>Problem solving patterns</vt:lpstr>
      <vt:lpstr>Recursion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Graphs</vt:lpstr>
      <vt:lpstr>notes</vt:lpstr>
      <vt:lpstr>Dijkstra's algorithm and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Tigran Vardanyan</cp:lastModifiedBy>
  <cp:revision>61</cp:revision>
  <dcterms:created xsi:type="dcterms:W3CDTF">2021-04-08T15:07:51Z</dcterms:created>
  <dcterms:modified xsi:type="dcterms:W3CDTF">2021-05-02T09:55:09Z</dcterms:modified>
</cp:coreProperties>
</file>