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ppm"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81" r:id="rId2"/>
    <p:sldId id="283" r:id="rId3"/>
    <p:sldId id="285" r:id="rId4"/>
    <p:sldId id="286" r:id="rId5"/>
    <p:sldId id="287" r:id="rId6"/>
    <p:sldId id="288" r:id="rId7"/>
    <p:sldId id="295" r:id="rId8"/>
    <p:sldId id="296" r:id="rId9"/>
    <p:sldId id="282" r:id="rId10"/>
    <p:sldId id="297" r:id="rId11"/>
    <p:sldId id="279" r:id="rId12"/>
    <p:sldId id="298" r:id="rId13"/>
    <p:sldId id="299" r:id="rId14"/>
    <p:sldId id="300" r:id="rId15"/>
    <p:sldId id="301" r:id="rId16"/>
    <p:sldId id="304" r:id="rId17"/>
    <p:sldId id="302" r:id="rId18"/>
    <p:sldId id="275" r:id="rId19"/>
    <p:sldId id="305" r:id="rId20"/>
    <p:sldId id="266" r:id="rId21"/>
    <p:sldId id="276" r:id="rId22"/>
    <p:sldId id="277" r:id="rId23"/>
    <p:sldId id="306" r:id="rId24"/>
    <p:sldId id="307" r:id="rId25"/>
    <p:sldId id="308" r:id="rId26"/>
    <p:sldId id="309" r:id="rId27"/>
    <p:sldId id="311" r:id="rId28"/>
    <p:sldId id="310" r:id="rId29"/>
    <p:sldId id="312" r:id="rId30"/>
    <p:sldId id="290" r:id="rId31"/>
    <p:sldId id="291" r:id="rId32"/>
    <p:sldId id="292" r:id="rId33"/>
    <p:sldId id="293" r:id="rId34"/>
    <p:sldId id="267" r:id="rId35"/>
    <p:sldId id="294" r:id="rId36"/>
    <p:sldId id="28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94660"/>
  </p:normalViewPr>
  <p:slideViewPr>
    <p:cSldViewPr snapToGrid="0">
      <p:cViewPr>
        <p:scale>
          <a:sx n="75" d="100"/>
          <a:sy n="75" d="100"/>
        </p:scale>
        <p:origin x="1638" y="10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FB7011-467D-4930-9ABF-3C272E91967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2848B87-1AE3-4D36-BFA3-4F5ACF769349}">
      <dgm:prSet custT="1"/>
      <dgm:spPr/>
      <dgm:t>
        <a:bodyPr/>
        <a:lstStyle/>
        <a:p>
          <a:pPr algn="ctr" rtl="0"/>
          <a:r>
            <a:rPr lang="en-US" sz="1000" smtClean="0"/>
            <a:t>Tree</a:t>
          </a:r>
          <a:endParaRPr lang="en-US" sz="1000"/>
        </a:p>
      </dgm:t>
    </dgm:pt>
    <dgm:pt modelId="{E5B56C2A-CA70-48EF-B300-7181BD2549ED}" type="parTrans" cxnId="{3FE41A88-FD88-497C-887E-606A6CB76A66}">
      <dgm:prSet/>
      <dgm:spPr/>
      <dgm:t>
        <a:bodyPr/>
        <a:lstStyle/>
        <a:p>
          <a:endParaRPr lang="en-US" sz="1000"/>
        </a:p>
      </dgm:t>
    </dgm:pt>
    <dgm:pt modelId="{F9E69005-E906-4596-95D4-408D99D1C030}" type="sibTrans" cxnId="{3FE41A88-FD88-497C-887E-606A6CB76A66}">
      <dgm:prSet/>
      <dgm:spPr/>
      <dgm:t>
        <a:bodyPr/>
        <a:lstStyle/>
        <a:p>
          <a:endParaRPr lang="en-US" sz="1000"/>
        </a:p>
      </dgm:t>
    </dgm:pt>
    <dgm:pt modelId="{85161C52-4E6D-45BA-9D34-557B2FB7AAF7}">
      <dgm:prSet custT="1"/>
      <dgm:spPr/>
      <dgm:t>
        <a:bodyPr/>
        <a:lstStyle/>
        <a:p>
          <a:pPr algn="ctr" rtl="0"/>
          <a:r>
            <a:rPr lang="en-US" sz="1000" dirty="0" smtClean="0"/>
            <a:t>Binary tree</a:t>
          </a:r>
          <a:endParaRPr lang="en-US" sz="1000" dirty="0"/>
        </a:p>
      </dgm:t>
    </dgm:pt>
    <dgm:pt modelId="{628CC7FB-9FDC-4215-95AB-0A384304E9BB}" type="parTrans" cxnId="{14BD4E85-BCCB-43E0-9152-35124F5F77FB}">
      <dgm:prSet/>
      <dgm:spPr/>
      <dgm:t>
        <a:bodyPr/>
        <a:lstStyle/>
        <a:p>
          <a:endParaRPr lang="en-US" sz="1000"/>
        </a:p>
      </dgm:t>
    </dgm:pt>
    <dgm:pt modelId="{121D1665-FB85-490F-9E2A-BC71E5A147E3}" type="sibTrans" cxnId="{14BD4E85-BCCB-43E0-9152-35124F5F77FB}">
      <dgm:prSet/>
      <dgm:spPr/>
      <dgm:t>
        <a:bodyPr/>
        <a:lstStyle/>
        <a:p>
          <a:endParaRPr lang="en-US" sz="1000"/>
        </a:p>
      </dgm:t>
    </dgm:pt>
    <dgm:pt modelId="{11ACA0A9-A705-442F-9C2A-1470D39B71B5}">
      <dgm:prSet custT="1"/>
      <dgm:spPr/>
      <dgm:t>
        <a:bodyPr/>
        <a:lstStyle/>
        <a:p>
          <a:pPr algn="ctr" rtl="0"/>
          <a:r>
            <a:rPr lang="en-US" sz="1000" dirty="0" smtClean="0"/>
            <a:t>Binary search tree</a:t>
          </a:r>
          <a:endParaRPr lang="en-US" sz="1000" dirty="0"/>
        </a:p>
      </dgm:t>
    </dgm:pt>
    <dgm:pt modelId="{258B8212-133B-40D8-9725-4A197F52DB42}" type="parTrans" cxnId="{7115B3C2-25C7-4B64-B6DC-A4A0D1E309CF}">
      <dgm:prSet/>
      <dgm:spPr/>
      <dgm:t>
        <a:bodyPr/>
        <a:lstStyle/>
        <a:p>
          <a:endParaRPr lang="en-US" sz="1000"/>
        </a:p>
      </dgm:t>
    </dgm:pt>
    <dgm:pt modelId="{506EB519-C88C-4FA1-9210-280BF786C100}" type="sibTrans" cxnId="{7115B3C2-25C7-4B64-B6DC-A4A0D1E309CF}">
      <dgm:prSet/>
      <dgm:spPr/>
      <dgm:t>
        <a:bodyPr/>
        <a:lstStyle/>
        <a:p>
          <a:endParaRPr lang="en-US" sz="1000"/>
        </a:p>
      </dgm:t>
    </dgm:pt>
    <dgm:pt modelId="{7D4626DB-76AA-4677-B95C-CE424221EAC7}">
      <dgm:prSet custT="1"/>
      <dgm:spPr/>
      <dgm:t>
        <a:bodyPr/>
        <a:lstStyle/>
        <a:p>
          <a:pPr algn="ctr"/>
          <a:r>
            <a:rPr lang="en-US" sz="1000" b="0" i="0" dirty="0" smtClean="0"/>
            <a:t>Simulates a hierarchical tree structure</a:t>
          </a:r>
          <a:endParaRPr lang="en-US" sz="1000" dirty="0"/>
        </a:p>
      </dgm:t>
    </dgm:pt>
    <dgm:pt modelId="{896B1583-26A0-4875-ACA4-230CD4870DB6}" type="parTrans" cxnId="{CD71E4EE-6158-4C5A-9034-2FE571AD3BB0}">
      <dgm:prSet/>
      <dgm:spPr/>
      <dgm:t>
        <a:bodyPr/>
        <a:lstStyle/>
        <a:p>
          <a:endParaRPr lang="en-US" sz="1000"/>
        </a:p>
      </dgm:t>
    </dgm:pt>
    <dgm:pt modelId="{958D53E7-BEBC-4713-B75A-8D7676823972}" type="sibTrans" cxnId="{CD71E4EE-6158-4C5A-9034-2FE571AD3BB0}">
      <dgm:prSet/>
      <dgm:spPr/>
      <dgm:t>
        <a:bodyPr/>
        <a:lstStyle/>
        <a:p>
          <a:endParaRPr lang="en-US" sz="1000"/>
        </a:p>
      </dgm:t>
    </dgm:pt>
    <dgm:pt modelId="{7C9F46F4-99B2-4445-BB44-7324F8F47735}">
      <dgm:prSet custT="1"/>
      <dgm:spPr/>
      <dgm:t>
        <a:bodyPr/>
        <a:lstStyle/>
        <a:p>
          <a:pPr algn="ctr"/>
          <a:r>
            <a:rPr lang="en-US" sz="1000" dirty="0" smtClean="0"/>
            <a:t>No more 2 child at node</a:t>
          </a:r>
          <a:endParaRPr lang="en-US" sz="1000" dirty="0"/>
        </a:p>
      </dgm:t>
    </dgm:pt>
    <dgm:pt modelId="{8CD9EC2F-40D2-4973-9775-193C59F98489}" type="parTrans" cxnId="{33C45418-D506-4F69-89B0-D393E9474829}">
      <dgm:prSet/>
      <dgm:spPr/>
      <dgm:t>
        <a:bodyPr/>
        <a:lstStyle/>
        <a:p>
          <a:endParaRPr lang="en-US" sz="1000"/>
        </a:p>
      </dgm:t>
    </dgm:pt>
    <dgm:pt modelId="{435C7486-2EE6-4D90-9FBD-63ECE349A31C}" type="sibTrans" cxnId="{33C45418-D506-4F69-89B0-D393E9474829}">
      <dgm:prSet/>
      <dgm:spPr/>
      <dgm:t>
        <a:bodyPr/>
        <a:lstStyle/>
        <a:p>
          <a:endParaRPr lang="en-US" sz="1000"/>
        </a:p>
      </dgm:t>
    </dgm:pt>
    <dgm:pt modelId="{26FF1879-4243-4521-B345-01B27C920C24}">
      <dgm:prSet custT="1"/>
      <dgm:spPr/>
      <dgm:t>
        <a:bodyPr/>
        <a:lstStyle/>
        <a:p>
          <a:pPr algn="ctr"/>
          <a:r>
            <a:rPr lang="en-US" sz="1000" dirty="0" smtClean="0"/>
            <a:t>Left child is smaller than right</a:t>
          </a:r>
          <a:endParaRPr lang="en-US" sz="1000" dirty="0"/>
        </a:p>
      </dgm:t>
    </dgm:pt>
    <dgm:pt modelId="{528078A1-C19A-49C5-97C5-D8D631547542}" type="parTrans" cxnId="{ED260C64-433D-48EE-9DBE-42A3B64E5597}">
      <dgm:prSet/>
      <dgm:spPr/>
      <dgm:t>
        <a:bodyPr/>
        <a:lstStyle/>
        <a:p>
          <a:endParaRPr lang="en-US" sz="1000"/>
        </a:p>
      </dgm:t>
    </dgm:pt>
    <dgm:pt modelId="{939DA351-3A7B-4E89-8C97-90B77A3216A6}" type="sibTrans" cxnId="{ED260C64-433D-48EE-9DBE-42A3B64E5597}">
      <dgm:prSet/>
      <dgm:spPr/>
      <dgm:t>
        <a:bodyPr/>
        <a:lstStyle/>
        <a:p>
          <a:endParaRPr lang="en-US" sz="1000"/>
        </a:p>
      </dgm:t>
    </dgm:pt>
    <dgm:pt modelId="{6BDF725F-9A71-436E-873C-EBBD279931AD}">
      <dgm:prSet custT="1"/>
      <dgm:spPr/>
      <dgm:t>
        <a:bodyPr/>
        <a:lstStyle/>
        <a:p>
          <a:pPr algn="ctr"/>
          <a:r>
            <a:rPr lang="en-US" sz="1000" dirty="0" smtClean="0"/>
            <a:t>Sorted binary tree – parent greater that child</a:t>
          </a:r>
          <a:endParaRPr lang="en-US" sz="1000" dirty="0"/>
        </a:p>
      </dgm:t>
    </dgm:pt>
    <dgm:pt modelId="{42C9013D-DFDE-414A-80EB-80EAB3ADE276}" type="parTrans" cxnId="{6E42E13F-3A53-4222-AED0-9AB4AEB02A82}">
      <dgm:prSet/>
      <dgm:spPr/>
      <dgm:t>
        <a:bodyPr/>
        <a:lstStyle/>
        <a:p>
          <a:endParaRPr lang="en-US" sz="1000"/>
        </a:p>
      </dgm:t>
    </dgm:pt>
    <dgm:pt modelId="{C81BCF67-FB8A-4F12-A965-AAC2B5925CA0}" type="sibTrans" cxnId="{6E42E13F-3A53-4222-AED0-9AB4AEB02A82}">
      <dgm:prSet/>
      <dgm:spPr/>
      <dgm:t>
        <a:bodyPr/>
        <a:lstStyle/>
        <a:p>
          <a:endParaRPr lang="en-US" sz="1000"/>
        </a:p>
      </dgm:t>
    </dgm:pt>
    <dgm:pt modelId="{9077AA39-BE39-4CAA-A489-011F3C5EE1AF}">
      <dgm:prSet custT="1"/>
      <dgm:spPr/>
      <dgm:t>
        <a:bodyPr/>
        <a:lstStyle/>
        <a:p>
          <a:pPr algn="ctr"/>
          <a:r>
            <a:rPr lang="en-US" sz="1000" dirty="0" smtClean="0">
              <a:latin typeface="Segoe UI" panose="020B0502040204020203" pitchFamily="34" charset="0"/>
              <a:cs typeface="Segoe UI" panose="020B0502040204020203" pitchFamily="34" charset="0"/>
            </a:rPr>
            <a:t>Any count of child</a:t>
          </a:r>
          <a:endParaRPr lang="en-US" sz="1000" dirty="0"/>
        </a:p>
      </dgm:t>
    </dgm:pt>
    <dgm:pt modelId="{3E8EB5F6-575D-4A23-BBB7-7A3966E550FC}" type="parTrans" cxnId="{FF678AE4-D24D-4CA6-B9B9-EA16E5209965}">
      <dgm:prSet/>
      <dgm:spPr/>
      <dgm:t>
        <a:bodyPr/>
        <a:lstStyle/>
        <a:p>
          <a:endParaRPr lang="en-US" sz="1000"/>
        </a:p>
      </dgm:t>
    </dgm:pt>
    <dgm:pt modelId="{030B5B6E-1B5A-4305-A713-F27D72592B1D}" type="sibTrans" cxnId="{FF678AE4-D24D-4CA6-B9B9-EA16E5209965}">
      <dgm:prSet/>
      <dgm:spPr/>
      <dgm:t>
        <a:bodyPr/>
        <a:lstStyle/>
        <a:p>
          <a:endParaRPr lang="en-US" sz="1000"/>
        </a:p>
      </dgm:t>
    </dgm:pt>
    <dgm:pt modelId="{2D11A3FF-1FCB-40BB-BBE6-3693DAD9F14B}" type="pres">
      <dgm:prSet presAssocID="{44FB7011-467D-4930-9ABF-3C272E919678}" presName="linearFlow" presStyleCnt="0">
        <dgm:presLayoutVars>
          <dgm:dir/>
          <dgm:animLvl val="lvl"/>
          <dgm:resizeHandles val="exact"/>
        </dgm:presLayoutVars>
      </dgm:prSet>
      <dgm:spPr/>
      <dgm:t>
        <a:bodyPr/>
        <a:lstStyle/>
        <a:p>
          <a:endParaRPr lang="en-US"/>
        </a:p>
      </dgm:t>
    </dgm:pt>
    <dgm:pt modelId="{EA41F0B0-7145-4295-9D12-F6C12B261327}" type="pres">
      <dgm:prSet presAssocID="{32848B87-1AE3-4D36-BFA3-4F5ACF769349}" presName="composite" presStyleCnt="0"/>
      <dgm:spPr/>
    </dgm:pt>
    <dgm:pt modelId="{EAAA71EC-FB40-40A7-99BF-929ECA18457D}" type="pres">
      <dgm:prSet presAssocID="{32848B87-1AE3-4D36-BFA3-4F5ACF769349}" presName="parentText" presStyleLbl="alignNode1" presStyleIdx="0" presStyleCnt="3">
        <dgm:presLayoutVars>
          <dgm:chMax val="1"/>
          <dgm:bulletEnabled val="1"/>
        </dgm:presLayoutVars>
      </dgm:prSet>
      <dgm:spPr/>
      <dgm:t>
        <a:bodyPr/>
        <a:lstStyle/>
        <a:p>
          <a:endParaRPr lang="en-US"/>
        </a:p>
      </dgm:t>
    </dgm:pt>
    <dgm:pt modelId="{0F6AFF72-0940-469A-BA00-106DE48C9165}" type="pres">
      <dgm:prSet presAssocID="{32848B87-1AE3-4D36-BFA3-4F5ACF769349}" presName="descendantText" presStyleLbl="alignAcc1" presStyleIdx="0" presStyleCnt="3">
        <dgm:presLayoutVars>
          <dgm:bulletEnabled val="1"/>
        </dgm:presLayoutVars>
      </dgm:prSet>
      <dgm:spPr/>
      <dgm:t>
        <a:bodyPr/>
        <a:lstStyle/>
        <a:p>
          <a:endParaRPr lang="en-US"/>
        </a:p>
      </dgm:t>
    </dgm:pt>
    <dgm:pt modelId="{E969FDC9-0E86-4EC0-99CA-FB958A9A12E1}" type="pres">
      <dgm:prSet presAssocID="{F9E69005-E906-4596-95D4-408D99D1C030}" presName="sp" presStyleCnt="0"/>
      <dgm:spPr/>
    </dgm:pt>
    <dgm:pt modelId="{08F25F99-7CE1-4F64-B4B9-C5236F805F28}" type="pres">
      <dgm:prSet presAssocID="{85161C52-4E6D-45BA-9D34-557B2FB7AAF7}" presName="composite" presStyleCnt="0"/>
      <dgm:spPr/>
    </dgm:pt>
    <dgm:pt modelId="{E2B1581A-E9C9-4F77-8BC8-EB4C2539B1D6}" type="pres">
      <dgm:prSet presAssocID="{85161C52-4E6D-45BA-9D34-557B2FB7AAF7}" presName="parentText" presStyleLbl="alignNode1" presStyleIdx="1" presStyleCnt="3">
        <dgm:presLayoutVars>
          <dgm:chMax val="1"/>
          <dgm:bulletEnabled val="1"/>
        </dgm:presLayoutVars>
      </dgm:prSet>
      <dgm:spPr/>
      <dgm:t>
        <a:bodyPr/>
        <a:lstStyle/>
        <a:p>
          <a:endParaRPr lang="en-US"/>
        </a:p>
      </dgm:t>
    </dgm:pt>
    <dgm:pt modelId="{DBE7718E-19A0-4D5D-A22C-4C7277866C13}" type="pres">
      <dgm:prSet presAssocID="{85161C52-4E6D-45BA-9D34-557B2FB7AAF7}" presName="descendantText" presStyleLbl="alignAcc1" presStyleIdx="1" presStyleCnt="3">
        <dgm:presLayoutVars>
          <dgm:bulletEnabled val="1"/>
        </dgm:presLayoutVars>
      </dgm:prSet>
      <dgm:spPr/>
      <dgm:t>
        <a:bodyPr/>
        <a:lstStyle/>
        <a:p>
          <a:endParaRPr lang="en-US"/>
        </a:p>
      </dgm:t>
    </dgm:pt>
    <dgm:pt modelId="{165B235F-2EF8-4835-8E84-FC138145916D}" type="pres">
      <dgm:prSet presAssocID="{121D1665-FB85-490F-9E2A-BC71E5A147E3}" presName="sp" presStyleCnt="0"/>
      <dgm:spPr/>
    </dgm:pt>
    <dgm:pt modelId="{57876CA8-0D5D-4B6A-A659-71171E306604}" type="pres">
      <dgm:prSet presAssocID="{11ACA0A9-A705-442F-9C2A-1470D39B71B5}" presName="composite" presStyleCnt="0"/>
      <dgm:spPr/>
    </dgm:pt>
    <dgm:pt modelId="{766D1DEE-DF66-4E0C-AC25-615E23EA2814}" type="pres">
      <dgm:prSet presAssocID="{11ACA0A9-A705-442F-9C2A-1470D39B71B5}" presName="parentText" presStyleLbl="alignNode1" presStyleIdx="2" presStyleCnt="3">
        <dgm:presLayoutVars>
          <dgm:chMax val="1"/>
          <dgm:bulletEnabled val="1"/>
        </dgm:presLayoutVars>
      </dgm:prSet>
      <dgm:spPr/>
      <dgm:t>
        <a:bodyPr/>
        <a:lstStyle/>
        <a:p>
          <a:endParaRPr lang="en-US"/>
        </a:p>
      </dgm:t>
    </dgm:pt>
    <dgm:pt modelId="{D0F60550-0489-44B9-8C59-5A487304B1A7}" type="pres">
      <dgm:prSet presAssocID="{11ACA0A9-A705-442F-9C2A-1470D39B71B5}" presName="descendantText" presStyleLbl="alignAcc1" presStyleIdx="2" presStyleCnt="3">
        <dgm:presLayoutVars>
          <dgm:bulletEnabled val="1"/>
        </dgm:presLayoutVars>
      </dgm:prSet>
      <dgm:spPr/>
      <dgm:t>
        <a:bodyPr/>
        <a:lstStyle/>
        <a:p>
          <a:endParaRPr lang="en-US"/>
        </a:p>
      </dgm:t>
    </dgm:pt>
  </dgm:ptLst>
  <dgm:cxnLst>
    <dgm:cxn modelId="{FF678AE4-D24D-4CA6-B9B9-EA16E5209965}" srcId="{32848B87-1AE3-4D36-BFA3-4F5ACF769349}" destId="{9077AA39-BE39-4CAA-A489-011F3C5EE1AF}" srcOrd="1" destOrd="0" parTransId="{3E8EB5F6-575D-4A23-BBB7-7A3966E550FC}" sibTransId="{030B5B6E-1B5A-4305-A713-F27D72592B1D}"/>
    <dgm:cxn modelId="{7115B3C2-25C7-4B64-B6DC-A4A0D1E309CF}" srcId="{44FB7011-467D-4930-9ABF-3C272E919678}" destId="{11ACA0A9-A705-442F-9C2A-1470D39B71B5}" srcOrd="2" destOrd="0" parTransId="{258B8212-133B-40D8-9725-4A197F52DB42}" sibTransId="{506EB519-C88C-4FA1-9210-280BF786C100}"/>
    <dgm:cxn modelId="{ED260C64-433D-48EE-9DBE-42A3B64E5597}" srcId="{11ACA0A9-A705-442F-9C2A-1470D39B71B5}" destId="{26FF1879-4243-4521-B345-01B27C920C24}" srcOrd="1" destOrd="0" parTransId="{528078A1-C19A-49C5-97C5-D8D631547542}" sibTransId="{939DA351-3A7B-4E89-8C97-90B77A3216A6}"/>
    <dgm:cxn modelId="{024E91B2-F871-4FB3-AF3B-1614E03109B1}" type="presOf" srcId="{85161C52-4E6D-45BA-9D34-557B2FB7AAF7}" destId="{E2B1581A-E9C9-4F77-8BC8-EB4C2539B1D6}" srcOrd="0" destOrd="0" presId="urn:microsoft.com/office/officeart/2005/8/layout/chevron2"/>
    <dgm:cxn modelId="{CD71E4EE-6158-4C5A-9034-2FE571AD3BB0}" srcId="{32848B87-1AE3-4D36-BFA3-4F5ACF769349}" destId="{7D4626DB-76AA-4677-B95C-CE424221EAC7}" srcOrd="0" destOrd="0" parTransId="{896B1583-26A0-4875-ACA4-230CD4870DB6}" sibTransId="{958D53E7-BEBC-4713-B75A-8D7676823972}"/>
    <dgm:cxn modelId="{14BD4E85-BCCB-43E0-9152-35124F5F77FB}" srcId="{44FB7011-467D-4930-9ABF-3C272E919678}" destId="{85161C52-4E6D-45BA-9D34-557B2FB7AAF7}" srcOrd="1" destOrd="0" parTransId="{628CC7FB-9FDC-4215-95AB-0A384304E9BB}" sibTransId="{121D1665-FB85-490F-9E2A-BC71E5A147E3}"/>
    <dgm:cxn modelId="{5D272D07-D979-49BA-A02B-CDC39E5A8FD4}" type="presOf" srcId="{6BDF725F-9A71-436E-873C-EBBD279931AD}" destId="{D0F60550-0489-44B9-8C59-5A487304B1A7}" srcOrd="0" destOrd="0" presId="urn:microsoft.com/office/officeart/2005/8/layout/chevron2"/>
    <dgm:cxn modelId="{33C45418-D506-4F69-89B0-D393E9474829}" srcId="{85161C52-4E6D-45BA-9D34-557B2FB7AAF7}" destId="{7C9F46F4-99B2-4445-BB44-7324F8F47735}" srcOrd="0" destOrd="0" parTransId="{8CD9EC2F-40D2-4973-9775-193C59F98489}" sibTransId="{435C7486-2EE6-4D90-9FBD-63ECE349A31C}"/>
    <dgm:cxn modelId="{9883FA06-37EB-4CF4-A54E-F78A31CA8BF8}" type="presOf" srcId="{9077AA39-BE39-4CAA-A489-011F3C5EE1AF}" destId="{0F6AFF72-0940-469A-BA00-106DE48C9165}" srcOrd="0" destOrd="1" presId="urn:microsoft.com/office/officeart/2005/8/layout/chevron2"/>
    <dgm:cxn modelId="{3FE41A88-FD88-497C-887E-606A6CB76A66}" srcId="{44FB7011-467D-4930-9ABF-3C272E919678}" destId="{32848B87-1AE3-4D36-BFA3-4F5ACF769349}" srcOrd="0" destOrd="0" parTransId="{E5B56C2A-CA70-48EF-B300-7181BD2549ED}" sibTransId="{F9E69005-E906-4596-95D4-408D99D1C030}"/>
    <dgm:cxn modelId="{79D7AD57-652C-424B-B1FA-AE9A9EDF6702}" type="presOf" srcId="{26FF1879-4243-4521-B345-01B27C920C24}" destId="{D0F60550-0489-44B9-8C59-5A487304B1A7}" srcOrd="0" destOrd="1" presId="urn:microsoft.com/office/officeart/2005/8/layout/chevron2"/>
    <dgm:cxn modelId="{9A2EEAF8-D8FD-4212-B66E-C7061AD0CA62}" type="presOf" srcId="{11ACA0A9-A705-442F-9C2A-1470D39B71B5}" destId="{766D1DEE-DF66-4E0C-AC25-615E23EA2814}" srcOrd="0" destOrd="0" presId="urn:microsoft.com/office/officeart/2005/8/layout/chevron2"/>
    <dgm:cxn modelId="{69E915BD-CE35-4BE7-8715-83D49E97D7B4}" type="presOf" srcId="{44FB7011-467D-4930-9ABF-3C272E919678}" destId="{2D11A3FF-1FCB-40BB-BBE6-3693DAD9F14B}" srcOrd="0" destOrd="0" presId="urn:microsoft.com/office/officeart/2005/8/layout/chevron2"/>
    <dgm:cxn modelId="{6E42E13F-3A53-4222-AED0-9AB4AEB02A82}" srcId="{11ACA0A9-A705-442F-9C2A-1470D39B71B5}" destId="{6BDF725F-9A71-436E-873C-EBBD279931AD}" srcOrd="0" destOrd="0" parTransId="{42C9013D-DFDE-414A-80EB-80EAB3ADE276}" sibTransId="{C81BCF67-FB8A-4F12-A965-AAC2B5925CA0}"/>
    <dgm:cxn modelId="{F83C0D7A-08C0-4EA3-9214-0FBD3E908BAE}" type="presOf" srcId="{32848B87-1AE3-4D36-BFA3-4F5ACF769349}" destId="{EAAA71EC-FB40-40A7-99BF-929ECA18457D}" srcOrd="0" destOrd="0" presId="urn:microsoft.com/office/officeart/2005/8/layout/chevron2"/>
    <dgm:cxn modelId="{C480F16B-4770-4032-AB1F-7B6F2C56CE44}" type="presOf" srcId="{7D4626DB-76AA-4677-B95C-CE424221EAC7}" destId="{0F6AFF72-0940-469A-BA00-106DE48C9165}" srcOrd="0" destOrd="0" presId="urn:microsoft.com/office/officeart/2005/8/layout/chevron2"/>
    <dgm:cxn modelId="{9E75ADC0-91A4-41D4-8858-1132297D0830}" type="presOf" srcId="{7C9F46F4-99B2-4445-BB44-7324F8F47735}" destId="{DBE7718E-19A0-4D5D-A22C-4C7277866C13}" srcOrd="0" destOrd="0" presId="urn:microsoft.com/office/officeart/2005/8/layout/chevron2"/>
    <dgm:cxn modelId="{751BEB9C-3994-476C-9EEF-384F5ACE8813}" type="presParOf" srcId="{2D11A3FF-1FCB-40BB-BBE6-3693DAD9F14B}" destId="{EA41F0B0-7145-4295-9D12-F6C12B261327}" srcOrd="0" destOrd="0" presId="urn:microsoft.com/office/officeart/2005/8/layout/chevron2"/>
    <dgm:cxn modelId="{EFEB0ED9-CAF1-457E-87BF-08F941BA0772}" type="presParOf" srcId="{EA41F0B0-7145-4295-9D12-F6C12B261327}" destId="{EAAA71EC-FB40-40A7-99BF-929ECA18457D}" srcOrd="0" destOrd="0" presId="urn:microsoft.com/office/officeart/2005/8/layout/chevron2"/>
    <dgm:cxn modelId="{50CE7A18-BC4E-4382-922E-2C5CEBC7504F}" type="presParOf" srcId="{EA41F0B0-7145-4295-9D12-F6C12B261327}" destId="{0F6AFF72-0940-469A-BA00-106DE48C9165}" srcOrd="1" destOrd="0" presId="urn:microsoft.com/office/officeart/2005/8/layout/chevron2"/>
    <dgm:cxn modelId="{E8843C75-DC78-4F57-AA40-44E72D3FF73A}" type="presParOf" srcId="{2D11A3FF-1FCB-40BB-BBE6-3693DAD9F14B}" destId="{E969FDC9-0E86-4EC0-99CA-FB958A9A12E1}" srcOrd="1" destOrd="0" presId="urn:microsoft.com/office/officeart/2005/8/layout/chevron2"/>
    <dgm:cxn modelId="{9F3E4976-2212-4ABD-BA46-40448EE3453A}" type="presParOf" srcId="{2D11A3FF-1FCB-40BB-BBE6-3693DAD9F14B}" destId="{08F25F99-7CE1-4F64-B4B9-C5236F805F28}" srcOrd="2" destOrd="0" presId="urn:microsoft.com/office/officeart/2005/8/layout/chevron2"/>
    <dgm:cxn modelId="{DA23AA58-7FBC-4E67-93AC-A3FC15CBC7A3}" type="presParOf" srcId="{08F25F99-7CE1-4F64-B4B9-C5236F805F28}" destId="{E2B1581A-E9C9-4F77-8BC8-EB4C2539B1D6}" srcOrd="0" destOrd="0" presId="urn:microsoft.com/office/officeart/2005/8/layout/chevron2"/>
    <dgm:cxn modelId="{D3409002-AEEA-4493-B7DF-59AA0ADEABF3}" type="presParOf" srcId="{08F25F99-7CE1-4F64-B4B9-C5236F805F28}" destId="{DBE7718E-19A0-4D5D-A22C-4C7277866C13}" srcOrd="1" destOrd="0" presId="urn:microsoft.com/office/officeart/2005/8/layout/chevron2"/>
    <dgm:cxn modelId="{10F08C90-9907-4975-8957-542770F3468F}" type="presParOf" srcId="{2D11A3FF-1FCB-40BB-BBE6-3693DAD9F14B}" destId="{165B235F-2EF8-4835-8E84-FC138145916D}" srcOrd="3" destOrd="0" presId="urn:microsoft.com/office/officeart/2005/8/layout/chevron2"/>
    <dgm:cxn modelId="{2AC57C3B-457C-4107-B4CC-FEE9AC0F0611}" type="presParOf" srcId="{2D11A3FF-1FCB-40BB-BBE6-3693DAD9F14B}" destId="{57876CA8-0D5D-4B6A-A659-71171E306604}" srcOrd="4" destOrd="0" presId="urn:microsoft.com/office/officeart/2005/8/layout/chevron2"/>
    <dgm:cxn modelId="{CB6F5337-C22E-49F4-B5BE-2DDE42542FFA}" type="presParOf" srcId="{57876CA8-0D5D-4B6A-A659-71171E306604}" destId="{766D1DEE-DF66-4E0C-AC25-615E23EA2814}" srcOrd="0" destOrd="0" presId="urn:microsoft.com/office/officeart/2005/8/layout/chevron2"/>
    <dgm:cxn modelId="{8233F392-4F72-4358-9790-E3CD4B4B6D5A}" type="presParOf" srcId="{57876CA8-0D5D-4B6A-A659-71171E306604}" destId="{D0F60550-0489-44B9-8C59-5A487304B1A7}"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A71EC-FB40-40A7-99BF-929ECA18457D}">
      <dsp:nvSpPr>
        <dsp:cNvPr id="0" name=""/>
        <dsp:cNvSpPr/>
      </dsp:nvSpPr>
      <dsp:spPr>
        <a:xfrm rot="5400000">
          <a:off x="-167201" y="169072"/>
          <a:ext cx="1114673" cy="7802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smtClean="0"/>
            <a:t>Tree</a:t>
          </a:r>
          <a:endParaRPr lang="en-US" sz="1000" kern="1200"/>
        </a:p>
      </dsp:txBody>
      <dsp:txXfrm rot="-5400000">
        <a:off x="1" y="392007"/>
        <a:ext cx="780271" cy="334402"/>
      </dsp:txXfrm>
    </dsp:sp>
    <dsp:sp modelId="{0F6AFF72-0940-469A-BA00-106DE48C9165}">
      <dsp:nvSpPr>
        <dsp:cNvPr id="0" name=""/>
        <dsp:cNvSpPr/>
      </dsp:nvSpPr>
      <dsp:spPr>
        <a:xfrm rot="5400000">
          <a:off x="1301652" y="-519509"/>
          <a:ext cx="724538" cy="17672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ctr" defTabSz="444500">
            <a:lnSpc>
              <a:spcPct val="90000"/>
            </a:lnSpc>
            <a:spcBef>
              <a:spcPct val="0"/>
            </a:spcBef>
            <a:spcAft>
              <a:spcPct val="15000"/>
            </a:spcAft>
            <a:buChar char="••"/>
          </a:pPr>
          <a:r>
            <a:rPr lang="en-US" sz="1000" b="0" i="0" kern="1200" dirty="0" smtClean="0"/>
            <a:t>Simulates a hierarchical tree structure</a:t>
          </a:r>
          <a:endParaRPr lang="en-US" sz="1000" kern="1200" dirty="0"/>
        </a:p>
        <a:p>
          <a:pPr marL="57150" lvl="1" indent="-57150" algn="ctr" defTabSz="444500">
            <a:lnSpc>
              <a:spcPct val="90000"/>
            </a:lnSpc>
            <a:spcBef>
              <a:spcPct val="0"/>
            </a:spcBef>
            <a:spcAft>
              <a:spcPct val="15000"/>
            </a:spcAft>
            <a:buChar char="••"/>
          </a:pPr>
          <a:r>
            <a:rPr lang="en-US" sz="1000" kern="1200" dirty="0" smtClean="0">
              <a:latin typeface="Segoe UI" panose="020B0502040204020203" pitchFamily="34" charset="0"/>
              <a:cs typeface="Segoe UI" panose="020B0502040204020203" pitchFamily="34" charset="0"/>
            </a:rPr>
            <a:t>Any count of child</a:t>
          </a:r>
          <a:endParaRPr lang="en-US" sz="1000" kern="1200" dirty="0"/>
        </a:p>
      </dsp:txBody>
      <dsp:txXfrm rot="-5400000">
        <a:off x="780272" y="37240"/>
        <a:ext cx="1731930" cy="653800"/>
      </dsp:txXfrm>
    </dsp:sp>
    <dsp:sp modelId="{E2B1581A-E9C9-4F77-8BC8-EB4C2539B1D6}">
      <dsp:nvSpPr>
        <dsp:cNvPr id="0" name=""/>
        <dsp:cNvSpPr/>
      </dsp:nvSpPr>
      <dsp:spPr>
        <a:xfrm rot="5400000">
          <a:off x="-167201" y="1080774"/>
          <a:ext cx="1114673" cy="7802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Binary tree</a:t>
          </a:r>
          <a:endParaRPr lang="en-US" sz="1000" kern="1200" dirty="0"/>
        </a:p>
      </dsp:txBody>
      <dsp:txXfrm rot="-5400000">
        <a:off x="1" y="1303709"/>
        <a:ext cx="780271" cy="334402"/>
      </dsp:txXfrm>
    </dsp:sp>
    <dsp:sp modelId="{DBE7718E-19A0-4D5D-A22C-4C7277866C13}">
      <dsp:nvSpPr>
        <dsp:cNvPr id="0" name=""/>
        <dsp:cNvSpPr/>
      </dsp:nvSpPr>
      <dsp:spPr>
        <a:xfrm rot="5400000">
          <a:off x="1301652" y="392192"/>
          <a:ext cx="724538" cy="17672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ctr" defTabSz="444500">
            <a:lnSpc>
              <a:spcPct val="90000"/>
            </a:lnSpc>
            <a:spcBef>
              <a:spcPct val="0"/>
            </a:spcBef>
            <a:spcAft>
              <a:spcPct val="15000"/>
            </a:spcAft>
            <a:buChar char="••"/>
          </a:pPr>
          <a:r>
            <a:rPr lang="en-US" sz="1000" kern="1200" dirty="0" smtClean="0"/>
            <a:t>No more 2 child at node</a:t>
          </a:r>
          <a:endParaRPr lang="en-US" sz="1000" kern="1200" dirty="0"/>
        </a:p>
      </dsp:txBody>
      <dsp:txXfrm rot="-5400000">
        <a:off x="780272" y="948942"/>
        <a:ext cx="1731930" cy="653800"/>
      </dsp:txXfrm>
    </dsp:sp>
    <dsp:sp modelId="{766D1DEE-DF66-4E0C-AC25-615E23EA2814}">
      <dsp:nvSpPr>
        <dsp:cNvPr id="0" name=""/>
        <dsp:cNvSpPr/>
      </dsp:nvSpPr>
      <dsp:spPr>
        <a:xfrm rot="5400000">
          <a:off x="-167201" y="1992475"/>
          <a:ext cx="1114673" cy="7802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Binary search tree</a:t>
          </a:r>
          <a:endParaRPr lang="en-US" sz="1000" kern="1200" dirty="0"/>
        </a:p>
      </dsp:txBody>
      <dsp:txXfrm rot="-5400000">
        <a:off x="1" y="2215410"/>
        <a:ext cx="780271" cy="334402"/>
      </dsp:txXfrm>
    </dsp:sp>
    <dsp:sp modelId="{D0F60550-0489-44B9-8C59-5A487304B1A7}">
      <dsp:nvSpPr>
        <dsp:cNvPr id="0" name=""/>
        <dsp:cNvSpPr/>
      </dsp:nvSpPr>
      <dsp:spPr>
        <a:xfrm rot="5400000">
          <a:off x="1301652" y="1303893"/>
          <a:ext cx="724538" cy="17672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ctr" defTabSz="444500">
            <a:lnSpc>
              <a:spcPct val="90000"/>
            </a:lnSpc>
            <a:spcBef>
              <a:spcPct val="0"/>
            </a:spcBef>
            <a:spcAft>
              <a:spcPct val="15000"/>
            </a:spcAft>
            <a:buChar char="••"/>
          </a:pPr>
          <a:r>
            <a:rPr lang="en-US" sz="1000" kern="1200" dirty="0" smtClean="0"/>
            <a:t>Sorted binary tree – parent greater that child</a:t>
          </a:r>
          <a:endParaRPr lang="en-US" sz="1000" kern="1200" dirty="0"/>
        </a:p>
        <a:p>
          <a:pPr marL="57150" lvl="1" indent="-57150" algn="ctr" defTabSz="444500">
            <a:lnSpc>
              <a:spcPct val="90000"/>
            </a:lnSpc>
            <a:spcBef>
              <a:spcPct val="0"/>
            </a:spcBef>
            <a:spcAft>
              <a:spcPct val="15000"/>
            </a:spcAft>
            <a:buChar char="••"/>
          </a:pPr>
          <a:r>
            <a:rPr lang="en-US" sz="1000" kern="1200" dirty="0" smtClean="0"/>
            <a:t>Left child is smaller than right</a:t>
          </a:r>
          <a:endParaRPr lang="en-US" sz="1000" kern="1200" dirty="0"/>
        </a:p>
      </dsp:txBody>
      <dsp:txXfrm rot="-5400000">
        <a:off x="780272" y="1860643"/>
        <a:ext cx="1731930" cy="6538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E2F3-015A-4D3D-AFF5-69B902AF5482}" type="datetimeFigureOut">
              <a:rPr lang="en-US" smtClean="0"/>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22A79-46A6-4E8F-90DB-2240EB7F76CD}" type="slidenum">
              <a:rPr lang="en-US" smtClean="0"/>
              <a:t>‹#›</a:t>
            </a:fld>
            <a:endParaRPr lang="en-US"/>
          </a:p>
        </p:txBody>
      </p:sp>
    </p:spTree>
    <p:extLst>
      <p:ext uri="{BB962C8B-B14F-4D97-AF65-F5344CB8AC3E}">
        <p14:creationId xmlns:p14="http://schemas.microsoft.com/office/powerpoint/2010/main" val="267085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44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604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703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020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211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935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870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800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175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7568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95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388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881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548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2177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087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121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08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14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73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325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424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6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339767" y="835000"/>
            <a:ext cx="4489200" cy="51880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5610633" y="2014133"/>
            <a:ext cx="5397200" cy="2829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ru-RU" smtClean="0"/>
              <a:t>Образец заголовка</a:t>
            </a:r>
            <a:endParaRPr/>
          </a:p>
        </p:txBody>
      </p:sp>
    </p:spTree>
    <p:extLst>
      <p:ext uri="{BB962C8B-B14F-4D97-AF65-F5344CB8AC3E}">
        <p14:creationId xmlns:p14="http://schemas.microsoft.com/office/powerpoint/2010/main" val="326454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background">
  <p:cSld name="Blank - Dark background">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 name="Google Shape;6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1"/>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43033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88682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867">
                <a:solidFill>
                  <a:schemeClr val="accent5"/>
                </a:solidFill>
              </a:defRPr>
            </a:lvl1pPr>
            <a:lvl2pPr lvl="1" rtl="0">
              <a:spcBef>
                <a:spcPts val="0"/>
              </a:spcBef>
              <a:spcAft>
                <a:spcPts val="0"/>
              </a:spcAft>
              <a:buClr>
                <a:schemeClr val="accent5"/>
              </a:buClr>
              <a:buSzPts val="4400"/>
              <a:buNone/>
              <a:defRPr sz="5867">
                <a:solidFill>
                  <a:schemeClr val="accent5"/>
                </a:solidFill>
              </a:defRPr>
            </a:lvl2pPr>
            <a:lvl3pPr lvl="2" rtl="0">
              <a:spcBef>
                <a:spcPts val="0"/>
              </a:spcBef>
              <a:spcAft>
                <a:spcPts val="0"/>
              </a:spcAft>
              <a:buClr>
                <a:schemeClr val="accent5"/>
              </a:buClr>
              <a:buSzPts val="4400"/>
              <a:buNone/>
              <a:defRPr sz="5867">
                <a:solidFill>
                  <a:schemeClr val="accent5"/>
                </a:solidFill>
              </a:defRPr>
            </a:lvl3pPr>
            <a:lvl4pPr lvl="3" rtl="0">
              <a:spcBef>
                <a:spcPts val="0"/>
              </a:spcBef>
              <a:spcAft>
                <a:spcPts val="0"/>
              </a:spcAft>
              <a:buClr>
                <a:schemeClr val="accent5"/>
              </a:buClr>
              <a:buSzPts val="4400"/>
              <a:buNone/>
              <a:defRPr sz="5867">
                <a:solidFill>
                  <a:schemeClr val="accent5"/>
                </a:solidFill>
              </a:defRPr>
            </a:lvl4pPr>
            <a:lvl5pPr lvl="4" rtl="0">
              <a:spcBef>
                <a:spcPts val="0"/>
              </a:spcBef>
              <a:spcAft>
                <a:spcPts val="0"/>
              </a:spcAft>
              <a:buClr>
                <a:schemeClr val="accent5"/>
              </a:buClr>
              <a:buSzPts val="4400"/>
              <a:buNone/>
              <a:defRPr sz="5867">
                <a:solidFill>
                  <a:schemeClr val="accent5"/>
                </a:solidFill>
              </a:defRPr>
            </a:lvl5pPr>
            <a:lvl6pPr lvl="5" rtl="0">
              <a:spcBef>
                <a:spcPts val="0"/>
              </a:spcBef>
              <a:spcAft>
                <a:spcPts val="0"/>
              </a:spcAft>
              <a:buClr>
                <a:schemeClr val="accent5"/>
              </a:buClr>
              <a:buSzPts val="4400"/>
              <a:buNone/>
              <a:defRPr sz="5867">
                <a:solidFill>
                  <a:schemeClr val="accent5"/>
                </a:solidFill>
              </a:defRPr>
            </a:lvl6pPr>
            <a:lvl7pPr lvl="6" rtl="0">
              <a:spcBef>
                <a:spcPts val="0"/>
              </a:spcBef>
              <a:spcAft>
                <a:spcPts val="0"/>
              </a:spcAft>
              <a:buClr>
                <a:schemeClr val="accent5"/>
              </a:buClr>
              <a:buSzPts val="4400"/>
              <a:buNone/>
              <a:defRPr sz="5867">
                <a:solidFill>
                  <a:schemeClr val="accent5"/>
                </a:solidFill>
              </a:defRPr>
            </a:lvl7pPr>
            <a:lvl8pPr lvl="7" rtl="0">
              <a:spcBef>
                <a:spcPts val="0"/>
              </a:spcBef>
              <a:spcAft>
                <a:spcPts val="0"/>
              </a:spcAft>
              <a:buClr>
                <a:schemeClr val="accent5"/>
              </a:buClr>
              <a:buSzPts val="4400"/>
              <a:buNone/>
              <a:defRPr sz="5867">
                <a:solidFill>
                  <a:schemeClr val="accent5"/>
                </a:solidFill>
              </a:defRPr>
            </a:lvl8pPr>
            <a:lvl9pPr lvl="8" rtl="0">
              <a:spcBef>
                <a:spcPts val="0"/>
              </a:spcBef>
              <a:spcAft>
                <a:spcPts val="0"/>
              </a:spcAft>
              <a:buClr>
                <a:schemeClr val="accent5"/>
              </a:buClr>
              <a:buSzPts val="4400"/>
              <a:buNone/>
              <a:defRPr sz="5867">
                <a:solidFill>
                  <a:schemeClr val="accent5"/>
                </a:solidFill>
              </a:defRPr>
            </a:lvl9pPr>
          </a:lstStyle>
          <a:p>
            <a:r>
              <a:rPr lang="ru-RU" smtClean="0"/>
              <a:t>Образец заголовка</a:t>
            </a:r>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r>
              <a:rPr lang="ru-RU" smtClean="0"/>
              <a:t>Образец подзаголовка</a:t>
            </a:r>
            <a:endParaRPr/>
          </a:p>
        </p:txBody>
      </p:sp>
    </p:spTree>
    <p:extLst>
      <p:ext uri="{BB962C8B-B14F-4D97-AF65-F5344CB8AC3E}">
        <p14:creationId xmlns:p14="http://schemas.microsoft.com/office/powerpoint/2010/main" val="187404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5455467" y="526480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rot="10800000">
            <a:off x="5455467" y="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1" name="Google Shape;21;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4"/>
          <p:cNvSpPr txBox="1">
            <a:spLocks noGrp="1"/>
          </p:cNvSpPr>
          <p:nvPr>
            <p:ph type="body" idx="1"/>
          </p:nvPr>
        </p:nvSpPr>
        <p:spPr>
          <a:xfrm>
            <a:off x="1922000" y="1593200"/>
            <a:ext cx="8348400" cy="3671600"/>
          </a:xfrm>
          <a:prstGeom prst="rect">
            <a:avLst/>
          </a:prstGeom>
        </p:spPr>
        <p:txBody>
          <a:bodyPr spcFirstLastPara="1" wrap="square" lIns="0" tIns="0" rIns="0" bIns="0" anchor="ctr" anchorCtr="0">
            <a:noAutofit/>
          </a:bodyPr>
          <a:lstStyle>
            <a:lvl1pPr marL="609585" lvl="0" indent="-558786" algn="ctr" rtl="0">
              <a:spcBef>
                <a:spcPts val="0"/>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1pPr>
            <a:lvl2pPr marL="1219170" lvl="1"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2pPr>
            <a:lvl3pPr marL="1828754" lvl="2"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3pPr>
            <a:lvl4pPr marL="2438339" lvl="3"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4pPr>
            <a:lvl5pPr marL="3047924" lvl="4"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5pPr>
            <a:lvl6pPr marL="3657509" lvl="5"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6pPr>
            <a:lvl7pPr marL="4267093" lvl="6"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7pPr>
            <a:lvl8pPr marL="4876678" lvl="7"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8pPr>
            <a:lvl9pPr marL="5486263" lvl="8" indent="-558786" algn="ctr" rtl="0">
              <a:spcBef>
                <a:spcPts val="1067"/>
              </a:spcBef>
              <a:spcAft>
                <a:spcPts val="1067"/>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9pPr>
          </a:lstStyle>
          <a:p>
            <a:pPr lvl="0"/>
            <a:r>
              <a:rPr lang="ru-RU" smtClean="0"/>
              <a:t>Образец текста</a:t>
            </a:r>
          </a:p>
        </p:txBody>
      </p:sp>
      <p:sp>
        <p:nvSpPr>
          <p:cNvPr id="23" name="Google Shape;23;p4"/>
          <p:cNvSpPr txBox="1"/>
          <p:nvPr/>
        </p:nvSpPr>
        <p:spPr>
          <a:xfrm>
            <a:off x="4791200" y="5402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
        <p:nvSpPr>
          <p:cNvPr id="24" name="Google Shape;24;p4"/>
          <p:cNvSpPr txBox="1">
            <a:spLocks noGrp="1"/>
          </p:cNvSpPr>
          <p:nvPr>
            <p:ph type="sldNum" idx="12"/>
          </p:nvPr>
        </p:nvSpPr>
        <p:spPr>
          <a:xfrm>
            <a:off x="5455467" y="6290133"/>
            <a:ext cx="12812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
        <p:nvSpPr>
          <p:cNvPr id="25" name="Google Shape;25;p4"/>
          <p:cNvSpPr txBox="1"/>
          <p:nvPr/>
        </p:nvSpPr>
        <p:spPr>
          <a:xfrm>
            <a:off x="4791200" y="52004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Tree>
    <p:extLst>
      <p:ext uri="{BB962C8B-B14F-4D97-AF65-F5344CB8AC3E}">
        <p14:creationId xmlns:p14="http://schemas.microsoft.com/office/powerpoint/2010/main" val="35764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sp>
        <p:nvSpPr>
          <p:cNvPr id="27" name="Google Shape;27;p5"/>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8" name="Google Shape;28;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9" name="Google Shape;29;p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0" name="Google Shape;30;p5"/>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ru-RU" smtClean="0"/>
              <a:t>Образец текста</a:t>
            </a:r>
          </a:p>
        </p:txBody>
      </p:sp>
      <p:sp>
        <p:nvSpPr>
          <p:cNvPr id="31" name="Google Shape;31;p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83596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4" name="Google Shape;34;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6" name="Google Shape;36;p6"/>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7" name="Google Shape;37;p6"/>
          <p:cNvSpPr txBox="1">
            <a:spLocks noGrp="1"/>
          </p:cNvSpPr>
          <p:nvPr>
            <p:ph type="body" idx="2"/>
          </p:nvPr>
        </p:nvSpPr>
        <p:spPr>
          <a:xfrm>
            <a:off x="6512553"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8" name="Google Shape;38;p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3101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7"/>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1" name="Google Shape;41;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43" name="Google Shape;43;p7"/>
          <p:cNvSpPr txBox="1">
            <a:spLocks noGrp="1"/>
          </p:cNvSpPr>
          <p:nvPr>
            <p:ph type="body" idx="1"/>
          </p:nvPr>
        </p:nvSpPr>
        <p:spPr>
          <a:xfrm>
            <a:off x="1392595"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4" name="Google Shape;44;p7"/>
          <p:cNvSpPr txBox="1">
            <a:spLocks noGrp="1"/>
          </p:cNvSpPr>
          <p:nvPr>
            <p:ph type="body" idx="2"/>
          </p:nvPr>
        </p:nvSpPr>
        <p:spPr>
          <a:xfrm>
            <a:off x="4700796"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5" name="Google Shape;45;p7"/>
          <p:cNvSpPr txBox="1">
            <a:spLocks noGrp="1"/>
          </p:cNvSpPr>
          <p:nvPr>
            <p:ph type="body" idx="3"/>
          </p:nvPr>
        </p:nvSpPr>
        <p:spPr>
          <a:xfrm>
            <a:off x="8008997"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6" name="Google Shape;46;p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23222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8"/>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9" name="Google Shape;49;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0" name="Google Shape;50;p8"/>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51" name="Google Shape;51;p8"/>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648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9"/>
          <p:cNvSpPr/>
          <p:nvPr/>
        </p:nvSpPr>
        <p:spPr>
          <a:xfrm>
            <a:off x="5673800" y="5576867"/>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4" name="Google Shape;54;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5" name="Google Shape;55;p9"/>
          <p:cNvSpPr txBox="1">
            <a:spLocks noGrp="1"/>
          </p:cNvSpPr>
          <p:nvPr>
            <p:ph type="body" idx="1"/>
          </p:nvPr>
        </p:nvSpPr>
        <p:spPr>
          <a:xfrm>
            <a:off x="1140400" y="5163867"/>
            <a:ext cx="9911200" cy="376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600"/>
              <a:buNone/>
              <a:defRPr sz="2133"/>
            </a:lvl1pPr>
          </a:lstStyle>
          <a:p>
            <a:pPr lvl="0"/>
            <a:r>
              <a:rPr lang="ru-RU" smtClean="0"/>
              <a:t>Образец текста</a:t>
            </a:r>
          </a:p>
        </p:txBody>
      </p:sp>
      <p:sp>
        <p:nvSpPr>
          <p:cNvPr id="56" name="Google Shape;56;p9"/>
          <p:cNvSpPr txBox="1">
            <a:spLocks noGrp="1"/>
          </p:cNvSpPr>
          <p:nvPr>
            <p:ph type="sldNum" idx="12"/>
          </p:nvPr>
        </p:nvSpPr>
        <p:spPr>
          <a:xfrm>
            <a:off x="5673800" y="6290167"/>
            <a:ext cx="8444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25445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background" type="blank">
  <p:cSld name="Blank - Light background">
    <p:spTree>
      <p:nvGrpSpPr>
        <p:cNvPr id="1" name="Shape 57"/>
        <p:cNvGrpSpPr/>
        <p:nvPr/>
      </p:nvGrpSpPr>
      <p:grpSpPr>
        <a:xfrm>
          <a:off x="0" y="0"/>
          <a:ext cx="0" cy="0"/>
          <a:chOff x="0" y="0"/>
          <a:chExt cx="0" cy="0"/>
        </a:xfrm>
      </p:grpSpPr>
      <p:sp>
        <p:nvSpPr>
          <p:cNvPr id="58" name="Google Shape;58;p10"/>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9" name="Google Shape;5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0"/>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535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92633" y="990100"/>
            <a:ext cx="9610000" cy="844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392633" y="1957833"/>
            <a:ext cx="9610000" cy="3676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11493100" y="6173667"/>
            <a:ext cx="698800" cy="684400"/>
          </a:xfrm>
          <a:prstGeom prst="rect">
            <a:avLst/>
          </a:prstGeom>
          <a:noFill/>
          <a:ln>
            <a:noFill/>
          </a:ln>
        </p:spPr>
        <p:txBody>
          <a:bodyPr spcFirstLastPara="1" wrap="square" lIns="0" tIns="0" rIns="0" bIns="0" anchor="ctr" anchorCtr="0">
            <a:noAutofit/>
          </a:bodyPr>
          <a:lstStyle>
            <a:lvl1pPr lvl="0" algn="ctr" rtl="0">
              <a:buNone/>
              <a:defRPr sz="1733" b="1">
                <a:solidFill>
                  <a:schemeClr val="dk2"/>
                </a:solidFill>
                <a:latin typeface="Red Hat Display"/>
                <a:ea typeface="Red Hat Display"/>
                <a:cs typeface="Red Hat Display"/>
                <a:sym typeface="Red Hat Display"/>
              </a:defRPr>
            </a:lvl1pPr>
            <a:lvl2pPr lvl="1" algn="ctr" rtl="0">
              <a:buNone/>
              <a:defRPr sz="1733" b="1">
                <a:solidFill>
                  <a:schemeClr val="dk2"/>
                </a:solidFill>
                <a:latin typeface="Red Hat Display"/>
                <a:ea typeface="Red Hat Display"/>
                <a:cs typeface="Red Hat Display"/>
                <a:sym typeface="Red Hat Display"/>
              </a:defRPr>
            </a:lvl2pPr>
            <a:lvl3pPr lvl="2" algn="ctr" rtl="0">
              <a:buNone/>
              <a:defRPr sz="1733" b="1">
                <a:solidFill>
                  <a:schemeClr val="dk2"/>
                </a:solidFill>
                <a:latin typeface="Red Hat Display"/>
                <a:ea typeface="Red Hat Display"/>
                <a:cs typeface="Red Hat Display"/>
                <a:sym typeface="Red Hat Display"/>
              </a:defRPr>
            </a:lvl3pPr>
            <a:lvl4pPr lvl="3" algn="ctr" rtl="0">
              <a:buNone/>
              <a:defRPr sz="1733" b="1">
                <a:solidFill>
                  <a:schemeClr val="dk2"/>
                </a:solidFill>
                <a:latin typeface="Red Hat Display"/>
                <a:ea typeface="Red Hat Display"/>
                <a:cs typeface="Red Hat Display"/>
                <a:sym typeface="Red Hat Display"/>
              </a:defRPr>
            </a:lvl4pPr>
            <a:lvl5pPr lvl="4" algn="ctr" rtl="0">
              <a:buNone/>
              <a:defRPr sz="1733" b="1">
                <a:solidFill>
                  <a:schemeClr val="dk2"/>
                </a:solidFill>
                <a:latin typeface="Red Hat Display"/>
                <a:ea typeface="Red Hat Display"/>
                <a:cs typeface="Red Hat Display"/>
                <a:sym typeface="Red Hat Display"/>
              </a:defRPr>
            </a:lvl5pPr>
            <a:lvl6pPr lvl="5" algn="ctr" rtl="0">
              <a:buNone/>
              <a:defRPr sz="1733" b="1">
                <a:solidFill>
                  <a:schemeClr val="dk2"/>
                </a:solidFill>
                <a:latin typeface="Red Hat Display"/>
                <a:ea typeface="Red Hat Display"/>
                <a:cs typeface="Red Hat Display"/>
                <a:sym typeface="Red Hat Display"/>
              </a:defRPr>
            </a:lvl6pPr>
            <a:lvl7pPr lvl="6" algn="ctr" rtl="0">
              <a:buNone/>
              <a:defRPr sz="1733" b="1">
                <a:solidFill>
                  <a:schemeClr val="dk2"/>
                </a:solidFill>
                <a:latin typeface="Red Hat Display"/>
                <a:ea typeface="Red Hat Display"/>
                <a:cs typeface="Red Hat Display"/>
                <a:sym typeface="Red Hat Display"/>
              </a:defRPr>
            </a:lvl7pPr>
            <a:lvl8pPr lvl="7" algn="ctr" rtl="0">
              <a:buNone/>
              <a:defRPr sz="1733" b="1">
                <a:solidFill>
                  <a:schemeClr val="dk2"/>
                </a:solidFill>
                <a:latin typeface="Red Hat Display"/>
                <a:ea typeface="Red Hat Display"/>
                <a:cs typeface="Red Hat Display"/>
                <a:sym typeface="Red Hat Display"/>
              </a:defRPr>
            </a:lvl8pPr>
            <a:lvl9pPr lvl="8" algn="ctr" rtl="0">
              <a:buNone/>
              <a:defRPr sz="1733" b="1">
                <a:solidFill>
                  <a:schemeClr val="dk2"/>
                </a:solidFill>
                <a:latin typeface="Red Hat Display"/>
                <a:ea typeface="Red Hat Display"/>
                <a:cs typeface="Red Hat Display"/>
                <a:sym typeface="Red Hat Display"/>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91951529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webp"/></Relationships>
</file>

<file path=ppt/slides/_rels/slide14.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visualgo.net/en/bst"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visualgo.net/en/bst" TargetMode="External"/><Relationship Id="rId7" Type="http://schemas.openxmlformats.org/officeDocument/2006/relationships/diagramColors" Target="../diagrams/colors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hyperlink" Target="https://www.quora.com/Why-are-prime-numbers-used-for-constructing-hash-functions" TargetMode="External"/><Relationship Id="rId5" Type="http://schemas.openxmlformats.org/officeDocument/2006/relationships/hyperlink" Target="https://cs.stackexchange.com/questions/11029/why-is-it-best-to-use-a-prime-number-as-a-mod-in-a-hashing-function" TargetMode="External"/><Relationship Id="rId4" Type="http://schemas.openxmlformats.org/officeDocument/2006/relationships/hyperlink" Target="https://www.quora.com/Does-making-array-size-a-prime-number-help-in-hash-table-implementation-Why"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musicmap.info/" TargetMode="Externa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0.ppm"/><Relationship Id="rId2" Type="http://schemas.openxmlformats.org/officeDocument/2006/relationships/image" Target="../media/image19.ppm"/><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70" name="Google Shape;489;p38"/>
          <p:cNvSpPr/>
          <p:nvPr/>
        </p:nvSpPr>
        <p:spPr>
          <a:xfrm>
            <a:off x="10843359" y="3573000"/>
            <a:ext cx="1348641" cy="524800"/>
          </a:xfrm>
          <a:custGeom>
            <a:avLst/>
            <a:gdLst>
              <a:gd name="connsiteX0" fmla="*/ 0 w 1690821"/>
              <a:gd name="connsiteY0" fmla="*/ 0 h 524800"/>
              <a:gd name="connsiteX1" fmla="*/ 1522728 w 1690821"/>
              <a:gd name="connsiteY1" fmla="*/ 0 h 524800"/>
              <a:gd name="connsiteX2" fmla="*/ 1690821 w 1690821"/>
              <a:gd name="connsiteY2" fmla="*/ 262400 h 524800"/>
              <a:gd name="connsiteX3" fmla="*/ 1522728 w 1690821"/>
              <a:gd name="connsiteY3" fmla="*/ 524800 h 524800"/>
              <a:gd name="connsiteX4" fmla="*/ 0 w 1690821"/>
              <a:gd name="connsiteY4" fmla="*/ 524800 h 524800"/>
              <a:gd name="connsiteX5" fmla="*/ 0 w 1690821"/>
              <a:gd name="connsiteY5" fmla="*/ 0 h 524800"/>
              <a:gd name="connsiteX0" fmla="*/ 0 w 1525721"/>
              <a:gd name="connsiteY0" fmla="*/ 0 h 524800"/>
              <a:gd name="connsiteX1" fmla="*/ 1522728 w 1525721"/>
              <a:gd name="connsiteY1" fmla="*/ 0 h 524800"/>
              <a:gd name="connsiteX2" fmla="*/ 1525721 w 1525721"/>
              <a:gd name="connsiteY2" fmla="*/ 275100 h 524800"/>
              <a:gd name="connsiteX3" fmla="*/ 1522728 w 1525721"/>
              <a:gd name="connsiteY3" fmla="*/ 524800 h 524800"/>
              <a:gd name="connsiteX4" fmla="*/ 0 w 1525721"/>
              <a:gd name="connsiteY4" fmla="*/ 524800 h 524800"/>
              <a:gd name="connsiteX5" fmla="*/ 0 w 1525721"/>
              <a:gd name="connsiteY5" fmla="*/ 0 h 5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5721" h="524800">
                <a:moveTo>
                  <a:pt x="0" y="0"/>
                </a:moveTo>
                <a:lnTo>
                  <a:pt x="1522728" y="0"/>
                </a:lnTo>
                <a:cubicBezTo>
                  <a:pt x="1523726" y="91700"/>
                  <a:pt x="1524723" y="183400"/>
                  <a:pt x="1525721" y="275100"/>
                </a:cubicBezTo>
                <a:cubicBezTo>
                  <a:pt x="1524723" y="358333"/>
                  <a:pt x="1523726" y="441567"/>
                  <a:pt x="1522728" y="524800"/>
                </a:cubicBezTo>
                <a:lnTo>
                  <a:pt x="0" y="524800"/>
                </a:lnTo>
                <a:lnTo>
                  <a:pt x="0" y="0"/>
                </a:lnTo>
                <a:close/>
              </a:path>
            </a:pathLst>
          </a:custGeom>
          <a:solidFill>
            <a:schemeClr val="accent5">
              <a:lumMod val="5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 name="Google Shape;489;p38"/>
          <p:cNvSpPr/>
          <p:nvPr/>
        </p:nvSpPr>
        <p:spPr>
          <a:xfrm>
            <a:off x="10122248"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 name="Google Shape;522;p38"/>
          <p:cNvCxnSpPr/>
          <p:nvPr/>
        </p:nvCxnSpPr>
        <p:spPr>
          <a:xfrm rot="10800000">
            <a:off x="7581360" y="4065025"/>
            <a:ext cx="0" cy="664800"/>
          </a:xfrm>
          <a:prstGeom prst="straightConnector1">
            <a:avLst/>
          </a:prstGeom>
          <a:noFill/>
          <a:ln w="9525" cap="flat" cmpd="sng">
            <a:solidFill>
              <a:schemeClr val="lt1"/>
            </a:solidFill>
            <a:prstDash val="solid"/>
            <a:round/>
            <a:headEnd type="oval" w="med" len="med"/>
            <a:tailEnd type="oval" w="med" len="med"/>
          </a:ln>
        </p:spPr>
      </p:cxnSp>
      <p:cxnSp>
        <p:nvCxnSpPr>
          <p:cNvPr id="49" name="Google Shape;510;p38"/>
          <p:cNvCxnSpPr/>
          <p:nvPr/>
        </p:nvCxnSpPr>
        <p:spPr>
          <a:xfrm rot="10800000">
            <a:off x="6828500" y="2940974"/>
            <a:ext cx="0" cy="664800"/>
          </a:xfrm>
          <a:prstGeom prst="straightConnector1">
            <a:avLst/>
          </a:prstGeom>
          <a:noFill/>
          <a:ln w="9525" cap="flat" cmpd="sng">
            <a:solidFill>
              <a:schemeClr val="lt1"/>
            </a:solidFill>
            <a:prstDash val="solid"/>
            <a:round/>
            <a:headEnd type="oval" w="med" len="med"/>
            <a:tailEnd type="oval" w="med" len="med"/>
          </a:ln>
        </p:spPr>
      </p:cxnSp>
      <p:sp>
        <p:nvSpPr>
          <p:cNvPr id="487" name="Google Shape;487;p38"/>
          <p:cNvSpPr txBox="1">
            <a:spLocks noGrp="1"/>
          </p:cNvSpPr>
          <p:nvPr>
            <p:ph type="title"/>
          </p:nvPr>
        </p:nvSpPr>
        <p:spPr>
          <a:xfrm>
            <a:off x="1392633" y="990100"/>
            <a:ext cx="9610000" cy="844400"/>
          </a:xfrm>
          <a:prstGeom prst="rect">
            <a:avLst/>
          </a:prstGeom>
        </p:spPr>
        <p:txBody>
          <a:bodyPr spcFirstLastPara="1" vert="horz" wrap="square" lIns="0" tIns="0" rIns="0" bIns="0" rtlCol="0" anchor="ctr" anchorCtr="0">
            <a:noAutofit/>
          </a:bodyPr>
          <a:lstStyle/>
          <a:p>
            <a:pPr>
              <a:spcBef>
                <a:spcPts val="0"/>
              </a:spcBef>
            </a:pPr>
            <a:r>
              <a:rPr lang="en" dirty="0" smtClean="0">
                <a:latin typeface="Nirmala UI" panose="020B0502040204020203" pitchFamily="34" charset="0"/>
                <a:ea typeface="Nirmala UI" panose="020B0502040204020203" pitchFamily="34" charset="0"/>
                <a:cs typeface="Nirmala UI" panose="020B0502040204020203" pitchFamily="34" charset="0"/>
              </a:rPr>
              <a:t>Structure</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8" name="Google Shape;488;p38"/>
          <p:cNvSpPr txBox="1">
            <a:spLocks noGrp="1"/>
          </p:cNvSpPr>
          <p:nvPr>
            <p:ph type="sldNum"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lgn="ctr"/>
              <a:t>1</a:t>
            </a:fld>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501" name="Google Shape;501;p38"/>
          <p:cNvSpPr/>
          <p:nvPr/>
        </p:nvSpPr>
        <p:spPr>
          <a:xfrm>
            <a:off x="0" y="3573000"/>
            <a:ext cx="8100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dk1"/>
              </a:solidFill>
              <a:latin typeface="Nirmala UI" panose="020B0502040204020203" pitchFamily="34" charset="0"/>
              <a:ea typeface="Nirmala UI" panose="020B0502040204020203" pitchFamily="34" charset="0"/>
              <a:cs typeface="Nirmala UI" panose="020B0502040204020203" pitchFamily="34" charset="0"/>
            </a:endParaRPr>
          </a:p>
        </p:txBody>
      </p:sp>
      <p:cxnSp>
        <p:nvCxnSpPr>
          <p:cNvPr id="502" name="Google Shape;502;p38"/>
          <p:cNvCxnSpPr/>
          <p:nvPr/>
        </p:nvCxnSpPr>
        <p:spPr>
          <a:xfrm rot="10800000">
            <a:off x="1078666" y="2901388"/>
            <a:ext cx="0" cy="664800"/>
          </a:xfrm>
          <a:prstGeom prst="straightConnector1">
            <a:avLst/>
          </a:prstGeom>
          <a:noFill/>
          <a:ln w="9525" cap="flat" cmpd="sng">
            <a:solidFill>
              <a:schemeClr val="lt1"/>
            </a:solidFill>
            <a:prstDash val="solid"/>
            <a:round/>
            <a:headEnd type="oval" w="med" len="med"/>
            <a:tailEnd type="oval" w="med" len="med"/>
          </a:ln>
        </p:spPr>
      </p:cxnSp>
      <p:sp>
        <p:nvSpPr>
          <p:cNvPr id="503" name="Google Shape;503;p38"/>
          <p:cNvSpPr txBox="1"/>
          <p:nvPr/>
        </p:nvSpPr>
        <p:spPr>
          <a:xfrm>
            <a:off x="347634" y="2145131"/>
            <a:ext cx="1594934"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What is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an</a:t>
            </a:r>
          </a:p>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 </a:t>
            </a: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algorithm?</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4" name="Google Shape;504;p38"/>
          <p:cNvCxnSpPr/>
          <p:nvPr/>
        </p:nvCxnSpPr>
        <p:spPr>
          <a:xfrm rot="10800000">
            <a:off x="2478652"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5" name="Google Shape;505;p38"/>
          <p:cNvSpPr txBox="1"/>
          <p:nvPr/>
        </p:nvSpPr>
        <p:spPr>
          <a:xfrm>
            <a:off x="1942568" y="2322192"/>
            <a:ext cx="1133945" cy="586008"/>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Problem solving patterns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6" name="Google Shape;506;p38"/>
          <p:cNvCxnSpPr/>
          <p:nvPr/>
        </p:nvCxnSpPr>
        <p:spPr>
          <a:xfrm rot="10800000">
            <a:off x="3959120"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7" name="Google Shape;507;p38"/>
          <p:cNvSpPr txBox="1"/>
          <p:nvPr/>
        </p:nvSpPr>
        <p:spPr>
          <a:xfrm>
            <a:off x="3176792" y="2214939"/>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Quick sort</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8" name="Google Shape;508;p38"/>
          <p:cNvCxnSpPr/>
          <p:nvPr/>
        </p:nvCxnSpPr>
        <p:spPr>
          <a:xfrm rot="10800000">
            <a:off x="5457161" y="3001935"/>
            <a:ext cx="0" cy="664800"/>
          </a:xfrm>
          <a:prstGeom prst="straightConnector1">
            <a:avLst/>
          </a:prstGeom>
          <a:noFill/>
          <a:ln w="9525" cap="flat" cmpd="sng">
            <a:solidFill>
              <a:schemeClr val="lt1"/>
            </a:solidFill>
            <a:prstDash val="solid"/>
            <a:round/>
            <a:headEnd type="oval" w="med" len="med"/>
            <a:tailEnd type="oval" w="med" len="med"/>
          </a:ln>
        </p:spPr>
      </p:cxnSp>
      <p:sp>
        <p:nvSpPr>
          <p:cNvPr id="509" name="Google Shape;509;p38"/>
          <p:cNvSpPr txBox="1"/>
          <p:nvPr/>
        </p:nvSpPr>
        <p:spPr>
          <a:xfrm>
            <a:off x="4669679" y="2217638"/>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Linked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lists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0" name="Google Shape;510;p38"/>
          <p:cNvCxnSpPr/>
          <p:nvPr/>
        </p:nvCxnSpPr>
        <p:spPr>
          <a:xfrm rot="10800000">
            <a:off x="8375360" y="3012463"/>
            <a:ext cx="0" cy="664800"/>
          </a:xfrm>
          <a:prstGeom prst="straightConnector1">
            <a:avLst/>
          </a:prstGeom>
          <a:noFill/>
          <a:ln w="9525" cap="flat" cmpd="sng">
            <a:solidFill>
              <a:schemeClr val="lt1"/>
            </a:solidFill>
            <a:prstDash val="solid"/>
            <a:round/>
            <a:headEnd type="oval" w="med" len="med"/>
            <a:tailEnd type="oval" w="med" len="med"/>
          </a:ln>
        </p:spPr>
      </p:cxnSp>
      <p:sp>
        <p:nvSpPr>
          <p:cNvPr id="511" name="Google Shape;511;p38"/>
          <p:cNvSpPr txBox="1"/>
          <p:nvPr/>
        </p:nvSpPr>
        <p:spPr>
          <a:xfrm>
            <a:off x="7581360" y="2177647"/>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heap</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2" name="Google Shape;512;p38"/>
          <p:cNvCxnSpPr/>
          <p:nvPr/>
        </p:nvCxnSpPr>
        <p:spPr>
          <a:xfrm rot="10800000">
            <a:off x="9813235"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13" name="Google Shape;513;p38"/>
          <p:cNvSpPr txBox="1"/>
          <p:nvPr/>
        </p:nvSpPr>
        <p:spPr>
          <a:xfrm>
            <a:off x="9025056" y="2201333"/>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Hash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tables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4" name="Google Shape;514;p38"/>
          <p:cNvCxnSpPr/>
          <p:nvPr/>
        </p:nvCxnSpPr>
        <p:spPr>
          <a:xfrm rot="10800000">
            <a:off x="1707440"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5" name="Google Shape;515;p38"/>
          <p:cNvSpPr txBox="1"/>
          <p:nvPr/>
        </p:nvSpPr>
        <p:spPr>
          <a:xfrm>
            <a:off x="1502799" y="4800441"/>
            <a:ext cx="416734" cy="421409"/>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Big O</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6" name="Google Shape;516;p38"/>
          <p:cNvCxnSpPr/>
          <p:nvPr/>
        </p:nvCxnSpPr>
        <p:spPr>
          <a:xfrm rot="10800000">
            <a:off x="3188579"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7" name="Google Shape;517;p38"/>
          <p:cNvSpPr txBox="1"/>
          <p:nvPr/>
        </p:nvSpPr>
        <p:spPr>
          <a:xfrm>
            <a:off x="2886807" y="4762600"/>
            <a:ext cx="1588000" cy="711200"/>
          </a:xfrm>
          <a:prstGeom prst="rect">
            <a:avLst/>
          </a:prstGeom>
          <a:noFill/>
          <a:ln>
            <a:noFill/>
          </a:ln>
        </p:spPr>
        <p:txBody>
          <a:bodyPr spcFirstLastPara="1" wrap="square" lIns="0" tIns="0" rIns="0" bIns="0" anchor="t" anchorCtr="0">
            <a:noAutofit/>
          </a:bodyPr>
          <a:lstStyle/>
          <a:p>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Recursion</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8" name="Google Shape;518;p38"/>
          <p:cNvCxnSpPr/>
          <p:nvPr/>
        </p:nvCxnSpPr>
        <p:spPr>
          <a:xfrm rot="10800000">
            <a:off x="463879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9" name="Google Shape;519;p38"/>
          <p:cNvSpPr txBox="1"/>
          <p:nvPr/>
        </p:nvSpPr>
        <p:spPr>
          <a:xfrm>
            <a:off x="3851070" y="4775645"/>
            <a:ext cx="1588000" cy="711200"/>
          </a:xfrm>
          <a:prstGeom prst="rect">
            <a:avLst/>
          </a:prstGeom>
          <a:noFill/>
          <a:ln>
            <a:noFill/>
          </a:ln>
        </p:spPr>
        <p:txBody>
          <a:bodyPr spcFirstLastPara="1" wrap="square" lIns="0" tIns="0" rIns="0" bIns="0" anchor="t" anchorCtr="0">
            <a:noAutofit/>
          </a:bodyPr>
          <a:lstStyle/>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Data structures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0" name="Google Shape;520;p38"/>
          <p:cNvCxnSpPr/>
          <p:nvPr/>
        </p:nvCxnSpPr>
        <p:spPr>
          <a:xfrm rot="10800000">
            <a:off x="6147216"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1" name="Google Shape;521;p38"/>
          <p:cNvSpPr txBox="1"/>
          <p:nvPr/>
        </p:nvSpPr>
        <p:spPr>
          <a:xfrm>
            <a:off x="5353215"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Stack and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2" name="Google Shape;522;p38"/>
          <p:cNvCxnSpPr/>
          <p:nvPr/>
        </p:nvCxnSpPr>
        <p:spPr>
          <a:xfrm rot="10800000">
            <a:off x="905416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3" name="Google Shape;523;p38"/>
          <p:cNvSpPr txBox="1"/>
          <p:nvPr/>
        </p:nvSpPr>
        <p:spPr>
          <a:xfrm>
            <a:off x="8254782"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Priority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4" name="Google Shape;524;p38"/>
          <p:cNvCxnSpPr/>
          <p:nvPr/>
        </p:nvCxnSpPr>
        <p:spPr>
          <a:xfrm rot="10800000">
            <a:off x="10578737"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5" name="Google Shape;525;p38"/>
          <p:cNvSpPr txBox="1"/>
          <p:nvPr/>
        </p:nvSpPr>
        <p:spPr>
          <a:xfrm>
            <a:off x="9928742" y="4800441"/>
            <a:ext cx="1315200" cy="711200"/>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Graphs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7" name="Google Shape;489;p38"/>
          <p:cNvSpPr/>
          <p:nvPr/>
        </p:nvSpPr>
        <p:spPr>
          <a:xfrm>
            <a:off x="9392782"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9" name="Google Shape;489;p38"/>
          <p:cNvSpPr/>
          <p:nvPr/>
        </p:nvSpPr>
        <p:spPr>
          <a:xfrm>
            <a:off x="864944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0" name="Google Shape;490;p38"/>
          <p:cNvSpPr/>
          <p:nvPr/>
        </p:nvSpPr>
        <p:spPr>
          <a:xfrm>
            <a:off x="7925360"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1" name="Google Shape;491;p38"/>
          <p:cNvSpPr/>
          <p:nvPr/>
        </p:nvSpPr>
        <p:spPr>
          <a:xfrm>
            <a:off x="719288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2" name="Google Shape;492;p38"/>
          <p:cNvSpPr/>
          <p:nvPr/>
        </p:nvSpPr>
        <p:spPr>
          <a:xfrm>
            <a:off x="6457938"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3" name="Google Shape;493;p38"/>
          <p:cNvSpPr/>
          <p:nvPr/>
        </p:nvSpPr>
        <p:spPr>
          <a:xfrm>
            <a:off x="5716783"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4" name="Google Shape;494;p38"/>
          <p:cNvSpPr/>
          <p:nvPr/>
        </p:nvSpPr>
        <p:spPr>
          <a:xfrm>
            <a:off x="4989070"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5" name="Google Shape;495;p38"/>
          <p:cNvSpPr/>
          <p:nvPr/>
        </p:nvSpPr>
        <p:spPr>
          <a:xfrm>
            <a:off x="4257775" y="3573000"/>
            <a:ext cx="900000" cy="524800"/>
          </a:xfrm>
          <a:prstGeom prst="homePlate">
            <a:avLst>
              <a:gd name="adj" fmla="val 32030"/>
            </a:avLst>
          </a:prstGeom>
          <a:solidFill>
            <a:schemeClr val="accent3">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6" name="Google Shape;496;p38"/>
          <p:cNvSpPr/>
          <p:nvPr/>
        </p:nvSpPr>
        <p:spPr>
          <a:xfrm>
            <a:off x="3516740" y="3573000"/>
            <a:ext cx="9000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7" name="Google Shape;497;p38"/>
          <p:cNvSpPr/>
          <p:nvPr/>
        </p:nvSpPr>
        <p:spPr>
          <a:xfrm>
            <a:off x="2780807"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8" name="Google Shape;498;p38"/>
          <p:cNvSpPr/>
          <p:nvPr/>
        </p:nvSpPr>
        <p:spPr>
          <a:xfrm>
            <a:off x="2059541"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9" name="Google Shape;499;p38"/>
          <p:cNvSpPr/>
          <p:nvPr/>
        </p:nvSpPr>
        <p:spPr>
          <a:xfrm>
            <a:off x="1324065"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0" name="Google Shape;500;p38"/>
          <p:cNvSpPr/>
          <p:nvPr/>
        </p:nvSpPr>
        <p:spPr>
          <a:xfrm>
            <a:off x="0" y="3573000"/>
            <a:ext cx="1502799" cy="524800"/>
          </a:xfrm>
          <a:prstGeom prst="homePlate">
            <a:avLst>
              <a:gd name="adj" fmla="val 32030"/>
            </a:avLst>
          </a:prstGeom>
          <a:solidFill>
            <a:schemeClr val="accent1">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 name="Google Shape;509;p38"/>
          <p:cNvSpPr txBox="1"/>
          <p:nvPr/>
        </p:nvSpPr>
        <p:spPr>
          <a:xfrm>
            <a:off x="6053367" y="2186797"/>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Trees</a:t>
            </a:r>
            <a:endParaRPr lang="en"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2" name="Google Shape;523;p38"/>
          <p:cNvSpPr txBox="1"/>
          <p:nvPr/>
        </p:nvSpPr>
        <p:spPr>
          <a:xfrm>
            <a:off x="6752637"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a:t>
            </a:r>
          </a:p>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search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grpSp>
        <p:nvGrpSpPr>
          <p:cNvPr id="53" name="Google Shape;1616;p48"/>
          <p:cNvGrpSpPr/>
          <p:nvPr/>
        </p:nvGrpSpPr>
        <p:grpSpPr>
          <a:xfrm>
            <a:off x="772048" y="1189404"/>
            <a:ext cx="373053" cy="445791"/>
            <a:chOff x="8095060" y="5258190"/>
            <a:chExt cx="497404" cy="594389"/>
          </a:xfrm>
        </p:grpSpPr>
        <p:grpSp>
          <p:nvGrpSpPr>
            <p:cNvPr id="54" name="Google Shape;1617;p48"/>
            <p:cNvGrpSpPr/>
            <p:nvPr/>
          </p:nvGrpSpPr>
          <p:grpSpPr>
            <a:xfrm>
              <a:off x="8095060" y="5562627"/>
              <a:ext cx="497404" cy="289951"/>
              <a:chOff x="8095060" y="5562627"/>
              <a:chExt cx="497404" cy="289951"/>
            </a:xfrm>
          </p:grpSpPr>
          <p:sp>
            <p:nvSpPr>
              <p:cNvPr id="67" name="Google Shape;1618;p48"/>
              <p:cNvSpPr/>
              <p:nvPr/>
            </p:nvSpPr>
            <p:spPr>
              <a:xfrm>
                <a:off x="8095060" y="55626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8" name="Google Shape;1619;p48"/>
              <p:cNvSpPr/>
              <p:nvPr/>
            </p:nvSpPr>
            <p:spPr>
              <a:xfrm>
                <a:off x="8095060" y="56861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9" name="Google Shape;1620;p48"/>
              <p:cNvSpPr/>
              <p:nvPr/>
            </p:nvSpPr>
            <p:spPr>
              <a:xfrm>
                <a:off x="8343763" y="56861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5" name="Google Shape;1621;p48"/>
            <p:cNvGrpSpPr/>
            <p:nvPr/>
          </p:nvGrpSpPr>
          <p:grpSpPr>
            <a:xfrm>
              <a:off x="8095060" y="5461432"/>
              <a:ext cx="497404" cy="289312"/>
              <a:chOff x="8095060" y="5461432"/>
              <a:chExt cx="497404" cy="289312"/>
            </a:xfrm>
          </p:grpSpPr>
          <p:sp>
            <p:nvSpPr>
              <p:cNvPr id="64" name="Google Shape;1622;p48"/>
              <p:cNvSpPr/>
              <p:nvPr/>
            </p:nvSpPr>
            <p:spPr>
              <a:xfrm>
                <a:off x="8095060" y="54614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5" name="Google Shape;1623;p48"/>
              <p:cNvSpPr/>
              <p:nvPr/>
            </p:nvSpPr>
            <p:spPr>
              <a:xfrm>
                <a:off x="8095060" y="55843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6" name="Google Shape;1624;p48"/>
              <p:cNvSpPr/>
              <p:nvPr/>
            </p:nvSpPr>
            <p:spPr>
              <a:xfrm>
                <a:off x="8343763" y="55843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6" name="Google Shape;1625;p48"/>
            <p:cNvGrpSpPr/>
            <p:nvPr/>
          </p:nvGrpSpPr>
          <p:grpSpPr>
            <a:xfrm>
              <a:off x="8095060" y="5359598"/>
              <a:ext cx="497404" cy="289312"/>
              <a:chOff x="8095060" y="5359598"/>
              <a:chExt cx="497404" cy="289312"/>
            </a:xfrm>
          </p:grpSpPr>
          <p:sp>
            <p:nvSpPr>
              <p:cNvPr id="61" name="Google Shape;1626;p48"/>
              <p:cNvSpPr/>
              <p:nvPr/>
            </p:nvSpPr>
            <p:spPr>
              <a:xfrm>
                <a:off x="8095060" y="53595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2" name="Google Shape;1627;p48"/>
              <p:cNvSpPr/>
              <p:nvPr/>
            </p:nvSpPr>
            <p:spPr>
              <a:xfrm>
                <a:off x="8095060" y="54831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3" name="Google Shape;1628;p48"/>
              <p:cNvSpPr/>
              <p:nvPr/>
            </p:nvSpPr>
            <p:spPr>
              <a:xfrm>
                <a:off x="8343763" y="54831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7" name="Google Shape;1629;p48"/>
            <p:cNvGrpSpPr/>
            <p:nvPr/>
          </p:nvGrpSpPr>
          <p:grpSpPr>
            <a:xfrm>
              <a:off x="8095060" y="5258190"/>
              <a:ext cx="497404" cy="290164"/>
              <a:chOff x="8095060" y="5258190"/>
              <a:chExt cx="497404" cy="290164"/>
            </a:xfrm>
          </p:grpSpPr>
          <p:sp>
            <p:nvSpPr>
              <p:cNvPr id="58" name="Google Shape;1630;p48"/>
              <p:cNvSpPr/>
              <p:nvPr/>
            </p:nvSpPr>
            <p:spPr>
              <a:xfrm>
                <a:off x="8095060" y="52581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59" name="Google Shape;1631;p48"/>
              <p:cNvSpPr/>
              <p:nvPr/>
            </p:nvSpPr>
            <p:spPr>
              <a:xfrm>
                <a:off x="8095060" y="53821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0" name="Google Shape;1632;p48"/>
              <p:cNvSpPr/>
              <p:nvPr/>
            </p:nvSpPr>
            <p:spPr>
              <a:xfrm>
                <a:off x="8343763" y="53821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spTree>
    <p:extLst>
      <p:ext uri="{BB962C8B-B14F-4D97-AF65-F5344CB8AC3E}">
        <p14:creationId xmlns:p14="http://schemas.microsoft.com/office/powerpoint/2010/main" val="401469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Segoe UI" panose="020B0502040204020203" pitchFamily="34" charset="0"/>
                <a:cs typeface="Segoe UI" panose="020B0502040204020203" pitchFamily="34" charset="0"/>
              </a:rPr>
              <a:t>Data structures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10</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Rectangle 1"/>
          <p:cNvSpPr/>
          <p:nvPr/>
        </p:nvSpPr>
        <p:spPr>
          <a:xfrm>
            <a:off x="1392632" y="1834500"/>
            <a:ext cx="5555617" cy="2369880"/>
          </a:xfrm>
          <a:prstGeom prst="rect">
            <a:avLst/>
          </a:prstGeom>
        </p:spPr>
        <p:txBody>
          <a:bodyPr wrap="square">
            <a:spAutoFit/>
          </a:bodyPr>
          <a:lstStyle/>
          <a:p>
            <a:r>
              <a:rPr lang="en-US" sz="1600" dirty="0">
                <a:solidFill>
                  <a:srgbClr val="202124"/>
                </a:solidFill>
                <a:latin typeface="Segoe UI" panose="020B0502040204020203" pitchFamily="34" charset="0"/>
                <a:cs typeface="Segoe UI" panose="020B0502040204020203" pitchFamily="34" charset="0"/>
              </a:rPr>
              <a:t>In computer science, a </a:t>
            </a:r>
            <a:r>
              <a:rPr lang="en-US" sz="1600" b="1" dirty="0">
                <a:solidFill>
                  <a:srgbClr val="202124"/>
                </a:solidFill>
                <a:latin typeface="Segoe UI" panose="020B0502040204020203" pitchFamily="34" charset="0"/>
                <a:cs typeface="Segoe UI" panose="020B0502040204020203" pitchFamily="34" charset="0"/>
              </a:rPr>
              <a:t>data structure</a:t>
            </a:r>
            <a:r>
              <a:rPr lang="en-US" sz="1600" dirty="0">
                <a:solidFill>
                  <a:srgbClr val="202124"/>
                </a:solidFill>
                <a:latin typeface="Segoe UI" panose="020B0502040204020203" pitchFamily="34" charset="0"/>
                <a:cs typeface="Segoe UI" panose="020B0502040204020203" pitchFamily="34" charset="0"/>
              </a:rPr>
              <a:t> is a </a:t>
            </a:r>
            <a:r>
              <a:rPr lang="en-US" sz="1600" b="1" dirty="0">
                <a:solidFill>
                  <a:srgbClr val="202124"/>
                </a:solidFill>
                <a:latin typeface="Segoe UI" panose="020B0502040204020203" pitchFamily="34" charset="0"/>
                <a:cs typeface="Segoe UI" panose="020B0502040204020203" pitchFamily="34" charset="0"/>
              </a:rPr>
              <a:t>data</a:t>
            </a:r>
            <a:r>
              <a:rPr lang="en-US" sz="1600" dirty="0">
                <a:solidFill>
                  <a:srgbClr val="202124"/>
                </a:solidFill>
                <a:latin typeface="Segoe UI" panose="020B0502040204020203" pitchFamily="34" charset="0"/>
                <a:cs typeface="Segoe UI" panose="020B0502040204020203" pitchFamily="34" charset="0"/>
              </a:rPr>
              <a:t> organization, management, and storage format that enables efficient access and modification. More precisely, a </a:t>
            </a:r>
            <a:r>
              <a:rPr lang="en-US" sz="1600" b="1" dirty="0">
                <a:solidFill>
                  <a:srgbClr val="202124"/>
                </a:solidFill>
                <a:latin typeface="Segoe UI" panose="020B0502040204020203" pitchFamily="34" charset="0"/>
                <a:cs typeface="Segoe UI" panose="020B0502040204020203" pitchFamily="34" charset="0"/>
              </a:rPr>
              <a:t>data structure</a:t>
            </a:r>
            <a:r>
              <a:rPr lang="en-US" sz="1600" dirty="0">
                <a:solidFill>
                  <a:srgbClr val="202124"/>
                </a:solidFill>
                <a:latin typeface="Segoe UI" panose="020B0502040204020203" pitchFamily="34" charset="0"/>
                <a:cs typeface="Segoe UI" panose="020B0502040204020203" pitchFamily="34" charset="0"/>
              </a:rPr>
              <a:t> is a collection of </a:t>
            </a:r>
            <a:r>
              <a:rPr lang="en-US" sz="1600" b="1" dirty="0">
                <a:solidFill>
                  <a:srgbClr val="202124"/>
                </a:solidFill>
                <a:latin typeface="Segoe UI" panose="020B0502040204020203" pitchFamily="34" charset="0"/>
                <a:cs typeface="Segoe UI" panose="020B0502040204020203" pitchFamily="34" charset="0"/>
              </a:rPr>
              <a:t>data</a:t>
            </a:r>
            <a:r>
              <a:rPr lang="en-US" sz="1600" dirty="0">
                <a:solidFill>
                  <a:srgbClr val="202124"/>
                </a:solidFill>
                <a:latin typeface="Segoe UI" panose="020B0502040204020203" pitchFamily="34" charset="0"/>
                <a:cs typeface="Segoe UI" panose="020B0502040204020203" pitchFamily="34" charset="0"/>
              </a:rPr>
              <a:t> values, the relationships among them, and the functions or operations that can be applied to the </a:t>
            </a:r>
            <a:r>
              <a:rPr lang="en-US" sz="1600" b="1" dirty="0">
                <a:solidFill>
                  <a:srgbClr val="202124"/>
                </a:solidFill>
                <a:latin typeface="Segoe UI" panose="020B0502040204020203" pitchFamily="34" charset="0"/>
                <a:cs typeface="Segoe UI" panose="020B0502040204020203" pitchFamily="34" charset="0"/>
              </a:rPr>
              <a:t>data</a:t>
            </a:r>
            <a:r>
              <a:rPr lang="en-US" sz="1600" dirty="0" smtClean="0">
                <a:solidFill>
                  <a:srgbClr val="202124"/>
                </a:solidFill>
                <a:latin typeface="Segoe UI" panose="020B0502040204020203" pitchFamily="34" charset="0"/>
                <a:cs typeface="Segoe UI" panose="020B0502040204020203" pitchFamily="34" charset="0"/>
              </a:rPr>
              <a:t>.</a:t>
            </a:r>
          </a:p>
          <a:p>
            <a:r>
              <a:rPr lang="en-US" sz="1600" dirty="0" smtClean="0">
                <a:latin typeface="Segoe UI" panose="020B0502040204020203" pitchFamily="34" charset="0"/>
                <a:cs typeface="Segoe UI" panose="020B0502040204020203" pitchFamily="34" charset="0"/>
              </a:rPr>
              <a:t>The </a:t>
            </a:r>
            <a:r>
              <a:rPr lang="en-US" sz="1600" dirty="0">
                <a:latin typeface="Segoe UI" panose="020B0502040204020203" pitchFamily="34" charset="0"/>
                <a:cs typeface="Segoe UI" panose="020B0502040204020203" pitchFamily="34" charset="0"/>
              </a:rPr>
              <a:t>essence of creating custom data structures optimization of certain parts of the code</a:t>
            </a:r>
          </a:p>
          <a:p>
            <a:endParaRPr lang="en-US" sz="1600" dirty="0">
              <a:solidFill>
                <a:srgbClr val="202124"/>
              </a:solidFill>
              <a:latin typeface="Segoe UI" panose="020B0502040204020203" pitchFamily="34" charset="0"/>
              <a:cs typeface="Segoe UI" panose="020B0502040204020203" pitchFamily="34" charset="0"/>
            </a:endParaRPr>
          </a:p>
        </p:txBody>
      </p:sp>
      <p:sp>
        <p:nvSpPr>
          <p:cNvPr id="3" name="Rectangle 2"/>
          <p:cNvSpPr/>
          <p:nvPr/>
        </p:nvSpPr>
        <p:spPr>
          <a:xfrm>
            <a:off x="1392633" y="3852095"/>
            <a:ext cx="3988261" cy="2099036"/>
          </a:xfrm>
          <a:prstGeom prst="rect">
            <a:avLst/>
          </a:prstGeom>
        </p:spPr>
        <p:txBody>
          <a:bodyPr wrap="square">
            <a:spAutoFit/>
          </a:bodyPr>
          <a:lstStyle/>
          <a:p>
            <a:r>
              <a:rPr lang="en-US" sz="2000" dirty="0">
                <a:solidFill>
                  <a:schemeClr val="accent4"/>
                </a:solidFill>
                <a:latin typeface="Segoe UI" panose="020B0502040204020203" pitchFamily="34" charset="0"/>
                <a:cs typeface="Segoe UI" panose="020B0502040204020203" pitchFamily="34" charset="0"/>
              </a:rPr>
              <a:t>Data structures in </a:t>
            </a:r>
            <a:r>
              <a:rPr lang="en-US" sz="2000" dirty="0" smtClean="0">
                <a:solidFill>
                  <a:schemeClr val="accent4"/>
                </a:solidFill>
                <a:latin typeface="Segoe UI" panose="020B0502040204020203" pitchFamily="34" charset="0"/>
                <a:cs typeface="Segoe UI" panose="020B0502040204020203" pitchFamily="34" charset="0"/>
              </a:rPr>
              <a:t>JavaScript</a:t>
            </a:r>
            <a:endParaRPr lang="en-US" sz="1600" dirty="0">
              <a:solidFill>
                <a:srgbClr val="202124"/>
              </a:solidFill>
              <a:latin typeface="Segoe UI" panose="020B0502040204020203" pitchFamily="34" charset="0"/>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Array</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Object</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Set(unique elements)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Map</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WeakMap (</a:t>
            </a:r>
            <a:r>
              <a:rPr lang="en-US" sz="1600" dirty="0">
                <a:solidFill>
                  <a:schemeClr val="dk1"/>
                </a:solidFill>
                <a:latin typeface="Segoe UI" panose="020B0502040204020203" pitchFamily="34" charset="0"/>
                <a:ea typeface="Red Hat Text"/>
                <a:cs typeface="Segoe UI" panose="020B0502040204020203" pitchFamily="34" charset="0"/>
              </a:rPr>
              <a:t>keys are not enumerable)</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WeakSet (</a:t>
            </a:r>
            <a:r>
              <a:rPr lang="en-US" sz="1600" dirty="0">
                <a:solidFill>
                  <a:schemeClr val="dk1"/>
                </a:solidFill>
                <a:latin typeface="Segoe UI" panose="020B0502040204020203" pitchFamily="34" charset="0"/>
                <a:ea typeface="Red Hat Text"/>
                <a:cs typeface="Segoe UI" panose="020B0502040204020203" pitchFamily="34" charset="0"/>
              </a:rPr>
              <a:t>keys are not enumerable</a:t>
            </a:r>
            <a:r>
              <a:rPr lang="en-US" sz="1600" dirty="0" smtClean="0">
                <a:solidFill>
                  <a:schemeClr val="dk1"/>
                </a:solidFill>
                <a:latin typeface="Segoe UI" panose="020B0502040204020203" pitchFamily="34" charset="0"/>
                <a:ea typeface="Red Hat Text"/>
                <a:cs typeface="Segoe UI" panose="020B0502040204020203" pitchFamily="34" charset="0"/>
              </a:rPr>
              <a:t>)</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
        <p:nvSpPr>
          <p:cNvPr id="12" name="Rectangle 11"/>
          <p:cNvSpPr/>
          <p:nvPr/>
        </p:nvSpPr>
        <p:spPr>
          <a:xfrm>
            <a:off x="9132252" y="2434784"/>
            <a:ext cx="2139486" cy="2886944"/>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rPr>
              <a:t>And </a:t>
            </a:r>
            <a:r>
              <a:rPr lang="en-US" sz="1600" dirty="0">
                <a:latin typeface="Segoe UI" panose="020B0502040204020203" pitchFamily="34" charset="0"/>
                <a:cs typeface="Segoe UI" panose="020B0502040204020203" pitchFamily="34" charset="0"/>
              </a:rPr>
              <a:t>8 classes </a:t>
            </a:r>
            <a:r>
              <a:rPr lang="en-US" sz="1600" dirty="0" smtClean="0">
                <a:latin typeface="Segoe UI" panose="020B0502040204020203" pitchFamily="34" charset="0"/>
                <a:cs typeface="Segoe UI" panose="020B0502040204020203" pitchFamily="34" charset="0"/>
              </a:rPr>
              <a:t>namely</a:t>
            </a:r>
          </a:p>
          <a:p>
            <a:pPr marL="457200" indent="-457200">
              <a:lnSpc>
                <a:spcPct val="115000"/>
              </a:lnSpc>
              <a:buClr>
                <a:schemeClr val="accent1"/>
              </a:buClr>
              <a:buSzPts val="2400"/>
              <a:buFont typeface="Red Hat Text"/>
              <a:buChar char="●"/>
            </a:pP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Vector</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Deque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Queue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PriorityQueue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Map</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Set</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Stack</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Pair</a:t>
            </a:r>
          </a:p>
        </p:txBody>
      </p:sp>
      <p:sp>
        <p:nvSpPr>
          <p:cNvPr id="4" name="Rectangle 3"/>
          <p:cNvSpPr/>
          <p:nvPr/>
        </p:nvSpPr>
        <p:spPr>
          <a:xfrm>
            <a:off x="7016187" y="2434784"/>
            <a:ext cx="2116065" cy="3111621"/>
          </a:xfrm>
          <a:prstGeom prst="rect">
            <a:avLst/>
          </a:prstGeom>
        </p:spPr>
        <p:txBody>
          <a:bodyPr wrap="square">
            <a:spAutoFit/>
          </a:bodyPr>
          <a:lstStyle/>
          <a:p>
            <a:pPr marL="457200" indent="-457200">
              <a:lnSpc>
                <a:spcPct val="115000"/>
              </a:lnSpc>
              <a:buClr>
                <a:schemeClr val="accent1"/>
              </a:buClr>
              <a:buSzPts val="2400"/>
              <a:buFont typeface="Red Hat Text"/>
              <a:buChar char="●"/>
            </a:pPr>
            <a:r>
              <a:rPr lang="en-US" dirty="0" smtClean="0">
                <a:solidFill>
                  <a:schemeClr val="dk1"/>
                </a:solidFill>
                <a:latin typeface="Segoe UI" panose="020B0502040204020203" pitchFamily="34" charset="0"/>
                <a:ea typeface="Red Hat Text"/>
                <a:cs typeface="Segoe UI" panose="020B0502040204020203" pitchFamily="34" charset="0"/>
              </a:rPr>
              <a:t>Array</a:t>
            </a:r>
            <a:endParaRPr lang="en-US"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dirty="0" smtClean="0">
                <a:solidFill>
                  <a:schemeClr val="dk1"/>
                </a:solidFill>
                <a:latin typeface="Segoe UI" panose="020B0502040204020203" pitchFamily="34" charset="0"/>
                <a:ea typeface="Red Hat Text"/>
                <a:cs typeface="Segoe UI" panose="020B0502040204020203" pitchFamily="34" charset="0"/>
              </a:rPr>
              <a:t>Object</a:t>
            </a:r>
          </a:p>
          <a:p>
            <a:pPr>
              <a:lnSpc>
                <a:spcPct val="115000"/>
              </a:lnSpc>
              <a:buClr>
                <a:schemeClr val="accent1"/>
              </a:buClr>
              <a:buSzPts val="2400"/>
            </a:pPr>
            <a:endParaRPr lang="en-US" dirty="0">
              <a:solidFill>
                <a:schemeClr val="dk1"/>
              </a:solidFill>
              <a:latin typeface="Segoe UI" panose="020B0502040204020203" pitchFamily="34" charset="0"/>
              <a:ea typeface="Red Hat Text"/>
              <a:cs typeface="Segoe UI" panose="020B0502040204020203" pitchFamily="34" charset="0"/>
            </a:endParaRPr>
          </a:p>
          <a:p>
            <a:r>
              <a:rPr lang="en-US" dirty="0">
                <a:latin typeface="Segoe UI" panose="020B0502040204020203" pitchFamily="34" charset="0"/>
                <a:cs typeface="Segoe UI" panose="020B0502040204020203" pitchFamily="34" charset="0"/>
              </a:rPr>
              <a:t>In php7, using </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Ds</a:t>
            </a:r>
            <a:r>
              <a:rPr lang="en-US" dirty="0">
                <a:latin typeface="Segoe UI" panose="020B0502040204020203" pitchFamily="34" charset="0"/>
                <a:cs typeface="Segoe UI" panose="020B0502040204020203" pitchFamily="34" charset="0"/>
              </a:rPr>
              <a:t>\ namespace we can </a:t>
            </a:r>
            <a:r>
              <a:rPr lang="en-US" dirty="0" smtClean="0">
                <a:latin typeface="Segoe UI" panose="020B0502040204020203" pitchFamily="34" charset="0"/>
                <a:cs typeface="Segoe UI" panose="020B0502040204020203" pitchFamily="34" charset="0"/>
              </a:rPr>
              <a:t>use 3 </a:t>
            </a:r>
            <a:r>
              <a:rPr lang="en-US" dirty="0">
                <a:latin typeface="Segoe UI" panose="020B0502040204020203" pitchFamily="34" charset="0"/>
                <a:cs typeface="Segoe UI" panose="020B0502040204020203" pitchFamily="34" charset="0"/>
              </a:rPr>
              <a:t>interfaces namely</a:t>
            </a:r>
          </a:p>
          <a:p>
            <a:pPr marL="457200" indent="-457200">
              <a:lnSpc>
                <a:spcPct val="115000"/>
              </a:lnSpc>
              <a:buClr>
                <a:schemeClr val="accent1"/>
              </a:buClr>
              <a:buSzPts val="2400"/>
              <a:buFont typeface="Red Hat Text"/>
              <a:buChar char="●"/>
            </a:pPr>
            <a:r>
              <a:rPr lang="en-US" dirty="0">
                <a:solidFill>
                  <a:schemeClr val="dk1"/>
                </a:solidFill>
                <a:latin typeface="Segoe UI" panose="020B0502040204020203" pitchFamily="34" charset="0"/>
                <a:ea typeface="Red Hat Text"/>
                <a:cs typeface="Segoe UI" panose="020B0502040204020203" pitchFamily="34" charset="0"/>
              </a:rPr>
              <a:t>Collection</a:t>
            </a:r>
          </a:p>
          <a:p>
            <a:pPr marL="457200" indent="-457200">
              <a:lnSpc>
                <a:spcPct val="115000"/>
              </a:lnSpc>
              <a:buClr>
                <a:schemeClr val="accent1"/>
              </a:buClr>
              <a:buSzPts val="2400"/>
              <a:buFont typeface="Red Hat Text"/>
              <a:buChar char="●"/>
            </a:pPr>
            <a:r>
              <a:rPr lang="en-US" dirty="0">
                <a:solidFill>
                  <a:schemeClr val="dk1"/>
                </a:solidFill>
                <a:latin typeface="Segoe UI" panose="020B0502040204020203" pitchFamily="34" charset="0"/>
                <a:ea typeface="Red Hat Text"/>
                <a:cs typeface="Segoe UI" panose="020B0502040204020203" pitchFamily="34" charset="0"/>
              </a:rPr>
              <a:t>Sequence</a:t>
            </a:r>
          </a:p>
          <a:p>
            <a:pPr marL="457200" indent="-457200">
              <a:lnSpc>
                <a:spcPct val="115000"/>
              </a:lnSpc>
              <a:buClr>
                <a:schemeClr val="accent1"/>
              </a:buClr>
              <a:buSzPts val="2400"/>
              <a:buFont typeface="Red Hat Text"/>
              <a:buChar char="●"/>
            </a:pPr>
            <a:r>
              <a:rPr lang="en-US" dirty="0">
                <a:solidFill>
                  <a:schemeClr val="dk1"/>
                </a:solidFill>
                <a:latin typeface="Segoe UI" panose="020B0502040204020203" pitchFamily="34" charset="0"/>
                <a:ea typeface="Red Hat Text"/>
                <a:cs typeface="Segoe UI" panose="020B0502040204020203" pitchFamily="34" charset="0"/>
              </a:rPr>
              <a:t>Hashable</a:t>
            </a:r>
            <a:endParaRPr lang="en-US" dirty="0">
              <a:latin typeface="Segoe UI" panose="020B0502040204020203" pitchFamily="34" charset="0"/>
              <a:cs typeface="Segoe UI" panose="020B0502040204020203" pitchFamily="34" charset="0"/>
            </a:endParaRPr>
          </a:p>
        </p:txBody>
      </p:sp>
      <p:sp>
        <p:nvSpPr>
          <p:cNvPr id="5" name="Rectangle 4"/>
          <p:cNvSpPr/>
          <p:nvPr/>
        </p:nvSpPr>
        <p:spPr>
          <a:xfrm>
            <a:off x="7748888" y="1477287"/>
            <a:ext cx="2453107" cy="369332"/>
          </a:xfrm>
          <a:prstGeom prst="rect">
            <a:avLst/>
          </a:prstGeom>
        </p:spPr>
        <p:txBody>
          <a:bodyPr wrap="none">
            <a:spAutoFit/>
          </a:bodyPr>
          <a:lstStyle/>
          <a:p>
            <a:r>
              <a:rPr lang="en-US" dirty="0">
                <a:solidFill>
                  <a:schemeClr val="accent4"/>
                </a:solidFill>
                <a:latin typeface="Segoe UI" panose="020B0502040204020203" pitchFamily="34" charset="0"/>
                <a:cs typeface="Segoe UI" panose="020B0502040204020203" pitchFamily="34" charset="0"/>
              </a:rPr>
              <a:t>Data structures in </a:t>
            </a:r>
            <a:r>
              <a:rPr lang="en-US" dirty="0" smtClean="0">
                <a:solidFill>
                  <a:schemeClr val="accent4"/>
                </a:solidFill>
                <a:latin typeface="Segoe UI" panose="020B0502040204020203" pitchFamily="34" charset="0"/>
                <a:cs typeface="Segoe UI" panose="020B0502040204020203" pitchFamily="34" charset="0"/>
              </a:rPr>
              <a:t>PHP</a:t>
            </a:r>
            <a:endParaRPr lang="en-US" sz="1400" dirty="0">
              <a:solidFill>
                <a:srgbClr val="202124"/>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2422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Something about default arrays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9915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Segoe UI" panose="020B0502040204020203" pitchFamily="34" charset="0"/>
                <a:cs typeface="Segoe UI" panose="020B0502040204020203" pitchFamily="34" charset="0"/>
              </a:rPr>
              <a:t>Linked list ( </a:t>
            </a:r>
            <a:r>
              <a:rPr lang="en-US" dirty="0" smtClean="0">
                <a:latin typeface="Segoe UI" panose="020B0502040204020203" pitchFamily="34" charset="0"/>
                <a:cs typeface="Segoe UI" panose="020B0502040204020203" pitchFamily="34" charset="0"/>
              </a:rPr>
              <a:t>singly, doubly)</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12</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6096000" cy="830997"/>
          </a:xfrm>
          <a:prstGeom prst="rect">
            <a:avLst/>
          </a:prstGeom>
        </p:spPr>
        <p:txBody>
          <a:bodyPr>
            <a:spAutoFit/>
          </a:bodyPr>
          <a:lstStyle/>
          <a:p>
            <a:r>
              <a:rPr lang="en-US" sz="1600" dirty="0">
                <a:latin typeface="Segoe UI" panose="020B0502040204020203" pitchFamily="34" charset="0"/>
                <a:cs typeface="Segoe UI" panose="020B0502040204020203" pitchFamily="34" charset="0"/>
              </a:rPr>
              <a:t>A </a:t>
            </a:r>
            <a:r>
              <a:rPr lang="en-US" sz="1600" dirty="0">
                <a:latin typeface="Segoe UI" panose="020B0502040204020203" pitchFamily="34" charset="0"/>
                <a:cs typeface="Segoe UI" panose="020B0502040204020203" pitchFamily="34" charset="0"/>
                <a:hlinkClick r:id="rId3"/>
              </a:rPr>
              <a:t>linked list </a:t>
            </a:r>
            <a:r>
              <a:rPr lang="en-US" sz="1600" dirty="0">
                <a:latin typeface="Segoe UI" panose="020B0502040204020203" pitchFamily="34" charset="0"/>
                <a:cs typeface="Segoe UI" panose="020B0502040204020203" pitchFamily="34" charset="0"/>
              </a:rPr>
              <a:t>is a linear data structure, </a:t>
            </a:r>
            <a:r>
              <a:rPr lang="en-US" sz="1600" dirty="0" smtClean="0">
                <a:latin typeface="Segoe UI" panose="020B0502040204020203" pitchFamily="34" charset="0"/>
                <a:cs typeface="Segoe UI" panose="020B0502040204020203" pitchFamily="34" charset="0"/>
              </a:rPr>
              <a:t>but unlike arrays, they </a:t>
            </a:r>
            <a:r>
              <a:rPr lang="en-US" sz="1600" dirty="0">
                <a:latin typeface="Segoe UI" panose="020B0502040204020203" pitchFamily="34" charset="0"/>
                <a:cs typeface="Segoe UI" panose="020B0502040204020203" pitchFamily="34" charset="0"/>
              </a:rPr>
              <a:t>are not stored at contiguous memory locations. The elements in a linked list are linked using </a:t>
            </a:r>
            <a:r>
              <a:rPr lang="en-US" sz="1600" dirty="0" smtClean="0">
                <a:latin typeface="Segoe UI" panose="020B0502040204020203" pitchFamily="34" charset="0"/>
                <a:cs typeface="Segoe UI" panose="020B0502040204020203" pitchFamily="34" charset="0"/>
              </a:rPr>
              <a:t>pointers.</a:t>
            </a:r>
          </a:p>
        </p:txBody>
      </p:sp>
      <p:sp>
        <p:nvSpPr>
          <p:cNvPr id="19" name="Rectangle 18"/>
          <p:cNvSpPr/>
          <p:nvPr/>
        </p:nvSpPr>
        <p:spPr>
          <a:xfrm>
            <a:off x="1364379" y="3480766"/>
            <a:ext cx="3076254" cy="2616422"/>
          </a:xfrm>
          <a:prstGeom prst="rect">
            <a:avLst/>
          </a:prstGeom>
        </p:spPr>
        <p:txBody>
          <a:bodyPr wrap="square">
            <a:spAutoFit/>
          </a:bodyPr>
          <a:lstStyle/>
          <a:p>
            <a:pPr>
              <a:lnSpc>
                <a:spcPct val="115000"/>
              </a:lnSpc>
              <a:buClr>
                <a:schemeClr val="accent1"/>
              </a:buClr>
              <a:buSzPts val="2400"/>
            </a:pPr>
            <a:r>
              <a:rPr lang="en-US" sz="1600" dirty="0">
                <a:solidFill>
                  <a:schemeClr val="dk1"/>
                </a:solidFill>
                <a:latin typeface="Segoe UI" panose="020B0502040204020203" pitchFamily="34" charset="0"/>
                <a:ea typeface="Red Hat Text"/>
                <a:cs typeface="Segoe UI" panose="020B0502040204020203" pitchFamily="34" charset="0"/>
              </a:rPr>
              <a:t>Main 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append</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prepend</a:t>
            </a:r>
            <a:endParaRPr lang="en-US" sz="1600" dirty="0">
              <a:solidFill>
                <a:schemeClr val="dk1"/>
              </a:solidFill>
              <a:latin typeface="Segoe UI" panose="020B0502040204020203" pitchFamily="34" charset="0"/>
              <a:ea typeface="Red Hat Text"/>
              <a:cs typeface="Segoe UI" panose="020B0502040204020203" pitchFamily="34" charset="0"/>
            </a:endParaRPr>
          </a:p>
          <a:p>
            <a:pPr>
              <a:lnSpc>
                <a:spcPct val="115000"/>
              </a:lnSpc>
              <a:buClr>
                <a:schemeClr val="accent1"/>
              </a:buClr>
              <a:buSzPts val="2400"/>
            </a:pPr>
            <a:r>
              <a:rPr lang="en-US" sz="1600" dirty="0">
                <a:solidFill>
                  <a:schemeClr val="dk1"/>
                </a:solidFill>
                <a:latin typeface="Segoe UI" panose="020B0502040204020203" pitchFamily="34" charset="0"/>
                <a:ea typeface="Red Hat Text"/>
                <a:cs typeface="Segoe UI" panose="020B0502040204020203" pitchFamily="34" charset="0"/>
              </a:rPr>
              <a:t>Other 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size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toArray</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search</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getLast( by recursive call )</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deleteNode</a:t>
            </a:r>
          </a:p>
        </p:txBody>
      </p:sp>
      <p:graphicFrame>
        <p:nvGraphicFramePr>
          <p:cNvPr id="20" name="Table 19"/>
          <p:cNvGraphicFramePr>
            <a:graphicFrameLocks noGrp="1"/>
          </p:cNvGraphicFramePr>
          <p:nvPr>
            <p:extLst>
              <p:ext uri="{D42A27DB-BD31-4B8C-83A1-F6EECF244321}">
                <p14:modId xmlns:p14="http://schemas.microsoft.com/office/powerpoint/2010/main" val="3488082298"/>
              </p:ext>
            </p:extLst>
          </p:nvPr>
        </p:nvGraphicFramePr>
        <p:xfrm>
          <a:off x="5855678" y="3218611"/>
          <a:ext cx="5481063" cy="2816700"/>
        </p:xfrm>
        <a:graphic>
          <a:graphicData uri="http://schemas.openxmlformats.org/drawingml/2006/table">
            <a:tbl>
              <a:tblPr>
                <a:tableStyleId>{775DCB02-9BB8-47FD-8907-85C794F793BA}</a:tableStyleId>
              </a:tblPr>
              <a:tblGrid>
                <a:gridCol w="1827021">
                  <a:extLst>
                    <a:ext uri="{9D8B030D-6E8A-4147-A177-3AD203B41FA5}">
                      <a16:colId xmlns:a16="http://schemas.microsoft.com/office/drawing/2014/main" val="64851094"/>
                    </a:ext>
                  </a:extLst>
                </a:gridCol>
                <a:gridCol w="1827021">
                  <a:extLst>
                    <a:ext uri="{9D8B030D-6E8A-4147-A177-3AD203B41FA5}">
                      <a16:colId xmlns:a16="http://schemas.microsoft.com/office/drawing/2014/main" val="1353966151"/>
                    </a:ext>
                  </a:extLst>
                </a:gridCol>
                <a:gridCol w="1827021">
                  <a:extLst>
                    <a:ext uri="{9D8B030D-6E8A-4147-A177-3AD203B41FA5}">
                      <a16:colId xmlns:a16="http://schemas.microsoft.com/office/drawing/2014/main" val="2043248338"/>
                    </a:ext>
                  </a:extLst>
                </a:gridCol>
              </a:tblGrid>
              <a:tr h="485036">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Operation</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 Array</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Linked list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333538">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Query</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6178432"/>
                  </a:ext>
                </a:extLst>
              </a:tr>
              <a:tr h="333538">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Insert/Delete at beginning</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1420133012"/>
                  </a:ext>
                </a:extLst>
              </a:tr>
              <a:tr h="333538">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Insert/Delete at end</a:t>
                      </a:r>
                      <a:endParaRPr lang="en-US"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p>
                  </a:txBody>
                  <a:tcPr marL="121900" marR="121900" marT="91433" marB="91433" anchor="ctr">
                    <a:solidFill>
                      <a:schemeClr val="bg1"/>
                    </a:solidFill>
                  </a:tcPr>
                </a:tc>
                <a:extLst>
                  <a:ext uri="{0D108BD9-81ED-4DB2-BD59-A6C34878D82A}">
                    <a16:rowId xmlns:a16="http://schemas.microsoft.com/office/drawing/2014/main" val="742927673"/>
                  </a:ext>
                </a:extLst>
              </a:tr>
              <a:tr h="333538">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Insert/Delete at middle</a:t>
                      </a:r>
                      <a:endParaRPr lang="en-US"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p>
                  </a:txBody>
                  <a:tcPr marL="121900" marR="121900" marT="91433" marB="91433" anchor="ctr">
                    <a:solidFill>
                      <a:schemeClr val="bg1"/>
                    </a:solidFill>
                  </a:tcPr>
                </a:tc>
                <a:extLst>
                  <a:ext uri="{0D108BD9-81ED-4DB2-BD59-A6C34878D82A}">
                    <a16:rowId xmlns:a16="http://schemas.microsoft.com/office/drawing/2014/main" val="968978206"/>
                  </a:ext>
                </a:extLst>
              </a:tr>
            </a:tbl>
          </a:graphicData>
        </a:graphic>
      </p:graphicFrame>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5242" y="2021826"/>
            <a:ext cx="3551499" cy="1009459"/>
          </a:xfrm>
          <a:prstGeom prst="rect">
            <a:avLst/>
          </a:prstGeom>
        </p:spPr>
      </p:pic>
      <p:sp>
        <p:nvSpPr>
          <p:cNvPr id="10" name="Rectangle 9"/>
          <p:cNvSpPr/>
          <p:nvPr/>
        </p:nvSpPr>
        <p:spPr>
          <a:xfrm>
            <a:off x="1392633" y="2802328"/>
            <a:ext cx="3876053" cy="584775"/>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Unlike a doubly linked list, a singly linked list item does not know its previous item.</a:t>
            </a:r>
          </a:p>
        </p:txBody>
      </p:sp>
    </p:spTree>
    <p:extLst>
      <p:ext uri="{BB962C8B-B14F-4D97-AF65-F5344CB8AC3E}">
        <p14:creationId xmlns:p14="http://schemas.microsoft.com/office/powerpoint/2010/main" val="2089663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Stack</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13</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5612134" cy="1354217"/>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hlinkClick r:id="rId3"/>
              </a:rPr>
              <a:t>Stack</a:t>
            </a:r>
            <a:r>
              <a:rPr lang="en-US" sz="1600" dirty="0" smtClean="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is data structure witch uses LIFO( Last In, First Out ) algorithm.</a:t>
            </a:r>
          </a:p>
          <a:p>
            <a:r>
              <a:rPr lang="en-US" sz="1600" dirty="0">
                <a:latin typeface="Segoe UI" panose="020B0502040204020203" pitchFamily="34" charset="0"/>
                <a:cs typeface="Segoe UI" panose="020B0502040204020203" pitchFamily="34" charset="0"/>
              </a:rPr>
              <a:t>S</a:t>
            </a:r>
            <a:r>
              <a:rPr lang="en-US" sz="1600" dirty="0" smtClean="0">
                <a:latin typeface="Segoe UI" panose="020B0502040204020203" pitchFamily="34" charset="0"/>
                <a:cs typeface="Segoe UI" panose="020B0502040204020203" pitchFamily="34" charset="0"/>
              </a:rPr>
              <a:t>tack </a:t>
            </a:r>
            <a:r>
              <a:rPr lang="en-US" sz="1600" dirty="0">
                <a:latin typeface="Segoe UI" panose="020B0502040204020203" pitchFamily="34" charset="0"/>
                <a:cs typeface="Segoe UI" panose="020B0502040204020203" pitchFamily="34" charset="0"/>
              </a:rPr>
              <a:t>allows operations at one end only. Where stack uses? For example nested functions calls are stored on the Call Stack.</a:t>
            </a:r>
          </a:p>
        </p:txBody>
      </p:sp>
      <p:sp>
        <p:nvSpPr>
          <p:cNvPr id="19" name="Rectangle 18"/>
          <p:cNvSpPr/>
          <p:nvPr/>
        </p:nvSpPr>
        <p:spPr>
          <a:xfrm>
            <a:off x="1392633" y="4637861"/>
            <a:ext cx="1571284" cy="1188018"/>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Main </a:t>
            </a:r>
            <a:r>
              <a:rPr lang="en-US" sz="1600" dirty="0" smtClean="0">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a:t>
            </a:r>
            <a:r>
              <a:rPr lang="en-US" sz="1600" dirty="0" smtClean="0">
                <a:solidFill>
                  <a:schemeClr val="dk1"/>
                </a:solidFill>
                <a:latin typeface="Segoe UI" panose="020B0502040204020203" pitchFamily="34" charset="0"/>
                <a:ea typeface="Red Hat Text"/>
                <a:cs typeface="Segoe UI" panose="020B0502040204020203" pitchFamily="34" charset="0"/>
              </a:rPr>
              <a:t>ush</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a:t>
            </a:r>
            <a:r>
              <a:rPr lang="en-US" sz="1600" dirty="0" smtClean="0">
                <a:solidFill>
                  <a:schemeClr val="dk1"/>
                </a:solidFill>
                <a:latin typeface="Segoe UI" panose="020B0502040204020203" pitchFamily="34" charset="0"/>
                <a:ea typeface="Red Hat Text"/>
                <a:cs typeface="Segoe UI" panose="020B0502040204020203" pitchFamily="34" charset="0"/>
              </a:rPr>
              <a:t>op</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a:t>
            </a:r>
            <a:r>
              <a:rPr lang="en-US" sz="1600" dirty="0" smtClean="0">
                <a:solidFill>
                  <a:schemeClr val="dk1"/>
                </a:solidFill>
                <a:latin typeface="Segoe UI" panose="020B0502040204020203" pitchFamily="34" charset="0"/>
                <a:ea typeface="Red Hat Text"/>
                <a:cs typeface="Segoe UI" panose="020B0502040204020203" pitchFamily="34" charset="0"/>
              </a:rPr>
              <a:t>eek</a:t>
            </a:r>
            <a:endParaRPr lang="en-US" sz="1600" dirty="0">
              <a:solidFill>
                <a:schemeClr val="dk1"/>
              </a:solidFill>
              <a:latin typeface="Segoe UI" panose="020B0502040204020203" pitchFamily="34" charset="0"/>
              <a:ea typeface="Red Hat Text"/>
              <a:cs typeface="Segoe UI" panose="020B0502040204020203" pitchFamily="34"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4767" y="831561"/>
            <a:ext cx="4531017" cy="2682985"/>
          </a:xfrm>
          <a:prstGeom prst="rect">
            <a:avLst/>
          </a:prstGeom>
        </p:spPr>
      </p:pic>
      <p:sp>
        <p:nvSpPr>
          <p:cNvPr id="2" name="Rectangle 1"/>
          <p:cNvSpPr/>
          <p:nvPr/>
        </p:nvSpPr>
        <p:spPr>
          <a:xfrm>
            <a:off x="5397100" y="3517555"/>
            <a:ext cx="6096000" cy="2308324"/>
          </a:xfrm>
          <a:prstGeom prst="rect">
            <a:avLst/>
          </a:prstGeom>
        </p:spPr>
        <p:txBody>
          <a:bodyPr>
            <a:spAutoFit/>
          </a:bodyPr>
          <a:lstStyle/>
          <a:p>
            <a:r>
              <a:rPr lang="en-US" sz="1600" dirty="0">
                <a:latin typeface="Segoe UI" panose="020B0502040204020203" pitchFamily="34" charset="0"/>
                <a:cs typeface="Segoe UI" panose="020B0502040204020203" pitchFamily="34" charset="0"/>
              </a:rPr>
              <a:t>When a function makes a nested call, the following </a:t>
            </a:r>
            <a:r>
              <a:rPr lang="en-US" sz="1600" dirty="0" smtClean="0">
                <a:latin typeface="Segoe UI" panose="020B0502040204020203" pitchFamily="34" charset="0"/>
                <a:cs typeface="Segoe UI" panose="020B0502040204020203" pitchFamily="34" charset="0"/>
              </a:rPr>
              <a:t>happens</a:t>
            </a:r>
          </a:p>
          <a:p>
            <a:pPr marL="285750" indent="-285750">
              <a:buFont typeface="Arial" panose="020B0604020202020204" pitchFamily="34" charset="0"/>
              <a:buChar char="•"/>
            </a:pPr>
            <a:r>
              <a:rPr lang="en-US" sz="1600" dirty="0" smtClean="0">
                <a:latin typeface="Segoe UI" panose="020B0502040204020203" pitchFamily="34" charset="0"/>
                <a:cs typeface="Segoe UI" panose="020B0502040204020203" pitchFamily="34" charset="0"/>
              </a:rPr>
              <a:t>The </a:t>
            </a:r>
            <a:r>
              <a:rPr lang="en-US" sz="1600" dirty="0">
                <a:latin typeface="Segoe UI" panose="020B0502040204020203" pitchFamily="34" charset="0"/>
                <a:cs typeface="Segoe UI" panose="020B0502040204020203" pitchFamily="34" charset="0"/>
              </a:rPr>
              <a:t>execution of the current function is </a:t>
            </a:r>
            <a:r>
              <a:rPr lang="en-US" sz="1600" dirty="0" smtClean="0">
                <a:latin typeface="Segoe UI" panose="020B0502040204020203" pitchFamily="34" charset="0"/>
                <a:cs typeface="Segoe UI" panose="020B0502040204020203" pitchFamily="34" charset="0"/>
              </a:rPr>
              <a:t>suspended</a:t>
            </a:r>
          </a:p>
          <a:p>
            <a:pPr marL="285750" indent="-285750">
              <a:buFont typeface="Arial" panose="020B0604020202020204" pitchFamily="34" charset="0"/>
              <a:buChar char="•"/>
            </a:pPr>
            <a:r>
              <a:rPr lang="en-US" sz="1600" dirty="0" smtClean="0">
                <a:latin typeface="Segoe UI" panose="020B0502040204020203" pitchFamily="34" charset="0"/>
                <a:cs typeface="Segoe UI" panose="020B0502040204020203" pitchFamily="34" charset="0"/>
              </a:rPr>
              <a:t>The </a:t>
            </a:r>
            <a:r>
              <a:rPr lang="en-US" sz="1600" dirty="0">
                <a:latin typeface="Segoe UI" panose="020B0502040204020203" pitchFamily="34" charset="0"/>
                <a:cs typeface="Segoe UI" panose="020B0502040204020203" pitchFamily="34" charset="0"/>
              </a:rPr>
              <a:t>execution context associated with it is stored </a:t>
            </a:r>
            <a:r>
              <a:rPr lang="en-US" sz="1600" dirty="0" smtClean="0">
                <a:latin typeface="Segoe UI" panose="020B0502040204020203" pitchFamily="34" charset="0"/>
                <a:cs typeface="Segoe UI" panose="020B0502040204020203" pitchFamily="34" charset="0"/>
              </a:rPr>
              <a:t>in </a:t>
            </a:r>
            <a:r>
              <a:rPr lang="en-US" sz="1600" b="1" dirty="0" smtClean="0">
                <a:latin typeface="Segoe UI" panose="020B0502040204020203" pitchFamily="34" charset="0"/>
                <a:cs typeface="Segoe UI" panose="020B0502040204020203" pitchFamily="34" charset="0"/>
              </a:rPr>
              <a:t>execution </a:t>
            </a:r>
            <a:r>
              <a:rPr lang="en-US" sz="1600" b="1" dirty="0">
                <a:latin typeface="Segoe UI" panose="020B0502040204020203" pitchFamily="34" charset="0"/>
                <a:cs typeface="Segoe UI" panose="020B0502040204020203" pitchFamily="34" charset="0"/>
              </a:rPr>
              <a:t>context </a:t>
            </a:r>
            <a:r>
              <a:rPr lang="en-US" sz="1600" b="1" dirty="0" smtClean="0">
                <a:latin typeface="Segoe UI" panose="020B0502040204020203" pitchFamily="34" charset="0"/>
                <a:cs typeface="Segoe UI" panose="020B0502040204020203" pitchFamily="34" charset="0"/>
              </a:rPr>
              <a:t>stack</a:t>
            </a:r>
          </a:p>
          <a:p>
            <a:pPr marL="285750" indent="-285750">
              <a:buFont typeface="Arial" panose="020B0604020202020204" pitchFamily="34" charset="0"/>
              <a:buChar char="•"/>
            </a:pPr>
            <a:r>
              <a:rPr lang="en-US" sz="1600" dirty="0" smtClean="0">
                <a:latin typeface="Segoe UI" panose="020B0502040204020203" pitchFamily="34" charset="0"/>
                <a:cs typeface="Segoe UI" panose="020B0502040204020203" pitchFamily="34" charset="0"/>
              </a:rPr>
              <a:t>Nested </a:t>
            </a:r>
            <a:r>
              <a:rPr lang="en-US" sz="1600" dirty="0">
                <a:latin typeface="Segoe UI" panose="020B0502040204020203" pitchFamily="34" charset="0"/>
                <a:cs typeface="Segoe UI" panose="020B0502040204020203" pitchFamily="34" charset="0"/>
              </a:rPr>
              <a:t>calls are executed, for each of which its own execution context is </a:t>
            </a:r>
            <a:r>
              <a:rPr lang="en-US" sz="1600" dirty="0" smtClean="0">
                <a:latin typeface="Segoe UI" panose="020B0502040204020203" pitchFamily="34" charset="0"/>
                <a:cs typeface="Segoe UI" panose="020B0502040204020203" pitchFamily="34" charset="0"/>
              </a:rPr>
              <a:t>created</a:t>
            </a:r>
          </a:p>
          <a:p>
            <a:pPr marL="285750" indent="-285750">
              <a:buFont typeface="Arial" panose="020B0604020202020204" pitchFamily="34" charset="0"/>
              <a:buChar char="•"/>
            </a:pPr>
            <a:r>
              <a:rPr lang="en-US" sz="1600" dirty="0" smtClean="0">
                <a:latin typeface="Segoe UI" panose="020B0502040204020203" pitchFamily="34" charset="0"/>
                <a:cs typeface="Segoe UI" panose="020B0502040204020203" pitchFamily="34" charset="0"/>
              </a:rPr>
              <a:t>After </a:t>
            </a:r>
            <a:r>
              <a:rPr lang="en-US" sz="1600" dirty="0">
                <a:latin typeface="Segoe UI" panose="020B0502040204020203" pitchFamily="34" charset="0"/>
                <a:cs typeface="Segoe UI" panose="020B0502040204020203" pitchFamily="34" charset="0"/>
              </a:rPr>
              <a:t>their completion, the old context is popped off the stack, and the execution of the external function resumes where it left off.</a:t>
            </a:r>
          </a:p>
        </p:txBody>
      </p:sp>
      <p:pic>
        <p:nvPicPr>
          <p:cNvPr id="21" name="Picture 20"/>
          <p:cNvPicPr>
            <a:picLocks noChangeAspect="1"/>
          </p:cNvPicPr>
          <p:nvPr/>
        </p:nvPicPr>
        <p:blipFill>
          <a:blip r:embed="rId5"/>
          <a:stretch>
            <a:fillRect/>
          </a:stretch>
        </p:blipFill>
        <p:spPr>
          <a:xfrm>
            <a:off x="1419458" y="3103655"/>
            <a:ext cx="2343150" cy="1304925"/>
          </a:xfrm>
          <a:prstGeom prst="rect">
            <a:avLst/>
          </a:prstGeom>
        </p:spPr>
      </p:pic>
      <p:sp>
        <p:nvSpPr>
          <p:cNvPr id="22" name="Rectangle 21"/>
          <p:cNvSpPr/>
          <p:nvPr/>
        </p:nvSpPr>
        <p:spPr>
          <a:xfrm>
            <a:off x="3069071" y="4671717"/>
            <a:ext cx="1571284" cy="904863"/>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rPr>
              <a:t>Other 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a:t>
            </a:r>
            <a:r>
              <a:rPr lang="en-US" sz="1600" dirty="0" smtClean="0">
                <a:solidFill>
                  <a:schemeClr val="dk1"/>
                </a:solidFill>
                <a:latin typeface="Segoe UI" panose="020B0502040204020203" pitchFamily="34" charset="0"/>
                <a:ea typeface="Red Hat Text"/>
                <a:cs typeface="Segoe UI" panose="020B0502040204020203" pitchFamily="34" charset="0"/>
              </a:rPr>
              <a:t>ize</a:t>
            </a:r>
            <a:endParaRPr lang="en-US" sz="1600" dirty="0" smtClean="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isEmpty</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Tree>
    <p:extLst>
      <p:ext uri="{BB962C8B-B14F-4D97-AF65-F5344CB8AC3E}">
        <p14:creationId xmlns:p14="http://schemas.microsoft.com/office/powerpoint/2010/main" val="214886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Queue</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14</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5612134" cy="1323439"/>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hlinkClick r:id="rId3"/>
              </a:rPr>
              <a:t>Queue</a:t>
            </a:r>
            <a:r>
              <a:rPr lang="en-US" sz="1600" dirty="0" smtClean="0">
                <a:latin typeface="Segoe UI" panose="020B0502040204020203" pitchFamily="34" charset="0"/>
                <a:cs typeface="Segoe UI" panose="020B0502040204020203" pitchFamily="34" charset="0"/>
              </a:rPr>
              <a:t> is data structure witch FIFO( First In, First Out ) </a:t>
            </a:r>
            <a:r>
              <a:rPr lang="en-US" sz="1600" dirty="0">
                <a:latin typeface="Segoe UI" panose="020B0502040204020203" pitchFamily="34" charset="0"/>
                <a:cs typeface="Segoe UI" panose="020B0502040204020203" pitchFamily="34" charset="0"/>
              </a:rPr>
              <a:t>algorithm.</a:t>
            </a:r>
          </a:p>
          <a:p>
            <a:r>
              <a:rPr lang="en-US" sz="1600" dirty="0">
                <a:latin typeface="Segoe UI" panose="020B0502040204020203" pitchFamily="34" charset="0"/>
                <a:cs typeface="Segoe UI" panose="020B0502040204020203" pitchFamily="34" charset="0"/>
              </a:rPr>
              <a:t>Unlike stacks, a queue is open at both its ends. One end is always used to insert data (enqueue) and the other is used to remove data (dequeue).</a:t>
            </a:r>
          </a:p>
        </p:txBody>
      </p:sp>
      <p:sp>
        <p:nvSpPr>
          <p:cNvPr id="19" name="Rectangle 18"/>
          <p:cNvSpPr/>
          <p:nvPr/>
        </p:nvSpPr>
        <p:spPr>
          <a:xfrm>
            <a:off x="1392633" y="4637861"/>
            <a:ext cx="1713319" cy="1188018"/>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Main </a:t>
            </a:r>
            <a:r>
              <a:rPr lang="en-US" sz="1600" dirty="0" smtClean="0">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e</a:t>
            </a:r>
            <a:r>
              <a:rPr lang="en-US" sz="1600" dirty="0" smtClean="0">
                <a:solidFill>
                  <a:schemeClr val="dk1"/>
                </a:solidFill>
                <a:latin typeface="Segoe UI" panose="020B0502040204020203" pitchFamily="34" charset="0"/>
                <a:ea typeface="Red Hat Text"/>
                <a:cs typeface="Segoe UI" panose="020B0502040204020203" pitchFamily="34" charset="0"/>
              </a:rPr>
              <a:t>nqueue</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a:t>
            </a:r>
            <a:r>
              <a:rPr lang="en-US" sz="1600" dirty="0" smtClean="0">
                <a:solidFill>
                  <a:schemeClr val="dk1"/>
                </a:solidFill>
                <a:latin typeface="Segoe UI" panose="020B0502040204020203" pitchFamily="34" charset="0"/>
                <a:ea typeface="Red Hat Text"/>
                <a:cs typeface="Segoe UI" panose="020B0502040204020203" pitchFamily="34" charset="0"/>
              </a:rPr>
              <a:t>equeue</a:t>
            </a:r>
            <a:endParaRPr lang="en-US" sz="1600" dirty="0" smtClean="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a:t>
            </a:r>
            <a:r>
              <a:rPr lang="en-US" sz="1600" dirty="0" smtClean="0">
                <a:solidFill>
                  <a:schemeClr val="dk1"/>
                </a:solidFill>
                <a:latin typeface="Segoe UI" panose="020B0502040204020203" pitchFamily="34" charset="0"/>
                <a:ea typeface="Red Hat Text"/>
                <a:cs typeface="Segoe UI" panose="020B0502040204020203" pitchFamily="34" charset="0"/>
              </a:rPr>
              <a:t>eek</a:t>
            </a:r>
            <a:endParaRPr lang="en-US" sz="1600" dirty="0">
              <a:solidFill>
                <a:schemeClr val="dk1"/>
              </a:solidFill>
              <a:latin typeface="Segoe UI" panose="020B0502040204020203" pitchFamily="34" charset="0"/>
              <a:ea typeface="Red Hat Text"/>
              <a:cs typeface="Segoe UI" panose="020B0502040204020203" pitchFamily="34" charset="0"/>
            </a:endParaRP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5775" y="1169450"/>
            <a:ext cx="4251847" cy="2882287"/>
          </a:xfrm>
          <a:prstGeom prst="rect">
            <a:avLst/>
          </a:prstGeom>
        </p:spPr>
      </p:pic>
      <p:sp>
        <p:nvSpPr>
          <p:cNvPr id="22" name="Rectangle 21"/>
          <p:cNvSpPr/>
          <p:nvPr/>
        </p:nvSpPr>
        <p:spPr>
          <a:xfrm>
            <a:off x="3105952" y="4637861"/>
            <a:ext cx="1571284" cy="940257"/>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rPr>
              <a:t>Other 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a:t>
            </a:r>
            <a:r>
              <a:rPr lang="en-US" sz="1600" dirty="0" smtClean="0">
                <a:solidFill>
                  <a:schemeClr val="dk1"/>
                </a:solidFill>
                <a:latin typeface="Segoe UI" panose="020B0502040204020203" pitchFamily="34" charset="0"/>
                <a:ea typeface="Red Hat Text"/>
                <a:cs typeface="Segoe UI" panose="020B0502040204020203" pitchFamily="34" charset="0"/>
              </a:rPr>
              <a:t>ize</a:t>
            </a:r>
            <a:endParaRPr lang="en-US" sz="1600" dirty="0" smtClean="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isEmpty</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Tree>
    <p:extLst>
      <p:ext uri="{BB962C8B-B14F-4D97-AF65-F5344CB8AC3E}">
        <p14:creationId xmlns:p14="http://schemas.microsoft.com/office/powerpoint/2010/main" val="385700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Trees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15</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6183824" cy="2000548"/>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Unlike linear lists, trees is nonlinear</a:t>
            </a:r>
            <a:r>
              <a:rPr lang="en-US" sz="1600" dirty="0" smtClean="0">
                <a:latin typeface="Segoe UI" panose="020B0502040204020203" pitchFamily="34" charset="0"/>
                <a:cs typeface="Segoe UI" panose="020B0502040204020203" pitchFamily="34" charset="0"/>
              </a:rPr>
              <a:t>.</a:t>
            </a:r>
          </a:p>
          <a:p>
            <a:r>
              <a:rPr lang="en-US" sz="1600" dirty="0" smtClean="0">
                <a:latin typeface="Segoe UI" panose="020B0502040204020203" pitchFamily="34" charset="0"/>
                <a:cs typeface="Segoe UI" panose="020B0502040204020203" pitchFamily="34" charset="0"/>
              </a:rPr>
              <a:t>Several facts about trees</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A </a:t>
            </a:r>
            <a:r>
              <a:rPr lang="en-US" sz="1600" dirty="0">
                <a:latin typeface="Segoe UI" panose="020B0502040204020203" pitchFamily="34" charset="0"/>
                <a:cs typeface="Segoe UI" panose="020B0502040204020203" pitchFamily="34" charset="0"/>
                <a:hlinkClick r:id="rId3"/>
              </a:rPr>
              <a:t>tree</a:t>
            </a:r>
            <a:r>
              <a:rPr lang="en-US" sz="1600" dirty="0">
                <a:latin typeface="Segoe UI" panose="020B0502040204020203" pitchFamily="34" charset="0"/>
                <a:cs typeface="Segoe UI" panose="020B0502040204020203" pitchFamily="34" charset="0"/>
              </a:rPr>
              <a:t>’s node can have several child nodes.</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Singly linked list is special case of tree.</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Tree node can point only child ( parent </a:t>
            </a:r>
            <a:r>
              <a:rPr lang="en-US" sz="1600" dirty="0" smtClean="0">
                <a:latin typeface="Segoe UI" panose="020B0502040204020203" pitchFamily="34" charset="0"/>
                <a:cs typeface="Segoe UI" panose="020B0502040204020203" pitchFamily="34" charset="0"/>
              </a:rPr>
              <a:t>&lt;&gt; child </a:t>
            </a:r>
            <a:r>
              <a:rPr lang="en-US" sz="1600" dirty="0">
                <a:latin typeface="Segoe UI" panose="020B0502040204020203" pitchFamily="34" charset="0"/>
                <a:cs typeface="Segoe UI" panose="020B0502040204020203" pitchFamily="34" charset="0"/>
              </a:rPr>
              <a:t>relationship </a:t>
            </a:r>
            <a:r>
              <a:rPr lang="en-US" sz="1600" dirty="0" smtClean="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We can not have node pointing to sibling</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Only one root element(top of tree)</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6774" y="990101"/>
            <a:ext cx="3090848" cy="2660282"/>
          </a:xfrm>
          <a:prstGeom prst="rect">
            <a:avLst/>
          </a:prstGeom>
        </p:spPr>
      </p:pic>
      <p:sp>
        <p:nvSpPr>
          <p:cNvPr id="3" name="Rectangle 2"/>
          <p:cNvSpPr/>
          <p:nvPr/>
        </p:nvSpPr>
        <p:spPr>
          <a:xfrm>
            <a:off x="1392633" y="3835048"/>
            <a:ext cx="6961658" cy="1862048"/>
          </a:xfrm>
          <a:prstGeom prst="rect">
            <a:avLst/>
          </a:prstGeom>
        </p:spPr>
        <p:txBody>
          <a:bodyPr wrap="square">
            <a:spAutoFit/>
          </a:bodyPr>
          <a:lstStyle/>
          <a:p>
            <a:pPr>
              <a:lnSpc>
                <a:spcPct val="115000"/>
              </a:lnSpc>
              <a:buClr>
                <a:schemeClr val="accent1"/>
              </a:buClr>
              <a:buSzPts val="2400"/>
            </a:pPr>
            <a:r>
              <a:rPr lang="en-US" dirty="0">
                <a:solidFill>
                  <a:schemeClr val="accent5"/>
                </a:solidFill>
                <a:latin typeface="Segoe UI" panose="020B0502040204020203" pitchFamily="34" charset="0"/>
                <a:cs typeface="Segoe UI" panose="020B0502040204020203" pitchFamily="34" charset="0"/>
              </a:rPr>
              <a:t>Trees lot of </a:t>
            </a:r>
            <a:r>
              <a:rPr lang="en-US" dirty="0" smtClean="0">
                <a:solidFill>
                  <a:schemeClr val="accent5"/>
                </a:solidFill>
                <a:latin typeface="Segoe UI" panose="020B0502040204020203" pitchFamily="34" charset="0"/>
                <a:cs typeface="Segoe UI" panose="020B0502040204020203" pitchFamily="34" charset="0"/>
              </a:rPr>
              <a:t>different </a:t>
            </a:r>
            <a:r>
              <a:rPr lang="en-US" dirty="0">
                <a:solidFill>
                  <a:schemeClr val="accent5"/>
                </a:solidFill>
                <a:latin typeface="Segoe UI" panose="020B0502040204020203" pitchFamily="34" charset="0"/>
                <a:cs typeface="Segoe UI" panose="020B0502040204020203" pitchFamily="34" charset="0"/>
              </a:rPr>
              <a:t>examples</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Html DOM</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Network Routing unicast&lt;-broadcast&lt;-multicast&lt;-anycast&lt;-geocast</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Folder structure</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JSON</a:t>
            </a:r>
          </a:p>
          <a:p>
            <a:pPr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And more, and more</a:t>
            </a: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7369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08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Trees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16</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19" name="Rectangle 18"/>
          <p:cNvSpPr/>
          <p:nvPr/>
        </p:nvSpPr>
        <p:spPr>
          <a:xfrm>
            <a:off x="1392633" y="1834500"/>
            <a:ext cx="8215824" cy="2037481"/>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Basic </a:t>
            </a:r>
            <a:r>
              <a:rPr lang="en-US" sz="1600" dirty="0" smtClean="0">
                <a:latin typeface="Segoe UI" panose="020B0502040204020203" pitchFamily="34" charset="0"/>
                <a:cs typeface="Segoe UI" panose="020B0502040204020203" pitchFamily="34" charset="0"/>
              </a:rPr>
              <a:t>terminology</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Root – the top of </a:t>
            </a:r>
            <a:r>
              <a:rPr lang="en-US" sz="1600" dirty="0" smtClean="0">
                <a:latin typeface="Segoe UI" panose="020B0502040204020203" pitchFamily="34" charset="0"/>
                <a:cs typeface="Segoe UI" panose="020B0502040204020203" pitchFamily="34" charset="0"/>
              </a:rPr>
              <a:t>tree</a:t>
            </a:r>
          </a:p>
          <a:p>
            <a:pPr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Parent </a:t>
            </a:r>
            <a:r>
              <a:rPr lang="en-US" sz="1600" dirty="0">
                <a:latin typeface="Segoe UI" panose="020B0502040204020203" pitchFamily="34" charset="0"/>
                <a:cs typeface="Segoe UI" panose="020B0502040204020203" pitchFamily="34" charset="0"/>
              </a:rPr>
              <a:t>– the converse notion of a child</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Edge – connection between one node and another</a:t>
            </a:r>
            <a:r>
              <a:rPr lang="en-US" sz="1600" dirty="0" smtClean="0">
                <a:latin typeface="Segoe UI" panose="020B0502040204020203" pitchFamily="34" charset="0"/>
                <a:cs typeface="Segoe UI" panose="020B0502040204020203" pitchFamily="34" charset="0"/>
              </a:rPr>
              <a:t>( parent </a:t>
            </a:r>
            <a:r>
              <a:rPr lang="en-US" sz="1600" dirty="0">
                <a:latin typeface="Segoe UI" panose="020B0502040204020203" pitchFamily="34" charset="0"/>
                <a:cs typeface="Segoe UI" panose="020B0502040204020203" pitchFamily="34" charset="0"/>
              </a:rPr>
              <a:t>&lt;&gt; </a:t>
            </a:r>
            <a:r>
              <a:rPr lang="en-US" sz="1600" dirty="0" smtClean="0">
                <a:latin typeface="Segoe UI" panose="020B0502040204020203" pitchFamily="34" charset="0"/>
                <a:cs typeface="Segoe UI" panose="020B0502040204020203" pitchFamily="34" charset="0"/>
              </a:rPr>
              <a:t>child )</a:t>
            </a:r>
            <a:endParaRPr lang="en-US" sz="1600" dirty="0">
              <a:latin typeface="Segoe UI" panose="020B0502040204020203" pitchFamily="34" charset="0"/>
              <a:cs typeface="Segoe UI" panose="020B0502040204020203" pitchFamily="34" charset="0"/>
            </a:endParaRP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Siblings – nodes with same parents</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Child – a node directly connected to another node when moving away from the root</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Leaf a node who has no </a:t>
            </a:r>
            <a:r>
              <a:rPr lang="en-US" sz="1600" dirty="0" smtClean="0">
                <a:latin typeface="Segoe UI" panose="020B0502040204020203" pitchFamily="34" charset="0"/>
                <a:cs typeface="Segoe UI" panose="020B0502040204020203" pitchFamily="34" charset="0"/>
              </a:rPr>
              <a:t>child</a:t>
            </a:r>
            <a:endParaRPr lang="en-US" sz="1600" dirty="0">
              <a:latin typeface="Segoe UI" panose="020B0502040204020203" pitchFamily="34" charset="0"/>
              <a:cs typeface="Segoe UI" panose="020B0502040204020203" pitchFamily="34" charset="0"/>
            </a:endParaRPr>
          </a:p>
        </p:txBody>
      </p:sp>
      <p:sp>
        <p:nvSpPr>
          <p:cNvPr id="12" name="Rectangle 11"/>
          <p:cNvSpPr/>
          <p:nvPr/>
        </p:nvSpPr>
        <p:spPr>
          <a:xfrm>
            <a:off x="1392633" y="4122372"/>
            <a:ext cx="1713319" cy="1188018"/>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Main </a:t>
            </a:r>
            <a:r>
              <a:rPr lang="en-US" sz="1600" dirty="0" smtClean="0">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insert</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find</a:t>
            </a:r>
            <a:endParaRPr lang="en-US" sz="1600" dirty="0" smtClean="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contains</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Tree>
    <p:extLst>
      <p:ext uri="{BB962C8B-B14F-4D97-AF65-F5344CB8AC3E}">
        <p14:creationId xmlns:p14="http://schemas.microsoft.com/office/powerpoint/2010/main" val="3243370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Binary search tree</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17</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3" name="Rectangle 2"/>
          <p:cNvSpPr/>
          <p:nvPr/>
        </p:nvSpPr>
        <p:spPr>
          <a:xfrm>
            <a:off x="1392632" y="1834500"/>
            <a:ext cx="8358197" cy="2000548"/>
          </a:xfrm>
          <a:prstGeom prst="rect">
            <a:avLst/>
          </a:prstGeom>
        </p:spPr>
        <p:txBody>
          <a:bodyPr wrap="square">
            <a:spAutoFit/>
          </a:bodyPr>
          <a:lstStyle/>
          <a:p>
            <a:pPr fontAlgn="base"/>
            <a:r>
              <a:rPr lang="en-US" sz="1600" dirty="0">
                <a:latin typeface="Segoe UI" panose="020B0502040204020203" pitchFamily="34" charset="0"/>
                <a:cs typeface="Segoe UI" panose="020B0502040204020203" pitchFamily="34" charset="0"/>
                <a:hlinkClick r:id="rId3"/>
              </a:rPr>
              <a:t>Binary Search Tree</a:t>
            </a:r>
            <a:r>
              <a:rPr lang="en-US" sz="1600" dirty="0">
                <a:latin typeface="Segoe UI" panose="020B0502040204020203" pitchFamily="34" charset="0"/>
                <a:cs typeface="Segoe UI" panose="020B0502040204020203" pitchFamily="34" charset="0"/>
              </a:rPr>
              <a:t> is a node-based binary tree data structure which has the following properties</a:t>
            </a:r>
            <a:r>
              <a:rPr lang="en-US" sz="1600" dirty="0" smtClean="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pPr indent="-457200" fontAlgn="base">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The left subtree of a node contains only nodes with keys lesser than the node’s key.</a:t>
            </a:r>
          </a:p>
          <a:p>
            <a:pPr indent="-457200" fontAlgn="base">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The right subtree of a node contains only nodes with keys greater than the node’s key.</a:t>
            </a:r>
          </a:p>
          <a:p>
            <a:pPr indent="-457200" fontAlgn="base">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The left and right subtree each must also be a binary search tree</a:t>
            </a:r>
            <a:r>
              <a:rPr lang="en-US" sz="1600" dirty="0" smtClean="0">
                <a:latin typeface="Segoe UI" panose="020B0502040204020203" pitchFamily="34" charset="0"/>
                <a:cs typeface="Segoe UI" panose="020B0502040204020203" pitchFamily="34" charset="0"/>
              </a:rPr>
              <a:t>.</a:t>
            </a:r>
          </a:p>
          <a:p>
            <a:pPr fontAlgn="base">
              <a:lnSpc>
                <a:spcPct val="115000"/>
              </a:lnSpc>
              <a:buClr>
                <a:schemeClr val="accent1"/>
              </a:buClr>
              <a:buSzPts val="2400"/>
            </a:pPr>
            <a:r>
              <a:rPr lang="en-US" sz="1600" dirty="0">
                <a:latin typeface="Segoe UI" panose="020B0502040204020203" pitchFamily="34" charset="0"/>
                <a:cs typeface="Segoe UI" panose="020B0502040204020203" pitchFamily="34" charset="0"/>
              </a:rPr>
              <a:t>Binary search trees are collections that can efficiently maintain </a:t>
            </a:r>
            <a:r>
              <a:rPr lang="en-US" sz="1600" dirty="0" smtClean="0">
                <a:latin typeface="Segoe UI" panose="020B0502040204020203" pitchFamily="34" charset="0"/>
                <a:cs typeface="Segoe UI" panose="020B0502040204020203" pitchFamily="34" charset="0"/>
              </a:rPr>
              <a:t>a dynamically</a:t>
            </a:r>
          </a:p>
          <a:p>
            <a:pPr fontAlgn="base">
              <a:lnSpc>
                <a:spcPct val="115000"/>
              </a:lnSpc>
              <a:buClr>
                <a:schemeClr val="accent1"/>
              </a:buClr>
              <a:buSzPts val="2400"/>
            </a:pPr>
            <a:r>
              <a:rPr lang="en-US" sz="1600" dirty="0" smtClean="0">
                <a:latin typeface="Segoe UI" panose="020B0502040204020203" pitchFamily="34" charset="0"/>
                <a:cs typeface="Segoe UI" panose="020B0502040204020203" pitchFamily="34" charset="0"/>
              </a:rPr>
              <a:t>changing </a:t>
            </a:r>
            <a:r>
              <a:rPr lang="en-US" sz="1600" dirty="0">
                <a:latin typeface="Segoe UI" panose="020B0502040204020203" pitchFamily="34" charset="0"/>
                <a:cs typeface="Segoe UI" panose="020B0502040204020203" pitchFamily="34" charset="0"/>
              </a:rPr>
              <a:t>dataset in sorted </a:t>
            </a:r>
            <a:r>
              <a:rPr lang="en-US" sz="1600" dirty="0" smtClean="0">
                <a:latin typeface="Segoe UI" panose="020B0502040204020203" pitchFamily="34" charset="0"/>
                <a:cs typeface="Segoe UI" panose="020B0502040204020203" pitchFamily="34" charset="0"/>
              </a:rPr>
              <a:t>order.</a:t>
            </a:r>
            <a:endParaRPr lang="en-US" sz="1600" dirty="0">
              <a:latin typeface="Segoe UI" panose="020B0502040204020203" pitchFamily="34" charset="0"/>
              <a:cs typeface="Segoe UI" panose="020B0502040204020203" pitchFamily="34" charset="0"/>
            </a:endParaRPr>
          </a:p>
        </p:txBody>
      </p:sp>
      <p:graphicFrame>
        <p:nvGraphicFramePr>
          <p:cNvPr id="8" name="Diagram 7"/>
          <p:cNvGraphicFramePr/>
          <p:nvPr>
            <p:extLst>
              <p:ext uri="{D42A27DB-BD31-4B8C-83A1-F6EECF244321}">
                <p14:modId xmlns:p14="http://schemas.microsoft.com/office/powerpoint/2010/main" val="3482825835"/>
              </p:ext>
            </p:extLst>
          </p:nvPr>
        </p:nvGraphicFramePr>
        <p:xfrm>
          <a:off x="8622718" y="2960962"/>
          <a:ext cx="2547571" cy="29418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00531" y="4208707"/>
            <a:ext cx="3177895" cy="1524798"/>
          </a:xfrm>
          <a:prstGeom prst="rect">
            <a:avLst/>
          </a:prstGeom>
        </p:spPr>
      </p:pic>
      <p:graphicFrame>
        <p:nvGraphicFramePr>
          <p:cNvPr id="20" name="Table 19"/>
          <p:cNvGraphicFramePr>
            <a:graphicFrameLocks noGrp="1"/>
          </p:cNvGraphicFramePr>
          <p:nvPr>
            <p:extLst>
              <p:ext uri="{D42A27DB-BD31-4B8C-83A1-F6EECF244321}">
                <p14:modId xmlns:p14="http://schemas.microsoft.com/office/powerpoint/2010/main" val="1867130302"/>
              </p:ext>
            </p:extLst>
          </p:nvPr>
        </p:nvGraphicFramePr>
        <p:xfrm>
          <a:off x="1392632" y="3835047"/>
          <a:ext cx="2304184" cy="1645864"/>
        </p:xfrm>
        <a:graphic>
          <a:graphicData uri="http://schemas.openxmlformats.org/drawingml/2006/table">
            <a:tbl>
              <a:tblPr>
                <a:tableStyleId>{775DCB02-9BB8-47FD-8907-85C794F793BA}</a:tableStyleId>
              </a:tblPr>
              <a:tblGrid>
                <a:gridCol w="1152092">
                  <a:extLst>
                    <a:ext uri="{9D8B030D-6E8A-4147-A177-3AD203B41FA5}">
                      <a16:colId xmlns:a16="http://schemas.microsoft.com/office/drawing/2014/main" val="64851094"/>
                    </a:ext>
                  </a:extLst>
                </a:gridCol>
                <a:gridCol w="1152092">
                  <a:extLst>
                    <a:ext uri="{9D8B030D-6E8A-4147-A177-3AD203B41FA5}">
                      <a16:colId xmlns:a16="http://schemas.microsoft.com/office/drawing/2014/main" val="1353966151"/>
                    </a:ext>
                  </a:extLst>
                </a:gridCol>
              </a:tblGrid>
              <a:tr h="341988">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Operation</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 </a:t>
                      </a: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BST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341988">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Insert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O(log(n))</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6178432"/>
                  </a:ext>
                </a:extLst>
              </a:tr>
              <a:tr h="363039">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Search</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O(log(n))</a:t>
                      </a:r>
                      <a:endPar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1420133012"/>
                  </a:ext>
                </a:extLst>
              </a:tr>
              <a:tr h="363039">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Delete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O(log(n))</a:t>
                      </a:r>
                      <a:endPar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4142697172"/>
                  </a:ext>
                </a:extLst>
              </a:tr>
            </a:tbl>
          </a:graphicData>
        </a:graphic>
      </p:graphicFrame>
      <p:sp>
        <p:nvSpPr>
          <p:cNvPr id="4" name="TextBox 3"/>
          <p:cNvSpPr txBox="1"/>
          <p:nvPr/>
        </p:nvSpPr>
        <p:spPr>
          <a:xfrm>
            <a:off x="1392632" y="5564228"/>
            <a:ext cx="2304184" cy="338554"/>
          </a:xfrm>
          <a:prstGeom prst="rect">
            <a:avLst/>
          </a:prstGeom>
          <a:noFill/>
        </p:spPr>
        <p:txBody>
          <a:bodyPr wrap="square" rtlCol="0">
            <a:spAutoFit/>
          </a:bodyPr>
          <a:lstStyle/>
          <a:p>
            <a:pPr algn="ctr"/>
            <a:r>
              <a:rPr lang="en-US" sz="1600" b="1" dirty="0">
                <a:latin typeface="Segoe UI" panose="020B0502040204020203" pitchFamily="34" charset="0"/>
                <a:cs typeface="Segoe UI" panose="020B0502040204020203" pitchFamily="34" charset="0"/>
              </a:rPr>
              <a:t>NOT guaranteed!</a:t>
            </a:r>
            <a:endParaRPr lang="en-US" sz="16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79996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299254" cy="320675"/>
          </a:xfrm>
        </p:spPr>
        <p:txBody>
          <a:bodyPr>
            <a:normAutofit fontScale="90000"/>
          </a:bodyPr>
          <a:lstStyle/>
          <a:p>
            <a:r>
              <a:rPr lang="en-US" sz="3200" b="1" dirty="0">
                <a:latin typeface="Segoe UI" panose="020B0502040204020203" pitchFamily="34" charset="0"/>
                <a:cs typeface="Segoe UI" panose="020B0502040204020203" pitchFamily="34" charset="0"/>
              </a:rPr>
              <a:t>Binary </a:t>
            </a:r>
            <a:r>
              <a:rPr lang="en-US" sz="3200" b="1" dirty="0" smtClean="0">
                <a:latin typeface="Segoe UI" panose="020B0502040204020203" pitchFamily="34" charset="0"/>
                <a:cs typeface="Segoe UI" panose="020B0502040204020203" pitchFamily="34" charset="0"/>
              </a:rPr>
              <a:t>search tree</a:t>
            </a:r>
            <a:endParaRPr lang="en-US" sz="3200" dirty="0">
              <a:latin typeface="Segoe UI" panose="020B0502040204020203" pitchFamily="34" charset="0"/>
              <a:cs typeface="Segoe UI" panose="020B0502040204020203" pitchFamily="34" charset="0"/>
            </a:endParaRPr>
          </a:p>
        </p:txBody>
      </p:sp>
      <p:sp>
        <p:nvSpPr>
          <p:cNvPr id="10" name="TextBox 9"/>
          <p:cNvSpPr txBox="1"/>
          <p:nvPr/>
        </p:nvSpPr>
        <p:spPr>
          <a:xfrm>
            <a:off x="441960" y="906780"/>
            <a:ext cx="3802380" cy="3170099"/>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Inserting a Node</a:t>
            </a:r>
          </a:p>
          <a:p>
            <a:endParaRPr lang="en-US" sz="1000"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Start at the root</a:t>
            </a:r>
          </a:p>
          <a:p>
            <a:pPr marL="628650" lvl="1"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Check if there is the root, if not- the root now becomes that new node</a:t>
            </a:r>
          </a:p>
          <a:p>
            <a:pPr marL="628650" lvl="1"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If there is a root, check if value of the new node is greater than or less than the value of the root</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it is </a:t>
            </a:r>
            <a:r>
              <a:rPr lang="en-US" sz="1000" dirty="0" smtClean="0">
                <a:latin typeface="Segoe UI" panose="020B0502040204020203" pitchFamily="34" charset="0"/>
                <a:cs typeface="Segoe UI" panose="020B0502040204020203" pitchFamily="34" charset="0"/>
              </a:rPr>
              <a:t>greater</a:t>
            </a:r>
            <a:endParaRPr lang="en-US" sz="1000" dirty="0">
              <a:latin typeface="Segoe UI" panose="020B0502040204020203" pitchFamily="34" charset="0"/>
              <a:cs typeface="Segoe UI" panose="020B0502040204020203" pitchFamily="34" charset="0"/>
            </a:endParaRP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Check to see if there is a node to the right</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 move to that node and repeat these steps</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not, add that node as the right </a:t>
            </a:r>
            <a:r>
              <a:rPr lang="en-US" sz="1000" dirty="0" smtClean="0">
                <a:latin typeface="Segoe UI" panose="020B0502040204020203" pitchFamily="34" charset="0"/>
                <a:cs typeface="Segoe UI" panose="020B0502040204020203" pitchFamily="34" charset="0"/>
              </a:rPr>
              <a:t>property</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it is </a:t>
            </a:r>
            <a:r>
              <a:rPr lang="en-US" sz="1000" dirty="0" smtClean="0">
                <a:latin typeface="Segoe UI" panose="020B0502040204020203" pitchFamily="34" charset="0"/>
                <a:cs typeface="Segoe UI" panose="020B0502040204020203" pitchFamily="34" charset="0"/>
              </a:rPr>
              <a:t>less</a:t>
            </a:r>
            <a:endParaRPr lang="en-US" sz="1000" dirty="0">
              <a:latin typeface="Segoe UI" panose="020B0502040204020203" pitchFamily="34" charset="0"/>
              <a:cs typeface="Segoe UI" panose="020B0502040204020203" pitchFamily="34" charset="0"/>
            </a:endParaRP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Check to see if there is a node to the </a:t>
            </a:r>
            <a:r>
              <a:rPr lang="en-US" sz="1000" dirty="0" smtClean="0">
                <a:latin typeface="Segoe UI" panose="020B0502040204020203" pitchFamily="34" charset="0"/>
                <a:cs typeface="Segoe UI" panose="020B0502040204020203" pitchFamily="34" charset="0"/>
              </a:rPr>
              <a:t>left</a:t>
            </a:r>
            <a:endParaRPr lang="en-US" sz="1000" dirty="0">
              <a:latin typeface="Segoe UI" panose="020B0502040204020203" pitchFamily="34" charset="0"/>
              <a:cs typeface="Segoe UI" panose="020B0502040204020203" pitchFamily="34" charset="0"/>
            </a:endParaRP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 move to that node and repeat these steps</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not, add that node as the </a:t>
            </a:r>
            <a:r>
              <a:rPr lang="en-US" sz="1000" dirty="0" smtClean="0">
                <a:latin typeface="Segoe UI" panose="020B0502040204020203" pitchFamily="34" charset="0"/>
                <a:cs typeface="Segoe UI" panose="020B0502040204020203" pitchFamily="34" charset="0"/>
              </a:rPr>
              <a:t>left </a:t>
            </a:r>
            <a:r>
              <a:rPr lang="en-US" sz="1000" dirty="0">
                <a:latin typeface="Segoe UI" panose="020B0502040204020203" pitchFamily="34" charset="0"/>
                <a:cs typeface="Segoe UI" panose="020B0502040204020203" pitchFamily="34" charset="0"/>
              </a:rPr>
              <a:t>property</a:t>
            </a:r>
          </a:p>
          <a:p>
            <a:pPr marL="628650" lvl="1" indent="-171450">
              <a:buFont typeface="Arial" panose="020B0604020202020204" pitchFamily="34" charset="0"/>
              <a:buChar char="•"/>
            </a:pPr>
            <a:endParaRPr lang="en-US" sz="1000" dirty="0">
              <a:latin typeface="Segoe UI" panose="020B0502040204020203" pitchFamily="34" charset="0"/>
              <a:cs typeface="Segoe UI" panose="020B0502040204020203" pitchFamily="34" charset="0"/>
            </a:endParaRPr>
          </a:p>
        </p:txBody>
      </p:sp>
      <p:sp>
        <p:nvSpPr>
          <p:cNvPr id="3" name="Rectangle 2"/>
          <p:cNvSpPr/>
          <p:nvPr/>
        </p:nvSpPr>
        <p:spPr>
          <a:xfrm>
            <a:off x="5326302" y="3244334"/>
            <a:ext cx="4966039" cy="646331"/>
          </a:xfrm>
          <a:prstGeom prst="rect">
            <a:avLst/>
          </a:prstGeom>
        </p:spPr>
        <p:txBody>
          <a:bodyPr wrap="none">
            <a:spAutoFit/>
          </a:bodyPr>
          <a:lstStyle/>
          <a:p>
            <a:r>
              <a:rPr lang="en-US" dirty="0" err="1" smtClean="0">
                <a:latin typeface="Segoe UI" panose="020B0502040204020203" pitchFamily="34" charset="0"/>
                <a:cs typeface="Segoe UI" panose="020B0502040204020203" pitchFamily="34" charset="0"/>
              </a:rPr>
              <a:t>Dublikati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momenty</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karanc</a:t>
            </a:r>
            <a:r>
              <a:rPr lang="en-US" dirty="0" smtClean="0">
                <a:latin typeface="Segoe UI" panose="020B0502040204020203" pitchFamily="34" charset="0"/>
                <a:cs typeface="Segoe UI" panose="020B0502040204020203" pitchFamily="34" charset="0"/>
              </a:rPr>
              <a:t> index </a:t>
            </a:r>
            <a:r>
              <a:rPr lang="en-US" dirty="0" err="1" smtClean="0">
                <a:latin typeface="Segoe UI" panose="020B0502040204020203" pitchFamily="34" charset="0"/>
                <a:cs typeface="Segoe UI" panose="020B0502040204020203" pitchFamily="34" charset="0"/>
              </a:rPr>
              <a:t>avelacnenq</a:t>
            </a:r>
            <a:r>
              <a:rPr lang="en-US" dirty="0" smtClean="0">
                <a:latin typeface="Segoe UI" panose="020B0502040204020203" pitchFamily="34" charset="0"/>
                <a:cs typeface="Segoe UI" panose="020B0502040204020203" pitchFamily="34" charset="0"/>
              </a:rPr>
              <a:t>, </a:t>
            </a:r>
          </a:p>
          <a:p>
            <a:r>
              <a:rPr lang="en-US" dirty="0" err="1" smtClean="0">
                <a:latin typeface="Segoe UI" panose="020B0502040204020203" pitchFamily="34" charset="0"/>
                <a:cs typeface="Segoe UI" panose="020B0502040204020203" pitchFamily="34" charset="0"/>
              </a:rPr>
              <a:t>ete</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petq</a:t>
            </a:r>
            <a:r>
              <a:rPr lang="en-US" dirty="0" smtClean="0">
                <a:latin typeface="Segoe UI" panose="020B0502040204020203" pitchFamily="34" charset="0"/>
                <a:cs typeface="Segoe UI" panose="020B0502040204020203" pitchFamily="34" charset="0"/>
              </a:rPr>
              <a:t> a </a:t>
            </a:r>
            <a:r>
              <a:rPr lang="en-US" dirty="0" err="1" smtClean="0">
                <a:latin typeface="Segoe UI" panose="020B0502040204020203" pitchFamily="34" charset="0"/>
                <a:cs typeface="Segoe UI" panose="020B0502040204020203" pitchFamily="34" charset="0"/>
              </a:rPr>
              <a:t>imananq</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qani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angam</a:t>
            </a:r>
            <a:r>
              <a:rPr lang="en-US" dirty="0" smtClean="0">
                <a:latin typeface="Segoe UI" panose="020B0502040204020203" pitchFamily="34" charset="0"/>
                <a:cs typeface="Segoe UI" panose="020B0502040204020203" pitchFamily="34" charset="0"/>
              </a:rPr>
              <a:t> a </a:t>
            </a:r>
            <a:r>
              <a:rPr lang="en-US" dirty="0" err="1" smtClean="0">
                <a:latin typeface="Segoe UI" panose="020B0502040204020203" pitchFamily="34" charset="0"/>
                <a:cs typeface="Segoe UI" panose="020B0502040204020203" pitchFamily="34" charset="0"/>
              </a:rPr>
              <a:t>krknvum</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tivy</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14155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Binary heaps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19</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6183824" cy="2554545"/>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Binary heap is </a:t>
            </a:r>
            <a:r>
              <a:rPr lang="en-US" sz="1600" dirty="0">
                <a:latin typeface="Segoe UI" panose="020B0502040204020203" pitchFamily="34" charset="0"/>
                <a:cs typeface="Segoe UI" panose="020B0502040204020203" pitchFamily="34" charset="0"/>
              </a:rPr>
              <a:t>a complete tree (All levels are completely filled except possibly the last level and the last level has all keys as left as possible). </a:t>
            </a:r>
            <a:r>
              <a:rPr lang="en-US" sz="1600" dirty="0">
                <a:latin typeface="Segoe UI" panose="020B0502040204020203" pitchFamily="34" charset="0"/>
                <a:cs typeface="Segoe UI" panose="020B0502040204020203" pitchFamily="34" charset="0"/>
              </a:rPr>
              <a:t>This property of Binary Heap makes them suitable to be stored in an array</a:t>
            </a:r>
            <a:r>
              <a:rPr lang="en-US" sz="1600" dirty="0" smtClean="0">
                <a:latin typeface="Segoe UI" panose="020B0502040204020203" pitchFamily="34" charset="0"/>
                <a:cs typeface="Segoe UI" panose="020B0502040204020203" pitchFamily="34" charset="0"/>
              </a:rPr>
              <a:t>.</a:t>
            </a:r>
          </a:p>
          <a:p>
            <a:r>
              <a:rPr lang="en-US" sz="1600" dirty="0">
                <a:solidFill>
                  <a:srgbClr val="FF0000"/>
                </a:solidFill>
                <a:latin typeface="Segoe UI" panose="020B0502040204020203" pitchFamily="34" charset="0"/>
                <a:cs typeface="Segoe UI" panose="020B0502040204020203" pitchFamily="34" charset="0"/>
              </a:rPr>
              <a:t>No implied ordering between </a:t>
            </a:r>
            <a:r>
              <a:rPr lang="en-US" sz="1600" dirty="0" smtClean="0">
                <a:solidFill>
                  <a:srgbClr val="FF0000"/>
                </a:solidFill>
                <a:latin typeface="Segoe UI" panose="020B0502040204020203" pitchFamily="34" charset="0"/>
                <a:cs typeface="Segoe UI" panose="020B0502040204020203" pitchFamily="34" charset="0"/>
              </a:rPr>
              <a:t>siblings like BST</a:t>
            </a:r>
            <a:endParaRPr lang="en-US"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Can be </a:t>
            </a:r>
          </a:p>
          <a:p>
            <a:pPr marL="342900" indent="-342900">
              <a:buFont typeface="+mj-lt"/>
              <a:buAutoNum type="arabicPeriod"/>
            </a:pPr>
            <a:r>
              <a:rPr lang="en-US" sz="1600" dirty="0" smtClean="0">
                <a:latin typeface="Segoe UI" panose="020B0502040204020203" pitchFamily="34" charset="0"/>
                <a:cs typeface="Segoe UI" panose="020B0502040204020203" pitchFamily="34" charset="0"/>
              </a:rPr>
              <a:t>Max Binary Heap ( parent &gt; child )</a:t>
            </a:r>
          </a:p>
          <a:p>
            <a:pPr marL="342900" indent="-342900">
              <a:buFont typeface="+mj-lt"/>
              <a:buAutoNum type="arabicPeriod"/>
            </a:pPr>
            <a:r>
              <a:rPr lang="en-US" sz="1600" dirty="0" smtClean="0">
                <a:latin typeface="Segoe UI" panose="020B0502040204020203" pitchFamily="34" charset="0"/>
                <a:cs typeface="Segoe UI" panose="020B0502040204020203" pitchFamily="34" charset="0"/>
              </a:rPr>
              <a:t>Min Binary Heap </a:t>
            </a:r>
            <a:r>
              <a:rPr lang="en-US" sz="1600" dirty="0">
                <a:latin typeface="Segoe UI" panose="020B0502040204020203" pitchFamily="34" charset="0"/>
                <a:cs typeface="Segoe UI" panose="020B0502040204020203" pitchFamily="34" charset="0"/>
              </a:rPr>
              <a:t>( parent </a:t>
            </a:r>
            <a:r>
              <a:rPr lang="en-US" sz="1600" dirty="0" smtClean="0">
                <a:latin typeface="Segoe UI" panose="020B0502040204020203" pitchFamily="34" charset="0"/>
                <a:cs typeface="Segoe UI" panose="020B0502040204020203" pitchFamily="34" charset="0"/>
              </a:rPr>
              <a:t>&lt; </a:t>
            </a:r>
            <a:r>
              <a:rPr lang="en-US" sz="1600" dirty="0">
                <a:latin typeface="Segoe UI" panose="020B0502040204020203" pitchFamily="34" charset="0"/>
                <a:cs typeface="Segoe UI" panose="020B0502040204020203" pitchFamily="34" charset="0"/>
              </a:rPr>
              <a:t>child </a:t>
            </a:r>
            <a:r>
              <a:rPr lang="en-US" sz="1600" dirty="0" smtClean="0">
                <a:latin typeface="Segoe UI" panose="020B0502040204020203" pitchFamily="34" charset="0"/>
                <a:cs typeface="Segoe UI" panose="020B0502040204020203" pitchFamily="34" charset="0"/>
              </a:rPr>
              <a:t>)</a:t>
            </a:r>
          </a:p>
          <a:p>
            <a:pPr marL="342900" indent="-342900">
              <a:buFont typeface="+mj-lt"/>
              <a:buAutoNum type="arabicPeriod"/>
            </a:pP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Since it is binary, parent cannot have more than 2 child</a:t>
            </a:r>
            <a:endParaRPr lang="en-US" sz="1600"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1583" y="990100"/>
            <a:ext cx="2736039" cy="2728481"/>
          </a:xfrm>
          <a:prstGeom prst="rect">
            <a:avLst/>
          </a:prstGeom>
        </p:spPr>
      </p:pic>
      <p:sp>
        <p:nvSpPr>
          <p:cNvPr id="13" name="Rectangle 12"/>
          <p:cNvSpPr/>
          <p:nvPr/>
        </p:nvSpPr>
        <p:spPr>
          <a:xfrm>
            <a:off x="1392633" y="4389045"/>
            <a:ext cx="1713319" cy="1471172"/>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Main </a:t>
            </a:r>
            <a:r>
              <a:rPr lang="en-US" sz="1600" dirty="0" smtClean="0">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insert</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bubbleUp</a:t>
            </a:r>
            <a:endParaRPr lang="en-US" sz="1600" dirty="0" smtClean="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extractMax</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sinkDown</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
        <p:nvSpPr>
          <p:cNvPr id="5" name="Rectangle 4"/>
          <p:cNvSpPr/>
          <p:nvPr/>
        </p:nvSpPr>
        <p:spPr>
          <a:xfrm>
            <a:off x="4128654" y="4662966"/>
            <a:ext cx="6096000" cy="861774"/>
          </a:xfrm>
          <a:prstGeom prst="rect">
            <a:avLst/>
          </a:prstGeom>
        </p:spPr>
        <p:txBody>
          <a:bodyPr>
            <a:spAutoFit/>
          </a:bodyPr>
          <a:lstStyle/>
          <a:p>
            <a:r>
              <a:rPr lang="en-US" dirty="0">
                <a:solidFill>
                  <a:schemeClr val="accent4"/>
                </a:solidFill>
                <a:latin typeface="Segoe UI" panose="020B0502040204020203" pitchFamily="34" charset="0"/>
                <a:cs typeface="Segoe UI" panose="020B0502040204020203" pitchFamily="34" charset="0"/>
              </a:rPr>
              <a:t>Why do we need to know this?</a:t>
            </a:r>
          </a:p>
          <a:p>
            <a:r>
              <a:rPr lang="en-US" sz="1600" dirty="0">
                <a:latin typeface="Segoe UI" panose="020B0502040204020203" pitchFamily="34" charset="0"/>
                <a:cs typeface="Segoe UI" panose="020B0502040204020203" pitchFamily="34" charset="0"/>
              </a:rPr>
              <a:t>Binary heaps are used to implement Priority Queues, which are very commonly used data structure</a:t>
            </a:r>
          </a:p>
        </p:txBody>
      </p:sp>
    </p:spTree>
    <p:extLst>
      <p:ext uri="{BB962C8B-B14F-4D97-AF65-F5344CB8AC3E}">
        <p14:creationId xmlns:p14="http://schemas.microsoft.com/office/powerpoint/2010/main" val="4048731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Nirmala UI" panose="020B0502040204020203" pitchFamily="34" charset="0"/>
                <a:ea typeface="Nirmala UI" panose="020B0502040204020203" pitchFamily="34" charset="0"/>
                <a:cs typeface="Nirmala UI" panose="020B0502040204020203" pitchFamily="34" charset="0"/>
              </a:rPr>
              <a:t>Introduction to Algorithms</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84" name="Google Shape;84;p13"/>
          <p:cNvSpPr txBox="1">
            <a:spLocks noGrp="1"/>
          </p:cNvSpPr>
          <p:nvPr>
            <p:ph type="body" idx="1"/>
          </p:nvPr>
        </p:nvSpPr>
        <p:spPr>
          <a:xfrm>
            <a:off x="1392467" y="1957833"/>
            <a:ext cx="9610166" cy="855705"/>
          </a:xfrm>
          <a:prstGeom prst="rect">
            <a:avLst/>
          </a:prstGeom>
        </p:spPr>
        <p:txBody>
          <a:bodyPr spcFirstLastPara="1" wrap="square" lIns="0" tIns="0" rIns="0" bIns="0" anchor="t" anchorCtr="0">
            <a:noAutofit/>
          </a:bodyPr>
          <a:lstStyle/>
          <a:p>
            <a:pPr marL="87313" lvl="0" indent="0">
              <a:spcBef>
                <a:spcPts val="1067"/>
              </a:spcBef>
              <a:buClr>
                <a:schemeClr val="dk1"/>
              </a:buClr>
              <a:buSzPts val="1100"/>
              <a:buNone/>
            </a:pPr>
            <a:r>
              <a:rPr lang="en-US" altLang="ru-RU" sz="1600" b="1" dirty="0" smtClean="0">
                <a:latin typeface="Nirmala UI" panose="020B0502040204020203" pitchFamily="34" charset="0"/>
                <a:ea typeface="Nirmala UI" panose="020B0502040204020203" pitchFamily="34" charset="0"/>
                <a:cs typeface="Nirmala UI" panose="020B0502040204020203" pitchFamily="34" charset="0"/>
              </a:rPr>
              <a:t>Algorithm</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 </a:t>
            </a:r>
            <a:r>
              <a:rPr lang="en-US" altLang="ru-RU" sz="1600" dirty="0">
                <a:latin typeface="Nirmala UI" panose="020B0502040204020203" pitchFamily="34" charset="0"/>
                <a:ea typeface="Nirmala UI" panose="020B0502040204020203" pitchFamily="34" charset="0"/>
                <a:cs typeface="Nirmala UI" panose="020B0502040204020203" pitchFamily="34" charset="0"/>
              </a:rPr>
              <a:t>is a finite sequence of well-defined, computer-implementable instructions, typically to solve a class of problems or to perform a </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computation.</a:t>
            </a:r>
          </a:p>
          <a:p>
            <a:pPr marL="0" lvl="0" indent="0">
              <a:spcBef>
                <a:spcPts val="1067"/>
              </a:spcBef>
              <a:buClr>
                <a:schemeClr val="dk1"/>
              </a:buClr>
              <a:buSzPts val="1100"/>
              <a:buNone/>
            </a:pPr>
            <a:endParaRPr lang="en-US" altLang="ru-RU" sz="1600" dirty="0" smtClean="0">
              <a:latin typeface="Nirmala UI" panose="020B0502040204020203" pitchFamily="34" charset="0"/>
              <a:ea typeface="Nirmala UI" panose="020B0502040204020203" pitchFamily="34" charset="0"/>
              <a:cs typeface="Nirmala UI" panose="020B0502040204020203" pitchFamily="34" charset="0"/>
            </a:endParaRPr>
          </a:p>
          <a:p>
            <a:pPr marL="0" lvl="0" indent="0">
              <a:spcBef>
                <a:spcPts val="1067"/>
              </a:spcBef>
              <a:buClr>
                <a:schemeClr val="dk1"/>
              </a:buClr>
              <a:buSzPts val="1100"/>
              <a:buNone/>
            </a:pPr>
            <a:endParaRPr lang="en-US" altLang="ru-RU" sz="16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2</a:t>
            </a:fld>
            <a:endParaRPr>
              <a:latin typeface="Nirmala UI" panose="020B0502040204020203" pitchFamily="34" charset="0"/>
              <a:ea typeface="Nirmala UI" panose="020B0502040204020203" pitchFamily="34" charset="0"/>
              <a:cs typeface="Nirmala UI" panose="020B0502040204020203" pitchFamily="34" charset="0"/>
            </a:endParaRPr>
          </a:p>
        </p:txBody>
      </p:sp>
      <p:grpSp>
        <p:nvGrpSpPr>
          <p:cNvPr id="87" name="Google Shape;87;p13"/>
          <p:cNvGrpSpPr/>
          <p:nvPr/>
        </p:nvGrpSpPr>
        <p:grpSpPr>
          <a:xfrm>
            <a:off x="826290" y="1279086"/>
            <a:ext cx="311169" cy="266431"/>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grpSp>
      <p:sp>
        <p:nvSpPr>
          <p:cNvPr id="10" name="Google Shape;119;p17"/>
          <p:cNvSpPr txBox="1">
            <a:spLocks noGrp="1"/>
          </p:cNvSpPr>
          <p:nvPr>
            <p:ph type="body" idx="1"/>
          </p:nvPr>
        </p:nvSpPr>
        <p:spPr>
          <a:xfrm>
            <a:off x="1392467" y="2936870"/>
            <a:ext cx="9610000" cy="3006729"/>
          </a:xfrm>
          <a:prstGeom prst="rect">
            <a:avLst/>
          </a:prstGeom>
        </p:spPr>
        <p:txBody>
          <a:bodyPr spcFirstLastPara="1" wrap="square" lIns="0" tIns="0" rIns="0" bIns="0" anchor="t" anchorCtr="0">
            <a:noAutofit/>
          </a:bodyPr>
          <a:lstStyle/>
          <a:p>
            <a:pPr marL="101598" indent="0">
              <a:buNone/>
            </a:pPr>
            <a:r>
              <a:rPr lang="en-US" sz="2000" b="1" dirty="0">
                <a:solidFill>
                  <a:schemeClr val="accent4"/>
                </a:solidFill>
                <a:latin typeface="Nirmala UI" panose="020B0502040204020203" pitchFamily="34" charset="0"/>
                <a:ea typeface="Nirmala UI" panose="020B0502040204020203" pitchFamily="34" charset="0"/>
                <a:cs typeface="Nirmala UI" panose="020B0502040204020203" pitchFamily="34" charset="0"/>
                <a:sym typeface="Red Hat Display"/>
              </a:rPr>
              <a:t>Algorithm</a:t>
            </a:r>
            <a:r>
              <a:rPr lang="en-US" sz="3200" b="1" dirty="0">
                <a:solidFill>
                  <a:schemeClr val="accent4"/>
                </a:solidFill>
                <a:latin typeface="Nirmala UI" panose="020B0502040204020203" pitchFamily="34" charset="0"/>
                <a:ea typeface="Nirmala UI" panose="020B0502040204020203" pitchFamily="34" charset="0"/>
                <a:cs typeface="Nirmala UI" panose="020B0502040204020203" pitchFamily="34" charset="0"/>
                <a:sym typeface="Red Hat Display"/>
              </a:rPr>
              <a:t> </a:t>
            </a:r>
            <a:r>
              <a:rPr lang="en-US" sz="2000" b="1" dirty="0">
                <a:solidFill>
                  <a:schemeClr val="accent4"/>
                </a:solidFill>
                <a:latin typeface="Nirmala UI" panose="020B0502040204020203" pitchFamily="34" charset="0"/>
                <a:ea typeface="Nirmala UI" panose="020B0502040204020203" pitchFamily="34" charset="0"/>
                <a:cs typeface="Nirmala UI" panose="020B0502040204020203" pitchFamily="34" charset="0"/>
                <a:sym typeface="Red Hat Display"/>
              </a:rPr>
              <a:t>properties</a:t>
            </a:r>
          </a:p>
          <a:p>
            <a:pPr marL="101598" indent="0">
              <a:buNone/>
            </a:pPr>
            <a:r>
              <a:rPr lang="en-US" sz="1600" dirty="0" smtClean="0">
                <a:latin typeface="Segoe UI" panose="020B0502040204020203" pitchFamily="34" charset="0"/>
                <a:cs typeface="Segoe UI" panose="020B0502040204020203" pitchFamily="34" charset="0"/>
              </a:rPr>
              <a:t>Various </a:t>
            </a:r>
            <a:r>
              <a:rPr lang="en-US" sz="1600" dirty="0">
                <a:latin typeface="Segoe UI" panose="020B0502040204020203" pitchFamily="34" charset="0"/>
                <a:cs typeface="Segoe UI" panose="020B0502040204020203" pitchFamily="34" charset="0"/>
              </a:rPr>
              <a:t>definitions of an algorithm, explicitly or implicitly, contain the following set of general </a:t>
            </a:r>
            <a:r>
              <a:rPr lang="en-US" sz="1600" dirty="0" smtClean="0">
                <a:latin typeface="Segoe UI" panose="020B0502040204020203" pitchFamily="34" charset="0"/>
                <a:cs typeface="Segoe UI" panose="020B0502040204020203" pitchFamily="34" charset="0"/>
              </a:rPr>
              <a:t>requirements</a:t>
            </a:r>
          </a:p>
          <a:p>
            <a:pPr marL="101598" indent="0">
              <a:buNone/>
            </a:pPr>
            <a:endParaRPr lang="en"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The </a:t>
            </a:r>
            <a:r>
              <a:rPr lang="en-US" sz="1600" dirty="0">
                <a:latin typeface="Segoe UI" panose="020B0502040204020203" pitchFamily="34" charset="0"/>
                <a:cs typeface="Segoe UI" panose="020B0502040204020203" pitchFamily="34" charset="0"/>
              </a:rPr>
              <a:t>algorithm must represent the process of solving the problem as an orderly execution of some simple </a:t>
            </a:r>
            <a:r>
              <a:rPr lang="en-US" sz="1600" dirty="0" smtClean="0">
                <a:latin typeface="Segoe UI" panose="020B0502040204020203" pitchFamily="34" charset="0"/>
                <a:cs typeface="Segoe UI" panose="020B0502040204020203" pitchFamily="34" charset="0"/>
              </a:rPr>
              <a:t>steps</a:t>
            </a:r>
          </a:p>
          <a:p>
            <a:r>
              <a:rPr lang="en-US" sz="1600" dirty="0">
                <a:latin typeface="Segoe UI" panose="020B0502040204020203" pitchFamily="34" charset="0"/>
                <a:cs typeface="Segoe UI" panose="020B0502040204020203" pitchFamily="34" charset="0"/>
              </a:rPr>
              <a:t>The algorithm should be applicable to different sets of initial data</a:t>
            </a:r>
            <a:r>
              <a:rPr lang="en-US" sz="1600" dirty="0" smtClean="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The algorithm should produce the same result for the same input data</a:t>
            </a:r>
            <a:r>
              <a:rPr lang="en-US" sz="1600" dirty="0" smtClean="0">
                <a:latin typeface="Segoe UI" panose="020B0502040204020203" pitchFamily="34" charset="0"/>
                <a:cs typeface="Segoe UI" panose="020B0502040204020203" pitchFamily="34" charset="0"/>
              </a:rPr>
              <a:t>.</a:t>
            </a:r>
            <a:endParaRPr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2195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8"/>
            <a:ext cx="10515600" cy="5622925"/>
          </a:xfrm>
        </p:spPr>
        <p:txBody>
          <a:bodyPr>
            <a:normAutofit/>
          </a:bodyPr>
          <a:lstStyle/>
          <a:p>
            <a:r>
              <a:rPr lang="en-US" sz="1000" dirty="0" smtClean="0">
                <a:latin typeface="Segoe UI" panose="020B0502040204020203" pitchFamily="34" charset="0"/>
                <a:cs typeface="Segoe UI" panose="020B0502040204020203" pitchFamily="34" charset="0"/>
              </a:rPr>
              <a:t>Define what a binary heap is</a:t>
            </a:r>
          </a:p>
          <a:p>
            <a:r>
              <a:rPr lang="en-US" sz="1000" dirty="0" smtClean="0">
                <a:latin typeface="Segoe UI" panose="020B0502040204020203" pitchFamily="34" charset="0"/>
                <a:cs typeface="Segoe UI" panose="020B0502040204020203" pitchFamily="34" charset="0"/>
              </a:rPr>
              <a:t>Compare and </a:t>
            </a:r>
            <a:r>
              <a:rPr lang="en-US" sz="1000" dirty="0" err="1" smtClean="0">
                <a:latin typeface="Segoe UI" panose="020B0502040204020203" pitchFamily="34" charset="0"/>
                <a:cs typeface="Segoe UI" panose="020B0502040204020203" pitchFamily="34" charset="0"/>
              </a:rPr>
              <a:t>constrast</a:t>
            </a:r>
            <a:r>
              <a:rPr lang="en-US" sz="1000" dirty="0" smtClean="0">
                <a:latin typeface="Segoe UI" panose="020B0502040204020203" pitchFamily="34" charset="0"/>
                <a:cs typeface="Segoe UI" panose="020B0502040204020203" pitchFamily="34" charset="0"/>
              </a:rPr>
              <a:t> min and max heaps</a:t>
            </a:r>
          </a:p>
          <a:p>
            <a:r>
              <a:rPr lang="en-US" sz="1000" dirty="0" smtClean="0">
                <a:latin typeface="Segoe UI" panose="020B0502040204020203" pitchFamily="34" charset="0"/>
                <a:cs typeface="Segoe UI" panose="020B0502040204020203" pitchFamily="34" charset="0"/>
              </a:rPr>
              <a:t>Implement basic methods on heaps</a:t>
            </a:r>
          </a:p>
          <a:p>
            <a:r>
              <a:rPr lang="en-US" sz="1000" dirty="0" smtClean="0">
                <a:latin typeface="Segoe UI" panose="020B0502040204020203" pitchFamily="34" charset="0"/>
                <a:cs typeface="Segoe UI" panose="020B0502040204020203" pitchFamily="34" charset="0"/>
              </a:rPr>
              <a:t>Understand where heaps are used in real word and what other data structures can be constructed from heaps</a:t>
            </a: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Very similar to a binary search </a:t>
            </a:r>
            <a:r>
              <a:rPr lang="en-US" sz="1000" dirty="0" err="1" smtClean="0">
                <a:latin typeface="Segoe UI" panose="020B0502040204020203" pitchFamily="34" charset="0"/>
                <a:cs typeface="Segoe UI" panose="020B0502040204020203" pitchFamily="34" charset="0"/>
              </a:rPr>
              <a:t>tess</a:t>
            </a:r>
            <a:r>
              <a:rPr lang="en-US" sz="1000" dirty="0" smtClean="0">
                <a:latin typeface="Segoe UI" panose="020B0502040204020203" pitchFamily="34" charset="0"/>
                <a:cs typeface="Segoe UI" panose="020B0502040204020203" pitchFamily="34" charset="0"/>
              </a:rPr>
              <a:t> but with some different rules</a:t>
            </a:r>
          </a:p>
          <a:p>
            <a:r>
              <a:rPr lang="en-US" sz="1000" dirty="0" smtClean="0">
                <a:latin typeface="Segoe UI" panose="020B0502040204020203" pitchFamily="34" charset="0"/>
                <a:cs typeface="Segoe UI" panose="020B0502040204020203" pitchFamily="34" charset="0"/>
              </a:rPr>
              <a:t>In </a:t>
            </a:r>
            <a:r>
              <a:rPr lang="en-US" sz="1000" dirty="0" err="1" smtClean="0">
                <a:latin typeface="Segoe UI" panose="020B0502040204020203" pitchFamily="34" charset="0"/>
                <a:cs typeface="Segoe UI" panose="020B0502040204020203" pitchFamily="34" charset="0"/>
              </a:rPr>
              <a:t>MaxBinaryHeap</a:t>
            </a:r>
            <a:r>
              <a:rPr lang="en-US" sz="1000" dirty="0" smtClean="0">
                <a:latin typeface="Segoe UI" panose="020B0502040204020203" pitchFamily="34" charset="0"/>
                <a:cs typeface="Segoe UI" panose="020B0502040204020203" pitchFamily="34" charset="0"/>
              </a:rPr>
              <a:t>, parent nodes are always larger than child nodes. In a </a:t>
            </a:r>
            <a:r>
              <a:rPr lang="en-US" sz="1000" dirty="0" err="1" smtClean="0">
                <a:latin typeface="Segoe UI" panose="020B0502040204020203" pitchFamily="34" charset="0"/>
                <a:cs typeface="Segoe UI" panose="020B0502040204020203" pitchFamily="34" charset="0"/>
              </a:rPr>
              <a:t>MinBinaryHeap</a:t>
            </a:r>
            <a:r>
              <a:rPr lang="en-US" sz="1000" dirty="0" smtClean="0">
                <a:latin typeface="Segoe UI" panose="020B0502040204020203" pitchFamily="34" charset="0"/>
                <a:cs typeface="Segoe UI" panose="020B0502040204020203" pitchFamily="34" charset="0"/>
              </a:rPr>
              <a:t>, pare nodes are always smaller than child nodes</a:t>
            </a:r>
          </a:p>
          <a:p>
            <a:r>
              <a:rPr lang="en-US" sz="1000" dirty="0" smtClean="0">
                <a:latin typeface="Segoe UI" panose="020B0502040204020203" pitchFamily="34" charset="0"/>
                <a:cs typeface="Segoe UI" panose="020B0502040204020203" pitchFamily="34" charset="0"/>
              </a:rPr>
              <a:t>Most 2 children, but unlike BST, there is no order left or right</a:t>
            </a:r>
          </a:p>
          <a:p>
            <a:pPr marL="0" indent="0">
              <a:buNone/>
            </a:pPr>
            <a:r>
              <a:rPr lang="en-US" sz="1000" dirty="0" err="1" smtClean="0">
                <a:latin typeface="Segoe UI" panose="020B0502040204020203" pitchFamily="34" charset="0"/>
                <a:cs typeface="Segoe UI" panose="020B0502040204020203" pitchFamily="34" charset="0"/>
              </a:rPr>
              <a:t>MaxBinaryHeap</a:t>
            </a:r>
            <a:endParaRPr lang="en-US" sz="1000"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Each parent has at most two child nodes</a:t>
            </a:r>
          </a:p>
          <a:p>
            <a:r>
              <a:rPr lang="en-US" sz="1000" dirty="0" smtClean="0">
                <a:latin typeface="Segoe UI" panose="020B0502040204020203" pitchFamily="34" charset="0"/>
                <a:cs typeface="Segoe UI" panose="020B0502040204020203" pitchFamily="34" charset="0"/>
              </a:rPr>
              <a:t>The value of each parent node is always greater than its </a:t>
            </a:r>
            <a:r>
              <a:rPr lang="en-US" sz="1000" dirty="0" err="1" smtClean="0">
                <a:latin typeface="Segoe UI" panose="020B0502040204020203" pitchFamily="34" charset="0"/>
                <a:cs typeface="Segoe UI" panose="020B0502040204020203" pitchFamily="34" charset="0"/>
              </a:rPr>
              <a:t>chid</a:t>
            </a:r>
            <a:r>
              <a:rPr lang="en-US" sz="1000" dirty="0" smtClean="0">
                <a:latin typeface="Segoe UI" panose="020B0502040204020203" pitchFamily="34" charset="0"/>
                <a:cs typeface="Segoe UI" panose="020B0502040204020203" pitchFamily="34" charset="0"/>
              </a:rPr>
              <a:t> node</a:t>
            </a:r>
          </a:p>
          <a:p>
            <a:r>
              <a:rPr lang="en-US" sz="1000" dirty="0" smtClean="0">
                <a:latin typeface="Segoe UI" panose="020B0502040204020203" pitchFamily="34" charset="0"/>
                <a:cs typeface="Segoe UI" panose="020B0502040204020203" pitchFamily="34" charset="0"/>
              </a:rPr>
              <a:t>In a max binary heap the </a:t>
            </a:r>
            <a:r>
              <a:rPr lang="en-US" sz="1000" dirty="0" err="1" smtClean="0">
                <a:latin typeface="Segoe UI" panose="020B0502040204020203" pitchFamily="34" charset="0"/>
                <a:cs typeface="Segoe UI" panose="020B0502040204020203" pitchFamily="34" charset="0"/>
              </a:rPr>
              <a:t>paren</a:t>
            </a:r>
            <a:r>
              <a:rPr lang="en-US" sz="1000" dirty="0" smtClean="0">
                <a:latin typeface="Segoe UI" panose="020B0502040204020203" pitchFamily="34" charset="0"/>
                <a:cs typeface="Segoe UI" panose="020B0502040204020203" pitchFamily="34" charset="0"/>
              </a:rPr>
              <a:t> is greater than the children, but there are no guarantees between sibling nodes</a:t>
            </a:r>
          </a:p>
          <a:p>
            <a:r>
              <a:rPr lang="en-US" sz="1000" dirty="0" smtClean="0">
                <a:latin typeface="Segoe UI" panose="020B0502040204020203" pitchFamily="34" charset="0"/>
                <a:cs typeface="Segoe UI" panose="020B0502040204020203" pitchFamily="34" charset="0"/>
              </a:rPr>
              <a:t>A binary heap is as compact as possible unlike BST, all the children of each node are as full as they can be and left children are filled out first</a:t>
            </a:r>
          </a:p>
          <a:p>
            <a:r>
              <a:rPr lang="en-US" sz="1000" dirty="0" smtClean="0">
                <a:solidFill>
                  <a:srgbClr val="FF0000"/>
                </a:solidFill>
                <a:latin typeface="Segoe UI" panose="020B0502040204020203" pitchFamily="34" charset="0"/>
                <a:cs typeface="Segoe UI" panose="020B0502040204020203" pitchFamily="34" charset="0"/>
              </a:rPr>
              <a:t>No implied ordering between siblings</a:t>
            </a:r>
          </a:p>
          <a:p>
            <a:endParaRPr lang="en-US" sz="1000" dirty="0">
              <a:solidFill>
                <a:srgbClr val="FF0000"/>
              </a:solidFill>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Same idea for Min Binary heap</a:t>
            </a:r>
          </a:p>
          <a:p>
            <a:pPr marL="0" indent="0">
              <a:buNone/>
            </a:pPr>
            <a:endParaRPr lang="en-US" sz="1000" dirty="0" smtClean="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Why do we need to know this?</a:t>
            </a:r>
          </a:p>
          <a:p>
            <a:pPr marL="0" indent="0">
              <a:buNone/>
            </a:pPr>
            <a:r>
              <a:rPr lang="en-US" sz="1000" dirty="0" smtClean="0">
                <a:solidFill>
                  <a:schemeClr val="accent6"/>
                </a:solidFill>
                <a:latin typeface="Segoe UI" panose="020B0502040204020203" pitchFamily="34" charset="0"/>
                <a:cs typeface="Segoe UI" panose="020B0502040204020203" pitchFamily="34" charset="0"/>
              </a:rPr>
              <a:t>Binary heaps are used to implement Priority Queues, which are very commonly used data structure</a:t>
            </a:r>
          </a:p>
          <a:p>
            <a:pPr marL="0" indent="0">
              <a:buNone/>
            </a:pPr>
            <a:r>
              <a:rPr lang="en-US" sz="1000" dirty="0" smtClean="0">
                <a:latin typeface="Segoe UI" panose="020B0502040204020203" pitchFamily="34" charset="0"/>
                <a:cs typeface="Segoe UI" panose="020B0502040204020203" pitchFamily="34" charset="0"/>
              </a:rPr>
              <a:t>Set up </a:t>
            </a:r>
            <a:r>
              <a:rPr lang="en-US" sz="1000" dirty="0" err="1" smtClean="0">
                <a:latin typeface="Segoe UI" panose="020B0502040204020203" pitchFamily="34" charset="0"/>
                <a:cs typeface="Segoe UI" panose="020B0502040204020203" pitchFamily="34" charset="0"/>
              </a:rPr>
              <a:t>importants</a:t>
            </a:r>
            <a:r>
              <a:rPr lang="en-US" sz="1000" dirty="0" smtClean="0">
                <a:latin typeface="Segoe UI" panose="020B0502040204020203" pitchFamily="34" charset="0"/>
                <a:cs typeface="Segoe UI" panose="020B0502040204020203" pitchFamily="34" charset="0"/>
              </a:rPr>
              <a:t> level | used quite a bit, with graph traversal algorithms</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37083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 - storing</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9"/>
            <a:ext cx="3286125" cy="2767012"/>
          </a:xfrm>
        </p:spPr>
        <p:txBody>
          <a:bodyPr>
            <a:normAutofit/>
          </a:bodyPr>
          <a:lstStyle/>
          <a:p>
            <a:pPr marL="0" indent="0">
              <a:buNone/>
            </a:pPr>
            <a:r>
              <a:rPr lang="en-US" sz="1000" dirty="0" smtClean="0">
                <a:latin typeface="Segoe UI" panose="020B0502040204020203" pitchFamily="34" charset="0"/>
                <a:cs typeface="Segoe UI" panose="020B0502040204020203" pitchFamily="34" charset="0"/>
              </a:rPr>
              <a:t>            41</a:t>
            </a:r>
          </a:p>
          <a:p>
            <a:pPr marL="0" indent="0">
              <a:buNone/>
            </a:pPr>
            <a:r>
              <a:rPr lang="en-US" sz="1000" dirty="0">
                <a:latin typeface="Segoe UI" panose="020B0502040204020203" pitchFamily="34" charset="0"/>
                <a:cs typeface="Segoe UI" panose="020B0502040204020203" pitchFamily="34" charset="0"/>
              </a:rPr>
              <a:t> </a:t>
            </a:r>
            <a:r>
              <a:rPr lang="en-US" sz="1000" dirty="0" smtClean="0">
                <a:latin typeface="Segoe UI" panose="020B0502040204020203" pitchFamily="34" charset="0"/>
                <a:cs typeface="Segoe UI" panose="020B0502040204020203" pitchFamily="34" charset="0"/>
              </a:rPr>
              <a:t>   39           33</a:t>
            </a:r>
          </a:p>
          <a:p>
            <a:pPr>
              <a:buAutoNum type="arabicPlain" startAt="18"/>
            </a:pPr>
            <a:r>
              <a:rPr lang="en-US" sz="1000" dirty="0" smtClean="0">
                <a:latin typeface="Segoe UI" panose="020B0502040204020203" pitchFamily="34" charset="0"/>
                <a:cs typeface="Segoe UI" panose="020B0502040204020203" pitchFamily="34" charset="0"/>
              </a:rPr>
              <a:t>27     12     7</a:t>
            </a:r>
          </a:p>
          <a:p>
            <a:pPr marL="0" indent="0">
              <a:buNone/>
            </a:pPr>
            <a:r>
              <a:rPr lang="en-US" sz="1000" dirty="0" smtClean="0">
                <a:latin typeface="Segoe UI" panose="020B0502040204020203" pitchFamily="34" charset="0"/>
                <a:cs typeface="Segoe UI" panose="020B0502040204020203" pitchFamily="34" charset="0"/>
              </a:rPr>
              <a:t>Easy way of </a:t>
            </a:r>
            <a:r>
              <a:rPr lang="en-US" sz="1000" dirty="0" err="1" smtClean="0">
                <a:latin typeface="Segoe UI" panose="020B0502040204020203" pitchFamily="34" charset="0"/>
                <a:cs typeface="Segoe UI" panose="020B0502040204020203" pitchFamily="34" charset="0"/>
              </a:rPr>
              <a:t>ording</a:t>
            </a:r>
            <a:r>
              <a:rPr lang="en-US" sz="1000" dirty="0" smtClean="0">
                <a:latin typeface="Segoe UI" panose="020B0502040204020203" pitchFamily="34" charset="0"/>
                <a:cs typeface="Segoe UI" panose="020B0502040204020203" pitchFamily="34" charset="0"/>
              </a:rPr>
              <a:t> a binary heap … </a:t>
            </a:r>
            <a:r>
              <a:rPr lang="en-US" sz="1000" dirty="0" err="1" smtClean="0">
                <a:latin typeface="Segoe UI" panose="020B0502040204020203" pitchFamily="34" charset="0"/>
                <a:cs typeface="Segoe UI" panose="020B0502040204020203" pitchFamily="34" charset="0"/>
              </a:rPr>
              <a:t>tadada</a:t>
            </a:r>
            <a:r>
              <a:rPr lang="en-US" sz="1000" dirty="0" smtClean="0">
                <a:latin typeface="Segoe UI" panose="020B0502040204020203" pitchFamily="34" charset="0"/>
                <a:cs typeface="Segoe UI" panose="020B0502040204020203" pitchFamily="34" charset="0"/>
              </a:rPr>
              <a:t>!! List / array</a:t>
            </a:r>
          </a:p>
          <a:p>
            <a:pPr marL="0" indent="0">
              <a:buNone/>
            </a:pPr>
            <a:r>
              <a:rPr lang="en-US" sz="1000" dirty="0" smtClean="0">
                <a:latin typeface="Segoe UI" panose="020B0502040204020203" pitchFamily="34" charset="0"/>
                <a:cs typeface="Segoe UI" panose="020B0502040204020203" pitchFamily="34" charset="0"/>
              </a:rPr>
              <a:t>41 - 39 –- 33 –-- 18 –-- 27 –-- 12 –-- 7 </a:t>
            </a:r>
          </a:p>
          <a:p>
            <a:pPr marL="0" indent="0">
              <a:buNone/>
            </a:pPr>
            <a:endParaRPr lang="en-US" sz="1000" dirty="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For any index of an array n…</a:t>
            </a:r>
          </a:p>
          <a:p>
            <a:pPr marL="0" indent="0">
              <a:buNone/>
            </a:pPr>
            <a:r>
              <a:rPr lang="en-US" sz="1000" dirty="0">
                <a:latin typeface="Segoe UI" panose="020B0502040204020203" pitchFamily="34" charset="0"/>
                <a:cs typeface="Segoe UI" panose="020B0502040204020203" pitchFamily="34" charset="0"/>
              </a:rPr>
              <a:t>The left child is stored at 2n + </a:t>
            </a:r>
            <a:r>
              <a:rPr lang="en-US" sz="1000" dirty="0" smtClean="0">
                <a:latin typeface="Segoe UI" panose="020B0502040204020203" pitchFamily="34" charset="0"/>
                <a:cs typeface="Segoe UI" panose="020B0502040204020203" pitchFamily="34" charset="0"/>
              </a:rPr>
              <a:t>1</a:t>
            </a:r>
          </a:p>
          <a:p>
            <a:pPr marL="0" indent="0">
              <a:buNone/>
            </a:pPr>
            <a:r>
              <a:rPr lang="en-US" sz="1000" dirty="0">
                <a:latin typeface="Segoe UI" panose="020B0502040204020203" pitchFamily="34" charset="0"/>
                <a:cs typeface="Segoe UI" panose="020B0502040204020203" pitchFamily="34" charset="0"/>
              </a:rPr>
              <a:t>The </a:t>
            </a:r>
            <a:r>
              <a:rPr lang="en-US" sz="1000" dirty="0" smtClean="0">
                <a:latin typeface="Segoe UI" panose="020B0502040204020203" pitchFamily="34" charset="0"/>
                <a:cs typeface="Segoe UI" panose="020B0502040204020203" pitchFamily="34" charset="0"/>
              </a:rPr>
              <a:t>right </a:t>
            </a:r>
            <a:r>
              <a:rPr lang="en-US" sz="1000" dirty="0">
                <a:latin typeface="Segoe UI" panose="020B0502040204020203" pitchFamily="34" charset="0"/>
                <a:cs typeface="Segoe UI" panose="020B0502040204020203" pitchFamily="34" charset="0"/>
              </a:rPr>
              <a:t>child is stored at 2n + </a:t>
            </a:r>
            <a:r>
              <a:rPr lang="en-US" sz="1000" dirty="0" smtClean="0">
                <a:latin typeface="Segoe UI" panose="020B0502040204020203" pitchFamily="34" charset="0"/>
                <a:cs typeface="Segoe UI" panose="020B0502040204020203" pitchFamily="34" charset="0"/>
              </a:rPr>
              <a:t>2</a:t>
            </a:r>
            <a:endParaRPr lang="en-US" sz="1000" dirty="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Backward solution -&gt; ( n - 1 ) / 2 floor</a:t>
            </a:r>
          </a:p>
          <a:p>
            <a:pPr marL="0" indent="0">
              <a:buNone/>
            </a:pPr>
            <a:endParaRPr lang="en-US" sz="1000" dirty="0">
              <a:latin typeface="Segoe UI" panose="020B0502040204020203" pitchFamily="34" charset="0"/>
              <a:cs typeface="Segoe UI" panose="020B0502040204020203" pitchFamily="34" charset="0"/>
            </a:endParaRPr>
          </a:p>
        </p:txBody>
      </p:sp>
      <p:sp>
        <p:nvSpPr>
          <p:cNvPr id="4" name="Rectangle 3"/>
          <p:cNvSpPr/>
          <p:nvPr/>
        </p:nvSpPr>
        <p:spPr>
          <a:xfrm>
            <a:off x="5724525" y="1273077"/>
            <a:ext cx="6096000" cy="2308324"/>
          </a:xfrm>
          <a:prstGeom prst="rect">
            <a:avLst/>
          </a:prstGeom>
        </p:spPr>
        <p:txBody>
          <a:bodyPr>
            <a:spAutoFit/>
          </a:bodyPr>
          <a:lstStyle/>
          <a:p>
            <a:r>
              <a:rPr lang="en-US" dirty="0">
                <a:latin typeface="Segoe UI" panose="020B0502040204020203" pitchFamily="34" charset="0"/>
                <a:cs typeface="Segoe UI" panose="020B0502040204020203" pitchFamily="34" charset="0"/>
              </a:rPr>
              <a:t>Class Name:</a:t>
            </a:r>
          </a:p>
          <a:p>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MaxBinaryHeap</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Properties:</a:t>
            </a:r>
          </a:p>
          <a:p>
            <a:r>
              <a:rPr lang="en-US" dirty="0">
                <a:latin typeface="Segoe UI" panose="020B0502040204020203" pitchFamily="34" charset="0"/>
                <a:cs typeface="Segoe UI" panose="020B0502040204020203" pitchFamily="34" charset="0"/>
              </a:rPr>
              <a:t>	values = []</a:t>
            </a:r>
          </a:p>
          <a:p>
            <a:r>
              <a:rPr lang="en-US" dirty="0">
                <a:latin typeface="Segoe UI" panose="020B0502040204020203" pitchFamily="34" charset="0"/>
                <a:cs typeface="Segoe UI" panose="020B0502040204020203" pitchFamily="34" charset="0"/>
              </a:rPr>
              <a:t>Adding to a </a:t>
            </a:r>
            <a:r>
              <a:rPr lang="en-US" dirty="0" err="1">
                <a:latin typeface="Segoe UI" panose="020B0502040204020203" pitchFamily="34" charset="0"/>
                <a:cs typeface="Segoe UI" panose="020B0502040204020203" pitchFamily="34" charset="0"/>
              </a:rPr>
              <a:t>MaxBinaryHeap</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Add to the end</a:t>
            </a:r>
          </a:p>
          <a:p>
            <a:r>
              <a:rPr lang="en-US" dirty="0">
                <a:latin typeface="Segoe UI" panose="020B0502040204020203" pitchFamily="34" charset="0"/>
                <a:cs typeface="Segoe UI" panose="020B0502040204020203" pitchFamily="34" charset="0"/>
              </a:rPr>
              <a:t>Bubble up(compare with </a:t>
            </a:r>
            <a:r>
              <a:rPr lang="en-US" dirty="0" err="1">
                <a:latin typeface="Segoe UI" panose="020B0502040204020203" pitchFamily="34" charset="0"/>
                <a:cs typeface="Segoe UI" panose="020B0502040204020203" pitchFamily="34" charset="0"/>
              </a:rPr>
              <a:t>paent</a:t>
            </a:r>
            <a:r>
              <a:rPr lang="en-US" dirty="0">
                <a:latin typeface="Segoe UI" panose="020B0502040204020203" pitchFamily="34" charset="0"/>
                <a:cs typeface="Segoe UI" panose="020B0502040204020203" pitchFamily="34" charset="0"/>
              </a:rPr>
              <a:t>) - &gt; while less than parent – bubble </a:t>
            </a:r>
          </a:p>
        </p:txBody>
      </p:sp>
      <p:sp>
        <p:nvSpPr>
          <p:cNvPr id="6" name="TextBox 5"/>
          <p:cNvSpPr txBox="1"/>
          <p:nvPr/>
        </p:nvSpPr>
        <p:spPr>
          <a:xfrm>
            <a:off x="673100" y="3492500"/>
            <a:ext cx="10680700" cy="2862322"/>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Insert pseudocode</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Push the value into the values property on the heap</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Bubble up</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Create a variable called index which is the length of the values property – 1</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Create a variable called parentIndex which is the floor of (index – 1) / 2</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Keep looping as long as the values element at the parentIndex is less than the values element at the child index</a:t>
            </a:r>
          </a:p>
          <a:p>
            <a:pPr marL="1200150" lvl="2"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Swap the value of the values element at the parentIndex with the value of the element property at the child index</a:t>
            </a:r>
          </a:p>
          <a:p>
            <a:pPr marL="1200150" lvl="2"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Set the index to be the parentIndex and start over</a:t>
            </a:r>
          </a:p>
        </p:txBody>
      </p:sp>
    </p:spTree>
    <p:extLst>
      <p:ext uri="{BB962C8B-B14F-4D97-AF65-F5344CB8AC3E}">
        <p14:creationId xmlns:p14="http://schemas.microsoft.com/office/powerpoint/2010/main" val="336496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 - removing</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9"/>
            <a:ext cx="3286125" cy="2767012"/>
          </a:xfrm>
        </p:spPr>
        <p:txBody>
          <a:bodyPr>
            <a:normAutofit fontScale="62500" lnSpcReduction="20000"/>
          </a:bodyPr>
          <a:lstStyle/>
          <a:p>
            <a:r>
              <a:rPr lang="en-US" sz="1000" dirty="0" smtClean="0">
                <a:latin typeface="Segoe UI" panose="020B0502040204020203" pitchFamily="34" charset="0"/>
                <a:cs typeface="Segoe UI" panose="020B0502040204020203" pitchFamily="34" charset="0"/>
              </a:rPr>
              <a:t>Remove the root</a:t>
            </a:r>
          </a:p>
          <a:p>
            <a:r>
              <a:rPr lang="en-US" sz="1000" dirty="0" smtClean="0">
                <a:latin typeface="Segoe UI" panose="020B0502040204020203" pitchFamily="34" charset="0"/>
                <a:cs typeface="Segoe UI" panose="020B0502040204020203" pitchFamily="34" charset="0"/>
              </a:rPr>
              <a:t>Replace with the most recently added</a:t>
            </a:r>
          </a:p>
          <a:p>
            <a:r>
              <a:rPr lang="en-US" sz="1000" dirty="0" smtClean="0">
                <a:latin typeface="Segoe UI" panose="020B0502040204020203" pitchFamily="34" charset="0"/>
                <a:cs typeface="Segoe UI" panose="020B0502040204020203" pitchFamily="34" charset="0"/>
              </a:rPr>
              <a:t>Adjust( sink down )</a:t>
            </a:r>
          </a:p>
          <a:p>
            <a:endParaRPr lang="en-US" sz="1000"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SINK DOWN?</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procedure for deleting the root</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from the heap (effectively extracting</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maximum element in a max-heap</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or the minimum </a:t>
            </a:r>
            <a:r>
              <a:rPr lang="en-US" dirty="0" smtClean="0">
                <a:latin typeface="Segoe UI" panose="020B0502040204020203" pitchFamily="34" charset="0"/>
                <a:cs typeface="Segoe UI" panose="020B0502040204020203" pitchFamily="34" charset="0"/>
              </a:rPr>
              <a:t>element </a:t>
            </a:r>
            <a:r>
              <a:rPr lang="en-US" dirty="0">
                <a:latin typeface="Segoe UI" panose="020B0502040204020203" pitchFamily="34" charset="0"/>
                <a:cs typeface="Segoe UI" panose="020B0502040204020203" pitchFamily="34" charset="0"/>
              </a:rPr>
              <a:t>in a min-</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heap) and restoring the properties is</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called down-heap (also known as</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solidFill>
                  <a:schemeClr val="tx2">
                    <a:lumMod val="40000"/>
                    <a:lumOff val="60000"/>
                  </a:schemeClr>
                </a:solidFill>
                <a:latin typeface="Segoe UI" panose="020B0502040204020203" pitchFamily="34" charset="0"/>
                <a:cs typeface="Segoe UI" panose="020B0502040204020203" pitchFamily="34" charset="0"/>
              </a:rPr>
              <a:t>bubble-down</a:t>
            </a:r>
            <a:r>
              <a:rPr lang="en-US" dirty="0">
                <a:latin typeface="Segoe UI" panose="020B0502040204020203" pitchFamily="34" charset="0"/>
                <a:cs typeface="Segoe UI" panose="020B0502040204020203" pitchFamily="34" charset="0"/>
              </a:rPr>
              <a:t>, </a:t>
            </a:r>
            <a:r>
              <a:rPr lang="en-US" dirty="0">
                <a:solidFill>
                  <a:schemeClr val="accent2">
                    <a:lumMod val="60000"/>
                    <a:lumOff val="40000"/>
                  </a:schemeClr>
                </a:solidFill>
                <a:latin typeface="Segoe UI" panose="020B0502040204020203" pitchFamily="34" charset="0"/>
                <a:cs typeface="Segoe UI" panose="020B0502040204020203" pitchFamily="34" charset="0"/>
              </a:rPr>
              <a:t>percolate-down</a:t>
            </a:r>
            <a:r>
              <a:rPr lang="en-US" dirty="0">
                <a:latin typeface="Segoe UI" panose="020B0502040204020203" pitchFamily="34" charset="0"/>
                <a:cs typeface="Segoe UI" panose="020B0502040204020203" pitchFamily="34" charset="0"/>
              </a:rPr>
              <a:t>, </a:t>
            </a:r>
            <a:r>
              <a:rPr lang="en-US" dirty="0" smtClean="0">
                <a:solidFill>
                  <a:srgbClr val="7030A0"/>
                </a:solidFill>
                <a:latin typeface="Segoe UI" panose="020B0502040204020203" pitchFamily="34" charset="0"/>
                <a:cs typeface="Segoe UI" panose="020B0502040204020203" pitchFamily="34" charset="0"/>
              </a:rPr>
              <a:t>sift-down</a:t>
            </a:r>
            <a:r>
              <a:rPr lang="en-US" dirty="0">
                <a:latin typeface="Segoe UI" panose="020B0502040204020203" pitchFamily="34" charset="0"/>
                <a:cs typeface="Segoe UI" panose="020B0502040204020203" pitchFamily="34" charset="0"/>
              </a:rPr>
              <a:t>, </a:t>
            </a:r>
            <a:r>
              <a:rPr lang="en-US" dirty="0" smtClean="0">
                <a:solidFill>
                  <a:schemeClr val="accent5">
                    <a:lumMod val="60000"/>
                    <a:lumOff val="40000"/>
                  </a:schemeClr>
                </a:solidFill>
                <a:latin typeface="Segoe UI" panose="020B0502040204020203" pitchFamily="34" charset="0"/>
                <a:cs typeface="Segoe UI" panose="020B0502040204020203" pitchFamily="34" charset="0"/>
              </a:rPr>
              <a:t>trickle-down</a:t>
            </a:r>
            <a:r>
              <a:rPr lang="en-US" dirty="0">
                <a:latin typeface="Segoe UI" panose="020B0502040204020203" pitchFamily="34" charset="0"/>
                <a:cs typeface="Segoe UI" panose="020B0502040204020203" pitchFamily="34" charset="0"/>
              </a:rPr>
              <a:t>, </a:t>
            </a:r>
            <a:r>
              <a:rPr lang="en-US" dirty="0" err="1">
                <a:solidFill>
                  <a:schemeClr val="accent2">
                    <a:lumMod val="75000"/>
                  </a:schemeClr>
                </a:solidFill>
                <a:latin typeface="Segoe UI" panose="020B0502040204020203" pitchFamily="34" charset="0"/>
                <a:cs typeface="Segoe UI" panose="020B0502040204020203" pitchFamily="34" charset="0"/>
              </a:rPr>
              <a:t>heapify</a:t>
            </a:r>
            <a:r>
              <a:rPr lang="en-US" dirty="0">
                <a:solidFill>
                  <a:schemeClr val="accent2">
                    <a:lumMod val="75000"/>
                  </a:schemeClr>
                </a:solidFill>
                <a:latin typeface="Segoe UI" panose="020B0502040204020203" pitchFamily="34" charset="0"/>
                <a:cs typeface="Segoe UI" panose="020B0502040204020203" pitchFamily="34" charset="0"/>
              </a:rPr>
              <a:t>-down</a:t>
            </a:r>
            <a:r>
              <a:rPr lang="en-US" dirty="0">
                <a:latin typeface="Segoe UI" panose="020B0502040204020203" pitchFamily="34" charset="0"/>
                <a:cs typeface="Segoe UI" panose="020B0502040204020203" pitchFamily="34" charset="0"/>
              </a:rPr>
              <a:t>,</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solidFill>
                  <a:schemeClr val="accent6">
                    <a:lumMod val="60000"/>
                    <a:lumOff val="40000"/>
                  </a:schemeClr>
                </a:solidFill>
                <a:latin typeface="Segoe UI" panose="020B0502040204020203" pitchFamily="34" charset="0"/>
                <a:cs typeface="Segoe UI" panose="020B0502040204020203" pitchFamily="34" charset="0"/>
              </a:rPr>
              <a:t>cascade-down</a:t>
            </a:r>
            <a:r>
              <a:rPr lang="en-US" dirty="0">
                <a:latin typeface="Segoe UI" panose="020B0502040204020203" pitchFamily="34" charset="0"/>
                <a:cs typeface="Segoe UI" panose="020B0502040204020203" pitchFamily="34" charset="0"/>
              </a:rPr>
              <a:t>, and </a:t>
            </a:r>
            <a:r>
              <a:rPr lang="en-US" dirty="0">
                <a:solidFill>
                  <a:srgbClr val="FF0000"/>
                </a:solidFill>
                <a:latin typeface="Segoe UI" panose="020B0502040204020203" pitchFamily="34" charset="0"/>
                <a:cs typeface="Segoe UI" panose="020B0502040204020203" pitchFamily="34" charset="0"/>
              </a:rPr>
              <a:t>extract-min/max</a:t>
            </a:r>
            <a:r>
              <a:rPr lang="en-US" dirty="0">
                <a:latin typeface="Segoe UI" panose="020B0502040204020203" pitchFamily="34" charset="0"/>
                <a:cs typeface="Segoe UI" panose="020B0502040204020203" pitchFamily="34" charset="0"/>
              </a:rPr>
              <a:t>).</a:t>
            </a:r>
            <a:endParaRPr lang="en-US" sz="1000" dirty="0">
              <a:latin typeface="Segoe UI" panose="020B0502040204020203" pitchFamily="34" charset="0"/>
              <a:cs typeface="Segoe UI" panose="020B0502040204020203" pitchFamily="34" charset="0"/>
            </a:endParaRPr>
          </a:p>
        </p:txBody>
      </p:sp>
      <p:sp>
        <p:nvSpPr>
          <p:cNvPr id="5" name="Rectangle 4"/>
          <p:cNvSpPr/>
          <p:nvPr/>
        </p:nvSpPr>
        <p:spPr>
          <a:xfrm>
            <a:off x="4124325" y="1119188"/>
            <a:ext cx="4972050" cy="3308598"/>
          </a:xfrm>
          <a:prstGeom prst="rect">
            <a:avLst/>
          </a:prstGeom>
        </p:spPr>
        <p:txBody>
          <a:bodyPr wrap="square">
            <a:spAutoFit/>
          </a:bodyPr>
          <a:lstStyle/>
          <a:p>
            <a:r>
              <a:rPr lang="en-US" sz="1100" dirty="0" smtClean="0">
                <a:latin typeface="Segoe UI" panose="020B0502040204020203" pitchFamily="34" charset="0"/>
                <a:cs typeface="Segoe UI" panose="020B0502040204020203" pitchFamily="34" charset="0"/>
              </a:rPr>
              <a:t>REMOVING (also </a:t>
            </a:r>
            <a:r>
              <a:rPr lang="en-US" sz="1100" dirty="0">
                <a:latin typeface="Segoe UI" panose="020B0502040204020203" pitchFamily="34" charset="0"/>
                <a:cs typeface="Segoe UI" panose="020B0502040204020203" pitchFamily="34" charset="0"/>
              </a:rPr>
              <a:t>called extract Max)</a:t>
            </a:r>
          </a:p>
          <a:p>
            <a:r>
              <a:rPr lang="en-US" sz="1100" dirty="0">
                <a:latin typeface="Segoe UI" panose="020B0502040204020203" pitchFamily="34" charset="0"/>
                <a:cs typeface="Segoe UI" panose="020B0502040204020203" pitchFamily="34" charset="0"/>
              </a:rPr>
              <a:t>Swap the first value in the values property with the last one</a:t>
            </a:r>
          </a:p>
          <a:p>
            <a:pPr marL="171450"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Pop </a:t>
            </a:r>
            <a:r>
              <a:rPr lang="en-US" sz="1100" dirty="0">
                <a:latin typeface="Segoe UI" panose="020B0502040204020203" pitchFamily="34" charset="0"/>
                <a:cs typeface="Segoe UI" panose="020B0502040204020203" pitchFamily="34" charset="0"/>
              </a:rPr>
              <a:t>from the values property, so you can return the value at the end.</a:t>
            </a:r>
          </a:p>
          <a:p>
            <a:pPr marL="171450"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Have </a:t>
            </a:r>
            <a:r>
              <a:rPr lang="en-US" sz="1100" dirty="0">
                <a:latin typeface="Segoe UI" panose="020B0502040204020203" pitchFamily="34" charset="0"/>
                <a:cs typeface="Segoe UI" panose="020B0502040204020203" pitchFamily="34" charset="0"/>
              </a:rPr>
              <a:t>the new root "sink down" to the correct spot</a:t>
            </a:r>
            <a:r>
              <a:rPr lang="en-US" sz="1100" dirty="0" smtClean="0">
                <a:latin typeface="Segoe UI" panose="020B0502040204020203" pitchFamily="34" charset="0"/>
                <a:cs typeface="Segoe UI" panose="020B0502040204020203" pitchFamily="34" charset="0"/>
              </a:rPr>
              <a: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Your </a:t>
            </a:r>
            <a:r>
              <a:rPr lang="en-US" sz="1100" dirty="0">
                <a:latin typeface="Segoe UI" panose="020B0502040204020203" pitchFamily="34" charset="0"/>
                <a:cs typeface="Segoe UI" panose="020B0502040204020203" pitchFamily="34" charset="0"/>
              </a:rPr>
              <a:t>parent index starts at 0(the root)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Find </a:t>
            </a:r>
            <a:r>
              <a:rPr lang="en-US" sz="1100" dirty="0">
                <a:latin typeface="Segoe UI" panose="020B0502040204020203" pitchFamily="34" charset="0"/>
                <a:cs typeface="Segoe UI" panose="020B0502040204020203" pitchFamily="34" charset="0"/>
              </a:rPr>
              <a:t>the index of the left child: 2* index + 1 (make sure its not out of</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bounds)</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Find </a:t>
            </a:r>
            <a:r>
              <a:rPr lang="en-US" sz="1100" dirty="0">
                <a:latin typeface="Segoe UI" panose="020B0502040204020203" pitchFamily="34" charset="0"/>
                <a:cs typeface="Segoe UI" panose="020B0502040204020203" pitchFamily="34" charset="0"/>
              </a:rPr>
              <a:t>the index of the right child: 2*index + 2 (make sure its not out of</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bounds)</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If </a:t>
            </a:r>
            <a:r>
              <a:rPr lang="en-US" sz="1100" dirty="0">
                <a:latin typeface="Segoe UI" panose="020B0502040204020203" pitchFamily="34" charset="0"/>
                <a:cs typeface="Segoe UI" panose="020B0502040204020203" pitchFamily="34" charset="0"/>
              </a:rPr>
              <a:t>the left or right child is greater than the element...swap. If both left and</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right children are larger, swap with the largest child.</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The </a:t>
            </a:r>
            <a:r>
              <a:rPr lang="en-US" sz="1100" dirty="0">
                <a:latin typeface="Segoe UI" panose="020B0502040204020203" pitchFamily="34" charset="0"/>
                <a:cs typeface="Segoe UI" panose="020B0502040204020203" pitchFamily="34" charset="0"/>
              </a:rPr>
              <a:t>child index you swapped to now becomes the new parent index.</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Keep </a:t>
            </a:r>
            <a:r>
              <a:rPr lang="en-US" sz="1100" dirty="0">
                <a:latin typeface="Segoe UI" panose="020B0502040204020203" pitchFamily="34" charset="0"/>
                <a:cs typeface="Segoe UI" panose="020B0502040204020203" pitchFamily="34" charset="0"/>
              </a:rPr>
              <a:t>looping and swapping until neither child is larger than the element.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Return </a:t>
            </a:r>
            <a:r>
              <a:rPr lang="en-US" sz="1100" dirty="0">
                <a:latin typeface="Segoe UI" panose="020B0502040204020203" pitchFamily="34" charset="0"/>
                <a:cs typeface="Segoe UI" panose="020B0502040204020203" pitchFamily="34" charset="0"/>
              </a:rPr>
              <a:t>the old root!</a:t>
            </a:r>
          </a:p>
        </p:txBody>
      </p:sp>
    </p:spTree>
    <p:extLst>
      <p:ext uri="{BB962C8B-B14F-4D97-AF65-F5344CB8AC3E}">
        <p14:creationId xmlns:p14="http://schemas.microsoft.com/office/powerpoint/2010/main" val="3167665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Segoe UI" panose="020B0502040204020203" pitchFamily="34" charset="0"/>
                <a:cs typeface="Segoe UI" panose="020B0502040204020203" pitchFamily="34" charset="0"/>
              </a:rPr>
              <a:t>Priority Queues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23</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2" y="1834500"/>
            <a:ext cx="9991167" cy="2492990"/>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WHAT IS </a:t>
            </a:r>
            <a:r>
              <a:rPr lang="en-US" sz="1600" dirty="0">
                <a:latin typeface="Segoe UI" panose="020B0502040204020203" pitchFamily="34" charset="0"/>
                <a:cs typeface="Segoe UI" panose="020B0502040204020203" pitchFamily="34" charset="0"/>
              </a:rPr>
              <a:t>A PRIORITY </a:t>
            </a:r>
            <a:r>
              <a:rPr lang="en-US" sz="1600" dirty="0" smtClean="0">
                <a:latin typeface="Segoe UI" panose="020B0502040204020203" pitchFamily="34" charset="0"/>
                <a:cs typeface="Segoe UI" panose="020B0502040204020203" pitchFamily="34" charset="0"/>
              </a:rPr>
              <a:t>QUEUE - A </a:t>
            </a:r>
            <a:r>
              <a:rPr lang="en-US" sz="1600" dirty="0">
                <a:latin typeface="Segoe UI" panose="020B0502040204020203" pitchFamily="34" charset="0"/>
                <a:cs typeface="Segoe UI" panose="020B0502040204020203" pitchFamily="34" charset="0"/>
              </a:rPr>
              <a:t>data structure where </a:t>
            </a:r>
            <a:r>
              <a:rPr lang="en-US" sz="1600" dirty="0" smtClean="0">
                <a:latin typeface="Segoe UI" panose="020B0502040204020203" pitchFamily="34" charset="0"/>
                <a:cs typeface="Segoe UI" panose="020B0502040204020203" pitchFamily="34" charset="0"/>
              </a:rPr>
              <a:t>each element </a:t>
            </a:r>
            <a:r>
              <a:rPr lang="en-US" sz="1600" dirty="0">
                <a:latin typeface="Segoe UI" panose="020B0502040204020203" pitchFamily="34" charset="0"/>
                <a:cs typeface="Segoe UI" panose="020B0502040204020203" pitchFamily="34" charset="0"/>
              </a:rPr>
              <a:t>has a </a:t>
            </a:r>
            <a:r>
              <a:rPr lang="en-US" sz="1600" dirty="0" smtClean="0">
                <a:latin typeface="Segoe UI" panose="020B0502040204020203" pitchFamily="34" charset="0"/>
                <a:cs typeface="Segoe UI" panose="020B0502040204020203" pitchFamily="34" charset="0"/>
              </a:rPr>
              <a:t>priority. Elements </a:t>
            </a:r>
            <a:r>
              <a:rPr lang="en-US" sz="1600" dirty="0">
                <a:latin typeface="Segoe UI" panose="020B0502040204020203" pitchFamily="34" charset="0"/>
                <a:cs typeface="Segoe UI" panose="020B0502040204020203" pitchFamily="34" charset="0"/>
              </a:rPr>
              <a:t>with higher </a:t>
            </a:r>
            <a:r>
              <a:rPr lang="en-US" sz="1600" dirty="0" smtClean="0">
                <a:latin typeface="Segoe UI" panose="020B0502040204020203" pitchFamily="34" charset="0"/>
                <a:cs typeface="Segoe UI" panose="020B0502040204020203" pitchFamily="34" charset="0"/>
              </a:rPr>
              <a:t>priorities are </a:t>
            </a:r>
            <a:r>
              <a:rPr lang="en-US" sz="1600" dirty="0">
                <a:latin typeface="Segoe UI" panose="020B0502040204020203" pitchFamily="34" charset="0"/>
                <a:cs typeface="Segoe UI" panose="020B0502040204020203" pitchFamily="34" charset="0"/>
              </a:rPr>
              <a:t>served before </a:t>
            </a:r>
            <a:r>
              <a:rPr lang="en-US" sz="1600" dirty="0" smtClean="0">
                <a:latin typeface="Segoe UI" panose="020B0502040204020203" pitchFamily="34" charset="0"/>
                <a:cs typeface="Segoe UI" panose="020B0502040204020203" pitchFamily="34" charset="0"/>
              </a:rPr>
              <a:t>elements with </a:t>
            </a:r>
            <a:r>
              <a:rPr lang="en-US" sz="1600" dirty="0">
                <a:latin typeface="Segoe UI" panose="020B0502040204020203" pitchFamily="34" charset="0"/>
                <a:cs typeface="Segoe UI" panose="020B0502040204020203" pitchFamily="34" charset="0"/>
              </a:rPr>
              <a:t>lower priorities</a:t>
            </a:r>
            <a:r>
              <a:rPr lang="en-US" sz="1600" dirty="0" smtClean="0">
                <a:latin typeface="Segoe UI" panose="020B0502040204020203" pitchFamily="34" charset="0"/>
                <a:cs typeface="Segoe UI" panose="020B0502040204020203" pitchFamily="34" charset="0"/>
              </a:rPr>
              <a:t>. Easy to convert Binary heap to Priority queue.</a:t>
            </a:r>
          </a:p>
          <a:p>
            <a:endParaRPr lang="en-US" sz="1600" dirty="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Our Priority queue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Write a Min Binary </a:t>
            </a:r>
            <a:r>
              <a:rPr lang="en-US" sz="1600" dirty="0" smtClean="0">
                <a:solidFill>
                  <a:schemeClr val="dk1"/>
                </a:solidFill>
                <a:latin typeface="Segoe UI" panose="020B0502040204020203" pitchFamily="34" charset="0"/>
                <a:ea typeface="Red Hat Text"/>
                <a:cs typeface="Segoe UI" panose="020B0502040204020203" pitchFamily="34" charset="0"/>
              </a:rPr>
              <a:t>Heap( lower </a:t>
            </a:r>
            <a:r>
              <a:rPr lang="en-US" sz="1600" dirty="0">
                <a:solidFill>
                  <a:schemeClr val="dk1"/>
                </a:solidFill>
                <a:latin typeface="Segoe UI" panose="020B0502040204020203" pitchFamily="34" charset="0"/>
                <a:ea typeface="Red Hat Text"/>
                <a:cs typeface="Segoe UI" panose="020B0502040204020203" pitchFamily="34" charset="0"/>
              </a:rPr>
              <a:t>number means higher </a:t>
            </a:r>
            <a:r>
              <a:rPr lang="en-US" sz="1600" dirty="0" smtClean="0">
                <a:solidFill>
                  <a:schemeClr val="dk1"/>
                </a:solidFill>
                <a:latin typeface="Segoe UI" panose="020B0502040204020203" pitchFamily="34" charset="0"/>
                <a:ea typeface="Red Hat Text"/>
                <a:cs typeface="Segoe UI" panose="020B0502040204020203" pitchFamily="34" charset="0"/>
              </a:rPr>
              <a:t>priority )</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Each Node has a value and a priority. Use the priority to build the heap.</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Enqueue method accepts a value and priority, makes a new node, and puts it in the right spot based off of its priority.</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Dequeue method removes root element, returns it, and rearranges heap using priority.</a:t>
            </a:r>
          </a:p>
        </p:txBody>
      </p:sp>
      <p:sp>
        <p:nvSpPr>
          <p:cNvPr id="13" name="Rectangle 12"/>
          <p:cNvSpPr/>
          <p:nvPr/>
        </p:nvSpPr>
        <p:spPr>
          <a:xfrm>
            <a:off x="1392632" y="4281951"/>
            <a:ext cx="1713319" cy="904863"/>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Main </a:t>
            </a:r>
            <a:r>
              <a:rPr lang="en-US" sz="1600" dirty="0" smtClean="0">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enqueue</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dequeue</a:t>
            </a:r>
            <a:endParaRPr lang="en-US" sz="1600" dirty="0" smtClean="0">
              <a:solidFill>
                <a:schemeClr val="dk1"/>
              </a:solidFill>
              <a:latin typeface="Segoe UI" panose="020B0502040204020203" pitchFamily="34" charset="0"/>
              <a:ea typeface="Red Hat Text"/>
              <a:cs typeface="Segoe UI" panose="020B0502040204020203" pitchFamily="34" charset="0"/>
            </a:endParaRPr>
          </a:p>
        </p:txBody>
      </p:sp>
      <p:pic>
        <p:nvPicPr>
          <p:cNvPr id="8" name="Picture 7"/>
          <p:cNvPicPr>
            <a:picLocks noChangeAspect="1"/>
          </p:cNvPicPr>
          <p:nvPr/>
        </p:nvPicPr>
        <p:blipFill>
          <a:blip r:embed="rId3"/>
          <a:stretch>
            <a:fillRect/>
          </a:stretch>
        </p:blipFill>
        <p:spPr>
          <a:xfrm>
            <a:off x="8354291" y="4327490"/>
            <a:ext cx="3131394" cy="669005"/>
          </a:xfrm>
          <a:prstGeom prst="rect">
            <a:avLst/>
          </a:prstGeom>
        </p:spPr>
      </p:pic>
      <p:sp>
        <p:nvSpPr>
          <p:cNvPr id="9" name="TextBox 8"/>
          <p:cNvSpPr txBox="1"/>
          <p:nvPr/>
        </p:nvSpPr>
        <p:spPr>
          <a:xfrm>
            <a:off x="8173579" y="4996495"/>
            <a:ext cx="3668921" cy="1107996"/>
          </a:xfrm>
          <a:prstGeom prst="rect">
            <a:avLst/>
          </a:prstGeom>
          <a:noFill/>
        </p:spPr>
        <p:txBody>
          <a:bodyPr wrap="square" rtlCol="0">
            <a:spAutoFit/>
          </a:bodyPr>
          <a:lstStyle/>
          <a:p>
            <a:r>
              <a:rPr lang="en-US" sz="1600" dirty="0" smtClean="0">
                <a:solidFill>
                  <a:schemeClr val="dk1"/>
                </a:solidFill>
                <a:latin typeface="Segoe UI" panose="020B0502040204020203" pitchFamily="34" charset="0"/>
                <a:ea typeface="Red Hat Text"/>
                <a:cs typeface="Segoe UI" panose="020B0502040204020203" pitchFamily="34" charset="0"/>
              </a:rPr>
              <a:t>In unix programs/processes</a:t>
            </a:r>
            <a:endParaRPr lang="en-US" sz="1600" dirty="0">
              <a:solidFill>
                <a:schemeClr val="dk1"/>
              </a:solidFill>
              <a:latin typeface="Segoe UI" panose="020B0502040204020203" pitchFamily="34" charset="0"/>
              <a:ea typeface="Red Hat Text"/>
              <a:cs typeface="Segoe UI" panose="020B0502040204020203" pitchFamily="34" charset="0"/>
            </a:endParaRPr>
          </a:p>
          <a:p>
            <a:r>
              <a:rPr lang="en-US" sz="1600" dirty="0" smtClean="0">
                <a:solidFill>
                  <a:schemeClr val="dk1"/>
                </a:solidFill>
                <a:latin typeface="Segoe UI" panose="020B0502040204020203" pitchFamily="34" charset="0"/>
                <a:ea typeface="Red Hat Text"/>
                <a:cs typeface="Segoe UI" panose="020B0502040204020203" pitchFamily="34" charset="0"/>
              </a:rPr>
              <a:t>run priority called </a:t>
            </a:r>
            <a:r>
              <a:rPr lang="en-US" sz="1600" dirty="0" smtClean="0">
                <a:solidFill>
                  <a:schemeClr val="accent4"/>
                </a:solidFill>
                <a:latin typeface="Segoe UI" panose="020B0502040204020203" pitchFamily="34" charset="0"/>
                <a:ea typeface="Red Hat Text"/>
                <a:cs typeface="Segoe UI" panose="020B0502040204020203" pitchFamily="34" charset="0"/>
              </a:rPr>
              <a:t>niceness</a:t>
            </a:r>
          </a:p>
          <a:p>
            <a:r>
              <a:rPr lang="en-US" sz="1600" dirty="0">
                <a:solidFill>
                  <a:schemeClr val="dk1"/>
                </a:solidFill>
                <a:latin typeface="Segoe UI" panose="020B0502040204020203" pitchFamily="34" charset="0"/>
                <a:ea typeface="Red Hat Text"/>
                <a:cs typeface="Segoe UI" panose="020B0502040204020203" pitchFamily="34" charset="0"/>
              </a:rPr>
              <a:t>In </a:t>
            </a:r>
            <a:r>
              <a:rPr lang="en-US" sz="1600" dirty="0" smtClean="0">
                <a:solidFill>
                  <a:schemeClr val="dk1"/>
                </a:solidFill>
                <a:latin typeface="Segoe UI" panose="020B0502040204020203" pitchFamily="34" charset="0"/>
                <a:ea typeface="Red Hat Text"/>
                <a:cs typeface="Segoe UI" panose="020B0502040204020203" pitchFamily="34" charset="0"/>
              </a:rPr>
              <a:t>wordpress action’s </a:t>
            </a:r>
            <a:r>
              <a:rPr lang="en-US" sz="1600" dirty="0">
                <a:solidFill>
                  <a:schemeClr val="dk1"/>
                </a:solidFill>
                <a:latin typeface="Segoe UI" panose="020B0502040204020203" pitchFamily="34" charset="0"/>
                <a:ea typeface="Red Hat Text"/>
                <a:cs typeface="Segoe UI" panose="020B0502040204020203" pitchFamily="34" charset="0"/>
              </a:rPr>
              <a:t>priority setup with </a:t>
            </a:r>
            <a:r>
              <a:rPr lang="en-US" sz="1600" dirty="0" smtClean="0">
                <a:solidFill>
                  <a:schemeClr val="dk1"/>
                </a:solidFill>
                <a:latin typeface="Segoe UI" panose="020B0502040204020203" pitchFamily="34" charset="0"/>
                <a:ea typeface="Red Hat Text"/>
                <a:cs typeface="Segoe UI" panose="020B0502040204020203" pitchFamily="34" charset="0"/>
              </a:rPr>
              <a:t>priority queues</a:t>
            </a:r>
            <a:endParaRPr lang="en-US" b="1" dirty="0"/>
          </a:p>
        </p:txBody>
      </p:sp>
      <p:sp>
        <p:nvSpPr>
          <p:cNvPr id="10" name="Rectangle 9"/>
          <p:cNvSpPr/>
          <p:nvPr/>
        </p:nvSpPr>
        <p:spPr>
          <a:xfrm>
            <a:off x="1392632" y="5171890"/>
            <a:ext cx="6096000" cy="830997"/>
          </a:xfrm>
          <a:prstGeom prst="rect">
            <a:avLst/>
          </a:prstGeom>
        </p:spPr>
        <p:txBody>
          <a:bodyPr>
            <a:spAutoFit/>
          </a:bodyPr>
          <a:lstStyle/>
          <a:p>
            <a:r>
              <a:rPr lang="en-US" sz="1600" dirty="0">
                <a:solidFill>
                  <a:schemeClr val="dk1"/>
                </a:solidFill>
                <a:latin typeface="Segoe UI" panose="020B0502040204020203" pitchFamily="34" charset="0"/>
                <a:ea typeface="Red Hat Text"/>
                <a:cs typeface="Segoe UI" panose="020B0502040204020203" pitchFamily="34" charset="0"/>
              </a:rPr>
              <a:t>The procedure for deleting the root from the heap and restoring the properties is called </a:t>
            </a:r>
            <a:r>
              <a:rPr lang="en-US" sz="1600" dirty="0" smtClean="0">
                <a:solidFill>
                  <a:schemeClr val="dk1"/>
                </a:solidFill>
                <a:latin typeface="Segoe UI" panose="020B0502040204020203" pitchFamily="34" charset="0"/>
                <a:ea typeface="Red Hat Text"/>
                <a:cs typeface="Segoe UI" panose="020B0502040204020203" pitchFamily="34" charset="0"/>
              </a:rPr>
              <a:t>sink-down(</a:t>
            </a:r>
            <a:r>
              <a:rPr lang="en-US" sz="1600" dirty="0">
                <a:solidFill>
                  <a:schemeClr val="tx2">
                    <a:lumMod val="40000"/>
                    <a:lumOff val="60000"/>
                  </a:schemeClr>
                </a:solidFill>
                <a:latin typeface="Segoe UI" panose="020B0502040204020203" pitchFamily="34" charset="0"/>
                <a:cs typeface="Segoe UI" panose="020B0502040204020203" pitchFamily="34" charset="0"/>
              </a:rPr>
              <a:t>bubble-down</a:t>
            </a:r>
            <a:r>
              <a:rPr lang="en-US" sz="1600" dirty="0">
                <a:latin typeface="Segoe UI" panose="020B0502040204020203" pitchFamily="34" charset="0"/>
                <a:cs typeface="Segoe UI" panose="020B0502040204020203" pitchFamily="34" charset="0"/>
              </a:rPr>
              <a:t>, </a:t>
            </a:r>
            <a:r>
              <a:rPr lang="en-US" sz="1600" dirty="0">
                <a:solidFill>
                  <a:schemeClr val="accent2">
                    <a:lumMod val="60000"/>
                    <a:lumOff val="40000"/>
                  </a:schemeClr>
                </a:solidFill>
                <a:latin typeface="Segoe UI" panose="020B0502040204020203" pitchFamily="34" charset="0"/>
                <a:cs typeface="Segoe UI" panose="020B0502040204020203" pitchFamily="34" charset="0"/>
              </a:rPr>
              <a:t>percolate-down</a:t>
            </a:r>
            <a:r>
              <a:rPr lang="en-US" sz="1600" dirty="0">
                <a:latin typeface="Segoe UI" panose="020B0502040204020203" pitchFamily="34" charset="0"/>
                <a:cs typeface="Segoe UI" panose="020B0502040204020203" pitchFamily="34" charset="0"/>
              </a:rPr>
              <a:t>, </a:t>
            </a:r>
            <a:r>
              <a:rPr lang="en-US" sz="1600" dirty="0">
                <a:solidFill>
                  <a:srgbClr val="7030A0"/>
                </a:solidFill>
                <a:latin typeface="Segoe UI" panose="020B0502040204020203" pitchFamily="34" charset="0"/>
                <a:cs typeface="Segoe UI" panose="020B0502040204020203" pitchFamily="34" charset="0"/>
              </a:rPr>
              <a:t>sift-down</a:t>
            </a:r>
            <a:r>
              <a:rPr lang="en-US" sz="1600" dirty="0">
                <a:latin typeface="Segoe UI" panose="020B0502040204020203" pitchFamily="34" charset="0"/>
                <a:cs typeface="Segoe UI" panose="020B0502040204020203" pitchFamily="34" charset="0"/>
              </a:rPr>
              <a:t>, </a:t>
            </a:r>
            <a:r>
              <a:rPr lang="en-US" sz="1600" dirty="0">
                <a:solidFill>
                  <a:schemeClr val="accent5">
                    <a:lumMod val="60000"/>
                    <a:lumOff val="40000"/>
                  </a:schemeClr>
                </a:solidFill>
                <a:latin typeface="Segoe UI" panose="020B0502040204020203" pitchFamily="34" charset="0"/>
                <a:cs typeface="Segoe UI" panose="020B0502040204020203" pitchFamily="34" charset="0"/>
              </a:rPr>
              <a:t>trickle-down</a:t>
            </a:r>
            <a:r>
              <a:rPr lang="en-US" sz="1600" dirty="0">
                <a:latin typeface="Segoe UI" panose="020B0502040204020203" pitchFamily="34" charset="0"/>
                <a:cs typeface="Segoe UI" panose="020B0502040204020203" pitchFamily="34" charset="0"/>
              </a:rPr>
              <a:t>, </a:t>
            </a:r>
            <a:r>
              <a:rPr lang="en-US" sz="1600" dirty="0" smtClean="0">
                <a:solidFill>
                  <a:schemeClr val="accent2">
                    <a:lumMod val="75000"/>
                  </a:schemeClr>
                </a:solidFill>
                <a:latin typeface="Segoe UI" panose="020B0502040204020203" pitchFamily="34" charset="0"/>
                <a:cs typeface="Segoe UI" panose="020B0502040204020203" pitchFamily="34" charset="0"/>
              </a:rPr>
              <a:t>heapify-down</a:t>
            </a:r>
            <a:r>
              <a:rPr lang="en-US" sz="1600" dirty="0" smtClean="0">
                <a:latin typeface="Segoe UI" panose="020B0502040204020203" pitchFamily="34" charset="0"/>
                <a:cs typeface="Segoe UI" panose="020B0502040204020203" pitchFamily="34" charset="0"/>
              </a:rPr>
              <a:t>, </a:t>
            </a:r>
            <a:r>
              <a:rPr lang="en-US" sz="1600" dirty="0" smtClean="0">
                <a:solidFill>
                  <a:schemeClr val="accent6">
                    <a:lumMod val="60000"/>
                    <a:lumOff val="40000"/>
                  </a:schemeClr>
                </a:solidFill>
                <a:latin typeface="Segoe UI" panose="020B0502040204020203" pitchFamily="34" charset="0"/>
                <a:cs typeface="Segoe UI" panose="020B0502040204020203" pitchFamily="34" charset="0"/>
              </a:rPr>
              <a:t>cascade-down</a:t>
            </a:r>
            <a:r>
              <a:rPr lang="en-US" sz="1600" dirty="0" smtClean="0">
                <a:solidFill>
                  <a:schemeClr val="dk1"/>
                </a:solidFill>
                <a:latin typeface="Segoe UI" panose="020B0502040204020203" pitchFamily="34" charset="0"/>
                <a:ea typeface="Red Hat Text"/>
                <a:cs typeface="Segoe UI" panose="020B0502040204020203" pitchFamily="34" charset="0"/>
              </a:rPr>
              <a:t>)</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Tree>
    <p:extLst>
      <p:ext uri="{BB962C8B-B14F-4D97-AF65-F5344CB8AC3E}">
        <p14:creationId xmlns:p14="http://schemas.microsoft.com/office/powerpoint/2010/main" val="2438103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Hash tables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24</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8957868" cy="3982629"/>
          </a:xfrm>
          <a:prstGeom prst="rect">
            <a:avLst/>
          </a:prstGeom>
        </p:spPr>
        <p:txBody>
          <a:bodyPr wrap="square">
            <a:spAutoFit/>
          </a:bodyPr>
          <a:lstStyle/>
          <a:p>
            <a:pPr>
              <a:lnSpc>
                <a:spcPct val="115000"/>
              </a:lnSpc>
              <a:buClr>
                <a:schemeClr val="accent1"/>
              </a:buClr>
              <a:buSzPts val="2400"/>
            </a:pPr>
            <a:r>
              <a:rPr lang="en-US" sz="1600" dirty="0">
                <a:solidFill>
                  <a:schemeClr val="dk1"/>
                </a:solidFill>
                <a:latin typeface="Segoe UI" panose="020B0502040204020203" pitchFamily="34" charset="0"/>
                <a:ea typeface="Red Hat Text"/>
                <a:cs typeface="Segoe UI" panose="020B0502040204020203" pitchFamily="34" charset="0"/>
              </a:rPr>
              <a:t>Objectives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Explain what hash table </a:t>
            </a:r>
            <a:r>
              <a:rPr lang="en-US" sz="1600" dirty="0" smtClean="0">
                <a:solidFill>
                  <a:schemeClr val="dk1"/>
                </a:solidFill>
                <a:latin typeface="Segoe UI" panose="020B0502040204020203" pitchFamily="34" charset="0"/>
                <a:ea typeface="Red Hat Text"/>
                <a:cs typeface="Segoe UI" panose="020B0502040204020203" pitchFamily="34" charset="0"/>
              </a:rPr>
              <a:t>is?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Basics</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Discuss what makes a good hashing algorithm</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Understand how collisions occur in a hash table</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Handle collision using separate chaining or linear probing</a:t>
            </a:r>
          </a:p>
          <a:p>
            <a:pPr marL="76200" indent="0">
              <a:buNone/>
            </a:pPr>
            <a:endParaRPr lang="en-US" sz="1600" dirty="0" smtClean="0">
              <a:latin typeface="Segoe UI" panose="020B0502040204020203" pitchFamily="34" charset="0"/>
              <a:cs typeface="Segoe UI" panose="020B0502040204020203" pitchFamily="34" charset="0"/>
            </a:endParaRPr>
          </a:p>
          <a:p>
            <a:pPr marL="76200" indent="0">
              <a:buNone/>
            </a:pPr>
            <a:r>
              <a:rPr lang="en-US" sz="1600" dirty="0" smtClean="0">
                <a:latin typeface="Segoe UI" panose="020B0502040204020203" pitchFamily="34" charset="0"/>
                <a:cs typeface="Segoe UI" panose="020B0502040204020203" pitchFamily="34" charset="0"/>
              </a:rPr>
              <a:t>What </a:t>
            </a:r>
            <a:r>
              <a:rPr lang="en-US" sz="1600" dirty="0">
                <a:latin typeface="Segoe UI" panose="020B0502040204020203" pitchFamily="34" charset="0"/>
                <a:cs typeface="Segoe UI" panose="020B0502040204020203" pitchFamily="34" charset="0"/>
              </a:rPr>
              <a:t>is a hash </a:t>
            </a:r>
            <a:r>
              <a:rPr lang="en-US" sz="1600" dirty="0" smtClean="0">
                <a:latin typeface="Segoe UI" panose="020B0502040204020203" pitchFamily="34" charset="0"/>
                <a:cs typeface="Segoe UI" panose="020B0502040204020203" pitchFamily="34" charset="0"/>
              </a:rPr>
              <a:t>tables?</a:t>
            </a:r>
            <a:endParaRPr lang="en-US" sz="1600" dirty="0">
              <a:latin typeface="Segoe UI" panose="020B0502040204020203" pitchFamily="34" charset="0"/>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Hash tables are used to store key-value </a:t>
            </a:r>
            <a:r>
              <a:rPr lang="en-US" sz="1600" dirty="0">
                <a:solidFill>
                  <a:schemeClr val="dk1"/>
                </a:solidFill>
                <a:latin typeface="Segoe UI" panose="020B0502040204020203" pitchFamily="34" charset="0"/>
                <a:ea typeface="Red Hat Text"/>
                <a:cs typeface="Segoe UI" panose="020B0502040204020203" pitchFamily="34" charset="0"/>
              </a:rPr>
              <a:t>pairs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The </a:t>
            </a:r>
            <a:r>
              <a:rPr lang="en-US" sz="1600" dirty="0">
                <a:solidFill>
                  <a:schemeClr val="dk1"/>
                </a:solidFill>
                <a:latin typeface="Segoe UI" panose="020B0502040204020203" pitchFamily="34" charset="0"/>
                <a:ea typeface="Red Hat Text"/>
                <a:cs typeface="Segoe UI" panose="020B0502040204020203" pitchFamily="34" charset="0"/>
              </a:rPr>
              <a:t>hash tables like arrays, but keys is not </a:t>
            </a:r>
            <a:r>
              <a:rPr lang="en-US" sz="1600" dirty="0">
                <a:solidFill>
                  <a:schemeClr val="dk1"/>
                </a:solidFill>
                <a:latin typeface="Segoe UI" panose="020B0502040204020203" pitchFamily="34" charset="0"/>
                <a:ea typeface="Red Hat Text"/>
                <a:cs typeface="Segoe UI" panose="020B0502040204020203" pitchFamily="34" charset="0"/>
              </a:rPr>
              <a:t>ordered</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Unlike </a:t>
            </a:r>
            <a:r>
              <a:rPr lang="en-US" sz="1600" dirty="0">
                <a:solidFill>
                  <a:schemeClr val="dk1"/>
                </a:solidFill>
                <a:latin typeface="Segoe UI" panose="020B0502040204020203" pitchFamily="34" charset="0"/>
                <a:ea typeface="Red Hat Text"/>
                <a:cs typeface="Segoe UI" panose="020B0502040204020203" pitchFamily="34" charset="0"/>
              </a:rPr>
              <a:t>arrays – hash tables are </a:t>
            </a:r>
            <a:r>
              <a:rPr lang="en-US" sz="1600" dirty="0" smtClean="0">
                <a:solidFill>
                  <a:schemeClr val="dk1"/>
                </a:solidFill>
                <a:latin typeface="Segoe UI" panose="020B0502040204020203" pitchFamily="34" charset="0"/>
                <a:ea typeface="Red Hat Text"/>
                <a:cs typeface="Segoe UI" panose="020B0502040204020203" pitchFamily="34" charset="0"/>
              </a:rPr>
              <a:t>super fast </a:t>
            </a:r>
            <a:r>
              <a:rPr lang="en-US" sz="1600" dirty="0">
                <a:solidFill>
                  <a:schemeClr val="dk1"/>
                </a:solidFill>
                <a:latin typeface="Segoe UI" panose="020B0502040204020203" pitchFamily="34" charset="0"/>
                <a:ea typeface="Red Hat Text"/>
                <a:cs typeface="Segoe UI" panose="020B0502040204020203" pitchFamily="34" charset="0"/>
              </a:rPr>
              <a:t>for all operations(find, add, remove</a:t>
            </a:r>
            <a:r>
              <a:rPr lang="en-US" sz="1600" dirty="0" smtClean="0">
                <a:solidFill>
                  <a:schemeClr val="dk1"/>
                </a:solidFill>
                <a:latin typeface="Segoe UI" panose="020B0502040204020203" pitchFamily="34" charset="0"/>
                <a:ea typeface="Red Hat Text"/>
                <a:cs typeface="Segoe UI" panose="020B0502040204020203" pitchFamily="34" charset="0"/>
              </a:rPr>
              <a:t>)</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Why we don’t use hash tables instead of arrays or linked list if there is so fast? It doesn’t store its elements in any particular </a:t>
            </a:r>
            <a:r>
              <a:rPr lang="en-US" sz="1600" dirty="0" smtClean="0">
                <a:latin typeface="Segoe UI" panose="020B0502040204020203" pitchFamily="34" charset="0"/>
                <a:cs typeface="Segoe UI" panose="020B0502040204020203" pitchFamily="34" charset="0"/>
              </a:rPr>
              <a:t>order, you need big array( memory ) and great hash function for small count of collisions</a:t>
            </a:r>
            <a:endParaRPr lang="en-US" sz="1600" dirty="0" smtClean="0">
              <a:solidFill>
                <a:schemeClr val="dk1"/>
              </a:solidFill>
              <a:latin typeface="Segoe UI" panose="020B0502040204020203" pitchFamily="34" charset="0"/>
              <a:ea typeface="Red Hat Text"/>
              <a:cs typeface="Segoe UI" panose="020B0502040204020203" pitchFamily="34" charset="0"/>
            </a:endParaRPr>
          </a:p>
        </p:txBody>
      </p:sp>
    </p:spTree>
    <p:extLst>
      <p:ext uri="{BB962C8B-B14F-4D97-AF65-F5344CB8AC3E}">
        <p14:creationId xmlns:p14="http://schemas.microsoft.com/office/powerpoint/2010/main" val="3782347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Hash tables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25</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13" name="Rectangle 12"/>
          <p:cNvSpPr/>
          <p:nvPr/>
        </p:nvSpPr>
        <p:spPr>
          <a:xfrm>
            <a:off x="1392633" y="1834500"/>
            <a:ext cx="1713319" cy="2037481"/>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Main </a:t>
            </a:r>
            <a:r>
              <a:rPr lang="en-US" sz="1600" dirty="0" smtClean="0">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_hash</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set</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get</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values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keys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delete</a:t>
            </a:r>
            <a:endParaRPr lang="en-US" sz="1600" dirty="0" smtClean="0">
              <a:solidFill>
                <a:schemeClr val="dk1"/>
              </a:solidFill>
              <a:latin typeface="Segoe UI" panose="020B0502040204020203" pitchFamily="34" charset="0"/>
              <a:ea typeface="Red Hat Text"/>
              <a:cs typeface="Segoe UI" panose="020B0502040204020203" pitchFamily="34" charset="0"/>
            </a:endParaRPr>
          </a:p>
        </p:txBody>
      </p:sp>
      <p:sp>
        <p:nvSpPr>
          <p:cNvPr id="2" name="Rectangle 1"/>
          <p:cNvSpPr/>
          <p:nvPr/>
        </p:nvSpPr>
        <p:spPr>
          <a:xfrm>
            <a:off x="3286664" y="1834500"/>
            <a:ext cx="3837345" cy="1471172"/>
          </a:xfrm>
          <a:prstGeom prst="rect">
            <a:avLst/>
          </a:prstGeom>
        </p:spPr>
        <p:txBody>
          <a:bodyPr wrap="square">
            <a:spAutoFit/>
          </a:bodyPr>
          <a:lstStyle/>
          <a:p>
            <a:pPr marL="76200" indent="0">
              <a:buNone/>
            </a:pPr>
            <a:r>
              <a:rPr lang="en-US" sz="1600" dirty="0">
                <a:solidFill>
                  <a:schemeClr val="dk1"/>
                </a:solidFill>
                <a:latin typeface="Segoe UI" panose="020B0502040204020203" pitchFamily="34" charset="0"/>
                <a:ea typeface="Red Hat Text"/>
                <a:cs typeface="Segoe UI" panose="020B0502040204020203" pitchFamily="34" charset="0"/>
              </a:rPr>
              <a:t>Hash tables in </a:t>
            </a:r>
            <a:r>
              <a:rPr lang="en-US" sz="1600" dirty="0" smtClean="0">
                <a:solidFill>
                  <a:schemeClr val="dk1"/>
                </a:solidFill>
                <a:latin typeface="Segoe UI" panose="020B0502040204020203" pitchFamily="34" charset="0"/>
                <a:ea typeface="Red Hat Text"/>
                <a:cs typeface="Segoe UI" panose="020B0502040204020203" pitchFamily="34" charset="0"/>
              </a:rPr>
              <a:t>programming </a:t>
            </a:r>
            <a:r>
              <a:rPr lang="en-US" sz="1600" dirty="0">
                <a:solidFill>
                  <a:schemeClr val="dk1"/>
                </a:solidFill>
                <a:latin typeface="Segoe UI" panose="020B0502040204020203" pitchFamily="34" charset="0"/>
                <a:ea typeface="Red Hat Text"/>
                <a:cs typeface="Segoe UI" panose="020B0502040204020203" pitchFamily="34" charset="0"/>
              </a:rPr>
              <a:t>languages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Python – </a:t>
            </a:r>
            <a:r>
              <a:rPr lang="en-US" sz="1600" dirty="0">
                <a:solidFill>
                  <a:schemeClr val="dk1"/>
                </a:solidFill>
                <a:latin typeface="Segoe UI" panose="020B0502040204020203" pitchFamily="34" charset="0"/>
                <a:ea typeface="Red Hat Text"/>
                <a:cs typeface="Segoe UI" panose="020B0502040204020203" pitchFamily="34" charset="0"/>
              </a:rPr>
              <a:t>dict</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JS </a:t>
            </a:r>
            <a:r>
              <a:rPr lang="en-US" sz="1600" dirty="0">
                <a:solidFill>
                  <a:schemeClr val="dk1"/>
                </a:solidFill>
                <a:latin typeface="Segoe UI" panose="020B0502040204020203" pitchFamily="34" charset="0"/>
                <a:ea typeface="Red Hat Text"/>
                <a:cs typeface="Segoe UI" panose="020B0502040204020203" pitchFamily="34" charset="0"/>
              </a:rPr>
              <a:t>– Objects and </a:t>
            </a:r>
            <a:r>
              <a:rPr lang="en-US" sz="1600" dirty="0">
                <a:solidFill>
                  <a:schemeClr val="dk1"/>
                </a:solidFill>
                <a:latin typeface="Segoe UI" panose="020B0502040204020203" pitchFamily="34" charset="0"/>
                <a:ea typeface="Red Hat Text"/>
                <a:cs typeface="Segoe UI" panose="020B0502040204020203" pitchFamily="34" charset="0"/>
              </a:rPr>
              <a:t>Maps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Java </a:t>
            </a:r>
            <a:r>
              <a:rPr lang="en-US" sz="1600" dirty="0">
                <a:solidFill>
                  <a:schemeClr val="dk1"/>
                </a:solidFill>
                <a:latin typeface="Segoe UI" panose="020B0502040204020203" pitchFamily="34" charset="0"/>
                <a:ea typeface="Red Hat Text"/>
                <a:cs typeface="Segoe UI" panose="020B0502040204020203" pitchFamily="34" charset="0"/>
              </a:rPr>
              <a:t>– </a:t>
            </a:r>
            <a:r>
              <a:rPr lang="en-US" sz="1600" dirty="0">
                <a:solidFill>
                  <a:schemeClr val="dk1"/>
                </a:solidFill>
                <a:latin typeface="Segoe UI" panose="020B0502040204020203" pitchFamily="34" charset="0"/>
                <a:ea typeface="Red Hat Text"/>
                <a:cs typeface="Segoe UI" panose="020B0502040204020203" pitchFamily="34" charset="0"/>
              </a:rPr>
              <a:t>Maps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Ruby </a:t>
            </a:r>
            <a:r>
              <a:rPr lang="en-US" sz="1600" dirty="0">
                <a:solidFill>
                  <a:schemeClr val="dk1"/>
                </a:solidFill>
                <a:latin typeface="Segoe UI" panose="020B0502040204020203" pitchFamily="34" charset="0"/>
                <a:ea typeface="Red Hat Text"/>
                <a:cs typeface="Segoe UI" panose="020B0502040204020203" pitchFamily="34" charset="0"/>
              </a:rPr>
              <a:t>- Hashes</a:t>
            </a:r>
          </a:p>
        </p:txBody>
      </p:sp>
      <p:sp>
        <p:nvSpPr>
          <p:cNvPr id="3" name="Rectangle 2"/>
          <p:cNvSpPr/>
          <p:nvPr/>
        </p:nvSpPr>
        <p:spPr>
          <a:xfrm>
            <a:off x="3286664" y="3574716"/>
            <a:ext cx="8091055" cy="2308324"/>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Imagine we need to store colors(hex) to array</a:t>
            </a:r>
          </a:p>
          <a:p>
            <a:r>
              <a:rPr lang="en-US" sz="1600" dirty="0">
                <a:latin typeface="Segoe UI" panose="020B0502040204020203" pitchFamily="34" charset="0"/>
                <a:cs typeface="Segoe UI" panose="020B0502040204020203" pitchFamily="34" charset="0"/>
              </a:rPr>
              <a:t>colors = [ </a:t>
            </a:r>
            <a:r>
              <a:rPr lang="en-US" sz="1600" dirty="0" smtClean="0">
                <a:latin typeface="Segoe UI" panose="020B0502040204020203" pitchFamily="34" charset="0"/>
                <a:cs typeface="Segoe UI" panose="020B0502040204020203" pitchFamily="34" charset="0"/>
              </a:rPr>
              <a:t>“ff69b4”, “00ffff”, “</a:t>
            </a:r>
            <a:r>
              <a:rPr lang="en-US" sz="1600" dirty="0" err="1" smtClean="0">
                <a:latin typeface="Segoe UI" panose="020B0502040204020203" pitchFamily="34" charset="0"/>
                <a:cs typeface="Segoe UI" panose="020B0502040204020203" pitchFamily="34" charset="0"/>
              </a:rPr>
              <a:t>ffffff</a:t>
            </a:r>
            <a:r>
              <a:rPr lang="en-US" sz="1600" dirty="0" smtClean="0">
                <a:latin typeface="Segoe UI" panose="020B0502040204020203" pitchFamily="34" charset="0"/>
                <a:cs typeface="Segoe UI" panose="020B0502040204020203" pitchFamily="34" charset="0"/>
              </a:rPr>
              <a:t>” ]</a:t>
            </a:r>
          </a:p>
          <a:p>
            <a:r>
              <a:rPr lang="en-US" sz="1600" dirty="0" smtClean="0">
                <a:latin typeface="Segoe UI" panose="020B0502040204020203" pitchFamily="34" charset="0"/>
                <a:cs typeface="Segoe UI" panose="020B0502040204020203" pitchFamily="34" charset="0"/>
              </a:rPr>
              <a:t>And we need human readable keys</a:t>
            </a:r>
            <a:endParaRPr lang="en-US" sz="1600" dirty="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colors</a:t>
            </a:r>
            <a:r>
              <a:rPr lang="en-US" sz="1600" dirty="0">
                <a:latin typeface="Segoe UI" panose="020B0502040204020203" pitchFamily="34" charset="0"/>
                <a:cs typeface="Segoe UI" panose="020B0502040204020203" pitchFamily="34" charset="0"/>
              </a:rPr>
              <a:t>[‘cyan’] match better than colors[1</a:t>
            </a:r>
            <a:r>
              <a:rPr lang="en-US" sz="1600" dirty="0" smtClean="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how to combine human readable with computer </a:t>
            </a:r>
            <a:r>
              <a:rPr lang="en-US" sz="1600" dirty="0" smtClean="0">
                <a:latin typeface="Segoe UI" panose="020B0502040204020203" pitchFamily="34" charset="0"/>
                <a:cs typeface="Segoe UI" panose="020B0502040204020203" pitchFamily="34" charset="0"/>
              </a:rPr>
              <a:t>readable(array does not </a:t>
            </a:r>
            <a:r>
              <a:rPr lang="en-US" sz="1600" dirty="0">
                <a:latin typeface="Segoe UI" panose="020B0502040204020203" pitchFamily="34" charset="0"/>
                <a:cs typeface="Segoe UI" panose="020B0502040204020203" pitchFamily="34" charset="0"/>
              </a:rPr>
              <a:t>index like pink)?</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In order to look up values by key, we need a way to  convert values to valid array indices. A function that performs this task is called a hash function</a:t>
            </a:r>
            <a:endParaRPr lang="ru-RU"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39557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Hash functions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26</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13" name="Rectangle 12"/>
          <p:cNvSpPr/>
          <p:nvPr/>
        </p:nvSpPr>
        <p:spPr>
          <a:xfrm>
            <a:off x="1392633" y="1834500"/>
            <a:ext cx="7598967" cy="1188018"/>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rPr>
              <a:t>What </a:t>
            </a:r>
            <a:r>
              <a:rPr lang="en-US" sz="1600" dirty="0">
                <a:latin typeface="Segoe UI" panose="020B0502040204020203" pitchFamily="34" charset="0"/>
                <a:cs typeface="Segoe UI" panose="020B0502040204020203" pitchFamily="34" charset="0"/>
              </a:rPr>
              <a:t>makes </a:t>
            </a:r>
            <a:r>
              <a:rPr lang="en-US" sz="1600" dirty="0" smtClean="0">
                <a:latin typeface="Segoe UI" panose="020B0502040204020203" pitchFamily="34" charset="0"/>
                <a:cs typeface="Segoe UI" panose="020B0502040204020203" pitchFamily="34" charset="0"/>
              </a:rPr>
              <a:t>hash function to a </a:t>
            </a:r>
            <a:r>
              <a:rPr lang="en-US" sz="1600" dirty="0">
                <a:latin typeface="Segoe UI" panose="020B0502040204020203" pitchFamily="34" charset="0"/>
                <a:cs typeface="Segoe UI" panose="020B0502040204020203" pitchFamily="34" charset="0"/>
              </a:rPr>
              <a:t>good </a:t>
            </a:r>
            <a:r>
              <a:rPr lang="en-US" sz="1600" dirty="0" smtClean="0">
                <a:latin typeface="Segoe UI" panose="020B0502040204020203" pitchFamily="34" charset="0"/>
                <a:cs typeface="Segoe UI" panose="020B0502040204020203" pitchFamily="34" charset="0"/>
              </a:rPr>
              <a:t>hash function?</a:t>
            </a:r>
            <a:endParaRPr lang="en-US" sz="1600" dirty="0">
              <a:latin typeface="Segoe UI" panose="020B0502040204020203" pitchFamily="34" charset="0"/>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Fast(constant time)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Doesn’t cluster outputs at specific indices, but </a:t>
            </a:r>
            <a:r>
              <a:rPr lang="en-US" sz="1600" dirty="0">
                <a:solidFill>
                  <a:schemeClr val="dk1"/>
                </a:solidFill>
                <a:latin typeface="Segoe UI" panose="020B0502040204020203" pitchFamily="34" charset="0"/>
                <a:ea typeface="Red Hat Text"/>
                <a:cs typeface="Segoe UI" panose="020B0502040204020203" pitchFamily="34" charset="0"/>
              </a:rPr>
              <a:t>distributes  </a:t>
            </a:r>
            <a:r>
              <a:rPr lang="en-US" sz="1600" dirty="0">
                <a:solidFill>
                  <a:schemeClr val="dk1"/>
                </a:solidFill>
                <a:latin typeface="Segoe UI" panose="020B0502040204020203" pitchFamily="34" charset="0"/>
                <a:ea typeface="Red Hat Text"/>
                <a:cs typeface="Segoe UI" panose="020B0502040204020203" pitchFamily="34" charset="0"/>
              </a:rPr>
              <a:t>uniformly</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Deterministic</a:t>
            </a:r>
            <a:r>
              <a:rPr lang="en-US" sz="1600" dirty="0" smtClean="0">
                <a:solidFill>
                  <a:schemeClr val="dk1"/>
                </a:solidFill>
                <a:latin typeface="Segoe UI" panose="020B0502040204020203" pitchFamily="34" charset="0"/>
                <a:ea typeface="Red Hat Text"/>
                <a:cs typeface="Segoe UI" panose="020B0502040204020203" pitchFamily="34" charset="0"/>
              </a:rPr>
              <a:t>( same </a:t>
            </a:r>
            <a:r>
              <a:rPr lang="en-US" sz="1600" dirty="0">
                <a:solidFill>
                  <a:schemeClr val="dk1"/>
                </a:solidFill>
                <a:latin typeface="Segoe UI" panose="020B0502040204020203" pitchFamily="34" charset="0"/>
                <a:ea typeface="Red Hat Text"/>
                <a:cs typeface="Segoe UI" panose="020B0502040204020203" pitchFamily="34" charset="0"/>
              </a:rPr>
              <a:t>input -&gt; same </a:t>
            </a:r>
            <a:r>
              <a:rPr lang="en-US" sz="1600" dirty="0" smtClean="0">
                <a:solidFill>
                  <a:schemeClr val="dk1"/>
                </a:solidFill>
                <a:latin typeface="Segoe UI" panose="020B0502040204020203" pitchFamily="34" charset="0"/>
                <a:ea typeface="Red Hat Text"/>
                <a:cs typeface="Segoe UI" panose="020B0502040204020203" pitchFamily="34" charset="0"/>
              </a:rPr>
              <a:t>output ) </a:t>
            </a:r>
            <a:endParaRPr lang="ru-RU" sz="1600" dirty="0">
              <a:solidFill>
                <a:schemeClr val="dk1"/>
              </a:solidFill>
              <a:latin typeface="Segoe UI" panose="020B0502040204020203" pitchFamily="34" charset="0"/>
              <a:ea typeface="Red Hat Text"/>
              <a:cs typeface="Segoe UI" panose="020B0502040204020203" pitchFamily="34" charset="0"/>
            </a:endParaRPr>
          </a:p>
        </p:txBody>
      </p:sp>
      <p:pic>
        <p:nvPicPr>
          <p:cNvPr id="12"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633" y="3305672"/>
            <a:ext cx="3661967" cy="1320839"/>
          </a:xfrm>
          <a:prstGeom prst="rect">
            <a:avLst/>
          </a:prstGeom>
        </p:spPr>
      </p:pic>
      <p:sp>
        <p:nvSpPr>
          <p:cNvPr id="4" name="Rectangle 3"/>
          <p:cNvSpPr/>
          <p:nvPr/>
        </p:nvSpPr>
        <p:spPr>
          <a:xfrm>
            <a:off x="5397100" y="3303603"/>
            <a:ext cx="6096000" cy="1324978"/>
          </a:xfrm>
          <a:prstGeom prst="rect">
            <a:avLst/>
          </a:prstGeom>
        </p:spPr>
        <p:txBody>
          <a:bodyPr>
            <a:spAutoFit/>
          </a:bodyPr>
          <a:lstStyle/>
          <a:p>
            <a:r>
              <a:rPr lang="en-US" dirty="0" smtClean="0">
                <a:latin typeface="Segoe UI" panose="020B0502040204020203" pitchFamily="34" charset="0"/>
                <a:cs typeface="Segoe UI" panose="020B0502040204020203" pitchFamily="34" charset="0"/>
              </a:rPr>
              <a:t>Problems</a:t>
            </a:r>
          </a:p>
          <a:p>
            <a:pPr marL="457200" indent="-457200">
              <a:lnSpc>
                <a:spcPct val="115000"/>
              </a:lnSpc>
              <a:buClr>
                <a:schemeClr val="accent1"/>
              </a:buClr>
              <a:buSzPts val="2400"/>
              <a:buFont typeface="Red Hat Text"/>
              <a:buChar char="●"/>
            </a:pPr>
            <a:r>
              <a:rPr lang="en-US" dirty="0">
                <a:solidFill>
                  <a:schemeClr val="dk1"/>
                </a:solidFill>
                <a:latin typeface="Segoe UI" panose="020B0502040204020203" pitchFamily="34" charset="0"/>
                <a:ea typeface="Red Hat Text"/>
                <a:cs typeface="Segoe UI" panose="020B0502040204020203" pitchFamily="34" charset="0"/>
              </a:rPr>
              <a:t>This work only with strings( we don’t worry about it )</a:t>
            </a:r>
          </a:p>
          <a:p>
            <a:pPr marL="457200" indent="-457200">
              <a:lnSpc>
                <a:spcPct val="115000"/>
              </a:lnSpc>
              <a:buClr>
                <a:schemeClr val="accent1"/>
              </a:buClr>
              <a:buSzPts val="2400"/>
              <a:buFont typeface="Red Hat Text"/>
              <a:buChar char="●"/>
            </a:pPr>
            <a:r>
              <a:rPr lang="en-US" dirty="0">
                <a:solidFill>
                  <a:schemeClr val="dk1"/>
                </a:solidFill>
                <a:latin typeface="Segoe UI" panose="020B0502040204020203" pitchFamily="34" charset="0"/>
                <a:ea typeface="Red Hat Text"/>
                <a:cs typeface="Segoe UI" panose="020B0502040204020203" pitchFamily="34" charset="0"/>
              </a:rPr>
              <a:t>Not constant time – linear in key length</a:t>
            </a:r>
          </a:p>
          <a:p>
            <a:pPr marL="457200" indent="-457200">
              <a:lnSpc>
                <a:spcPct val="115000"/>
              </a:lnSpc>
              <a:buClr>
                <a:schemeClr val="accent1"/>
              </a:buClr>
              <a:buSzPts val="2400"/>
              <a:buFont typeface="Red Hat Text"/>
              <a:buChar char="●"/>
            </a:pPr>
            <a:r>
              <a:rPr lang="en-US" dirty="0" smtClean="0">
                <a:solidFill>
                  <a:schemeClr val="dk1"/>
                </a:solidFill>
                <a:latin typeface="Segoe UI" panose="020B0502040204020203" pitchFamily="34" charset="0"/>
                <a:ea typeface="Red Hat Text"/>
                <a:cs typeface="Segoe UI" panose="020B0502040204020203" pitchFamily="34" charset="0"/>
              </a:rPr>
              <a:t>Collisions</a:t>
            </a:r>
          </a:p>
        </p:txBody>
      </p:sp>
      <p:pic>
        <p:nvPicPr>
          <p:cNvPr id="5" name="Picture 4"/>
          <p:cNvPicPr>
            <a:picLocks noChangeAspect="1"/>
          </p:cNvPicPr>
          <p:nvPr/>
        </p:nvPicPr>
        <p:blipFill>
          <a:blip r:embed="rId4"/>
          <a:stretch>
            <a:fillRect/>
          </a:stretch>
        </p:blipFill>
        <p:spPr>
          <a:xfrm>
            <a:off x="1392633" y="4679125"/>
            <a:ext cx="3661967" cy="1403864"/>
          </a:xfrm>
          <a:prstGeom prst="rect">
            <a:avLst/>
          </a:prstGeom>
        </p:spPr>
      </p:pic>
      <p:sp>
        <p:nvSpPr>
          <p:cNvPr id="19" name="Rectangle 18"/>
          <p:cNvSpPr/>
          <p:nvPr/>
        </p:nvSpPr>
        <p:spPr>
          <a:xfrm>
            <a:off x="5397100" y="4626511"/>
            <a:ext cx="6096000" cy="1006429"/>
          </a:xfrm>
          <a:prstGeom prst="rect">
            <a:avLst/>
          </a:prstGeom>
        </p:spPr>
        <p:txBody>
          <a:bodyPr>
            <a:spAutoFit/>
          </a:bodyPr>
          <a:lstStyle/>
          <a:p>
            <a:r>
              <a:rPr lang="en-US" dirty="0" smtClean="0">
                <a:latin typeface="Segoe UI" panose="020B0502040204020203" pitchFamily="34" charset="0"/>
                <a:cs typeface="Segoe UI" panose="020B0502040204020203" pitchFamily="34" charset="0"/>
              </a:rPr>
              <a:t>Solutions</a:t>
            </a:r>
          </a:p>
          <a:p>
            <a:pPr marL="457200" indent="-457200">
              <a:lnSpc>
                <a:spcPct val="115000"/>
              </a:lnSpc>
              <a:buClr>
                <a:schemeClr val="accent1"/>
              </a:buClr>
              <a:buSzPts val="2400"/>
              <a:buFont typeface="Red Hat Text"/>
              <a:buChar char="●"/>
            </a:pPr>
            <a:r>
              <a:rPr lang="en-US" dirty="0" smtClean="0">
                <a:solidFill>
                  <a:schemeClr val="dk1"/>
                </a:solidFill>
                <a:latin typeface="Segoe UI" panose="020B0502040204020203" pitchFamily="34" charset="0"/>
                <a:ea typeface="Red Hat Text"/>
                <a:cs typeface="Segoe UI" panose="020B0502040204020203" pitchFamily="34" charset="0"/>
              </a:rPr>
              <a:t>Add iteration max count ( 100 )</a:t>
            </a:r>
            <a:endParaRPr lang="en-US"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dirty="0" smtClean="0">
                <a:solidFill>
                  <a:schemeClr val="dk1"/>
                </a:solidFill>
                <a:latin typeface="Segoe UI" panose="020B0502040204020203" pitchFamily="34" charset="0"/>
                <a:ea typeface="Red Hat Text"/>
                <a:cs typeface="Segoe UI" panose="020B0502040204020203" pitchFamily="34" charset="0"/>
              </a:rPr>
              <a:t>Prime number( what? )</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953568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a:lnSpc>
                <a:spcPct val="115000"/>
              </a:lnSpc>
              <a:buClr>
                <a:schemeClr val="accent1"/>
              </a:buClr>
              <a:buSzPts val="2400"/>
            </a:pPr>
            <a:r>
              <a:rPr lang="en-US" dirty="0">
                <a:latin typeface="Segoe UI" panose="020B0502040204020203" pitchFamily="34" charset="0"/>
                <a:cs typeface="Segoe UI" panose="020B0502040204020203" pitchFamily="34" charset="0"/>
              </a:rPr>
              <a:t>Hash function / table with prime number</a:t>
            </a:r>
            <a:endParaRPr lang="ru-RU"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27</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Rectangle 1"/>
          <p:cNvSpPr/>
          <p:nvPr/>
        </p:nvSpPr>
        <p:spPr>
          <a:xfrm>
            <a:off x="1392632" y="1834500"/>
            <a:ext cx="6671867" cy="2031325"/>
          </a:xfrm>
          <a:prstGeom prst="rect">
            <a:avLst/>
          </a:prstGeom>
        </p:spPr>
        <p:txBody>
          <a:bodyPr wrap="square">
            <a:spAutoFit/>
          </a:bodyPr>
          <a:lstStyle/>
          <a:p>
            <a:r>
              <a:rPr lang="en-US" dirty="0">
                <a:solidFill>
                  <a:srgbClr val="1D1C1D"/>
                </a:solidFill>
                <a:latin typeface="Segoe UI" panose="020B0502040204020203" pitchFamily="34" charset="0"/>
                <a:cs typeface="Segoe UI" panose="020B0502040204020203" pitchFamily="34" charset="0"/>
              </a:rPr>
              <a:t>The </a:t>
            </a:r>
            <a:r>
              <a:rPr lang="en-US" dirty="0">
                <a:solidFill>
                  <a:schemeClr val="accent4"/>
                </a:solidFill>
                <a:latin typeface="Segoe UI" panose="020B0502040204020203" pitchFamily="34" charset="0"/>
                <a:cs typeface="Segoe UI" panose="020B0502040204020203" pitchFamily="34" charset="0"/>
              </a:rPr>
              <a:t>prime</a:t>
            </a:r>
            <a:r>
              <a:rPr lang="en-US" dirty="0">
                <a:solidFill>
                  <a:srgbClr val="1D1C1D"/>
                </a:solidFill>
                <a:latin typeface="Segoe UI" panose="020B0502040204020203" pitchFamily="34" charset="0"/>
                <a:cs typeface="Segoe UI" panose="020B0502040204020203" pitchFamily="34" charset="0"/>
              </a:rPr>
              <a:t> number in the hash is helpful </a:t>
            </a:r>
            <a:r>
              <a:rPr lang="en-US" dirty="0" smtClean="0">
                <a:solidFill>
                  <a:srgbClr val="1D1C1D"/>
                </a:solidFill>
                <a:latin typeface="Segoe UI" panose="020B0502040204020203" pitchFamily="34" charset="0"/>
                <a:cs typeface="Segoe UI" panose="020B0502040204020203" pitchFamily="34" charset="0"/>
              </a:rPr>
              <a:t>in spreading </a:t>
            </a:r>
            <a:r>
              <a:rPr lang="en-US" dirty="0">
                <a:solidFill>
                  <a:srgbClr val="1D1C1D"/>
                </a:solidFill>
                <a:latin typeface="Segoe UI" panose="020B0502040204020203" pitchFamily="34" charset="0"/>
                <a:cs typeface="Segoe UI" panose="020B0502040204020203" pitchFamily="34" charset="0"/>
              </a:rPr>
              <a:t>out the keys more </a:t>
            </a:r>
            <a:r>
              <a:rPr lang="en-US" dirty="0" smtClean="0">
                <a:solidFill>
                  <a:srgbClr val="1D1C1D"/>
                </a:solidFill>
                <a:latin typeface="Segoe UI" panose="020B0502040204020203" pitchFamily="34" charset="0"/>
                <a:cs typeface="Segoe UI" panose="020B0502040204020203" pitchFamily="34" charset="0"/>
              </a:rPr>
              <a:t>uniformly. It's </a:t>
            </a:r>
            <a:r>
              <a:rPr lang="en-US" dirty="0">
                <a:solidFill>
                  <a:srgbClr val="1D1C1D"/>
                </a:solidFill>
                <a:latin typeface="Segoe UI" panose="020B0502040204020203" pitchFamily="34" charset="0"/>
                <a:cs typeface="Segoe UI" panose="020B0502040204020203" pitchFamily="34" charset="0"/>
              </a:rPr>
              <a:t>also helpful if the array that you're</a:t>
            </a: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solidFill>
                  <a:srgbClr val="1D1C1D"/>
                </a:solidFill>
                <a:latin typeface="Segoe UI" panose="020B0502040204020203" pitchFamily="34" charset="0"/>
                <a:cs typeface="Segoe UI" panose="020B0502040204020203" pitchFamily="34" charset="0"/>
              </a:rPr>
              <a:t>putting values into has a prime </a:t>
            </a:r>
            <a:r>
              <a:rPr lang="en-US" dirty="0" smtClean="0">
                <a:solidFill>
                  <a:srgbClr val="1D1C1D"/>
                </a:solidFill>
                <a:latin typeface="Segoe UI" panose="020B0502040204020203" pitchFamily="34" charset="0"/>
                <a:cs typeface="Segoe UI" panose="020B0502040204020203" pitchFamily="34" charset="0"/>
              </a:rPr>
              <a:t>length. You </a:t>
            </a:r>
            <a:r>
              <a:rPr lang="en-US" dirty="0">
                <a:solidFill>
                  <a:srgbClr val="1D1C1D"/>
                </a:solidFill>
                <a:latin typeface="Segoe UI" panose="020B0502040204020203" pitchFamily="34" charset="0"/>
                <a:cs typeface="Segoe UI" panose="020B0502040204020203" pitchFamily="34" charset="0"/>
              </a:rPr>
              <a:t>don't need to know why. (Math is complicated</a:t>
            </a:r>
            <a:r>
              <a:rPr lang="en-US" dirty="0" smtClean="0">
                <a:solidFill>
                  <a:srgbClr val="1D1C1D"/>
                </a:solidFill>
                <a:latin typeface="Segoe UI" panose="020B0502040204020203" pitchFamily="34" charset="0"/>
                <a:cs typeface="Segoe UI" panose="020B0502040204020203" pitchFamily="34" charset="0"/>
              </a:rPr>
              <a:t>!) But </a:t>
            </a:r>
            <a:r>
              <a:rPr lang="en-US" dirty="0">
                <a:solidFill>
                  <a:srgbClr val="1D1C1D"/>
                </a:solidFill>
                <a:latin typeface="Segoe UI" panose="020B0502040204020203" pitchFamily="34" charset="0"/>
                <a:cs typeface="Segoe UI" panose="020B0502040204020203" pitchFamily="34" charset="0"/>
              </a:rPr>
              <a:t>here are some links if you're </a:t>
            </a:r>
            <a:r>
              <a:rPr lang="en-US" dirty="0" smtClean="0">
                <a:solidFill>
                  <a:srgbClr val="1D1C1D"/>
                </a:solidFill>
                <a:latin typeface="Segoe UI" panose="020B0502040204020203" pitchFamily="34" charset="0"/>
                <a:cs typeface="Segoe UI" panose="020B0502040204020203" pitchFamily="34" charset="0"/>
              </a:rPr>
              <a:t>curious. Why </a:t>
            </a:r>
            <a:r>
              <a:rPr lang="en-US" dirty="0">
                <a:solidFill>
                  <a:srgbClr val="1D1C1D"/>
                </a:solidFill>
                <a:latin typeface="Segoe UI" panose="020B0502040204020203" pitchFamily="34" charset="0"/>
                <a:cs typeface="Segoe UI" panose="020B0502040204020203" pitchFamily="34" charset="0"/>
              </a:rPr>
              <a:t>do hash functions use prime </a:t>
            </a:r>
            <a:r>
              <a:rPr lang="en-US" dirty="0" smtClean="0">
                <a:solidFill>
                  <a:srgbClr val="1D1C1D"/>
                </a:solidFill>
                <a:latin typeface="Segoe UI" panose="020B0502040204020203" pitchFamily="34" charset="0"/>
                <a:cs typeface="Segoe UI" panose="020B0502040204020203" pitchFamily="34" charset="0"/>
              </a:rPr>
              <a:t>numbers? Does </a:t>
            </a:r>
            <a:r>
              <a:rPr lang="en-US" dirty="0">
                <a:solidFill>
                  <a:srgbClr val="1D1C1D"/>
                </a:solidFill>
                <a:latin typeface="Segoe UI" panose="020B0502040204020203" pitchFamily="34" charset="0"/>
                <a:cs typeface="Segoe UI" panose="020B0502040204020203" pitchFamily="34" charset="0"/>
              </a:rPr>
              <a:t>making array size a prime </a:t>
            </a:r>
            <a:r>
              <a:rPr lang="en-US" dirty="0" smtClean="0">
                <a:solidFill>
                  <a:srgbClr val="1D1C1D"/>
                </a:solidFill>
                <a:latin typeface="Segoe UI" panose="020B0502040204020203" pitchFamily="34" charset="0"/>
                <a:cs typeface="Segoe UI" panose="020B0502040204020203" pitchFamily="34" charset="0"/>
              </a:rPr>
              <a:t>number help </a:t>
            </a:r>
            <a:r>
              <a:rPr lang="en-US" dirty="0">
                <a:solidFill>
                  <a:srgbClr val="1D1C1D"/>
                </a:solidFill>
                <a:latin typeface="Segoe UI" panose="020B0502040204020203" pitchFamily="34" charset="0"/>
                <a:cs typeface="Segoe UI" panose="020B0502040204020203" pitchFamily="34" charset="0"/>
              </a:rPr>
              <a:t>in hash table </a:t>
            </a:r>
            <a:r>
              <a:rPr lang="en-US" dirty="0" smtClean="0">
                <a:solidFill>
                  <a:srgbClr val="1D1C1D"/>
                </a:solidFill>
                <a:latin typeface="Segoe UI" panose="020B0502040204020203" pitchFamily="34" charset="0"/>
                <a:cs typeface="Segoe UI" panose="020B0502040204020203" pitchFamily="34" charset="0"/>
              </a:rPr>
              <a:t>implementation?</a:t>
            </a:r>
          </a:p>
        </p:txBody>
      </p:sp>
      <p:pic>
        <p:nvPicPr>
          <p:cNvPr id="3" name="Picture 2"/>
          <p:cNvPicPr>
            <a:picLocks noChangeAspect="1"/>
          </p:cNvPicPr>
          <p:nvPr/>
        </p:nvPicPr>
        <p:blipFill>
          <a:blip r:embed="rId3"/>
          <a:stretch>
            <a:fillRect/>
          </a:stretch>
        </p:blipFill>
        <p:spPr>
          <a:xfrm>
            <a:off x="6428398" y="3865825"/>
            <a:ext cx="4912335" cy="2128395"/>
          </a:xfrm>
          <a:prstGeom prst="rect">
            <a:avLst/>
          </a:prstGeom>
        </p:spPr>
      </p:pic>
      <p:sp>
        <p:nvSpPr>
          <p:cNvPr id="6" name="TextBox 5"/>
          <p:cNvSpPr txBox="1"/>
          <p:nvPr/>
        </p:nvSpPr>
        <p:spPr>
          <a:xfrm>
            <a:off x="1390448" y="3865825"/>
            <a:ext cx="4449368" cy="923330"/>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hlinkClick r:id="rId4"/>
              </a:rPr>
              <a:t>Hash function / table with prime </a:t>
            </a:r>
            <a:r>
              <a:rPr lang="en-US" dirty="0" smtClean="0">
                <a:latin typeface="Segoe UI" panose="020B0502040204020203" pitchFamily="34" charset="0"/>
                <a:cs typeface="Segoe UI" panose="020B0502040204020203" pitchFamily="34" charset="0"/>
                <a:hlinkClick r:id="rId4"/>
              </a:rPr>
              <a:t>number</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hlinkClick r:id="rId5"/>
              </a:rPr>
              <a:t>Stack </a:t>
            </a:r>
            <a:r>
              <a:rPr lang="en-US" dirty="0">
                <a:latin typeface="Segoe UI" panose="020B0502040204020203" pitchFamily="34" charset="0"/>
                <a:cs typeface="Segoe UI" panose="020B0502040204020203" pitchFamily="34" charset="0"/>
                <a:hlinkClick r:id="rId5"/>
              </a:rPr>
              <a:t>overflow</a:t>
            </a: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hlinkClick r:id="rId6"/>
              </a:rPr>
              <a:t>Quora</a:t>
            </a:r>
            <a:endParaRPr lang="ru-RU" dirty="0">
              <a:latin typeface="Segoe UI" panose="020B0502040204020203" pitchFamily="34" charset="0"/>
              <a:cs typeface="Segoe UI" panose="020B0502040204020203" pitchFamily="34" charset="0"/>
            </a:endParaRPr>
          </a:p>
        </p:txBody>
      </p:sp>
      <p:sp>
        <p:nvSpPr>
          <p:cNvPr id="7" name="Rectangle 6"/>
          <p:cNvSpPr/>
          <p:nvPr/>
        </p:nvSpPr>
        <p:spPr>
          <a:xfrm>
            <a:off x="1390448" y="4930022"/>
            <a:ext cx="4449368" cy="923330"/>
          </a:xfrm>
          <a:prstGeom prst="rect">
            <a:avLst/>
          </a:prstGeom>
        </p:spPr>
        <p:txBody>
          <a:bodyPr wrap="square">
            <a:spAutoFit/>
          </a:bodyPr>
          <a:lstStyle/>
          <a:p>
            <a:r>
              <a:rPr lang="en-US" dirty="0">
                <a:solidFill>
                  <a:schemeClr val="accent6"/>
                </a:solidFill>
                <a:latin typeface="Segoe UI" panose="020B0502040204020203" pitchFamily="34" charset="0"/>
                <a:cs typeface="Segoe UI" panose="020B0502040204020203" pitchFamily="34" charset="0"/>
              </a:rPr>
              <a:t>You don't really need to know why, just set the prime number in the hash function and the size of the array</a:t>
            </a:r>
            <a:endParaRPr lang="ru-RU" dirty="0">
              <a:solidFill>
                <a:schemeClr val="accent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742041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Segoe UI" panose="020B0502040204020203" pitchFamily="34" charset="0"/>
                <a:cs typeface="Segoe UI" panose="020B0502040204020203" pitchFamily="34" charset="0"/>
              </a:rPr>
              <a:t>Dealing with collision</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28</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Rectangle 1"/>
          <p:cNvSpPr/>
          <p:nvPr/>
        </p:nvSpPr>
        <p:spPr>
          <a:xfrm>
            <a:off x="1392633" y="1834500"/>
            <a:ext cx="6096000" cy="3776418"/>
          </a:xfrm>
          <a:prstGeom prst="rect">
            <a:avLst/>
          </a:prstGeom>
        </p:spPr>
        <p:txBody>
          <a:bodyPr>
            <a:spAutoFit/>
          </a:bodyPr>
          <a:lstStyle/>
          <a:p>
            <a:r>
              <a:rPr lang="en-US" dirty="0">
                <a:latin typeface="Segoe UI" panose="020B0502040204020203" pitchFamily="34" charset="0"/>
                <a:cs typeface="Segoe UI" panose="020B0502040204020203" pitchFamily="34" charset="0"/>
              </a:rPr>
              <a:t>Even with a large array and a great hash function, collisions are inevitable</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Two strategy, for handle collisions</a:t>
            </a:r>
          </a:p>
          <a:p>
            <a:pPr marL="457200" indent="-457200">
              <a:lnSpc>
                <a:spcPct val="115000"/>
              </a:lnSpc>
              <a:buClr>
                <a:schemeClr val="accent1"/>
              </a:buClr>
              <a:buSzPts val="2400"/>
              <a:buFont typeface="Red Hat Text"/>
              <a:buChar char="●"/>
            </a:pPr>
            <a:r>
              <a:rPr lang="en-US" dirty="0">
                <a:solidFill>
                  <a:schemeClr val="dk1"/>
                </a:solidFill>
                <a:latin typeface="Segoe UI" panose="020B0502040204020203" pitchFamily="34" charset="0"/>
                <a:ea typeface="Red Hat Text"/>
                <a:cs typeface="Segoe UI" panose="020B0502040204020203" pitchFamily="34" charset="0"/>
              </a:rPr>
              <a:t>Separate chaining</a:t>
            </a:r>
          </a:p>
          <a:p>
            <a:pPr marL="457200" indent="-457200">
              <a:lnSpc>
                <a:spcPct val="115000"/>
              </a:lnSpc>
              <a:buClr>
                <a:schemeClr val="accent1"/>
              </a:buClr>
              <a:buSzPts val="2400"/>
              <a:buFont typeface="Red Hat Text"/>
              <a:buChar char="●"/>
            </a:pPr>
            <a:r>
              <a:rPr lang="en-US" dirty="0">
                <a:solidFill>
                  <a:schemeClr val="dk1"/>
                </a:solidFill>
                <a:latin typeface="Segoe UI" panose="020B0502040204020203" pitchFamily="34" charset="0"/>
                <a:ea typeface="Red Hat Text"/>
                <a:cs typeface="Segoe UI" panose="020B0502040204020203" pitchFamily="34" charset="0"/>
              </a:rPr>
              <a:t>Linear </a:t>
            </a:r>
            <a:r>
              <a:rPr lang="en-US" dirty="0" smtClean="0">
                <a:solidFill>
                  <a:schemeClr val="dk1"/>
                </a:solidFill>
                <a:latin typeface="Segoe UI" panose="020B0502040204020203" pitchFamily="34" charset="0"/>
                <a:ea typeface="Red Hat Text"/>
                <a:cs typeface="Segoe UI" panose="020B0502040204020203" pitchFamily="34" charset="0"/>
              </a:rPr>
              <a:t>probing</a:t>
            </a:r>
            <a:endParaRPr lang="en-US" dirty="0">
              <a:solidFill>
                <a:schemeClr val="dk1"/>
              </a:solidFill>
              <a:latin typeface="Segoe UI" panose="020B0502040204020203" pitchFamily="34" charset="0"/>
              <a:ea typeface="Red Hat Text"/>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Separate chaining – we store multiply key-values in same index</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Linear probing – search through the array to find the next empty slot, unlike separate chaining, we store only one key-value at one index</a:t>
            </a:r>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80951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Hash tables recap</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29</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3" name="Rectangle 2"/>
          <p:cNvSpPr/>
          <p:nvPr/>
        </p:nvSpPr>
        <p:spPr>
          <a:xfrm>
            <a:off x="1392633" y="1834500"/>
            <a:ext cx="9610000" cy="1200329"/>
          </a:xfrm>
          <a:prstGeom prst="rect">
            <a:avLst/>
          </a:prstGeom>
        </p:spPr>
        <p:txBody>
          <a:bodyPr wrap="square">
            <a:spAutoFit/>
          </a:bodyPr>
          <a:lstStyle/>
          <a:p>
            <a:r>
              <a:rPr lang="en-US" dirty="0">
                <a:solidFill>
                  <a:srgbClr val="1D1C1D"/>
                </a:solidFill>
                <a:latin typeface="Segoe UI" panose="020B0502040204020203" pitchFamily="34" charset="0"/>
                <a:cs typeface="Segoe UI" panose="020B0502040204020203" pitchFamily="34" charset="0"/>
              </a:rPr>
              <a:t>In short, if you have data that doesn’t use too many inserts or deletes, and access the items frequently out of order, use an array. If you need data that can be quickly inserted and deleted into and is accessed mostly in sequential order, use a linked list. If you need a fast traversal then a hash table with a good hash function will be a better choice.</a:t>
            </a:r>
          </a:p>
        </p:txBody>
      </p:sp>
      <p:graphicFrame>
        <p:nvGraphicFramePr>
          <p:cNvPr id="4" name="Table 3"/>
          <p:cNvGraphicFramePr>
            <a:graphicFrameLocks noGrp="1"/>
          </p:cNvGraphicFramePr>
          <p:nvPr>
            <p:extLst>
              <p:ext uri="{D42A27DB-BD31-4B8C-83A1-F6EECF244321}">
                <p14:modId xmlns:p14="http://schemas.microsoft.com/office/powerpoint/2010/main" val="3662723615"/>
              </p:ext>
            </p:extLst>
          </p:nvPr>
        </p:nvGraphicFramePr>
        <p:xfrm>
          <a:off x="1392633" y="3484825"/>
          <a:ext cx="6189267" cy="1874464"/>
        </p:xfrm>
        <a:graphic>
          <a:graphicData uri="http://schemas.openxmlformats.org/drawingml/2006/table">
            <a:tbl>
              <a:tblPr>
                <a:tableStyleId>{775DCB02-9BB8-47FD-8907-85C794F793BA}</a:tableStyleId>
              </a:tblPr>
              <a:tblGrid>
                <a:gridCol w="2063089">
                  <a:extLst>
                    <a:ext uri="{9D8B030D-6E8A-4147-A177-3AD203B41FA5}">
                      <a16:colId xmlns:a16="http://schemas.microsoft.com/office/drawing/2014/main" val="235633503"/>
                    </a:ext>
                  </a:extLst>
                </a:gridCol>
                <a:gridCol w="2063089">
                  <a:extLst>
                    <a:ext uri="{9D8B030D-6E8A-4147-A177-3AD203B41FA5}">
                      <a16:colId xmlns:a16="http://schemas.microsoft.com/office/drawing/2014/main" val="1431659155"/>
                    </a:ext>
                  </a:extLst>
                </a:gridCol>
                <a:gridCol w="2063089">
                  <a:extLst>
                    <a:ext uri="{9D8B030D-6E8A-4147-A177-3AD203B41FA5}">
                      <a16:colId xmlns:a16="http://schemas.microsoft.com/office/drawing/2014/main" val="1539465786"/>
                    </a:ext>
                  </a:extLst>
                </a:gridCol>
              </a:tblGrid>
              <a:tr h="341988">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Operation</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Hash table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Big</a:t>
                      </a:r>
                      <a:r>
                        <a:rPr lang="en-US" sz="1500" b="0" i="0" u="none" strike="noStrike" cap="none" baseline="0" dirty="0" smtClean="0">
                          <a:solidFill>
                            <a:schemeClr val="dk2"/>
                          </a:solidFill>
                          <a:latin typeface="Segoe UI" panose="020B0502040204020203" pitchFamily="34" charset="0"/>
                          <a:ea typeface="Red Hat Text"/>
                          <a:cs typeface="Segoe UI" panose="020B0502040204020203" pitchFamily="34" charset="0"/>
                          <a:sym typeface="Red Hat Text"/>
                        </a:rPr>
                        <a:t> hash table with great hash function</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959809918"/>
                  </a:ext>
                </a:extLst>
              </a:tr>
              <a:tr h="341988">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Insert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O(log(n))</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1448655815"/>
                  </a:ext>
                </a:extLst>
              </a:tr>
              <a:tr h="363039">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Query</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O(log(n))</a:t>
                      </a:r>
                      <a:endPar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O(log(1))</a:t>
                      </a:r>
                      <a:endPar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3702634226"/>
                  </a:ext>
                </a:extLst>
              </a:tr>
              <a:tr h="363039">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Delete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O(log(n))</a:t>
                      </a:r>
                      <a:endPar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O(log(1))</a:t>
                      </a:r>
                      <a:endPar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2573652319"/>
                  </a:ext>
                </a:extLst>
              </a:tr>
            </a:tbl>
          </a:graphicData>
        </a:graphic>
      </p:graphicFrame>
    </p:spTree>
    <p:extLst>
      <p:ext uri="{BB962C8B-B14F-4D97-AF65-F5344CB8AC3E}">
        <p14:creationId xmlns:p14="http://schemas.microsoft.com/office/powerpoint/2010/main" val="1475328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Nirmala UI" panose="020B0502040204020203" pitchFamily="34" charset="0"/>
                <a:ea typeface="Nirmala UI" panose="020B0502040204020203" pitchFamily="34" charset="0"/>
                <a:cs typeface="Nirmala UI" panose="020B0502040204020203" pitchFamily="34" charset="0"/>
              </a:rPr>
              <a:t>Algorithms </a:t>
            </a:r>
            <a:r>
              <a:rPr lang="ru-RU" dirty="0">
                <a:latin typeface="Segoe UI" panose="020B0502040204020203" pitchFamily="34" charset="0"/>
                <a:ea typeface="Nirmala UI" panose="020B0502040204020203" pitchFamily="34" charset="0"/>
                <a:cs typeface="Segoe UI" panose="020B0502040204020203" pitchFamily="34" charset="0"/>
              </a:rPr>
              <a:t>efficiency</a:t>
            </a:r>
            <a:endParaRPr dirty="0">
              <a:latin typeface="Segoe UI" panose="020B0502040204020203" pitchFamily="34" charset="0"/>
              <a:ea typeface="Nirmala UI" panose="020B0502040204020203" pitchFamily="34" charset="0"/>
              <a:cs typeface="Segoe UI" panose="020B0502040204020203" pitchFamily="34" charset="0"/>
            </a:endParaRPr>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ru-RU" sz="1600" dirty="0" smtClean="0">
                <a:latin typeface="Segoe UI" panose="020B0502040204020203" pitchFamily="34" charset="0"/>
                <a:ea typeface="Nirmala UI" panose="020B0502040204020203" pitchFamily="34" charset="0"/>
                <a:cs typeface="Segoe UI" panose="020B0502040204020203" pitchFamily="34" charset="0"/>
              </a:rPr>
              <a:t>One </a:t>
            </a:r>
            <a:r>
              <a:rPr lang="ru-RU" sz="1600" dirty="0">
                <a:latin typeface="Segoe UI" panose="020B0502040204020203" pitchFamily="34" charset="0"/>
                <a:ea typeface="Nirmala UI" panose="020B0502040204020203" pitchFamily="34" charset="0"/>
                <a:cs typeface="Segoe UI" panose="020B0502040204020203" pitchFamily="34" charset="0"/>
              </a:rPr>
              <a:t>of the most important aspects of algorithm design is resource (run-time, memory usage) </a:t>
            </a:r>
            <a:r>
              <a:rPr lang="ru-RU" sz="1600" dirty="0" smtClean="0">
                <a:latin typeface="Segoe UI" panose="020B0502040204020203" pitchFamily="34" charset="0"/>
                <a:ea typeface="Nirmala UI" panose="020B0502040204020203" pitchFamily="34" charset="0"/>
                <a:cs typeface="Segoe UI" panose="020B0502040204020203" pitchFamily="34" charset="0"/>
              </a:rPr>
              <a:t>efficiency</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Imagine how much implementations we have of the same function, how know witch one of them is best?</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Need </a:t>
            </a:r>
            <a:r>
              <a:rPr lang="en-US" sz="1600" dirty="0">
                <a:latin typeface="Segoe UI" panose="020B0502040204020203" pitchFamily="34" charset="0"/>
                <a:ea typeface="Nirmala UI" panose="020B0502040204020203" pitchFamily="34" charset="0"/>
                <a:cs typeface="Segoe UI" panose="020B0502040204020203" pitchFamily="34" charset="0"/>
              </a:rPr>
              <a:t>numeric presentation of </a:t>
            </a:r>
            <a:r>
              <a:rPr lang="en-US" sz="1600" dirty="0" smtClean="0">
                <a:latin typeface="Segoe UI" panose="020B0502040204020203" pitchFamily="34" charset="0"/>
                <a:ea typeface="Nirmala UI" panose="020B0502040204020203" pitchFamily="34" charset="0"/>
                <a:cs typeface="Segoe UI" panose="020B0502040204020203" pitchFamily="34" charset="0"/>
              </a:rPr>
              <a:t>that. </a:t>
            </a:r>
            <a:r>
              <a:rPr lang="en-US" sz="1600" dirty="0" smtClean="0">
                <a:solidFill>
                  <a:schemeClr val="accent6"/>
                </a:solidFill>
                <a:latin typeface="Segoe UI" panose="020B0502040204020203" pitchFamily="34" charset="0"/>
                <a:ea typeface="Nirmala UI" panose="020B0502040204020203" pitchFamily="34" charset="0"/>
                <a:cs typeface="Segoe UI" panose="020B0502040204020203" pitchFamily="34" charset="0"/>
              </a:rPr>
              <a:t>Sometime </a:t>
            </a:r>
            <a:r>
              <a:rPr lang="en-US" sz="1600" dirty="0">
                <a:solidFill>
                  <a:schemeClr val="accent6"/>
                </a:solidFill>
                <a:latin typeface="Segoe UI" panose="020B0502040204020203" pitchFamily="34" charset="0"/>
                <a:ea typeface="Nirmala UI" panose="020B0502040204020203" pitchFamily="34" charset="0"/>
                <a:cs typeface="Segoe UI" panose="020B0502040204020203" pitchFamily="34" charset="0"/>
              </a:rPr>
              <a:t>best solution is that, what working</a:t>
            </a:r>
          </a:p>
          <a:p>
            <a:pPr marL="0" lvl="0" indent="0">
              <a:spcBef>
                <a:spcPts val="1067"/>
              </a:spcBef>
              <a:buClr>
                <a:schemeClr val="dk1"/>
              </a:buClr>
              <a:buSzPts val="1100"/>
              <a:buNone/>
            </a:pPr>
            <a:endParaRPr lang="en-US" sz="1600" dirty="0">
              <a:latin typeface="Segoe UI" panose="020B0502040204020203" pitchFamily="34" charset="0"/>
              <a:ea typeface="Nirmala UI" panose="020B0502040204020203" pitchFamily="34" charset="0"/>
              <a:cs typeface="Segoe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3</a:t>
            </a:fld>
            <a:endParaRPr>
              <a:latin typeface="Nirmala UI" panose="020B0502040204020203" pitchFamily="34" charset="0"/>
              <a:ea typeface="Nirmala UI" panose="020B0502040204020203" pitchFamily="34" charset="0"/>
              <a:cs typeface="Nirmala UI" panose="020B0502040204020203" pitchFamily="34" charset="0"/>
            </a:endParaRPr>
          </a:p>
        </p:txBody>
      </p:sp>
      <p:graphicFrame>
        <p:nvGraphicFramePr>
          <p:cNvPr id="14" name="Table 6"/>
          <p:cNvGraphicFramePr>
            <a:graphicFrameLocks noGrp="1"/>
          </p:cNvGraphicFramePr>
          <p:nvPr>
            <p:extLst>
              <p:ext uri="{D42A27DB-BD31-4B8C-83A1-F6EECF244321}">
                <p14:modId xmlns:p14="http://schemas.microsoft.com/office/powerpoint/2010/main" val="522385320"/>
              </p:ext>
            </p:extLst>
          </p:nvPr>
        </p:nvGraphicFramePr>
        <p:xfrm>
          <a:off x="7577034" y="2145664"/>
          <a:ext cx="2760766" cy="2959735"/>
        </p:xfrm>
        <a:graphic>
          <a:graphicData uri="http://schemas.openxmlformats.org/drawingml/2006/table">
            <a:tbl>
              <a:tblPr firstRow="1" bandRow="1">
                <a:tableStyleId>{5C22544A-7EE6-4342-B048-85BDC9FD1C3A}</a:tableStyleId>
              </a:tblPr>
              <a:tblGrid>
                <a:gridCol w="2760766">
                  <a:extLst>
                    <a:ext uri="{9D8B030D-6E8A-4147-A177-3AD203B41FA5}">
                      <a16:colId xmlns:a16="http://schemas.microsoft.com/office/drawing/2014/main" val="835600199"/>
                    </a:ext>
                  </a:extLst>
                </a:gridCol>
              </a:tblGrid>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Excellent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699367530"/>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Pretty good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200992923"/>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Only ok</a:t>
                      </a:r>
                      <a:endParaRPr lang="en-US" sz="1800" b="1" i="0" u="none" strike="noStrike" cap="none" dirty="0">
                        <a:solidFill>
                          <a:schemeClr val="tx1">
                            <a:lumMod val="10000"/>
                            <a:lumOff val="90000"/>
                          </a:schemeClr>
                        </a:solidFill>
                        <a:latin typeface="+mn-lt"/>
                        <a:ea typeface="+mn-ea"/>
                        <a:cs typeface="+mn-cs"/>
                        <a:sym typeface="Aria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93520352"/>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Ehhh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450806556"/>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Awful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65632956"/>
                  </a:ext>
                </a:extLst>
              </a:tr>
            </a:tbl>
          </a:graphicData>
        </a:graphic>
      </p:graphicFrame>
      <p:grpSp>
        <p:nvGrpSpPr>
          <p:cNvPr id="13"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grpSp>
    </p:spTree>
    <p:extLst>
      <p:ext uri="{BB962C8B-B14F-4D97-AF65-F5344CB8AC3E}">
        <p14:creationId xmlns:p14="http://schemas.microsoft.com/office/powerpoint/2010/main" val="247200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0"/>
            <a:ext cx="9610000" cy="844400"/>
          </a:xfrm>
        </p:spPr>
        <p:txBody>
          <a:bodyPr/>
          <a:lstStyle/>
          <a:p>
            <a:r>
              <a:rPr lang="en-US" dirty="0" smtClean="0">
                <a:latin typeface="Segoe UI" panose="020B0502040204020203" pitchFamily="34" charset="0"/>
                <a:cs typeface="Segoe UI" panose="020B0502040204020203" pitchFamily="34" charset="0"/>
              </a:rPr>
              <a:t>Dealing </a:t>
            </a:r>
            <a:r>
              <a:rPr lang="en-US" dirty="0">
                <a:latin typeface="Segoe UI" panose="020B0502040204020203" pitchFamily="34" charset="0"/>
                <a:cs typeface="Segoe UI" panose="020B0502040204020203" pitchFamily="34" charset="0"/>
              </a:rPr>
              <a:t>with collision</a:t>
            </a:r>
            <a:endParaRPr lang="ru-RU" dirty="0">
              <a:latin typeface="Segoe UI" panose="020B0502040204020203" pitchFamily="34" charset="0"/>
              <a:cs typeface="Segoe UI" panose="020B0502040204020203" pitchFamily="34" charset="0"/>
            </a:endParaRPr>
          </a:p>
        </p:txBody>
      </p:sp>
      <p:sp>
        <p:nvSpPr>
          <p:cNvPr id="4" name="TextBox 3"/>
          <p:cNvSpPr txBox="1"/>
          <p:nvPr/>
        </p:nvSpPr>
        <p:spPr>
          <a:xfrm>
            <a:off x="257577" y="953037"/>
            <a:ext cx="6053071" cy="369331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Even with a large array and a great hash function, collisions are inevitable</a:t>
            </a: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Two strategy, for handle collisions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Separate chaining</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Linear probing</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Separate chaining – </a:t>
            </a:r>
            <a:r>
              <a:rPr lang="en-US" dirty="0">
                <a:latin typeface="Segoe UI" panose="020B0502040204020203" pitchFamily="34" charset="0"/>
                <a:cs typeface="Segoe UI" panose="020B0502040204020203" pitchFamily="34" charset="0"/>
              </a:rPr>
              <a:t>w</a:t>
            </a:r>
            <a:r>
              <a:rPr lang="en-US" dirty="0" smtClean="0">
                <a:latin typeface="Segoe UI" panose="020B0502040204020203" pitchFamily="34" charset="0"/>
                <a:cs typeface="Segoe UI" panose="020B0502040204020203" pitchFamily="34" charset="0"/>
              </a:rPr>
              <a:t>e store multiply key-values in same index</a:t>
            </a:r>
          </a:p>
          <a:p>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Linear probing – search through the array to find the next empty slot, unlike separate chaining, we store only one key-value at one index</a:t>
            </a:r>
            <a:endParaRPr lang="ru-RU" dirty="0">
              <a:latin typeface="Segoe UI" panose="020B0502040204020203" pitchFamily="34" charset="0"/>
              <a:cs typeface="Segoe UI" panose="020B0502040204020203" pitchFamily="34" charset="0"/>
            </a:endParaRPr>
          </a:p>
        </p:txBody>
      </p:sp>
      <p:sp>
        <p:nvSpPr>
          <p:cNvPr id="10" name="TextBox 9"/>
          <p:cNvSpPr txBox="1"/>
          <p:nvPr/>
        </p:nvSpPr>
        <p:spPr>
          <a:xfrm>
            <a:off x="6310648" y="0"/>
            <a:ext cx="4644190" cy="2492990"/>
          </a:xfrm>
          <a:prstGeom prst="rect">
            <a:avLst/>
          </a:prstGeom>
          <a:noFill/>
        </p:spPr>
        <p:txBody>
          <a:bodyPr wrap="square" rtlCol="0">
            <a:spAutoFit/>
          </a:bodyPr>
          <a:lstStyle/>
          <a:p>
            <a:r>
              <a:rPr lang="en-US" sz="1200" dirty="0" smtClean="0">
                <a:latin typeface="Segoe UI" panose="020B0502040204020203" pitchFamily="34" charset="0"/>
                <a:cs typeface="Segoe UI" panose="020B0502040204020203" pitchFamily="34" charset="0"/>
              </a:rPr>
              <a:t>Set / Get</a:t>
            </a:r>
          </a:p>
          <a:p>
            <a:r>
              <a:rPr lang="en-US" sz="1200" dirty="0" smtClean="0">
                <a:latin typeface="Segoe UI" panose="020B0502040204020203" pitchFamily="34" charset="0"/>
                <a:cs typeface="Segoe UI" panose="020B0502040204020203" pitchFamily="34" charset="0"/>
              </a:rPr>
              <a:t>Set</a:t>
            </a:r>
          </a:p>
          <a:p>
            <a:endParaRPr lang="en-US" sz="1200" dirty="0">
              <a:latin typeface="Segoe UI" panose="020B0502040204020203" pitchFamily="34" charset="0"/>
              <a:cs typeface="Segoe UI" panose="020B0502040204020203" pitchFamily="34" charset="0"/>
            </a:endParaRP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Accept a key and a value</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Hashes the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Store the key-value pair in the hash table array via separate chaining</a:t>
            </a:r>
          </a:p>
          <a:p>
            <a:endParaRPr lang="en-US" sz="1200" dirty="0">
              <a:latin typeface="Segoe UI" panose="020B0502040204020203" pitchFamily="34" charset="0"/>
              <a:cs typeface="Segoe UI" panose="020B0502040204020203" pitchFamily="34" charset="0"/>
            </a:endParaRPr>
          </a:p>
          <a:p>
            <a:r>
              <a:rPr lang="en-US" sz="1200" dirty="0" smtClean="0">
                <a:latin typeface="Segoe UI" panose="020B0502040204020203" pitchFamily="34" charset="0"/>
                <a:cs typeface="Segoe UI" panose="020B0502040204020203" pitchFamily="34" charset="0"/>
              </a:rPr>
              <a:t>Get</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Accepts a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Hashes the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Retrieves the key-value pair in the hash table</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If the key isn’t found return undefined</a:t>
            </a:r>
            <a:endParaRPr lang="ru-RU" sz="1200" dirty="0">
              <a:latin typeface="Segoe UI" panose="020B0502040204020203" pitchFamily="34" charset="0"/>
              <a:cs typeface="Segoe UI" panose="020B0502040204020203" pitchFamily="34" charset="0"/>
            </a:endParaRPr>
          </a:p>
        </p:txBody>
      </p:sp>
      <p:sp>
        <p:nvSpPr>
          <p:cNvPr id="11" name="TextBox 10"/>
          <p:cNvSpPr txBox="1"/>
          <p:nvPr/>
        </p:nvSpPr>
        <p:spPr>
          <a:xfrm>
            <a:off x="6332508" y="2629113"/>
            <a:ext cx="4644190" cy="2308324"/>
          </a:xfrm>
          <a:prstGeom prst="rect">
            <a:avLst/>
          </a:prstGeom>
          <a:noFill/>
        </p:spPr>
        <p:txBody>
          <a:bodyPr wrap="square" rtlCol="0">
            <a:spAutoFit/>
          </a:bodyPr>
          <a:lstStyle/>
          <a:p>
            <a:r>
              <a:rPr lang="en-US" dirty="0">
                <a:solidFill>
                  <a:srgbClr val="00B050"/>
                </a:solidFill>
                <a:latin typeface="Segoe UI" panose="020B0502040204020203" pitchFamily="34" charset="0"/>
                <a:cs typeface="Segoe UI" panose="020B0502040204020203" pitchFamily="34" charset="0"/>
              </a:rPr>
              <a:t>In short, if you have data that doesn’t use too many inserts or deletes, and access the items frequently out of order, use an array. If you need data that can be quickly inserted and deleted into and is accessed mostly in sequential order, use a linked list. If you need a fast traversal then a hash table with a good hash function will be a better choice.</a:t>
            </a:r>
            <a:endParaRPr lang="en-US" sz="1600" dirty="0" smtClean="0">
              <a:solidFill>
                <a:srgbClr val="00B050"/>
              </a:solidFill>
              <a:latin typeface="Segoe UI" panose="020B0502040204020203" pitchFamily="34" charset="0"/>
              <a:cs typeface="Segoe UI" panose="020B0502040204020203" pitchFamily="34" charset="0"/>
            </a:endParaRPr>
          </a:p>
        </p:txBody>
      </p:sp>
      <p:sp>
        <p:nvSpPr>
          <p:cNvPr id="12" name="TextBox 11"/>
          <p:cNvSpPr txBox="1"/>
          <p:nvPr/>
        </p:nvSpPr>
        <p:spPr>
          <a:xfrm>
            <a:off x="433137" y="4957011"/>
            <a:ext cx="5005137" cy="1477328"/>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Methods</a:t>
            </a:r>
          </a:p>
          <a:p>
            <a:r>
              <a:rPr lang="en-US" dirty="0" smtClean="0">
                <a:latin typeface="Segoe UI" panose="020B0502040204020203" pitchFamily="34" charset="0"/>
                <a:cs typeface="Segoe UI" panose="020B0502040204020203" pitchFamily="34" charset="0"/>
              </a:rPr>
              <a:t>1)Set</a:t>
            </a:r>
          </a:p>
          <a:p>
            <a:r>
              <a:rPr lang="en-US" dirty="0" smtClean="0">
                <a:latin typeface="Segoe UI" panose="020B0502040204020203" pitchFamily="34" charset="0"/>
                <a:cs typeface="Segoe UI" panose="020B0502040204020203" pitchFamily="34" charset="0"/>
              </a:rPr>
              <a:t>2)Get</a:t>
            </a:r>
          </a:p>
          <a:p>
            <a:r>
              <a:rPr lang="en-US" dirty="0" smtClean="0">
                <a:latin typeface="Segoe UI" panose="020B0502040204020203" pitchFamily="34" charset="0"/>
                <a:cs typeface="Segoe UI" panose="020B0502040204020203" pitchFamily="34" charset="0"/>
              </a:rPr>
              <a:t>3)Keyes</a:t>
            </a:r>
          </a:p>
          <a:p>
            <a:r>
              <a:rPr lang="en-US" dirty="0" smtClean="0">
                <a:latin typeface="Segoe UI" panose="020B0502040204020203" pitchFamily="34" charset="0"/>
                <a:cs typeface="Segoe UI" panose="020B0502040204020203" pitchFamily="34" charset="0"/>
              </a:rPr>
              <a:t>4)Values</a:t>
            </a:r>
          </a:p>
        </p:txBody>
      </p:sp>
      <p:sp>
        <p:nvSpPr>
          <p:cNvPr id="13" name="TextBox 12"/>
          <p:cNvSpPr txBox="1"/>
          <p:nvPr/>
        </p:nvSpPr>
        <p:spPr>
          <a:xfrm>
            <a:off x="2601532" y="4479064"/>
            <a:ext cx="8648842" cy="2062103"/>
          </a:xfrm>
          <a:prstGeom prst="rect">
            <a:avLst/>
          </a:prstGeom>
          <a:noFill/>
        </p:spPr>
        <p:txBody>
          <a:bodyPr wrap="square" rtlCol="0">
            <a:spAutoFit/>
          </a:bodyPr>
          <a:lstStyle/>
          <a:p>
            <a:r>
              <a:rPr lang="en-US" sz="1600" dirty="0" smtClean="0">
                <a:latin typeface="Segoe UI" panose="020B0502040204020203" pitchFamily="34" charset="0"/>
                <a:cs typeface="Segoe UI" panose="020B0502040204020203" pitchFamily="34" charset="0"/>
              </a:rPr>
              <a:t>Big o of hash tables</a:t>
            </a:r>
          </a:p>
          <a:p>
            <a:r>
              <a:rPr lang="en-US" sz="1600" dirty="0" smtClean="0">
                <a:latin typeface="Segoe UI" panose="020B0502040204020203" pitchFamily="34" charset="0"/>
                <a:cs typeface="Segoe UI" panose="020B0502040204020203" pitchFamily="34" charset="0"/>
              </a:rPr>
              <a:t>Insert: O(1)</a:t>
            </a:r>
          </a:p>
          <a:p>
            <a:r>
              <a:rPr lang="en-US" sz="1600" dirty="0" smtClean="0">
                <a:latin typeface="Segoe UI" panose="020B0502040204020203" pitchFamily="34" charset="0"/>
                <a:cs typeface="Segoe UI" panose="020B0502040204020203" pitchFamily="34" charset="0"/>
              </a:rPr>
              <a:t>Deletion: O(1)</a:t>
            </a:r>
          </a:p>
          <a:p>
            <a:r>
              <a:rPr lang="en-US" sz="1600" dirty="0" smtClean="0">
                <a:latin typeface="Segoe UI" panose="020B0502040204020203" pitchFamily="34" charset="0"/>
                <a:cs typeface="Segoe UI" panose="020B0502040204020203" pitchFamily="34" charset="0"/>
              </a:rPr>
              <a:t>Access: O(1)</a:t>
            </a:r>
          </a:p>
          <a:p>
            <a:r>
              <a:rPr lang="en-US" sz="1600" dirty="0" smtClean="0">
                <a:latin typeface="Segoe UI" panose="020B0502040204020203" pitchFamily="34" charset="0"/>
                <a:cs typeface="Segoe UI" panose="020B0502040204020203" pitchFamily="34" charset="0"/>
              </a:rPr>
              <a:t>Only with good hash function and O(n) for bad hash function</a:t>
            </a:r>
          </a:p>
          <a:p>
            <a:endParaRPr lang="en-US"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Why we don’t use hash tables instead of arrays or linked list if there is so fast? </a:t>
            </a:r>
            <a:r>
              <a:rPr lang="en-US" sz="1600" dirty="0">
                <a:latin typeface="Segoe UI" panose="020B0502040204020203" pitchFamily="34" charset="0"/>
                <a:cs typeface="Segoe UI" panose="020B0502040204020203" pitchFamily="34" charset="0"/>
              </a:rPr>
              <a:t>I</a:t>
            </a:r>
            <a:r>
              <a:rPr lang="en-US" sz="1600" dirty="0" smtClean="0">
                <a:latin typeface="Segoe UI" panose="020B0502040204020203" pitchFamily="34" charset="0"/>
                <a:cs typeface="Segoe UI" panose="020B0502040204020203" pitchFamily="34" charset="0"/>
              </a:rPr>
              <a:t>t </a:t>
            </a:r>
            <a:r>
              <a:rPr lang="en-US" sz="1600" dirty="0">
                <a:latin typeface="Segoe UI" panose="020B0502040204020203" pitchFamily="34" charset="0"/>
                <a:cs typeface="Segoe UI" panose="020B0502040204020203" pitchFamily="34" charset="0"/>
              </a:rPr>
              <a:t>doesn’t store its elements in any particular order</a:t>
            </a:r>
            <a:endParaRPr lang="ru-RU"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738574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0" y="844400"/>
            <a:ext cx="9610000" cy="5169538"/>
          </a:xfrm>
        </p:spPr>
        <p:txBody>
          <a:bodyPr/>
          <a:lstStyle/>
          <a:p>
            <a:pPr marL="76200" indent="0">
              <a:buNone/>
            </a:pP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Objectives</a:t>
            </a:r>
          </a:p>
          <a:p>
            <a:r>
              <a:rPr lang="en-US" sz="1200" dirty="0" smtClean="0">
                <a:latin typeface="Segoe UI" panose="020B0502040204020203" pitchFamily="34" charset="0"/>
                <a:cs typeface="Segoe UI" panose="020B0502040204020203" pitchFamily="34" charset="0"/>
              </a:rPr>
              <a:t>Explain what a graph</a:t>
            </a:r>
          </a:p>
          <a:p>
            <a:r>
              <a:rPr lang="en-US" sz="1200" dirty="0" smtClean="0">
                <a:latin typeface="Segoe UI" panose="020B0502040204020203" pitchFamily="34" charset="0"/>
                <a:cs typeface="Segoe UI" panose="020B0502040204020203" pitchFamily="34" charset="0"/>
              </a:rPr>
              <a:t>Compare and contrast different types of graphs and their cases in the real world</a:t>
            </a:r>
          </a:p>
          <a:p>
            <a:r>
              <a:rPr lang="en-US" sz="1200" dirty="0" smtClean="0">
                <a:latin typeface="Segoe UI" panose="020B0502040204020203" pitchFamily="34" charset="0"/>
                <a:cs typeface="Segoe UI" panose="020B0502040204020203" pitchFamily="34" charset="0"/>
              </a:rPr>
              <a:t>Implement a graph using adjacency list</a:t>
            </a:r>
          </a:p>
          <a:p>
            <a:r>
              <a:rPr lang="en-US" sz="1200" dirty="0" smtClean="0">
                <a:latin typeface="Segoe UI" panose="020B0502040204020203" pitchFamily="34" charset="0"/>
                <a:cs typeface="Segoe UI" panose="020B0502040204020203" pitchFamily="34" charset="0"/>
              </a:rPr>
              <a:t>Traverse through a graph using BFS and DFS</a:t>
            </a:r>
          </a:p>
          <a:p>
            <a:r>
              <a:rPr lang="en-US" sz="1200" dirty="0">
                <a:latin typeface="Segoe UI" panose="020B0502040204020203" pitchFamily="34" charset="0"/>
                <a:cs typeface="Segoe UI" panose="020B0502040204020203" pitchFamily="34" charset="0"/>
              </a:rPr>
              <a:t>Compare and </a:t>
            </a:r>
            <a:r>
              <a:rPr lang="en-US" sz="1200" dirty="0" smtClean="0">
                <a:latin typeface="Segoe UI" panose="020B0502040204020203" pitchFamily="34" charset="0"/>
                <a:cs typeface="Segoe UI" panose="020B0502040204020203" pitchFamily="34" charset="0"/>
              </a:rPr>
              <a:t>contrast graph traversal algorithms</a:t>
            </a:r>
          </a:p>
          <a:p>
            <a:endParaRPr lang="en-US" sz="1200" dirty="0" smtClean="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What is graph? </a:t>
            </a:r>
          </a:p>
          <a:p>
            <a:pPr marL="76200" indent="0">
              <a:buNone/>
            </a:pPr>
            <a:r>
              <a:rPr lang="en-US" sz="1200" dirty="0" smtClean="0">
                <a:latin typeface="Segoe UI" panose="020B0502040204020203" pitchFamily="34" charset="0"/>
                <a:cs typeface="Segoe UI" panose="020B0502040204020203" pitchFamily="34" charset="0"/>
              </a:rPr>
              <a:t>Graph is a data structure consists of a finite (and possibly mutable) set of vertices or nodes or points, together with a set of unordered pairs of these vertices for an undirected graph or a set of ordered pairs for a directed graph</a:t>
            </a:r>
          </a:p>
          <a:p>
            <a:pPr marL="76200" indent="0">
              <a:buNone/>
            </a:pPr>
            <a:r>
              <a:rPr lang="en-US" sz="1200" dirty="0" smtClean="0">
                <a:solidFill>
                  <a:schemeClr val="accent3">
                    <a:lumMod val="50000"/>
                  </a:schemeClr>
                </a:solidFill>
                <a:latin typeface="Segoe UI" panose="020B0502040204020203" pitchFamily="34" charset="0"/>
                <a:cs typeface="Segoe UI" panose="020B0502040204020203" pitchFamily="34" charset="0"/>
              </a:rPr>
              <a:t>(Nodes and connections)</a:t>
            </a:r>
          </a:p>
          <a:p>
            <a:pPr marL="76200" indent="0">
              <a:buNone/>
            </a:pPr>
            <a:endParaRPr lang="en-US" sz="1200" dirty="0">
              <a:solidFill>
                <a:schemeClr val="accent3">
                  <a:lumMod val="50000"/>
                </a:schemeClr>
              </a:solidFill>
              <a:latin typeface="Segoe UI" panose="020B0502040204020203" pitchFamily="34" charset="0"/>
              <a:cs typeface="Segoe UI" panose="020B0502040204020203" pitchFamily="34" charset="0"/>
            </a:endParaRPr>
          </a:p>
          <a:p>
            <a:pPr marL="76200" indent="0">
              <a:buNone/>
            </a:pPr>
            <a:r>
              <a:rPr lang="en-US" sz="1200" dirty="0" smtClean="0">
                <a:solidFill>
                  <a:schemeClr val="tx1"/>
                </a:solidFill>
                <a:latin typeface="Segoe UI" panose="020B0502040204020203" pitchFamily="34" charset="0"/>
                <a:cs typeface="Segoe UI" panose="020B0502040204020203" pitchFamily="34" charset="0"/>
              </a:rPr>
              <a:t>Tree is a  type of graph, but graph ha no root element, or child nodes, there are just nodes, connected with each other</a:t>
            </a:r>
          </a:p>
          <a:p>
            <a:pPr marL="76200" indent="0">
              <a:buNone/>
            </a:pPr>
            <a:r>
              <a:rPr lang="en-US" sz="1200" dirty="0">
                <a:solidFill>
                  <a:schemeClr val="tx1"/>
                </a:solidFill>
                <a:latin typeface="Segoe UI" panose="020B0502040204020203" pitchFamily="34" charset="0"/>
                <a:cs typeface="Segoe UI" panose="020B0502040204020203" pitchFamily="34" charset="0"/>
              </a:rPr>
              <a:t>In graph theory, a tree is an undirected graph in which any two vertices are connected by exactly one </a:t>
            </a:r>
            <a:r>
              <a:rPr lang="en-US" sz="1200" dirty="0" smtClean="0">
                <a:solidFill>
                  <a:schemeClr val="tx1"/>
                </a:solidFill>
                <a:latin typeface="Segoe UI" panose="020B0502040204020203" pitchFamily="34" charset="0"/>
                <a:cs typeface="Segoe UI" panose="020B0502040204020203" pitchFamily="34" charset="0"/>
              </a:rPr>
              <a:t>path</a:t>
            </a:r>
          </a:p>
          <a:p>
            <a:pPr marL="76200" indent="0">
              <a:buNone/>
            </a:pPr>
            <a:endParaRPr lang="en-US" sz="1200" dirty="0">
              <a:solidFill>
                <a:schemeClr val="tx1"/>
              </a:solidFill>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Any social network – friend</a:t>
            </a:r>
          </a:p>
          <a:p>
            <a:r>
              <a:rPr lang="en-US" sz="1200" dirty="0">
                <a:latin typeface="Segoe UI" panose="020B0502040204020203" pitchFamily="34" charset="0"/>
                <a:cs typeface="Segoe UI" panose="020B0502040204020203" pitchFamily="34" charset="0"/>
              </a:rPr>
              <a:t>Recommendation </a:t>
            </a:r>
            <a:r>
              <a:rPr lang="en-US" sz="1200" dirty="0" smtClean="0">
                <a:latin typeface="Segoe UI" panose="020B0502040204020203" pitchFamily="34" charset="0"/>
                <a:cs typeface="Segoe UI" panose="020B0502040204020203" pitchFamily="34" charset="0"/>
              </a:rPr>
              <a:t>engines(people also watched, You might also like…, people you might know)</a:t>
            </a:r>
          </a:p>
          <a:p>
            <a:r>
              <a:rPr lang="en-US" sz="1200" dirty="0" smtClean="0">
                <a:latin typeface="Segoe UI" panose="020B0502040204020203" pitchFamily="34" charset="0"/>
                <a:cs typeface="Segoe UI" panose="020B0502040204020203" pitchFamily="34" charset="0"/>
              </a:rPr>
              <a:t>Routing algorithms( cities are nodes and routes between there is edges)</a:t>
            </a:r>
          </a:p>
          <a:p>
            <a:r>
              <a:rPr lang="en-US" sz="1200" dirty="0" smtClean="0">
                <a:latin typeface="Segoe UI" panose="020B0502040204020203" pitchFamily="34" charset="0"/>
                <a:cs typeface="Segoe UI" panose="020B0502040204020203" pitchFamily="34" charset="0"/>
              </a:rPr>
              <a:t>Web – pages linked to other pages</a:t>
            </a:r>
            <a:endParaRPr lang="en-US" sz="1200" dirty="0">
              <a:latin typeface="Segoe UI" panose="020B0502040204020203" pitchFamily="34" charset="0"/>
              <a:cs typeface="Segoe UI" panose="020B0502040204020203" pitchFamily="34" charset="0"/>
            </a:endParaRPr>
          </a:p>
          <a:p>
            <a:r>
              <a:rPr lang="en-US" sz="1200" dirty="0" smtClean="0">
                <a:latin typeface="Segoe UI" panose="020B0502040204020203" pitchFamily="34" charset="0"/>
                <a:cs typeface="Segoe UI" panose="020B0502040204020203" pitchFamily="34" charset="0"/>
              </a:rPr>
              <a:t>Everywhere</a:t>
            </a:r>
          </a:p>
          <a:p>
            <a:pPr marL="76200" indent="0">
              <a:buNone/>
            </a:pPr>
            <a:endParaRPr lang="en-US" sz="1200" dirty="0" smtClean="0">
              <a:latin typeface="Segoe UI" panose="020B0502040204020203" pitchFamily="34" charset="0"/>
              <a:cs typeface="Segoe UI" panose="020B0502040204020203" pitchFamily="34" charset="0"/>
            </a:endParaRPr>
          </a:p>
          <a:p>
            <a:pPr marL="76200" indent="0">
              <a:buNone/>
            </a:pPr>
            <a:r>
              <a:rPr lang="en-US" sz="1200" dirty="0">
                <a:latin typeface="Segoe UI" panose="020B0502040204020203" pitchFamily="34" charset="0"/>
                <a:cs typeface="Segoe UI" panose="020B0502040204020203" pitchFamily="34" charset="0"/>
                <a:hlinkClick r:id="rId2"/>
              </a:rPr>
              <a:t>https://musicmap.info/</a:t>
            </a:r>
            <a:endParaRPr lang="en-US" sz="1200" dirty="0">
              <a:latin typeface="Segoe UI" panose="020B0502040204020203" pitchFamily="34" charset="0"/>
              <a:cs typeface="Segoe UI" panose="020B0502040204020203" pitchFamily="34" charset="0"/>
            </a:endParaRPr>
          </a:p>
          <a:p>
            <a:pPr marL="76200" indent="0">
              <a:buNone/>
            </a:pPr>
            <a:endParaRPr lang="en-US" sz="1200" dirty="0">
              <a:solidFill>
                <a:schemeClr val="tx1"/>
              </a:solidFill>
              <a:latin typeface="Segoe UI" panose="020B0502040204020203" pitchFamily="34" charset="0"/>
              <a:cs typeface="Segoe UI" panose="020B0502040204020203" pitchFamily="34" charset="0"/>
            </a:endParaRPr>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2024" y="0"/>
            <a:ext cx="2939976" cy="261778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5000" y="242093"/>
            <a:ext cx="4286250" cy="1066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1032" y="3272403"/>
            <a:ext cx="3395813" cy="3395813"/>
          </a:xfrm>
          <a:prstGeom prst="rect">
            <a:avLst/>
          </a:prstGeom>
        </p:spPr>
      </p:pic>
    </p:spTree>
    <p:extLst>
      <p:ext uri="{BB962C8B-B14F-4D97-AF65-F5344CB8AC3E}">
        <p14:creationId xmlns:p14="http://schemas.microsoft.com/office/powerpoint/2010/main" val="265621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8" name="Content Placeholder 7"/>
          <p:cNvSpPr>
            <a:spLocks noGrp="1"/>
          </p:cNvSpPr>
          <p:nvPr>
            <p:ph idx="1"/>
          </p:nvPr>
        </p:nvSpPr>
        <p:spPr>
          <a:xfrm>
            <a:off x="0" y="990678"/>
            <a:ext cx="9610000" cy="1312907"/>
          </a:xfrm>
        </p:spPr>
        <p:txBody>
          <a:bodyPr/>
          <a:lstStyle/>
          <a:p>
            <a:pPr marL="76200" indent="0">
              <a:buNone/>
            </a:pPr>
            <a:r>
              <a:rPr lang="en-US" sz="1400" dirty="0" smtClean="0">
                <a:latin typeface="Segoe UI" panose="020B0502040204020203" pitchFamily="34" charset="0"/>
                <a:cs typeface="Segoe UI" panose="020B0502040204020203" pitchFamily="34" charset="0"/>
              </a:rPr>
              <a:t>Terminology</a:t>
            </a:r>
          </a:p>
          <a:p>
            <a:r>
              <a:rPr lang="en-US" sz="1400" dirty="0" smtClean="0">
                <a:latin typeface="Segoe UI" panose="020B0502040204020203" pitchFamily="34" charset="0"/>
                <a:cs typeface="Segoe UI" panose="020B0502040204020203" pitchFamily="34" charset="0"/>
              </a:rPr>
              <a:t>Vertex – a node</a:t>
            </a:r>
          </a:p>
          <a:p>
            <a:r>
              <a:rPr lang="en-US" sz="1400" dirty="0" smtClean="0">
                <a:latin typeface="Segoe UI" panose="020B0502040204020203" pitchFamily="34" charset="0"/>
                <a:cs typeface="Segoe UI" panose="020B0502040204020203" pitchFamily="34" charset="0"/>
              </a:rPr>
              <a:t>Edge – connection between nodes</a:t>
            </a:r>
          </a:p>
          <a:p>
            <a:r>
              <a:rPr lang="en-US" sz="1400" dirty="0" smtClean="0">
                <a:latin typeface="Segoe UI" panose="020B0502040204020203" pitchFamily="34" charset="0"/>
                <a:cs typeface="Segoe UI" panose="020B0502040204020203" pitchFamily="34" charset="0"/>
              </a:rPr>
              <a:t>Weighted / Unweighted – values assigned to distances between vertices ( map / Instagram followers )</a:t>
            </a:r>
          </a:p>
          <a:p>
            <a:r>
              <a:rPr lang="en-US" sz="1400" dirty="0" smtClean="0">
                <a:latin typeface="Segoe UI" panose="020B0502040204020203" pitchFamily="34" charset="0"/>
                <a:cs typeface="Segoe UI" panose="020B0502040204020203" pitchFamily="34" charset="0"/>
              </a:rPr>
              <a:t>Directed / Undirected – directions assigned to distanced </a:t>
            </a:r>
            <a:r>
              <a:rPr lang="en-US" sz="1400" dirty="0">
                <a:latin typeface="Segoe UI" panose="020B0502040204020203" pitchFamily="34" charset="0"/>
                <a:cs typeface="Segoe UI" panose="020B0502040204020203" pitchFamily="34" charset="0"/>
              </a:rPr>
              <a:t>between vertices (one way </a:t>
            </a:r>
            <a:r>
              <a:rPr lang="en-US" sz="1400" dirty="0" smtClean="0">
                <a:latin typeface="Segoe UI" panose="020B0502040204020203" pitchFamily="34" charset="0"/>
                <a:cs typeface="Segoe UI" panose="020B0502040204020203" pitchFamily="34" charset="0"/>
              </a:rPr>
              <a:t>street / friends </a:t>
            </a:r>
            <a:r>
              <a:rPr lang="en-US" sz="1400" dirty="0">
                <a:latin typeface="Segoe UI" panose="020B0502040204020203" pitchFamily="34" charset="0"/>
                <a:cs typeface="Segoe UI" panose="020B0502040204020203" pitchFamily="34" charset="0"/>
              </a:rPr>
              <a:t>on </a:t>
            </a:r>
            <a:r>
              <a:rPr lang="en-US" sz="1400" dirty="0" smtClean="0">
                <a:latin typeface="Segoe UI" panose="020B0502040204020203" pitchFamily="34" charset="0"/>
                <a:cs typeface="Segoe UI" panose="020B0502040204020203" pitchFamily="34" charset="0"/>
              </a:rPr>
              <a:t>Facebook )</a:t>
            </a:r>
          </a:p>
          <a:p>
            <a:endParaRPr lang="en-US" sz="1400" dirty="0">
              <a:latin typeface="Segoe UI" panose="020B0502040204020203" pitchFamily="34" charset="0"/>
              <a:cs typeface="Segoe UI" panose="020B0502040204020203" pitchFamily="34" charset="0"/>
            </a:endParaRPr>
          </a:p>
          <a:p>
            <a:pPr marL="76200" indent="0">
              <a:buNone/>
            </a:pPr>
            <a:endParaRPr lang="en-US" sz="1400" dirty="0" smtClean="0">
              <a:latin typeface="Segoe UI" panose="020B0502040204020203" pitchFamily="34" charset="0"/>
              <a:cs typeface="Segoe UI" panose="020B0502040204020203" pitchFamily="34" charset="0"/>
            </a:endParaRPr>
          </a:p>
        </p:txBody>
      </p:sp>
      <p:sp>
        <p:nvSpPr>
          <p:cNvPr id="9" name="TextBox 8"/>
          <p:cNvSpPr txBox="1"/>
          <p:nvPr/>
        </p:nvSpPr>
        <p:spPr>
          <a:xfrm>
            <a:off x="175845" y="2409092"/>
            <a:ext cx="7034313" cy="646331"/>
          </a:xfrm>
          <a:prstGeom prst="rect">
            <a:avLst/>
          </a:prstGeom>
          <a:noFill/>
        </p:spPr>
        <p:txBody>
          <a:bodyPr wrap="square" rtlCol="0">
            <a:spAutoFit/>
          </a:bodyPr>
          <a:lstStyle/>
          <a:p>
            <a:r>
              <a:rPr lang="en-US" dirty="0" smtClean="0"/>
              <a:t>Adjacency matrix – </a:t>
            </a:r>
            <a:r>
              <a:rPr lang="en-US" dirty="0" smtClean="0">
                <a:solidFill>
                  <a:srgbClr val="FF0000"/>
                </a:solidFill>
              </a:rPr>
              <a:t>only for undirected graph</a:t>
            </a:r>
          </a:p>
          <a:p>
            <a:r>
              <a:rPr lang="en-US" dirty="0" smtClean="0"/>
              <a:t>Adjacency lists(can use hash tables if keys in not numbers)</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40113"/>
            <a:ext cx="4511187" cy="341788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0159" y="2409092"/>
            <a:ext cx="4799682" cy="3116970"/>
          </a:xfrm>
          <a:prstGeom prst="rect">
            <a:avLst/>
          </a:prstGeom>
        </p:spPr>
      </p:pic>
    </p:spTree>
    <p:extLst>
      <p:ext uri="{BB962C8B-B14F-4D97-AF65-F5344CB8AC3E}">
        <p14:creationId xmlns:p14="http://schemas.microsoft.com/office/powerpoint/2010/main" val="42740389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dirty="0" smtClean="0">
                <a:latin typeface="Segoe UI" panose="020B0502040204020203" pitchFamily="34" charset="0"/>
                <a:cs typeface="Segoe UI" panose="020B0502040204020203" pitchFamily="34" charset="0"/>
              </a:rPr>
              <a:t>Graphs Big </a:t>
            </a:r>
            <a:r>
              <a:rPr lang="en-US" dirty="0">
                <a:latin typeface="Segoe UI" panose="020B0502040204020203" pitchFamily="34" charset="0"/>
                <a:cs typeface="Segoe UI" panose="020B0502040204020203" pitchFamily="34" charset="0"/>
              </a:rPr>
              <a:t>O</a:t>
            </a:r>
          </a:p>
        </p:txBody>
      </p:sp>
      <p:sp>
        <p:nvSpPr>
          <p:cNvPr id="3" name="Content Placeholder 2"/>
          <p:cNvSpPr>
            <a:spLocks noGrp="1"/>
          </p:cNvSpPr>
          <p:nvPr>
            <p:ph idx="1"/>
          </p:nvPr>
        </p:nvSpPr>
        <p:spPr>
          <a:xfrm>
            <a:off x="284802" y="1096187"/>
            <a:ext cx="9610000" cy="3676800"/>
          </a:xfrm>
        </p:spPr>
        <p:txBody>
          <a:bodyPr/>
          <a:lstStyle/>
          <a:p>
            <a:r>
              <a:rPr lang="en-US" dirty="0" smtClean="0">
                <a:latin typeface="Segoe UI" panose="020B0502040204020203" pitchFamily="34" charset="0"/>
                <a:cs typeface="Segoe UI" panose="020B0502040204020203" pitchFamily="34" charset="0"/>
              </a:rPr>
              <a:t>| V | - number of vertices</a:t>
            </a:r>
          </a:p>
          <a:p>
            <a:r>
              <a:rPr lang="en-US" dirty="0" smtClean="0">
                <a:latin typeface="Segoe UI" panose="020B0502040204020203" pitchFamily="34" charset="0"/>
                <a:cs typeface="Segoe UI" panose="020B0502040204020203" pitchFamily="34" charset="0"/>
              </a:rPr>
              <a:t>| E | - number of edges</a:t>
            </a:r>
          </a:p>
          <a:p>
            <a:endParaRPr lang="en-US" dirty="0">
              <a:latin typeface="Segoe UI" panose="020B0502040204020203" pitchFamily="34" charset="0"/>
              <a:cs typeface="Segoe UI" panose="020B0502040204020203" pitchFamily="34" charset="0"/>
            </a:endParaRPr>
          </a:p>
          <a:p>
            <a:pPr marL="76200" indent="0">
              <a:buNone/>
            </a:pPr>
            <a:endParaRPr lang="en-US" dirty="0">
              <a:latin typeface="Segoe UI" panose="020B0502040204020203" pitchFamily="34" charset="0"/>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27576466"/>
              </p:ext>
            </p:extLst>
          </p:nvPr>
        </p:nvGraphicFramePr>
        <p:xfrm>
          <a:off x="306787" y="2291496"/>
          <a:ext cx="5766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64851094"/>
                    </a:ext>
                  </a:extLst>
                </a:gridCol>
                <a:gridCol w="1922000">
                  <a:extLst>
                    <a:ext uri="{9D8B030D-6E8A-4147-A177-3AD203B41FA5}">
                      <a16:colId xmlns:a16="http://schemas.microsoft.com/office/drawing/2014/main" val="1353966151"/>
                    </a:ext>
                  </a:extLst>
                </a:gridCol>
                <a:gridCol w="1922000">
                  <a:extLst>
                    <a:ext uri="{9D8B030D-6E8A-4147-A177-3AD203B41FA5}">
                      <a16:colId xmlns:a16="http://schemas.microsoft.com/office/drawing/2014/main" val="2043248338"/>
                    </a:ext>
                  </a:extLst>
                </a:gridCol>
              </a:tblGrid>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Operation</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 Adjacency lists</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Adjacency matrix</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Add vertex</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617843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Add edge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142013301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Remove vertex</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p>
                  </a:txBody>
                  <a:tcPr marL="121900" marR="121900" marT="91433" marB="91433" anchor="ctr">
                    <a:solidFill>
                      <a:schemeClr val="bg1"/>
                    </a:solidFill>
                  </a:tcPr>
                </a:tc>
                <a:extLst>
                  <a:ext uri="{0D108BD9-81ED-4DB2-BD59-A6C34878D82A}">
                    <a16:rowId xmlns:a16="http://schemas.microsoft.com/office/drawing/2014/main" val="74292767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Remove edge</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E | )</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968978206"/>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Query</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2927654351"/>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Storage</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p>
                  </a:txBody>
                  <a:tcPr marL="121900" marR="121900" marT="91433" marB="91433" anchor="ctr">
                    <a:solidFill>
                      <a:schemeClr val="bg1"/>
                    </a:solidFill>
                  </a:tcPr>
                </a:tc>
                <a:extLst>
                  <a:ext uri="{0D108BD9-81ED-4DB2-BD59-A6C34878D82A}">
                    <a16:rowId xmlns:a16="http://schemas.microsoft.com/office/drawing/2014/main" val="412123264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90248590"/>
              </p:ext>
            </p:extLst>
          </p:nvPr>
        </p:nvGraphicFramePr>
        <p:xfrm>
          <a:off x="6425998" y="2291495"/>
          <a:ext cx="5039170" cy="2359818"/>
        </p:xfrm>
        <a:graphic>
          <a:graphicData uri="http://schemas.openxmlformats.org/drawingml/2006/table">
            <a:tbl>
              <a:tblPr>
                <a:tableStyleId>{775DCB02-9BB8-47FD-8907-85C794F793BA}</a:tableStyleId>
              </a:tblPr>
              <a:tblGrid>
                <a:gridCol w="2519585">
                  <a:extLst>
                    <a:ext uri="{9D8B030D-6E8A-4147-A177-3AD203B41FA5}">
                      <a16:colId xmlns:a16="http://schemas.microsoft.com/office/drawing/2014/main" val="64851094"/>
                    </a:ext>
                  </a:extLst>
                </a:gridCol>
                <a:gridCol w="2519585">
                  <a:extLst>
                    <a:ext uri="{9D8B030D-6E8A-4147-A177-3AD203B41FA5}">
                      <a16:colId xmlns:a16="http://schemas.microsoft.com/office/drawing/2014/main" val="1353966151"/>
                    </a:ext>
                  </a:extLst>
                </a:gridCol>
              </a:tblGrid>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List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Matric</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Can take up less space</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3">
                        <a:lumMod val="75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Takes up more space</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lumMod val="60000"/>
                        <a:lumOff val="40000"/>
                      </a:schemeClr>
                    </a:solidFill>
                  </a:tcPr>
                </a:tc>
                <a:extLst>
                  <a:ext uri="{0D108BD9-81ED-4DB2-BD59-A6C34878D82A}">
                    <a16:rowId xmlns:a16="http://schemas.microsoft.com/office/drawing/2014/main" val="617843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Faster to iterate over edges</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Slow to iterate over al edges</a:t>
                      </a:r>
                    </a:p>
                  </a:txBody>
                  <a:tcPr marL="121900" marR="121900" marT="91433" marB="91433" anchor="ctr">
                    <a:solidFill>
                      <a:schemeClr val="accent6">
                        <a:lumMod val="60000"/>
                        <a:lumOff val="40000"/>
                      </a:schemeClr>
                    </a:solidFill>
                  </a:tcPr>
                </a:tc>
                <a:extLst>
                  <a:ext uri="{0D108BD9-81ED-4DB2-BD59-A6C34878D82A}">
                    <a16:rowId xmlns:a16="http://schemas.microsoft.com/office/drawing/2014/main" val="142013301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Slow to lookup specific edge</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Fast to lookup specific edge</a:t>
                      </a:r>
                    </a:p>
                  </a:txBody>
                  <a:tcPr marL="121900" marR="121900" marT="91433" marB="91433" anchor="ctr">
                    <a:solidFill>
                      <a:schemeClr val="accent3">
                        <a:lumMod val="75000"/>
                      </a:schemeClr>
                    </a:solidFill>
                  </a:tcPr>
                </a:tc>
                <a:extLst>
                  <a:ext uri="{0D108BD9-81ED-4DB2-BD59-A6C34878D82A}">
                    <a16:rowId xmlns:a16="http://schemas.microsoft.com/office/drawing/2014/main" val="742927673"/>
                  </a:ext>
                </a:extLst>
              </a:tr>
            </a:tbl>
          </a:graphicData>
        </a:graphic>
      </p:graphicFrame>
    </p:spTree>
    <p:extLst>
      <p:ext uri="{BB962C8B-B14F-4D97-AF65-F5344CB8AC3E}">
        <p14:creationId xmlns:p14="http://schemas.microsoft.com/office/powerpoint/2010/main" val="31030395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4" name="Content Placeholder 3"/>
          <p:cNvSpPr>
            <a:spLocks noGrp="1"/>
          </p:cNvSpPr>
          <p:nvPr>
            <p:ph idx="1"/>
          </p:nvPr>
        </p:nvSpPr>
        <p:spPr>
          <a:xfrm>
            <a:off x="0" y="844400"/>
            <a:ext cx="9610000" cy="5890508"/>
          </a:xfrm>
        </p:spPr>
        <p:txBody>
          <a:bodyPr/>
          <a:lstStyle/>
          <a:p>
            <a:pPr marL="76200" indent="0">
              <a:buNone/>
            </a:pPr>
            <a:r>
              <a:rPr lang="en-US" sz="1200" dirty="0" smtClean="0">
                <a:latin typeface="Segoe UI" panose="020B0502040204020203" pitchFamily="34" charset="0"/>
                <a:cs typeface="Segoe UI" panose="020B0502040204020203" pitchFamily="34" charset="0"/>
              </a:rPr>
              <a:t>We do implementation of adjacency list – because in real-world tends to lend itself to sparser and larger graphs</a:t>
            </a:r>
          </a:p>
          <a:p>
            <a:pPr marL="76200" indent="0">
              <a:buNone/>
            </a:pP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Class Graph {</a:t>
            </a:r>
          </a:p>
          <a:p>
            <a:pPr marL="76200" indent="0">
              <a:buNone/>
            </a:pPr>
            <a:r>
              <a:rPr lang="en-US" sz="1200" dirty="0" smtClean="0">
                <a:latin typeface="Segoe UI" panose="020B0502040204020203" pitchFamily="34" charset="0"/>
                <a:cs typeface="Segoe UI" panose="020B0502040204020203" pitchFamily="34" charset="0"/>
              </a:rPr>
              <a:t>	constructor() {</a:t>
            </a:r>
          </a:p>
          <a:p>
            <a:pPr marL="76200" indent="0">
              <a:buNone/>
            </a:pPr>
            <a:r>
              <a:rPr lang="en-US" sz="1200" dirty="0">
                <a:latin typeface="Segoe UI" panose="020B0502040204020203" pitchFamily="34" charset="0"/>
                <a:cs typeface="Segoe UI" panose="020B0502040204020203" pitchFamily="34" charset="0"/>
              </a:rPr>
              <a:t>	</a:t>
            </a:r>
            <a:r>
              <a:rPr lang="en-US" sz="1200" dirty="0" smtClean="0">
                <a:latin typeface="Segoe UI" panose="020B0502040204020203" pitchFamily="34" charset="0"/>
                <a:cs typeface="Segoe UI" panose="020B0502040204020203" pitchFamily="34" charset="0"/>
              </a:rPr>
              <a:t>	this.adjacencyList = {}</a:t>
            </a:r>
          </a:p>
          <a:p>
            <a:pPr marL="76200" indent="0">
              <a:buNone/>
            </a:pPr>
            <a:r>
              <a:rPr lang="en-US" sz="1200" dirty="0">
                <a:latin typeface="Segoe UI" panose="020B0502040204020203" pitchFamily="34" charset="0"/>
                <a:cs typeface="Segoe UI" panose="020B0502040204020203" pitchFamily="34" charset="0"/>
              </a:rPr>
              <a:t>	</a:t>
            </a:r>
            <a:r>
              <a:rPr lang="en-US" sz="1200" dirty="0" smtClean="0">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a:t>
            </a:r>
          </a:p>
          <a:p>
            <a:pPr marL="76200" indent="0">
              <a:buNone/>
            </a:pP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Adding a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Write a method called addVertex, witch accepts a name of a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It should add a key to the adjacency list with the name of the vertex and set its value to be an empty array</a:t>
            </a:r>
          </a:p>
          <a:p>
            <a:pPr marL="76200" indent="0">
              <a:buNone/>
            </a:pPr>
            <a:r>
              <a:rPr lang="en-US" sz="1200" dirty="0" smtClean="0">
                <a:latin typeface="Segoe UI" panose="020B0502040204020203" pitchFamily="34" charset="0"/>
                <a:cs typeface="Segoe UI" panose="020B0502040204020203" pitchFamily="34" charset="0"/>
              </a:rPr>
              <a:t>Add a edge</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Write a method called addEdge, witch accept two vertices(v1, v2)</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Find in the </a:t>
            </a:r>
            <a:r>
              <a:rPr lang="en-US" sz="1200" dirty="0">
                <a:latin typeface="Segoe UI" panose="020B0502040204020203" pitchFamily="34" charset="0"/>
                <a:cs typeface="Segoe UI" panose="020B0502040204020203" pitchFamily="34" charset="0"/>
              </a:rPr>
              <a:t>adjacency list </a:t>
            </a:r>
            <a:r>
              <a:rPr lang="en-US" sz="1200" dirty="0" smtClean="0">
                <a:latin typeface="Segoe UI" panose="020B0502040204020203" pitchFamily="34" charset="0"/>
                <a:cs typeface="Segoe UI" panose="020B0502040204020203" pitchFamily="34" charset="0"/>
              </a:rPr>
              <a:t>v1 | v2, and push v2 | v1 to v1 | v2</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Handle errors / invalid vertices / duplicates</a:t>
            </a:r>
          </a:p>
          <a:p>
            <a:pPr marL="76200" indent="0">
              <a:buNone/>
            </a:pPr>
            <a:r>
              <a:rPr lang="en-US" sz="1200" dirty="0" smtClean="0">
                <a:latin typeface="Segoe UI" panose="020B0502040204020203" pitchFamily="34" charset="0"/>
                <a:cs typeface="Segoe UI" panose="020B0502040204020203" pitchFamily="34" charset="0"/>
              </a:rPr>
              <a:t>Removing an edge</a:t>
            </a:r>
          </a:p>
          <a:p>
            <a:pPr marL="419100" indent="-342900">
              <a:buFont typeface="+mj-lt"/>
              <a:buAutoNum type="arabicPeriod"/>
            </a:pPr>
            <a:r>
              <a:rPr lang="en-US" sz="1200" dirty="0">
                <a:latin typeface="Segoe UI" panose="020B0502040204020203" pitchFamily="34" charset="0"/>
                <a:cs typeface="Segoe UI" panose="020B0502040204020203" pitchFamily="34" charset="0"/>
              </a:rPr>
              <a:t>Write a method called </a:t>
            </a:r>
            <a:r>
              <a:rPr lang="en-US" sz="1200" dirty="0" smtClean="0">
                <a:latin typeface="Segoe UI" panose="020B0502040204020203" pitchFamily="34" charset="0"/>
                <a:cs typeface="Segoe UI" panose="020B0502040204020203" pitchFamily="34" charset="0"/>
              </a:rPr>
              <a:t>removeEdge</a:t>
            </a:r>
            <a:r>
              <a:rPr lang="en-US" sz="1200" dirty="0">
                <a:latin typeface="Segoe UI" panose="020B0502040204020203" pitchFamily="34" charset="0"/>
                <a:cs typeface="Segoe UI" panose="020B0502040204020203" pitchFamily="34" charset="0"/>
              </a:rPr>
              <a:t>, witch accept two vertices(v1, v2)</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Reassign key of v1 | v2 to be an array that does not contain v2 | v1</a:t>
            </a:r>
          </a:p>
          <a:p>
            <a:pPr marL="419100" indent="-342900">
              <a:buFont typeface="+mj-lt"/>
              <a:buAutoNum type="arabicPeriod"/>
            </a:pPr>
            <a:r>
              <a:rPr lang="en-US" sz="1200" dirty="0">
                <a:latin typeface="Segoe UI" panose="020B0502040204020203" pitchFamily="34" charset="0"/>
                <a:cs typeface="Segoe UI" panose="020B0502040204020203" pitchFamily="34" charset="0"/>
              </a:rPr>
              <a:t>Handle errors / invalid vertices</a:t>
            </a:r>
            <a:endParaRPr lang="en-US" sz="1200" dirty="0" smtClean="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Remove an vertex</a:t>
            </a:r>
          </a:p>
          <a:p>
            <a:pPr marL="419100" indent="-342900">
              <a:buFont typeface="+mj-lt"/>
              <a:buAutoNum type="arabicPeriod"/>
            </a:pPr>
            <a:r>
              <a:rPr lang="en-US" sz="1200" dirty="0">
                <a:latin typeface="Segoe UI" panose="020B0502040204020203" pitchFamily="34" charset="0"/>
                <a:cs typeface="Segoe UI" panose="020B0502040204020203" pitchFamily="34" charset="0"/>
              </a:rPr>
              <a:t>Write a method called </a:t>
            </a:r>
            <a:r>
              <a:rPr lang="en-US" sz="1200" dirty="0" smtClean="0">
                <a:latin typeface="Segoe UI" panose="020B0502040204020203" pitchFamily="34" charset="0"/>
                <a:cs typeface="Segoe UI" panose="020B0502040204020203" pitchFamily="34" charset="0"/>
              </a:rPr>
              <a:t>removeVertex</a:t>
            </a:r>
            <a:r>
              <a:rPr lang="en-US" sz="1200" dirty="0">
                <a:latin typeface="Segoe UI" panose="020B0502040204020203" pitchFamily="34" charset="0"/>
                <a:cs typeface="Segoe UI" panose="020B0502040204020203" pitchFamily="34" charset="0"/>
              </a:rPr>
              <a:t>, witch accepts a name of a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Loop as long as there are any other vertices in the adjacency list for that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Inside of the loop, call our remove edge function with the vertex we are removing and any values in the adjacency list for that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Delete the key in </a:t>
            </a:r>
            <a:r>
              <a:rPr lang="en-US" sz="1200" dirty="0">
                <a:latin typeface="Segoe UI" panose="020B0502040204020203" pitchFamily="34" charset="0"/>
                <a:cs typeface="Segoe UI" panose="020B0502040204020203" pitchFamily="34" charset="0"/>
              </a:rPr>
              <a:t>adjacency list </a:t>
            </a:r>
            <a:r>
              <a:rPr lang="en-US" sz="1200" dirty="0" smtClean="0">
                <a:latin typeface="Segoe UI" panose="020B0502040204020203" pitchFamily="34" charset="0"/>
                <a:cs typeface="Segoe UI" panose="020B0502040204020203" pitchFamily="34" charset="0"/>
              </a:rPr>
              <a:t> for that vertex(optional)</a:t>
            </a:r>
            <a:endParaRPr lang="en-US"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18045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ru-RU" dirty="0">
                <a:latin typeface="Segoe UI" panose="020B0502040204020203" pitchFamily="34" charset="0"/>
                <a:cs typeface="Segoe UI" panose="020B0502040204020203" pitchFamily="34" charset="0"/>
              </a:rPr>
              <a:t>Задача о семи </a:t>
            </a:r>
            <a:r>
              <a:rPr lang="ru-RU" dirty="0" smtClean="0">
                <a:latin typeface="Segoe UI" panose="020B0502040204020203" pitchFamily="34" charset="0"/>
                <a:cs typeface="Segoe UI" panose="020B0502040204020203" pitchFamily="34" charset="0"/>
              </a:rPr>
              <a:t>мостах</a:t>
            </a:r>
            <a:endParaRPr lang="en-US" dirty="0" smtClean="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Dracula for graph visualization</a:t>
            </a:r>
            <a:endParaRPr lang="ru-RU"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825388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notes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dirty="0" smtClean="0">
                <a:latin typeface="Segoe UI" panose="020B0502040204020203" pitchFamily="34" charset="0"/>
                <a:cs typeface="Segoe UI" panose="020B0502040204020203" pitchFamily="34" charset="0"/>
              </a:rPr>
              <a:t>Open all depends</a:t>
            </a:r>
          </a:p>
          <a:p>
            <a:r>
              <a:rPr lang="en-US" dirty="0" err="1" smtClean="0">
                <a:solidFill>
                  <a:srgbClr val="FF0000"/>
                </a:solidFill>
                <a:latin typeface="Segoe UI" panose="020B0502040204020203" pitchFamily="34" charset="0"/>
                <a:cs typeface="Segoe UI" panose="020B0502040204020203" pitchFamily="34" charset="0"/>
              </a:rPr>
              <a:t>Kapy</a:t>
            </a:r>
            <a:r>
              <a:rPr lang="en-US" dirty="0" smtClean="0">
                <a:solidFill>
                  <a:srgbClr val="FF0000"/>
                </a:solidFill>
                <a:latin typeface="Segoe UI" panose="020B0502040204020203" pitchFamily="34" charset="0"/>
                <a:cs typeface="Segoe UI" panose="020B0502040204020203" pitchFamily="34" charset="0"/>
              </a:rPr>
              <a:t> </a:t>
            </a:r>
            <a:r>
              <a:rPr lang="en-US" dirty="0" err="1" smtClean="0">
                <a:solidFill>
                  <a:srgbClr val="FF0000"/>
                </a:solidFill>
                <a:latin typeface="Segoe UI" panose="020B0502040204020203" pitchFamily="34" charset="0"/>
                <a:cs typeface="Segoe UI" panose="020B0502040204020203" pitchFamily="34" charset="0"/>
              </a:rPr>
              <a:t>algoneri</a:t>
            </a:r>
            <a:r>
              <a:rPr lang="en-US" dirty="0" smtClean="0">
                <a:solidFill>
                  <a:srgbClr val="FF0000"/>
                </a:solidFill>
                <a:latin typeface="Segoe UI" panose="020B0502040204020203" pitchFamily="34" charset="0"/>
                <a:cs typeface="Segoe UI" panose="020B0502040204020203" pitchFamily="34" charset="0"/>
              </a:rPr>
              <a:t> u ds </a:t>
            </a:r>
            <a:r>
              <a:rPr lang="en-US" dirty="0" err="1" smtClean="0">
                <a:solidFill>
                  <a:srgbClr val="FF0000"/>
                </a:solidFill>
                <a:latin typeface="Segoe UI" panose="020B0502040204020203" pitchFamily="34" charset="0"/>
                <a:cs typeface="Segoe UI" panose="020B0502040204020203" pitchFamily="34" charset="0"/>
              </a:rPr>
              <a:t>neri</a:t>
            </a:r>
            <a:r>
              <a:rPr lang="en-US" dirty="0" smtClean="0">
                <a:solidFill>
                  <a:srgbClr val="FF0000"/>
                </a:solidFill>
                <a:latin typeface="Segoe UI" panose="020B0502040204020203" pitchFamily="34" charset="0"/>
                <a:cs typeface="Segoe UI" panose="020B0502040204020203" pitchFamily="34" charset="0"/>
              </a:rPr>
              <a:t> </a:t>
            </a:r>
            <a:r>
              <a:rPr lang="en-US" dirty="0" err="1" smtClean="0">
                <a:solidFill>
                  <a:srgbClr val="FF0000"/>
                </a:solidFill>
                <a:latin typeface="Segoe UI" panose="020B0502040204020203" pitchFamily="34" charset="0"/>
                <a:cs typeface="Segoe UI" panose="020B0502040204020203" pitchFamily="34" charset="0"/>
              </a:rPr>
              <a:t>mej</a:t>
            </a:r>
            <a:endParaRPr lang="en-US" dirty="0" smtClean="0">
              <a:solidFill>
                <a:srgbClr val="FF0000"/>
              </a:solidFill>
              <a:latin typeface="Segoe UI" panose="020B0502040204020203" pitchFamily="34" charset="0"/>
              <a:cs typeface="Segoe UI" panose="020B0502040204020203" pitchFamily="34" charset="0"/>
            </a:endParaRPr>
          </a:p>
          <a:p>
            <a:r>
              <a:rPr lang="en-US" dirty="0">
                <a:solidFill>
                  <a:srgbClr val="FF0000"/>
                </a:solidFill>
                <a:latin typeface="Segoe UI" panose="020B0502040204020203" pitchFamily="34" charset="0"/>
                <a:cs typeface="Segoe UI" panose="020B0502040204020203" pitchFamily="34" charset="0"/>
              </a:rPr>
              <a:t>Need </a:t>
            </a:r>
            <a:r>
              <a:rPr lang="en-US" dirty="0" smtClean="0">
                <a:solidFill>
                  <a:srgbClr val="FF0000"/>
                </a:solidFill>
                <a:latin typeface="Segoe UI" panose="020B0502040204020203" pitchFamily="34" charset="0"/>
                <a:cs typeface="Segoe UI" panose="020B0502040204020203" pitchFamily="34" charset="0"/>
              </a:rPr>
              <a:t>recap???? Add it to google keep</a:t>
            </a:r>
            <a:endParaRPr lang="en-US" dirty="0" smtClean="0">
              <a:solidFill>
                <a:srgbClr val="FF0000"/>
              </a:solidFill>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05067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342900" indent="-342900"/>
            <a:r>
              <a:rPr lang="en-US" dirty="0" smtClean="0">
                <a:latin typeface="Segoe UI" panose="020B0502040204020203" pitchFamily="34" charset="0"/>
                <a:cs typeface="Segoe UI" panose="020B0502040204020203" pitchFamily="34" charset="0"/>
              </a:rPr>
              <a:t>Imagine </a:t>
            </a:r>
            <a:r>
              <a:rPr lang="en-US" dirty="0">
                <a:latin typeface="Segoe UI" panose="020B0502040204020203" pitchFamily="34" charset="0"/>
                <a:cs typeface="Segoe UI" panose="020B0502040204020203" pitchFamily="34" charset="0"/>
              </a:rPr>
              <a:t>spaceship problem</a:t>
            </a:r>
          </a:p>
        </p:txBody>
      </p:sp>
      <p:graphicFrame>
        <p:nvGraphicFramePr>
          <p:cNvPr id="248" name="Google Shape;248;p24"/>
          <p:cNvGraphicFramePr/>
          <p:nvPr>
            <p:extLst>
              <p:ext uri="{D42A27DB-BD31-4B8C-83A1-F6EECF244321}">
                <p14:modId xmlns:p14="http://schemas.microsoft.com/office/powerpoint/2010/main" val="1368969799"/>
              </p:ext>
            </p:extLst>
          </p:nvPr>
        </p:nvGraphicFramePr>
        <p:xfrm>
          <a:off x="1392667" y="3670299"/>
          <a:ext cx="9609966" cy="975332"/>
        </p:xfrm>
        <a:graphic>
          <a:graphicData uri="http://schemas.openxmlformats.org/drawingml/2006/table">
            <a:tbl>
              <a:tblPr>
                <a:noFill/>
              </a:tblPr>
              <a:tblGrid>
                <a:gridCol w="3203322">
                  <a:extLst>
                    <a:ext uri="{9D8B030D-6E8A-4147-A177-3AD203B41FA5}">
                      <a16:colId xmlns:a16="http://schemas.microsoft.com/office/drawing/2014/main" val="20000"/>
                    </a:ext>
                  </a:extLst>
                </a:gridCol>
                <a:gridCol w="3203322">
                  <a:extLst>
                    <a:ext uri="{9D8B030D-6E8A-4147-A177-3AD203B41FA5}">
                      <a16:colId xmlns:a16="http://schemas.microsoft.com/office/drawing/2014/main" val="20001"/>
                    </a:ext>
                  </a:extLst>
                </a:gridCol>
                <a:gridCol w="3203322">
                  <a:extLst>
                    <a:ext uri="{9D8B030D-6E8A-4147-A177-3AD203B41FA5}">
                      <a16:colId xmlns:a16="http://schemas.microsoft.com/office/drawing/2014/main" val="20002"/>
                    </a:ext>
                  </a:extLst>
                </a:gridCol>
              </a:tblGrid>
              <a:tr h="329411">
                <a:tc>
                  <a:txBody>
                    <a:bodyPr/>
                    <a:lstStyle/>
                    <a:p>
                      <a:pPr marL="0" lvl="0" indent="0" algn="ctr" rtl="0">
                        <a:spcBef>
                          <a:spcPts val="0"/>
                        </a:spcBef>
                        <a:spcAft>
                          <a:spcPts val="0"/>
                        </a:spcAft>
                        <a:buNone/>
                      </a:pPr>
                      <a:endParaRPr sz="2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500" dirty="0" smtClean="0">
                          <a:solidFill>
                            <a:schemeClr val="dk2"/>
                          </a:solidFill>
                          <a:latin typeface="Segoe UI" panose="020B0502040204020203" pitchFamily="34" charset="0"/>
                          <a:ea typeface="Red Hat Text"/>
                          <a:cs typeface="Segoe UI" panose="020B0502040204020203" pitchFamily="34" charset="0"/>
                          <a:sym typeface="Red Hat Text"/>
                        </a:rPr>
                        <a:t>Simple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Binary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0"/>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100ms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7ms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4</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TextBox 1"/>
          <p:cNvSpPr txBox="1"/>
          <p:nvPr/>
        </p:nvSpPr>
        <p:spPr>
          <a:xfrm>
            <a:off x="1392633" y="2006600"/>
            <a:ext cx="9313467" cy="1077218"/>
          </a:xfrm>
          <a:prstGeom prst="rect">
            <a:avLst/>
          </a:prstGeom>
          <a:noFill/>
        </p:spPr>
        <p:txBody>
          <a:bodyPr wrap="square" rtlCol="0">
            <a:spAutoFit/>
          </a:bodyPr>
          <a:lstStyle/>
          <a:p>
            <a:r>
              <a:rPr lang="en-US" sz="1600" dirty="0">
                <a:solidFill>
                  <a:schemeClr val="dk1"/>
                </a:solidFill>
                <a:latin typeface="Segoe UI" panose="020B0502040204020203" pitchFamily="34" charset="0"/>
                <a:ea typeface="Red Hat Text"/>
                <a:cs typeface="Segoe UI" panose="020B0502040204020203" pitchFamily="34" charset="0"/>
                <a:sym typeface="Red Hat Text"/>
              </a:rPr>
              <a:t>Bob is writing a search algorithm for Elon Musk’s. Its algorithm will work when the rocket flies up to the moon, and will help calculate the landing </a:t>
            </a:r>
            <a:r>
              <a:rPr lang="en-US" sz="1600" dirty="0" smtClean="0">
                <a:solidFill>
                  <a:schemeClr val="dk1"/>
                </a:solidFill>
                <a:latin typeface="Segoe UI" panose="020B0502040204020203" pitchFamily="34" charset="0"/>
                <a:ea typeface="Red Hat Text"/>
                <a:cs typeface="Segoe UI" panose="020B0502040204020203" pitchFamily="34" charset="0"/>
                <a:sym typeface="Red Hat Text"/>
              </a:rPr>
              <a:t>point. </a:t>
            </a:r>
            <a:r>
              <a:rPr lang="en-US" sz="1600" dirty="0" smtClean="0">
                <a:solidFill>
                  <a:srgbClr val="7030A0"/>
                </a:solidFill>
                <a:latin typeface="Segoe UI" panose="020B0502040204020203" pitchFamily="34" charset="0"/>
                <a:ea typeface="Red Hat Text"/>
                <a:cs typeface="Segoe UI" panose="020B0502040204020203" pitchFamily="34" charset="0"/>
                <a:sym typeface="Red Hat Text"/>
              </a:rPr>
              <a:t>Let's </a:t>
            </a:r>
            <a:r>
              <a:rPr lang="en-US" sz="1600" dirty="0">
                <a:solidFill>
                  <a:srgbClr val="7030A0"/>
                </a:solidFill>
                <a:latin typeface="Segoe UI" panose="020B0502040204020203" pitchFamily="34" charset="0"/>
                <a:ea typeface="Red Hat Text"/>
                <a:cs typeface="Segoe UI" panose="020B0502040204020203" pitchFamily="34" charset="0"/>
                <a:sym typeface="Red Hat Text"/>
              </a:rPr>
              <a:t>say it takes 1 millisecond to check one item</a:t>
            </a:r>
          </a:p>
          <a:p>
            <a:r>
              <a:rPr lang="en-US" sz="1600" dirty="0">
                <a:solidFill>
                  <a:schemeClr val="dk1"/>
                </a:solidFill>
                <a:latin typeface="Segoe UI" panose="020B0502040204020203" pitchFamily="34" charset="0"/>
                <a:ea typeface="Red Hat Text"/>
                <a:cs typeface="Segoe UI" panose="020B0502040204020203" pitchFamily="34" charset="0"/>
                <a:sym typeface="Red Hat Text"/>
              </a:rPr>
              <a:t>Bob has only 10 seconds to choose a landing site, if it does not meet this time, then the moment for landing will be missed</a:t>
            </a:r>
          </a:p>
        </p:txBody>
      </p:sp>
      <p:graphicFrame>
        <p:nvGraphicFramePr>
          <p:cNvPr id="3" name="Table 2"/>
          <p:cNvGraphicFramePr>
            <a:graphicFrameLocks noGrp="1"/>
          </p:cNvGraphicFramePr>
          <p:nvPr>
            <p:extLst>
              <p:ext uri="{D42A27DB-BD31-4B8C-83A1-F6EECF244321}">
                <p14:modId xmlns:p14="http://schemas.microsoft.com/office/powerpoint/2010/main" val="3933372514"/>
              </p:ext>
            </p:extLst>
          </p:nvPr>
        </p:nvGraphicFramePr>
        <p:xfrm>
          <a:off x="1392633" y="4645631"/>
          <a:ext cx="9609966" cy="822932"/>
        </p:xfrm>
        <a:graphic>
          <a:graphicData uri="http://schemas.openxmlformats.org/drawingml/2006/table">
            <a:tbl>
              <a:tblPr>
                <a:noFill/>
              </a:tblPr>
              <a:tblGrid>
                <a:gridCol w="3203322">
                  <a:extLst>
                    <a:ext uri="{9D8B030D-6E8A-4147-A177-3AD203B41FA5}">
                      <a16:colId xmlns:a16="http://schemas.microsoft.com/office/drawing/2014/main" val="1986874484"/>
                    </a:ext>
                  </a:extLst>
                </a:gridCol>
                <a:gridCol w="3203322">
                  <a:extLst>
                    <a:ext uri="{9D8B030D-6E8A-4147-A177-3AD203B41FA5}">
                      <a16:colId xmlns:a16="http://schemas.microsoft.com/office/drawing/2014/main" val="1874644191"/>
                    </a:ext>
                  </a:extLst>
                </a:gridCol>
                <a:gridCol w="3203322">
                  <a:extLst>
                    <a:ext uri="{9D8B030D-6E8A-4147-A177-3AD203B41FA5}">
                      <a16:colId xmlns:a16="http://schemas.microsoft.com/office/drawing/2014/main" val="3233192966"/>
                    </a:ext>
                  </a:extLst>
                </a:gridCol>
              </a:tblGrid>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a:t>
                      </a:r>
                      <a:r>
                        <a:rPr lang="en" sz="1500" baseline="0" dirty="0" smtClean="0">
                          <a:solidFill>
                            <a:schemeClr val="dk2"/>
                          </a:solidFill>
                          <a:latin typeface="Segoe UI" panose="020B0502040204020203" pitchFamily="34" charset="0"/>
                          <a:ea typeface="Red Hat Text"/>
                          <a:cs typeface="Segoe UI" panose="020B0502040204020203" pitchFamily="34" charset="0"/>
                          <a:sym typeface="Red Hat Text"/>
                        </a:rPr>
                        <a:t>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14ms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684663561"/>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1 000 000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11day</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32ms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498995794"/>
                  </a:ext>
                </a:extLst>
              </a:tr>
            </a:tbl>
          </a:graphicData>
        </a:graphic>
      </p:graphicFrame>
    </p:spTree>
    <p:extLst>
      <p:ext uri="{BB962C8B-B14F-4D97-AF65-F5344CB8AC3E}">
        <p14:creationId xmlns:p14="http://schemas.microsoft.com/office/powerpoint/2010/main" val="278272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What is Big O</a:t>
            </a:r>
            <a:endParaRPr dirty="0">
              <a:latin typeface="Segoe UI" panose="020B0502040204020203" pitchFamily="34" charset="0"/>
              <a:cs typeface="Segoe UI" panose="020B0502040204020203" pitchFamily="34" charset="0"/>
            </a:endParaRPr>
          </a:p>
        </p:txBody>
      </p:sp>
      <p:sp>
        <p:nvSpPr>
          <p:cNvPr id="452" name="Google Shape;452;p35"/>
          <p:cNvSpPr txBox="1">
            <a:spLocks noGrp="1"/>
          </p:cNvSpPr>
          <p:nvPr>
            <p:ph type="body" idx="1"/>
          </p:nvPr>
        </p:nvSpPr>
        <p:spPr>
          <a:xfrm>
            <a:off x="1392633" y="1957833"/>
            <a:ext cx="9610000" cy="1661667"/>
          </a:xfrm>
          <a:prstGeom prst="rect">
            <a:avLst/>
          </a:prstGeom>
        </p:spPr>
        <p:txBody>
          <a:bodyPr spcFirstLastPara="1" wrap="square" lIns="0" tIns="0" rIns="0" bIns="0" anchor="t" anchorCtr="0">
            <a:noAutofit/>
          </a:bodyPr>
          <a:lstStyle/>
          <a:p>
            <a:pPr marL="0" indent="0">
              <a:buNone/>
            </a:pPr>
            <a:r>
              <a:rPr lang="en-US" sz="1600" dirty="0">
                <a:latin typeface="Segoe UI" panose="020B0502040204020203" pitchFamily="34" charset="0"/>
                <a:cs typeface="Segoe UI" panose="020B0502040204020203" pitchFamily="34" charset="0"/>
              </a:rPr>
              <a:t>The special big O notation describes the speed of the </a:t>
            </a:r>
            <a:r>
              <a:rPr lang="en-US" sz="1600" dirty="0" smtClean="0">
                <a:latin typeface="Segoe UI" panose="020B0502040204020203" pitchFamily="34" charset="0"/>
                <a:cs typeface="Segoe UI" panose="020B0502040204020203" pitchFamily="34" charset="0"/>
              </a:rPr>
              <a:t>algorithm</a:t>
            </a:r>
          </a:p>
          <a:p>
            <a:pPr marL="457200" indent="-457200"/>
            <a:r>
              <a:rPr lang="en-US" sz="1600" dirty="0" smtClean="0">
                <a:latin typeface="Segoe UI" panose="020B0502040204020203" pitchFamily="34" charset="0"/>
                <a:cs typeface="Segoe UI" panose="020B0502040204020203" pitchFamily="34" charset="0"/>
              </a:rPr>
              <a:t>Write as O(n) – where n is operations count</a:t>
            </a:r>
          </a:p>
          <a:p>
            <a:pPr marL="457200" indent="-457200"/>
            <a:r>
              <a:rPr lang="en-US" sz="1600" dirty="0" smtClean="0">
                <a:latin typeface="Segoe UI" panose="020B0502040204020203" pitchFamily="34" charset="0"/>
                <a:cs typeface="Segoe UI" panose="020B0502040204020203" pitchFamily="34" charset="0"/>
              </a:rPr>
              <a:t>Big </a:t>
            </a:r>
            <a:r>
              <a:rPr lang="en-US" sz="1600" dirty="0">
                <a:latin typeface="Segoe UI" panose="020B0502040204020203" pitchFamily="34" charset="0"/>
                <a:cs typeface="Segoe UI" panose="020B0502040204020203" pitchFamily="34" charset="0"/>
              </a:rPr>
              <a:t>O describes the speed of algorithms not in seconds, but in the rate of growth of the number of operations. </a:t>
            </a:r>
          </a:p>
          <a:p>
            <a:pPr marL="457200" indent="-457200"/>
            <a:r>
              <a:rPr lang="en-US" sz="1600" dirty="0" smtClean="0">
                <a:latin typeface="Segoe UI" panose="020B0502040204020203" pitchFamily="34" charset="0"/>
                <a:cs typeface="Segoe UI" panose="020B0502040204020203" pitchFamily="34" charset="0"/>
              </a:rPr>
              <a:t>Big O describes </a:t>
            </a:r>
            <a:r>
              <a:rPr lang="en-US" sz="1600" dirty="0">
                <a:latin typeface="Segoe UI" panose="020B0502040204020203" pitchFamily="34" charset="0"/>
                <a:cs typeface="Segoe UI" panose="020B0502040204020203" pitchFamily="34" charset="0"/>
              </a:rPr>
              <a:t>how </a:t>
            </a:r>
            <a:r>
              <a:rPr lang="en-US" sz="1600" dirty="0" smtClean="0">
                <a:latin typeface="Segoe UI" panose="020B0502040204020203" pitchFamily="34" charset="0"/>
                <a:cs typeface="Segoe UI" panose="020B0502040204020203" pitchFamily="34" charset="0"/>
              </a:rPr>
              <a:t>quickly the </a:t>
            </a:r>
            <a:r>
              <a:rPr lang="en-US" sz="1600" dirty="0">
                <a:latin typeface="Segoe UI" panose="020B0502040204020203" pitchFamily="34" charset="0"/>
                <a:cs typeface="Segoe UI" panose="020B0502040204020203" pitchFamily="34" charset="0"/>
              </a:rPr>
              <a:t>algorithm</a:t>
            </a:r>
            <a:r>
              <a:rPr lang="en-US" sz="1600" dirty="0" smtClean="0">
                <a:latin typeface="Segoe UI" panose="020B0502040204020203" pitchFamily="34" charset="0"/>
                <a:cs typeface="Segoe UI" panose="020B0502040204020203" pitchFamily="34" charset="0"/>
              </a:rPr>
              <a:t> execution </a:t>
            </a:r>
            <a:r>
              <a:rPr lang="en-US" sz="1600" dirty="0">
                <a:latin typeface="Segoe UI" panose="020B0502040204020203" pitchFamily="34" charset="0"/>
                <a:cs typeface="Segoe UI" panose="020B0502040204020203" pitchFamily="34" charset="0"/>
              </a:rPr>
              <a:t>time </a:t>
            </a:r>
            <a:r>
              <a:rPr lang="en-US" sz="1600" dirty="0" smtClean="0">
                <a:latin typeface="Segoe UI" panose="020B0502040204020203" pitchFamily="34" charset="0"/>
                <a:cs typeface="Segoe UI" panose="020B0502040204020203" pitchFamily="34" charset="0"/>
              </a:rPr>
              <a:t>increases with </a:t>
            </a:r>
            <a:r>
              <a:rPr lang="en-US" sz="1600" dirty="0">
                <a:latin typeface="Segoe UI" panose="020B0502040204020203" pitchFamily="34" charset="0"/>
                <a:cs typeface="Segoe UI" panose="020B0502040204020203" pitchFamily="34" charset="0"/>
              </a:rPr>
              <a:t>an increase in the size of the input data.</a:t>
            </a: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5</a:t>
            </a:fld>
            <a:endParaRPr>
              <a:latin typeface="Segoe UI" panose="020B0502040204020203" pitchFamily="34" charset="0"/>
              <a:cs typeface="Segoe UI" panose="020B0502040204020203" pitchFamily="34"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968" y="3619500"/>
            <a:ext cx="7621064" cy="2333951"/>
          </a:xfrm>
          <a:prstGeom prst="rect">
            <a:avLst/>
          </a:prstGeom>
        </p:spPr>
      </p:pic>
      <p:sp>
        <p:nvSpPr>
          <p:cNvPr id="3" name="TextBox 2"/>
          <p:cNvSpPr txBox="1"/>
          <p:nvPr/>
        </p:nvSpPr>
        <p:spPr>
          <a:xfrm>
            <a:off x="1498600" y="4201243"/>
            <a:ext cx="2120368" cy="1077218"/>
          </a:xfrm>
          <a:prstGeom prst="rect">
            <a:avLst/>
          </a:prstGeom>
          <a:noFill/>
        </p:spPr>
        <p:txBody>
          <a:bodyPr wrap="square" rtlCol="0">
            <a:spAutoFit/>
          </a:bodyPr>
          <a:lstStyle/>
          <a:p>
            <a:r>
              <a:rPr lang="en-US" sz="3200" b="1" dirty="0">
                <a:solidFill>
                  <a:schemeClr val="accent4"/>
                </a:solidFill>
                <a:latin typeface="Segoe UI" panose="020B0502040204020203" pitchFamily="34" charset="0"/>
                <a:ea typeface="Red Hat Text"/>
                <a:cs typeface="Segoe UI" panose="020B0502040204020203" pitchFamily="34" charset="0"/>
                <a:sym typeface="Red Hat Text"/>
              </a:rPr>
              <a:t>Big O examples</a:t>
            </a:r>
            <a:endParaRPr lang="ru-RU" sz="3200" b="1" dirty="0">
              <a:solidFill>
                <a:schemeClr val="accent4"/>
              </a:solidFill>
              <a:latin typeface="Segoe UI" panose="020B0502040204020203" pitchFamily="34" charset="0"/>
              <a:ea typeface="Red Hat Text"/>
              <a:cs typeface="Segoe UI" panose="020B0502040204020203" pitchFamily="34" charset="0"/>
              <a:sym typeface="Red Hat Text"/>
            </a:endParaRPr>
          </a:p>
        </p:txBody>
      </p:sp>
      <p:grpSp>
        <p:nvGrpSpPr>
          <p:cNvPr id="24" name="Google Shape;162;p19"/>
          <p:cNvGrpSpPr/>
          <p:nvPr/>
        </p:nvGrpSpPr>
        <p:grpSpPr>
          <a:xfrm>
            <a:off x="850224" y="1245425"/>
            <a:ext cx="210524" cy="333750"/>
            <a:chOff x="899801" y="909674"/>
            <a:chExt cx="250475" cy="397085"/>
          </a:xfrm>
        </p:grpSpPr>
        <p:sp>
          <p:nvSpPr>
            <p:cNvPr id="25"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6"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7"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8"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9"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0"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1"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2"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8958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a:latin typeface="Segoe UI" panose="020B0502040204020203" pitchFamily="34" charset="0"/>
                <a:cs typeface="Segoe UI" panose="020B0502040204020203" pitchFamily="34" charset="0"/>
              </a:rPr>
              <a:t>n! – who need this algorithm?</a:t>
            </a:r>
          </a:p>
        </p:txBody>
      </p:sp>
      <p:sp>
        <p:nvSpPr>
          <p:cNvPr id="452" name="Google Shape;452;p35"/>
          <p:cNvSpPr txBox="1">
            <a:spLocks noGrp="1"/>
          </p:cNvSpPr>
          <p:nvPr>
            <p:ph type="body" idx="1"/>
          </p:nvPr>
        </p:nvSpPr>
        <p:spPr>
          <a:xfrm>
            <a:off x="1392633" y="1957833"/>
            <a:ext cx="6924280" cy="3475813"/>
          </a:xfrm>
          <a:prstGeom prst="rect">
            <a:avLst/>
          </a:prstGeom>
        </p:spPr>
        <p:txBody>
          <a:bodyPr spcFirstLastPara="1" wrap="square" lIns="0" tIns="0" rIns="0" bIns="0" anchor="t" anchorCtr="0">
            <a:noAutofit/>
          </a:bodyPr>
          <a:lstStyle/>
          <a:p>
            <a:pPr marL="101598" indent="0">
              <a:buNone/>
            </a:pPr>
            <a:r>
              <a:rPr lang="en-US" sz="1600" dirty="0" smtClean="0">
                <a:latin typeface="Segoe UI" panose="020B0502040204020203" pitchFamily="34" charset="0"/>
                <a:cs typeface="Segoe UI" panose="020B0502040204020203" pitchFamily="34" charset="0"/>
              </a:rPr>
              <a:t>Travelling </a:t>
            </a:r>
            <a:r>
              <a:rPr lang="en-US" sz="1600" dirty="0">
                <a:latin typeface="Segoe UI" panose="020B0502040204020203" pitchFamily="34" charset="0"/>
                <a:cs typeface="Segoe UI" panose="020B0502040204020203" pitchFamily="34" charset="0"/>
              </a:rPr>
              <a:t>salesman </a:t>
            </a:r>
            <a:r>
              <a:rPr lang="en-US" sz="1600" dirty="0" smtClean="0">
                <a:latin typeface="Segoe UI" panose="020B0502040204020203" pitchFamily="34" charset="0"/>
                <a:cs typeface="Segoe UI" panose="020B0502040204020203" pitchFamily="34" charset="0"/>
              </a:rPr>
              <a:t>problem. </a:t>
            </a:r>
            <a:r>
              <a:rPr lang="en-US" sz="1600" dirty="0">
                <a:latin typeface="Segoe UI" panose="020B0502040204020203" pitchFamily="34" charset="0"/>
                <a:cs typeface="Segoe UI" panose="020B0502040204020203" pitchFamily="34" charset="0"/>
              </a:rPr>
              <a:t>He must go around </a:t>
            </a:r>
            <a:r>
              <a:rPr lang="en-US" sz="1600" dirty="0" smtClean="0">
                <a:latin typeface="Segoe UI" panose="020B0502040204020203" pitchFamily="34" charset="0"/>
                <a:cs typeface="Segoe UI" panose="020B0502040204020203" pitchFamily="34" charset="0"/>
              </a:rPr>
              <a:t>N </a:t>
            </a:r>
            <a:r>
              <a:rPr lang="en-US" sz="1600" dirty="0">
                <a:latin typeface="Segoe UI" panose="020B0502040204020203" pitchFamily="34" charset="0"/>
                <a:cs typeface="Segoe UI" panose="020B0502040204020203" pitchFamily="34" charset="0"/>
              </a:rPr>
              <a:t>cities. One possible solution - you need to iterate over all possible combinations of the order of detouring </a:t>
            </a:r>
            <a:r>
              <a:rPr lang="en-US" sz="1600" dirty="0" smtClean="0">
                <a:latin typeface="Segoe UI" panose="020B0502040204020203" pitchFamily="34" charset="0"/>
                <a:cs typeface="Segoe UI" panose="020B0502040204020203" pitchFamily="34" charset="0"/>
              </a:rPr>
              <a:t>cities. In </a:t>
            </a:r>
            <a:r>
              <a:rPr lang="en-US" sz="1600" dirty="0">
                <a:latin typeface="Segoe UI" panose="020B0502040204020203" pitchFamily="34" charset="0"/>
                <a:cs typeface="Segoe UI" panose="020B0502040204020203" pitchFamily="34" charset="0"/>
              </a:rPr>
              <a:t>the general case, to calculate the result for n elements, it will be required n! (n-factorial) </a:t>
            </a:r>
            <a:r>
              <a:rPr lang="en-US" sz="1600" dirty="0" smtClean="0">
                <a:latin typeface="Segoe UI" panose="020B0502040204020203" pitchFamily="34" charset="0"/>
                <a:cs typeface="Segoe UI" panose="020B0502040204020203" pitchFamily="34" charset="0"/>
              </a:rPr>
              <a:t>operations.</a:t>
            </a:r>
            <a:endParaRPr lang="en-US" sz="1600" dirty="0">
              <a:latin typeface="Segoe UI" panose="020B0502040204020203" pitchFamily="34" charset="0"/>
              <a:cs typeface="Segoe UI" panose="020B0502040204020203" pitchFamily="34" charset="0"/>
            </a:endParaRPr>
          </a:p>
          <a:p>
            <a:pPr marL="101598" indent="0">
              <a:buNone/>
            </a:pPr>
            <a:r>
              <a:rPr lang="en-US" sz="1600" dirty="0">
                <a:latin typeface="Segoe UI" panose="020B0502040204020203" pitchFamily="34" charset="0"/>
                <a:cs typeface="Segoe UI" panose="020B0502040204020203" pitchFamily="34" charset="0"/>
              </a:rPr>
              <a:t>This is one of the famous unsolved problems in the field of computation </a:t>
            </a:r>
            <a:r>
              <a:rPr lang="en-US" sz="1600" dirty="0" smtClean="0">
                <a:latin typeface="Segoe UI" panose="020B0502040204020203" pitchFamily="34" charset="0"/>
                <a:cs typeface="Segoe UI" panose="020B0502040204020203" pitchFamily="34" charset="0"/>
              </a:rPr>
              <a:t>theory. </a:t>
            </a:r>
          </a:p>
          <a:p>
            <a:pPr marL="101598" indent="0">
              <a:buNone/>
            </a:pPr>
            <a:r>
              <a:rPr lang="en-US" sz="1600" dirty="0" smtClean="0">
                <a:latin typeface="Segoe UI" panose="020B0502040204020203" pitchFamily="34" charset="0"/>
                <a:cs typeface="Segoe UI" panose="020B0502040204020203" pitchFamily="34" charset="0"/>
              </a:rPr>
              <a:t>At it’s </a:t>
            </a:r>
            <a:r>
              <a:rPr lang="en-US" sz="1600" dirty="0">
                <a:latin typeface="Segoe UI" panose="020B0502040204020203" pitchFamily="34" charset="0"/>
                <a:cs typeface="Segoe UI" panose="020B0502040204020203" pitchFamily="34" charset="0"/>
              </a:rPr>
              <a:t>best case, you can look for an approximate solution</a:t>
            </a:r>
            <a:r>
              <a:rPr lang="ru-RU" sz="1600"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with dynamical programming.</a:t>
            </a:r>
            <a:br>
              <a:rPr lang="en-US" sz="1600" dirty="0">
                <a:latin typeface="Segoe UI" panose="020B0502040204020203" pitchFamily="34" charset="0"/>
                <a:cs typeface="Segoe UI" panose="020B0502040204020203" pitchFamily="34" charset="0"/>
              </a:rPr>
            </a:br>
            <a:endParaRPr lang="en-US" sz="1600" dirty="0">
              <a:latin typeface="Segoe UI" panose="020B0502040204020203" pitchFamily="34" charset="0"/>
              <a:cs typeface="Segoe UI" panose="020B0502040204020203" pitchFamily="34" charset="0"/>
            </a:endParaRPr>
          </a:p>
          <a:p>
            <a:pPr marL="0" indent="0">
              <a:buNone/>
            </a:pP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6</a:t>
            </a:fld>
            <a:endParaRPr>
              <a:latin typeface="Segoe UI" panose="020B0502040204020203" pitchFamily="34" charset="0"/>
              <a:cs typeface="Segoe UI" panose="020B0502040204020203" pitchFamily="34" charset="0"/>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3" y="1957833"/>
            <a:ext cx="2939976" cy="2617787"/>
          </a:xfrm>
          <a:prstGeom prst="rect">
            <a:avLst/>
          </a:prstGeom>
        </p:spPr>
      </p:pic>
    </p:spTree>
    <p:extLst>
      <p:ext uri="{BB962C8B-B14F-4D97-AF65-F5344CB8AC3E}">
        <p14:creationId xmlns:p14="http://schemas.microsoft.com/office/powerpoint/2010/main" val="272959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smtClean="0">
                <a:latin typeface="Segoe UI" panose="020B0502040204020203" pitchFamily="34" charset="0"/>
                <a:cs typeface="Segoe UI" panose="020B0502040204020203" pitchFamily="34" charset="0"/>
              </a:rPr>
              <a:t>Recursion</a:t>
            </a:r>
            <a:endParaRPr lang="en-US"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7</a:t>
            </a:fld>
            <a:endParaRPr>
              <a:latin typeface="Segoe UI" panose="020B0502040204020203" pitchFamily="34" charset="0"/>
              <a:cs typeface="Segoe UI" panose="020B0502040204020203" pitchFamily="34" charset="0"/>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30" name="Title 1"/>
          <p:cNvSpPr txBox="1">
            <a:spLocks/>
          </p:cNvSpPr>
          <p:nvPr/>
        </p:nvSpPr>
        <p:spPr>
          <a:xfrm>
            <a:off x="1392633" y="2693435"/>
            <a:ext cx="6033142" cy="54529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1pPr>
            <a:lvl2pPr marR="0" lvl="1"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2pPr>
            <a:lvl3pPr marR="0" lvl="2"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3pPr>
            <a:lvl4pPr marR="0" lvl="3"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4pPr>
            <a:lvl5pPr marR="0" lvl="4"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5pPr>
            <a:lvl6pPr marR="0" lvl="5"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6pPr>
            <a:lvl7pPr marR="0" lvl="6"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7pPr>
            <a:lvl8pPr marR="0" lvl="7"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8pPr>
            <a:lvl9pPr marR="0" lvl="8"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9pPr>
          </a:lstStyle>
          <a:p>
            <a:pPr marL="87313"/>
            <a:r>
              <a:rPr lang="en-US" kern="0" dirty="0" smtClean="0">
                <a:latin typeface="Segoe UI" panose="020B0502040204020203" pitchFamily="34" charset="0"/>
                <a:cs typeface="Segoe UI" panose="020B0502040204020203" pitchFamily="34" charset="0"/>
              </a:rPr>
              <a:t>Problem solving patterns</a:t>
            </a:r>
            <a:endParaRPr lang="en-US" kern="0" dirty="0">
              <a:latin typeface="Segoe UI" panose="020B0502040204020203" pitchFamily="34" charset="0"/>
              <a:cs typeface="Segoe UI" panose="020B0502040204020203" pitchFamily="34" charset="0"/>
            </a:endParaRPr>
          </a:p>
        </p:txBody>
      </p:sp>
      <p:sp>
        <p:nvSpPr>
          <p:cNvPr id="31" name="Rectangle 30"/>
          <p:cNvSpPr/>
          <p:nvPr/>
        </p:nvSpPr>
        <p:spPr>
          <a:xfrm>
            <a:off x="1392633" y="3375806"/>
            <a:ext cx="6601676" cy="1569660"/>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rPr>
              <a:t>Divide-and-conquer </a:t>
            </a:r>
            <a:r>
              <a:rPr lang="en-US" sz="1600" dirty="0">
                <a:latin typeface="Segoe UI" panose="020B0502040204020203" pitchFamily="34" charset="0"/>
                <a:cs typeface="Segoe UI" panose="020B0502040204020203" pitchFamily="34" charset="0"/>
              </a:rPr>
              <a:t>- This paradigm, divide-and-conquer, breaks a problem into subproblems that are similar to the original problem, </a:t>
            </a:r>
            <a:r>
              <a:rPr lang="en-US" sz="1600" b="1" dirty="0">
                <a:latin typeface="Segoe UI" panose="020B0502040204020203" pitchFamily="34" charset="0"/>
                <a:cs typeface="Segoe UI" panose="020B0502040204020203" pitchFamily="34" charset="0"/>
              </a:rPr>
              <a:t>recursively</a:t>
            </a:r>
            <a:r>
              <a:rPr lang="en-US" sz="1600" dirty="0">
                <a:latin typeface="Segoe UI" panose="020B0502040204020203" pitchFamily="34" charset="0"/>
                <a:cs typeface="Segoe UI" panose="020B0502040204020203" pitchFamily="34" charset="0"/>
              </a:rPr>
              <a:t> solves the subproblems, and finally combines the solutions to the subproblems to solve the original problem.</a:t>
            </a:r>
          </a:p>
          <a:p>
            <a:r>
              <a:rPr lang="en-US" sz="1600" dirty="0" smtClean="0">
                <a:latin typeface="Segoe UI" panose="020B0502040204020203" pitchFamily="34" charset="0"/>
                <a:cs typeface="Segoe UI" panose="020B0502040204020203" pitchFamily="34" charset="0"/>
              </a:rPr>
              <a:t>Merge </a:t>
            </a:r>
            <a:r>
              <a:rPr lang="en-US" sz="1600" dirty="0">
                <a:latin typeface="Segoe UI" panose="020B0502040204020203" pitchFamily="34" charset="0"/>
                <a:cs typeface="Segoe UI" panose="020B0502040204020203" pitchFamily="34" charset="0"/>
              </a:rPr>
              <a:t>sort and quicksort employ a common algorithmic paradigm based on recursion. </a:t>
            </a:r>
          </a:p>
        </p:txBody>
      </p:sp>
      <p:sp>
        <p:nvSpPr>
          <p:cNvPr id="33" name="Rectangle 32"/>
          <p:cNvSpPr/>
          <p:nvPr/>
        </p:nvSpPr>
        <p:spPr>
          <a:xfrm>
            <a:off x="1392633" y="1834500"/>
            <a:ext cx="7409502" cy="584775"/>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W</a:t>
            </a:r>
            <a:r>
              <a:rPr lang="en-US" sz="1600" dirty="0" smtClean="0">
                <a:latin typeface="Segoe UI" panose="020B0502040204020203" pitchFamily="34" charset="0"/>
                <a:cs typeface="Segoe UI" panose="020B0502040204020203" pitchFamily="34" charset="0"/>
              </a:rPr>
              <a:t>hen </a:t>
            </a:r>
            <a:r>
              <a:rPr lang="en-US" sz="1600" dirty="0">
                <a:latin typeface="Segoe UI" panose="020B0502040204020203" pitchFamily="34" charset="0"/>
                <a:cs typeface="Segoe UI" panose="020B0502040204020203" pitchFamily="34" charset="0"/>
              </a:rPr>
              <a:t>a function calls itself, it is called recursion</a:t>
            </a:r>
            <a:r>
              <a:rPr lang="en-US" sz="1600" dirty="0" smtClean="0">
                <a:latin typeface="Segoe UI" panose="020B0502040204020203" pitchFamily="34" charset="0"/>
                <a:cs typeface="Segoe UI" panose="020B0502040204020203" pitchFamily="34" charset="0"/>
              </a:rPr>
              <a:t>.</a:t>
            </a:r>
          </a:p>
          <a:p>
            <a:r>
              <a:rPr lang="en-US" sz="1600" dirty="0" smtClean="0">
                <a:latin typeface="Segoe UI" panose="020B0502040204020203" pitchFamily="34" charset="0"/>
                <a:cs typeface="Segoe UI" panose="020B0502040204020203" pitchFamily="34" charset="0"/>
              </a:rPr>
              <a:t>Each </a:t>
            </a:r>
            <a:r>
              <a:rPr lang="en-US" sz="1600" dirty="0">
                <a:latin typeface="Segoe UI" panose="020B0502040204020203" pitchFamily="34" charset="0"/>
                <a:cs typeface="Segoe UI" panose="020B0502040204020203" pitchFamily="34" charset="0"/>
              </a:rPr>
              <a:t>recursive function </a:t>
            </a:r>
            <a:r>
              <a:rPr lang="en-US" sz="1600" dirty="0" smtClean="0">
                <a:latin typeface="Segoe UI" panose="020B0502040204020203" pitchFamily="34" charset="0"/>
                <a:cs typeface="Segoe UI" panose="020B0502040204020203" pitchFamily="34" charset="0"/>
              </a:rPr>
              <a:t>should there </a:t>
            </a:r>
            <a:r>
              <a:rPr lang="en-US" sz="1600" dirty="0">
                <a:latin typeface="Segoe UI" panose="020B0502040204020203" pitchFamily="34" charset="0"/>
                <a:cs typeface="Segoe UI" panose="020B0502040204020203" pitchFamily="34" charset="0"/>
              </a:rPr>
              <a:t>are two cases: </a:t>
            </a:r>
            <a:r>
              <a:rPr lang="en-US" sz="1600" dirty="0" smtClean="0">
                <a:latin typeface="Segoe UI" panose="020B0502040204020203" pitchFamily="34" charset="0"/>
                <a:cs typeface="Segoe UI" panose="020B0502040204020203" pitchFamily="34" charset="0"/>
              </a:rPr>
              <a:t>base </a:t>
            </a:r>
            <a:r>
              <a:rPr lang="en-US" sz="1600" dirty="0">
                <a:latin typeface="Segoe UI" panose="020B0502040204020203" pitchFamily="34" charset="0"/>
                <a:cs typeface="Segoe UI" panose="020B0502040204020203" pitchFamily="34" charset="0"/>
              </a:rPr>
              <a:t>and recursive</a:t>
            </a:r>
            <a:r>
              <a:rPr lang="en-US" sz="1600" dirty="0" smtClean="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98043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smtClean="0">
                <a:latin typeface="Segoe UI" panose="020B0502040204020203" pitchFamily="34" charset="0"/>
                <a:cs typeface="Segoe UI" panose="020B0502040204020203" pitchFamily="34" charset="0"/>
              </a:rPr>
              <a:t>Quick sort</a:t>
            </a:r>
            <a:endParaRPr lang="en-US"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8</a:t>
            </a:fld>
            <a:endParaRPr>
              <a:latin typeface="Segoe UI" panose="020B0502040204020203" pitchFamily="34" charset="0"/>
              <a:cs typeface="Segoe UI" panose="020B0502040204020203" pitchFamily="34" charset="0"/>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Text Placeholder 1"/>
          <p:cNvSpPr>
            <a:spLocks noGrp="1"/>
          </p:cNvSpPr>
          <p:nvPr>
            <p:ph type="body" idx="1"/>
          </p:nvPr>
        </p:nvSpPr>
        <p:spPr>
          <a:xfrm>
            <a:off x="1392633" y="1957833"/>
            <a:ext cx="9610000" cy="908459"/>
          </a:xfrm>
        </p:spPr>
        <p:txBody>
          <a:bodyPr/>
          <a:lstStyle/>
          <a:p>
            <a:pPr marL="101598" indent="0">
              <a:buNone/>
            </a:pPr>
            <a:r>
              <a:rPr lang="en-US" sz="1600" b="1" dirty="0">
                <a:latin typeface="Segoe UI" panose="020B0502040204020203" pitchFamily="34" charset="0"/>
                <a:cs typeface="Segoe UI" panose="020B0502040204020203" pitchFamily="34" charset="0"/>
              </a:rPr>
              <a:t>Quicksort </a:t>
            </a:r>
            <a:r>
              <a:rPr lang="en-US" sz="1600" dirty="0">
                <a:latin typeface="Segoe UI" panose="020B0502040204020203" pitchFamily="34" charset="0"/>
                <a:cs typeface="Segoe UI" panose="020B0502040204020203" pitchFamily="34" charset="0"/>
              </a:rPr>
              <a:t>is a divide-and-conquer algorithm. It works by selecting a 'pivot' element from the array and partitioning the other elements into two sub-arrays, according to whether they are less than or greater than the pivot and recursive continue before until you get to the base </a:t>
            </a:r>
            <a:r>
              <a:rPr lang="en-US" sz="1600" dirty="0" smtClean="0">
                <a:latin typeface="Segoe UI" panose="020B0502040204020203" pitchFamily="34" charset="0"/>
                <a:cs typeface="Segoe UI" panose="020B0502040204020203" pitchFamily="34" charset="0"/>
              </a:rPr>
              <a:t>case.</a:t>
            </a:r>
            <a:endParaRPr lang="en-US" sz="1600" dirty="0">
              <a:latin typeface="Segoe UI" panose="020B0502040204020203" pitchFamily="34" charset="0"/>
              <a:cs typeface="Segoe UI" panose="020B0502040204020203" pitchFamily="34" charset="0"/>
            </a:endParaRPr>
          </a:p>
        </p:txBody>
      </p:sp>
      <p:pic>
        <p:nvPicPr>
          <p:cNvPr id="15" name="Picture 14"/>
          <p:cNvPicPr>
            <a:picLocks noChangeAspect="1"/>
          </p:cNvPicPr>
          <p:nvPr/>
        </p:nvPicPr>
        <p:blipFill>
          <a:blip r:embed="rId3"/>
          <a:stretch>
            <a:fillRect/>
          </a:stretch>
        </p:blipFill>
        <p:spPr>
          <a:xfrm>
            <a:off x="1392633" y="3030447"/>
            <a:ext cx="3619500" cy="2209800"/>
          </a:xfrm>
          <a:prstGeom prst="rect">
            <a:avLst/>
          </a:prstGeom>
        </p:spPr>
      </p:pic>
      <p:sp>
        <p:nvSpPr>
          <p:cNvPr id="3" name="TextBox 2"/>
          <p:cNvSpPr txBox="1"/>
          <p:nvPr/>
        </p:nvSpPr>
        <p:spPr>
          <a:xfrm>
            <a:off x="5503985" y="3030447"/>
            <a:ext cx="5257800" cy="2369880"/>
          </a:xfrm>
          <a:prstGeom prst="rect">
            <a:avLst/>
          </a:prstGeom>
          <a:noFill/>
        </p:spPr>
        <p:txBody>
          <a:bodyPr wrap="square" rtlCol="0">
            <a:spAutoFit/>
          </a:bodyPr>
          <a:lstStyle/>
          <a:p>
            <a:r>
              <a:rPr lang="en-US" sz="1600" dirty="0"/>
              <a:t>The most commonly asked question, </a:t>
            </a:r>
            <a:r>
              <a:rPr lang="en-US" sz="1600" dirty="0" smtClean="0"/>
              <a:t>witch </a:t>
            </a:r>
            <a:r>
              <a:rPr lang="en-US" sz="1600" dirty="0"/>
              <a:t>has best performance</a:t>
            </a:r>
            <a:r>
              <a:rPr lang="en-US" sz="1600" dirty="0" smtClean="0"/>
              <a:t>, </a:t>
            </a:r>
            <a:r>
              <a:rPr lang="en-US" sz="1600" dirty="0"/>
              <a:t>quick sort or merge sort. There are certain reasons why the quick sort has better performance</a:t>
            </a:r>
            <a:r>
              <a:rPr lang="en-US" sz="1600" dirty="0" smtClean="0"/>
              <a:t>.</a:t>
            </a:r>
          </a:p>
          <a:p>
            <a:pPr marL="342900" indent="-342900">
              <a:buFont typeface="+mj-lt"/>
              <a:buAutoNum type="arabicPeriod"/>
            </a:pPr>
            <a:r>
              <a:rPr lang="en-US" sz="1600" dirty="0" smtClean="0"/>
              <a:t>Merge sort </a:t>
            </a:r>
            <a:r>
              <a:rPr lang="en-US" sz="1600" dirty="0"/>
              <a:t>uses extra space, quicksort requires little space and exhibits good cache </a:t>
            </a:r>
            <a:r>
              <a:rPr lang="en-US" sz="1600" dirty="0" smtClean="0"/>
              <a:t>locality</a:t>
            </a:r>
          </a:p>
          <a:p>
            <a:pPr marL="342900" indent="-342900">
              <a:buFont typeface="+mj-lt"/>
              <a:buAutoNum type="arabicPeriod"/>
            </a:pPr>
            <a:r>
              <a:rPr lang="en-US" sz="1600" dirty="0"/>
              <a:t>Quick sort is constant is smaller than merge </a:t>
            </a:r>
            <a:r>
              <a:rPr lang="en-US" sz="1600" dirty="0" smtClean="0"/>
              <a:t>sort</a:t>
            </a:r>
          </a:p>
          <a:p>
            <a:pPr marL="342900" indent="-342900">
              <a:buFont typeface="+mj-lt"/>
              <a:buAutoNum type="arabicPeriod"/>
            </a:pPr>
            <a:endParaRPr lang="en-US" sz="1600" dirty="0"/>
          </a:p>
          <a:p>
            <a:r>
              <a:rPr lang="en-US" sz="1600" dirty="0" smtClean="0"/>
              <a:t>But merge sort </a:t>
            </a:r>
            <a:r>
              <a:rPr lang="en-US" dirty="0" smtClean="0"/>
              <a:t>can </a:t>
            </a:r>
            <a:r>
              <a:rPr lang="en-US" dirty="0"/>
              <a:t>be easily adapted to operate on linked lists and very large lists </a:t>
            </a:r>
            <a:r>
              <a:rPr lang="en-US" dirty="0" smtClean="0"/>
              <a:t>with slow access</a:t>
            </a:r>
            <a:endParaRPr lang="en-US" sz="1600" dirty="0"/>
          </a:p>
        </p:txBody>
      </p:sp>
    </p:spTree>
    <p:extLst>
      <p:ext uri="{BB962C8B-B14F-4D97-AF65-F5344CB8AC3E}">
        <p14:creationId xmlns:p14="http://schemas.microsoft.com/office/powerpoint/2010/main" val="1695111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Most popular sort algorithms Big O</a:t>
            </a:r>
            <a:endParaRPr dirty="0">
              <a:latin typeface="Segoe UI" panose="020B0502040204020203" pitchFamily="34" charset="0"/>
              <a:cs typeface="Segoe UI" panose="020B0502040204020203" pitchFamily="34" charset="0"/>
            </a:endParaRPr>
          </a:p>
        </p:txBody>
      </p:sp>
      <p:graphicFrame>
        <p:nvGraphicFramePr>
          <p:cNvPr id="248" name="Google Shape;248;p24"/>
          <p:cNvGraphicFramePr/>
          <p:nvPr>
            <p:extLst>
              <p:ext uri="{D42A27DB-BD31-4B8C-83A1-F6EECF244321}">
                <p14:modId xmlns:p14="http://schemas.microsoft.com/office/powerpoint/2010/main" val="3164479419"/>
              </p:ext>
            </p:extLst>
          </p:nvPr>
        </p:nvGraphicFramePr>
        <p:xfrm>
          <a:off x="1392633" y="1834501"/>
          <a:ext cx="9610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20000"/>
                    </a:ext>
                  </a:extLst>
                </a:gridCol>
                <a:gridCol w="1922000">
                  <a:extLst>
                    <a:ext uri="{9D8B030D-6E8A-4147-A177-3AD203B41FA5}">
                      <a16:colId xmlns:a16="http://schemas.microsoft.com/office/drawing/2014/main" val="20001"/>
                    </a:ext>
                  </a:extLst>
                </a:gridCol>
                <a:gridCol w="1922000">
                  <a:extLst>
                    <a:ext uri="{9D8B030D-6E8A-4147-A177-3AD203B41FA5}">
                      <a16:colId xmlns:a16="http://schemas.microsoft.com/office/drawing/2014/main" val="20002"/>
                    </a:ext>
                  </a:extLst>
                </a:gridCol>
                <a:gridCol w="1922000">
                  <a:extLst>
                    <a:ext uri="{9D8B030D-6E8A-4147-A177-3AD203B41FA5}">
                      <a16:colId xmlns:a16="http://schemas.microsoft.com/office/drawing/2014/main" val="20003"/>
                    </a:ext>
                  </a:extLst>
                </a:gridCol>
                <a:gridCol w="1922000">
                  <a:extLst>
                    <a:ext uri="{9D8B030D-6E8A-4147-A177-3AD203B41FA5}">
                      <a16:colId xmlns:a16="http://schemas.microsoft.com/office/drawing/2014/main" val="496867968"/>
                    </a:ext>
                  </a:extLst>
                </a:gridCol>
              </a:tblGrid>
              <a:tr h="539843">
                <a:tc rowSpan="2">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Sorting algorithms</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gridSpan="3">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Speed</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Memory</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0000"/>
                  </a:ext>
                </a:extLst>
              </a:tr>
              <a:tr h="539843">
                <a:tc vMerge="1">
                  <a:txBody>
                    <a:bodyPr/>
                    <a:lstStyle/>
                    <a:p>
                      <a:pPr marL="0" lvl="0" indent="0" algn="l" rtl="0">
                        <a:spcBef>
                          <a:spcPts val="0"/>
                        </a:spcBef>
                        <a:spcAft>
                          <a:spcPts val="0"/>
                        </a:spcAft>
                        <a:buNone/>
                      </a:pPr>
                      <a:endParaRPr sz="2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Best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Average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Worst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Worst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3244129258"/>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Bubble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Selection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Insertion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endParaRPr lang="en-US"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latin typeface="Segoe UI" panose="020B0502040204020203" pitchFamily="34" charset="0"/>
                          <a:cs typeface="Segoe UI" panose="020B0502040204020203" pitchFamily="34" charset="0"/>
                          <a:sym typeface="Red Hat Text"/>
                        </a:rPr>
                        <a:t>Merge sort</a:t>
                      </a:r>
                      <a:endPar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p>
                  </a:txBody>
                  <a:tcPr marL="121900" marR="121900" marT="91433" marB="91433" anchor="ctr">
                    <a:solidFill>
                      <a:schemeClr val="accent1">
                        <a:lumMod val="40000"/>
                        <a:lumOff val="60000"/>
                      </a:schemeClr>
                    </a:solidFill>
                  </a:tcPr>
                </a:tc>
                <a:extLst>
                  <a:ext uri="{0D108BD9-81ED-4DB2-BD59-A6C34878D82A}">
                    <a16:rowId xmlns:a16="http://schemas.microsoft.com/office/drawing/2014/main" val="1843044245"/>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latin typeface="Segoe UI" panose="020B0502040204020203" pitchFamily="34" charset="0"/>
                          <a:cs typeface="Segoe UI" panose="020B0502040204020203" pitchFamily="34" charset="0"/>
                          <a:sym typeface="Red Hat Text"/>
                        </a:rPr>
                        <a:t>Quick sort</a:t>
                      </a:r>
                      <a:endPar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63986397"/>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9</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699066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yellow">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yellow" id="{93BC4216-78B5-4194-95AD-3BF2EA9D52D2}" vid="{2C482733-1CD9-4786-AFD1-9EEB896DB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Blue-yellow</Template>
  <TotalTime>5881</TotalTime>
  <Words>3452</Words>
  <Application>Microsoft Office PowerPoint</Application>
  <PresentationFormat>Widescreen</PresentationFormat>
  <Paragraphs>580</Paragraphs>
  <Slides>36</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Nirmala UI</vt:lpstr>
      <vt:lpstr>Red Hat Display</vt:lpstr>
      <vt:lpstr>Red Hat Text</vt:lpstr>
      <vt:lpstr>Segoe UI</vt:lpstr>
      <vt:lpstr>Blue-yellow</vt:lpstr>
      <vt:lpstr>Structure</vt:lpstr>
      <vt:lpstr>Introduction to Algorithms</vt:lpstr>
      <vt:lpstr>Algorithms efficiency</vt:lpstr>
      <vt:lpstr>Imagine spaceship problem</vt:lpstr>
      <vt:lpstr>What is Big O</vt:lpstr>
      <vt:lpstr>n! – who need this algorithm?</vt:lpstr>
      <vt:lpstr>Recursion</vt:lpstr>
      <vt:lpstr>Quick sort</vt:lpstr>
      <vt:lpstr>Most popular sort algorithms Big O</vt:lpstr>
      <vt:lpstr>Data structures</vt:lpstr>
      <vt:lpstr>Something about default arrays</vt:lpstr>
      <vt:lpstr>Linked list ( singly, doubly)</vt:lpstr>
      <vt:lpstr>Stack</vt:lpstr>
      <vt:lpstr>Queue</vt:lpstr>
      <vt:lpstr>Trees</vt:lpstr>
      <vt:lpstr>Trees</vt:lpstr>
      <vt:lpstr>Binary search tree</vt:lpstr>
      <vt:lpstr>Binary search tree</vt:lpstr>
      <vt:lpstr>Binary heaps</vt:lpstr>
      <vt:lpstr>Binary Heap</vt:lpstr>
      <vt:lpstr>Binary Heap - storing</vt:lpstr>
      <vt:lpstr>Binary Heap - removing</vt:lpstr>
      <vt:lpstr>Priority Queues</vt:lpstr>
      <vt:lpstr>Hash tables</vt:lpstr>
      <vt:lpstr>Hash tables</vt:lpstr>
      <vt:lpstr>Hash functions</vt:lpstr>
      <vt:lpstr>Hash function / table with prime number</vt:lpstr>
      <vt:lpstr>Dealing with collision</vt:lpstr>
      <vt:lpstr>Hash tables recap</vt:lpstr>
      <vt:lpstr>Dealing with collision</vt:lpstr>
      <vt:lpstr>Graphs</vt:lpstr>
      <vt:lpstr>Graphs</vt:lpstr>
      <vt:lpstr>Graphs Big O</vt:lpstr>
      <vt:lpstr>Graphs</vt:lpstr>
      <vt:lpstr>Graphs</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need Big O notation?</dc:title>
  <dc:creator>User</dc:creator>
  <cp:lastModifiedBy>User</cp:lastModifiedBy>
  <cp:revision>145</cp:revision>
  <dcterms:created xsi:type="dcterms:W3CDTF">2021-04-08T15:07:51Z</dcterms:created>
  <dcterms:modified xsi:type="dcterms:W3CDTF">2021-05-04T08:38:48Z</dcterms:modified>
</cp:coreProperties>
</file>