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1" r:id="rId2"/>
    <p:sldId id="283" r:id="rId3"/>
    <p:sldId id="285" r:id="rId4"/>
    <p:sldId id="286" r:id="rId5"/>
    <p:sldId id="287" r:id="rId6"/>
    <p:sldId id="288" r:id="rId7"/>
    <p:sldId id="257" r:id="rId8"/>
    <p:sldId id="258" r:id="rId9"/>
    <p:sldId id="261" r:id="rId10"/>
    <p:sldId id="282" r:id="rId11"/>
    <p:sldId id="262" r:id="rId12"/>
    <p:sldId id="279" r:id="rId13"/>
    <p:sldId id="271" r:id="rId14"/>
    <p:sldId id="263" r:id="rId15"/>
    <p:sldId id="272" r:id="rId16"/>
    <p:sldId id="265" r:id="rId17"/>
    <p:sldId id="274" r:id="rId18"/>
    <p:sldId id="275" r:id="rId19"/>
    <p:sldId id="266" r:id="rId20"/>
    <p:sldId id="276" r:id="rId21"/>
    <p:sldId id="277" r:id="rId22"/>
    <p:sldId id="264" r:id="rId23"/>
    <p:sldId id="289" r:id="rId24"/>
    <p:sldId id="290" r:id="rId25"/>
    <p:sldId id="291" r:id="rId26"/>
    <p:sldId id="292" r:id="rId27"/>
    <p:sldId id="293" r:id="rId28"/>
    <p:sldId id="267" r:id="rId29"/>
    <p:sldId id="294"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55" d="100"/>
          <a:sy n="55" d="100"/>
        </p:scale>
        <p:origin x="102"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pm"/><Relationship Id="rId2" Type="http://schemas.openxmlformats.org/officeDocument/2006/relationships/image" Target="../media/image15.ppm"/><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learn.javascript.ru/recursion"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164479419"/>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Sorting algorithms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Speed</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Memory</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Best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Average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latin typeface="Segoe UI" panose="020B0502040204020203" pitchFamily="34" charset="0"/>
                          <a:cs typeface="Segoe UI" panose="020B0502040204020203" pitchFamily="34" charset="0"/>
                          <a:sym typeface="Red Hat Text"/>
                        </a:rPr>
                        <a:t>Worst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Bubble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Selection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latin typeface="Segoe UI" panose="020B0502040204020203" pitchFamily="34" charset="0"/>
                          <a:cs typeface="Segoe UI" panose="020B0502040204020203" pitchFamily="34" charset="0"/>
                          <a:sym typeface="Red Hat Text"/>
                        </a:rPr>
                        <a:t>Insertion sort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endParaRPr lang="en-US"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1</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Merge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latin typeface="Segoe UI" panose="020B0502040204020203" pitchFamily="34" charset="0"/>
                          <a:cs typeface="Segoe UI" panose="020B0502040204020203" pitchFamily="34" charset="0"/>
                          <a:sym typeface="Red Hat Text"/>
                        </a:rPr>
                        <a:t>Quick sort</a:t>
                      </a:r>
                      <a:endPar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 * 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Arial"/>
                        </a:rPr>
                        <a:t>n^2</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Segoe UI" panose="020B0502040204020203" pitchFamily="34" charset="0"/>
                          <a:ea typeface="Red Hat Text"/>
                          <a:cs typeface="Segoe UI" panose="020B0502040204020203" pitchFamily="34" charset="0"/>
                          <a:sym typeface="Red Hat Text"/>
                        </a:rPr>
                        <a:t>log(n)</a:t>
                      </a:r>
                      <a:endParaRPr sz="1500" b="0" i="0" u="none" strike="noStrike" cap="none" dirty="0">
                        <a:solidFill>
                          <a:schemeClr val="tx2">
                            <a:lumMod val="10000"/>
                          </a:schemeClr>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10</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9610166" cy="855705"/>
          </a:xfrm>
          <a:prstGeom prst="rect">
            <a:avLst/>
          </a:prstGeom>
        </p:spPr>
        <p:txBody>
          <a:bodyPr spcFirstLastPara="1" wrap="square" lIns="0" tIns="0" rIns="0" bIns="0" anchor="t" anchorCtr="0">
            <a:noAutofit/>
          </a:bodyPr>
          <a:lstStyle/>
          <a:p>
            <a:pPr marL="87313"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
        <p:nvSpPr>
          <p:cNvPr id="10" name="Google Shape;119;p17"/>
          <p:cNvSpPr txBox="1">
            <a:spLocks noGrp="1"/>
          </p:cNvSpPr>
          <p:nvPr>
            <p:ph type="body" idx="1"/>
          </p:nvPr>
        </p:nvSpPr>
        <p:spPr>
          <a:xfrm>
            <a:off x="1392467" y="2936870"/>
            <a:ext cx="9610000" cy="3006729"/>
          </a:xfrm>
          <a:prstGeom prst="rect">
            <a:avLst/>
          </a:prstGeom>
        </p:spPr>
        <p:txBody>
          <a:bodyPr spcFirstLastPara="1" wrap="square" lIns="0" tIns="0" rIns="0" bIns="0" anchor="t" anchorCtr="0">
            <a:noAutofit/>
          </a:bodyPr>
          <a:lstStyle/>
          <a:p>
            <a:pPr marL="101598" indent="0">
              <a:buNone/>
            </a:pP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Algorithm</a:t>
            </a:r>
            <a:r>
              <a:rPr lang="en-US" sz="32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 </a:t>
            </a:r>
            <a:r>
              <a:rPr lang="en-US" sz="2000" b="1" dirty="0">
                <a:solidFill>
                  <a:schemeClr val="accent4"/>
                </a:solidFill>
                <a:latin typeface="Nirmala UI" panose="020B0502040204020203" pitchFamily="34" charset="0"/>
                <a:ea typeface="Nirmala UI" panose="020B0502040204020203" pitchFamily="34" charset="0"/>
                <a:cs typeface="Nirmala UI" panose="020B0502040204020203" pitchFamily="34" charset="0"/>
                <a:sym typeface="Red Hat Display"/>
              </a:rPr>
              <a:t>properties</a:t>
            </a:r>
          </a:p>
          <a:p>
            <a:pPr marL="101598" indent="0">
              <a:buNone/>
            </a:pPr>
            <a:r>
              <a:rPr lang="en-US" sz="1600" dirty="0" smtClean="0">
                <a:latin typeface="Segoe UI" panose="020B0502040204020203" pitchFamily="34" charset="0"/>
                <a:cs typeface="Segoe UI" panose="020B0502040204020203" pitchFamily="34" charset="0"/>
              </a:rPr>
              <a:t>Various </a:t>
            </a:r>
            <a:r>
              <a:rPr lang="en-US" sz="1600" dirty="0">
                <a:latin typeface="Segoe UI" panose="020B0502040204020203" pitchFamily="34" charset="0"/>
                <a:cs typeface="Segoe UI" panose="020B0502040204020203" pitchFamily="34" charset="0"/>
              </a:rPr>
              <a:t>definitions of an algorithm, explicitly or implicitly, contain the following set of general </a:t>
            </a:r>
            <a:r>
              <a:rPr lang="en-US" sz="1600" dirty="0" smtClean="0">
                <a:latin typeface="Segoe UI" panose="020B0502040204020203" pitchFamily="34" charset="0"/>
                <a:cs typeface="Segoe UI" panose="020B0502040204020203" pitchFamily="34" charset="0"/>
              </a:rPr>
              <a:t>requirements</a:t>
            </a:r>
          </a:p>
          <a:p>
            <a:pPr marL="101598" indent="0">
              <a:buNone/>
            </a:pPr>
            <a:endParaRPr lang="en"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The </a:t>
            </a:r>
            <a:r>
              <a:rPr lang="en-US" sz="1600"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sz="1600" dirty="0" smtClean="0">
                <a:latin typeface="Segoe UI" panose="020B0502040204020203" pitchFamily="34" charset="0"/>
                <a:cs typeface="Segoe UI" panose="020B0502040204020203" pitchFamily="34" charset="0"/>
              </a:rPr>
              <a:t>steps</a:t>
            </a:r>
          </a:p>
          <a:p>
            <a:r>
              <a:rPr lang="en-US" sz="1600" dirty="0">
                <a:latin typeface="Segoe UI" panose="020B0502040204020203" pitchFamily="34" charset="0"/>
                <a:cs typeface="Segoe UI" panose="020B0502040204020203" pitchFamily="34" charset="0"/>
              </a:rPr>
              <a:t>The algorithm should be applicable to different sets of initial data</a:t>
            </a:r>
            <a:r>
              <a:rPr lang="en-US" sz="1600" dirty="0" smtClean="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The algorithm should produce the same result for the same input data</a:t>
            </a:r>
            <a:r>
              <a:rPr lang="en-US" sz="1600" dirty="0" smtClean="0">
                <a:latin typeface="Segoe UI" panose="020B0502040204020203" pitchFamily="34" charset="0"/>
                <a:cs typeface="Segoe UI" panose="020B0502040204020203" pitchFamily="34" charset="0"/>
              </a:rPr>
              <a:t>.</a:t>
            </a:r>
            <a:endParaRPr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1312907"/>
          </a:xfrm>
        </p:spPr>
        <p:txBody>
          <a:bodyPr/>
          <a:lstStyle/>
          <a:p>
            <a:pPr marL="76200" indent="0">
              <a:buNone/>
            </a:pPr>
            <a:r>
              <a:rPr lang="en-US" sz="1400" dirty="0" smtClean="0">
                <a:latin typeface="Segoe UI" panose="020B0502040204020203" pitchFamily="34" charset="0"/>
                <a:cs typeface="Segoe UI" panose="020B0502040204020203" pitchFamily="34" charset="0"/>
              </a:rPr>
              <a:t>Terminology</a:t>
            </a:r>
          </a:p>
          <a:p>
            <a:r>
              <a:rPr lang="en-US" sz="1400" dirty="0" smtClean="0">
                <a:latin typeface="Segoe UI" panose="020B0502040204020203" pitchFamily="34" charset="0"/>
                <a:cs typeface="Segoe UI" panose="020B0502040204020203" pitchFamily="34" charset="0"/>
              </a:rPr>
              <a:t>Vertex – a node</a:t>
            </a:r>
          </a:p>
          <a:p>
            <a:r>
              <a:rPr lang="en-US" sz="1400" dirty="0" smtClean="0">
                <a:latin typeface="Segoe UI" panose="020B0502040204020203" pitchFamily="34" charset="0"/>
                <a:cs typeface="Segoe UI" panose="020B0502040204020203" pitchFamily="34" charset="0"/>
              </a:rPr>
              <a:t>Edge – connection between nodes</a:t>
            </a:r>
          </a:p>
          <a:p>
            <a:r>
              <a:rPr lang="en-US" sz="1400"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sz="1400" dirty="0" smtClean="0">
                <a:latin typeface="Segoe UI" panose="020B0502040204020203" pitchFamily="34" charset="0"/>
                <a:cs typeface="Segoe UI" panose="020B0502040204020203" pitchFamily="34" charset="0"/>
              </a:rPr>
              <a:t>Directed / Undirected – directions assigned to distanced </a:t>
            </a:r>
            <a:r>
              <a:rPr lang="en-US" sz="1400" dirty="0">
                <a:latin typeface="Segoe UI" panose="020B0502040204020203" pitchFamily="34" charset="0"/>
                <a:cs typeface="Segoe UI" panose="020B0502040204020203" pitchFamily="34" charset="0"/>
              </a:rPr>
              <a:t>between vertices (one way </a:t>
            </a:r>
            <a:r>
              <a:rPr lang="en-US" sz="1400" dirty="0" smtClean="0">
                <a:latin typeface="Segoe UI" panose="020B0502040204020203" pitchFamily="34" charset="0"/>
                <a:cs typeface="Segoe UI" panose="020B0502040204020203" pitchFamily="34" charset="0"/>
              </a:rPr>
              <a:t>street / friends </a:t>
            </a:r>
            <a:r>
              <a:rPr lang="en-US" sz="1400" dirty="0">
                <a:latin typeface="Segoe UI" panose="020B0502040204020203" pitchFamily="34" charset="0"/>
                <a:cs typeface="Segoe UI" panose="020B0502040204020203" pitchFamily="34" charset="0"/>
              </a:rPr>
              <a:t>on </a:t>
            </a:r>
            <a:r>
              <a:rPr lang="en-US" sz="1400" dirty="0" smtClean="0">
                <a:latin typeface="Segoe UI" panose="020B0502040204020203" pitchFamily="34" charset="0"/>
                <a:cs typeface="Segoe UI" panose="020B0502040204020203" pitchFamily="34" charset="0"/>
              </a:rPr>
              <a:t>Facebook )</a:t>
            </a:r>
          </a:p>
          <a:p>
            <a:endParaRPr lang="en-US" sz="1400" dirty="0">
              <a:latin typeface="Segoe UI" panose="020B0502040204020203" pitchFamily="34" charset="0"/>
              <a:cs typeface="Segoe UI" panose="020B0502040204020203" pitchFamily="34" charset="0"/>
            </a:endParaRPr>
          </a:p>
          <a:p>
            <a:pPr marL="76200" indent="0">
              <a:buNone/>
            </a:pPr>
            <a:endParaRPr lang="en-US" sz="1400" dirty="0" smtClean="0">
              <a:latin typeface="Segoe UI" panose="020B0502040204020203" pitchFamily="34" charset="0"/>
              <a:cs typeface="Segoe UI" panose="020B0502040204020203" pitchFamily="34" charset="0"/>
            </a:endParaRPr>
          </a:p>
        </p:txBody>
      </p:sp>
      <p:sp>
        <p:nvSpPr>
          <p:cNvPr id="9" name="TextBox 8"/>
          <p:cNvSpPr txBox="1"/>
          <p:nvPr/>
        </p:nvSpPr>
        <p:spPr>
          <a:xfrm>
            <a:off x="175845" y="2409092"/>
            <a:ext cx="7034313" cy="646331"/>
          </a:xfrm>
          <a:prstGeom prst="rect">
            <a:avLst/>
          </a:prstGeom>
          <a:noFill/>
        </p:spPr>
        <p:txBody>
          <a:bodyPr wrap="square" rtlCol="0">
            <a:spAutoFit/>
          </a:bodyPr>
          <a:lstStyle/>
          <a:p>
            <a:r>
              <a:rPr lang="en-US" dirty="0" smtClean="0"/>
              <a:t>Adjacency matrix – </a:t>
            </a:r>
            <a:r>
              <a:rPr lang="en-US" dirty="0" smtClean="0">
                <a:solidFill>
                  <a:srgbClr val="FF0000"/>
                </a:solidFill>
              </a:rPr>
              <a:t>only for undirected graph</a:t>
            </a:r>
          </a:p>
          <a:p>
            <a:r>
              <a:rPr lang="en-US" dirty="0" smtClean="0"/>
              <a:t>Adjacency lists(can use hash tables if keys in not numbers)</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0113"/>
            <a:ext cx="4511187" cy="341788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59" y="2409092"/>
            <a:ext cx="4799682" cy="3116970"/>
          </a:xfrm>
          <a:prstGeom prst="rect">
            <a:avLst/>
          </a:prstGeom>
        </p:spPr>
      </p:pic>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Graphs Big </a:t>
            </a:r>
            <a:r>
              <a:rPr lang="en-US" dirty="0">
                <a:latin typeface="Segoe UI" panose="020B0502040204020203" pitchFamily="34" charset="0"/>
                <a:cs typeface="Segoe UI" panose="020B0502040204020203" pitchFamily="34" charset="0"/>
              </a:rPr>
              <a:t>O</a:t>
            </a:r>
          </a:p>
        </p:txBody>
      </p:sp>
      <p:sp>
        <p:nvSpPr>
          <p:cNvPr id="3" name="Content Placeholder 2"/>
          <p:cNvSpPr>
            <a:spLocks noGrp="1"/>
          </p:cNvSpPr>
          <p:nvPr>
            <p:ph idx="1"/>
          </p:nvPr>
        </p:nvSpPr>
        <p:spPr>
          <a:xfrm>
            <a:off x="284802" y="1096187"/>
            <a:ext cx="9610000" cy="3676800"/>
          </a:xfrm>
        </p:spPr>
        <p:txBody>
          <a:bodyPr/>
          <a:lstStyle/>
          <a:p>
            <a:r>
              <a:rPr lang="en-US" dirty="0" smtClean="0">
                <a:latin typeface="Segoe UI" panose="020B0502040204020203" pitchFamily="34" charset="0"/>
                <a:cs typeface="Segoe UI" panose="020B0502040204020203" pitchFamily="34" charset="0"/>
              </a:rPr>
              <a:t>| V | - number of vertices</a:t>
            </a:r>
          </a:p>
          <a:p>
            <a:r>
              <a:rPr lang="en-US" dirty="0" smtClean="0">
                <a:latin typeface="Segoe UI" panose="020B0502040204020203" pitchFamily="34" charset="0"/>
                <a:cs typeface="Segoe UI" panose="020B0502040204020203" pitchFamily="34" charset="0"/>
              </a:rPr>
              <a:t>| E | - number of edges</a:t>
            </a:r>
          </a:p>
          <a:p>
            <a:endParaRPr lang="en-US" dirty="0">
              <a:latin typeface="Segoe UI" panose="020B0502040204020203" pitchFamily="34" charset="0"/>
              <a:cs typeface="Segoe UI" panose="020B0502040204020203" pitchFamily="34" charset="0"/>
            </a:endParaRPr>
          </a:p>
          <a:p>
            <a:pPr marL="76200" indent="0">
              <a:buNone/>
            </a:pPr>
            <a:endParaRPr lang="en-US" dirty="0">
              <a:latin typeface="Segoe UI" panose="020B0502040204020203" pitchFamily="34" charset="0"/>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7576466"/>
              </p:ext>
            </p:extLst>
          </p:nvPr>
        </p:nvGraphicFramePr>
        <p:xfrm>
          <a:off x="306787" y="2291496"/>
          <a:ext cx="5766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64851094"/>
                    </a:ext>
                  </a:extLst>
                </a:gridCol>
                <a:gridCol w="1922000">
                  <a:extLst>
                    <a:ext uri="{9D8B030D-6E8A-4147-A177-3AD203B41FA5}">
                      <a16:colId xmlns:a16="http://schemas.microsoft.com/office/drawing/2014/main" val="1353966151"/>
                    </a:ext>
                  </a:extLst>
                </a:gridCol>
                <a:gridCol w="1922000">
                  <a:extLst>
                    <a:ext uri="{9D8B030D-6E8A-4147-A177-3AD203B41FA5}">
                      <a16:colId xmlns:a16="http://schemas.microsoft.com/office/drawing/2014/main" val="2043248338"/>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Operation</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 Adjacency lists</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Arial"/>
                        </a:rPr>
                        <a:t>Adjacency matrix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Add edge</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vertex</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74292767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Remove edge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968978206"/>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Query</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O(1)</a:t>
                      </a:r>
                      <a:endParaRPr sz="1400" b="0" i="0" u="none" strike="noStrike" cap="none" dirty="0">
                        <a:solidFill>
                          <a:schemeClr val="tx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bg1"/>
                    </a:solidFill>
                  </a:tcPr>
                </a:tc>
                <a:extLst>
                  <a:ext uri="{0D108BD9-81ED-4DB2-BD59-A6C34878D82A}">
                    <a16:rowId xmlns:a16="http://schemas.microsoft.com/office/drawing/2014/main" val="2927654351"/>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Storage</a:t>
                      </a: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 | + | E | )</a:t>
                      </a:r>
                    </a:p>
                  </a:txBody>
                  <a:tcPr marL="121900" marR="121900" marT="91433" marB="91433"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tx1"/>
                          </a:solidFill>
                          <a:latin typeface="Segoe UI" panose="020B0502040204020203" pitchFamily="34" charset="0"/>
                          <a:ea typeface="Red Hat Text"/>
                          <a:cs typeface="Segoe UI" panose="020B0502040204020203" pitchFamily="34" charset="0"/>
                          <a:sym typeface="Red Hat Text"/>
                        </a:rPr>
                        <a:t>O( | V^2 | )</a:t>
                      </a:r>
                    </a:p>
                  </a:txBody>
                  <a:tcPr marL="121900" marR="121900" marT="91433" marB="91433" anchor="ctr">
                    <a:solidFill>
                      <a:schemeClr val="bg1"/>
                    </a:solidFill>
                  </a:tcPr>
                </a:tc>
                <a:extLst>
                  <a:ext uri="{0D108BD9-81ED-4DB2-BD59-A6C34878D82A}">
                    <a16:rowId xmlns:a16="http://schemas.microsoft.com/office/drawing/2014/main" val="412123264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90248590"/>
              </p:ext>
            </p:extLst>
          </p:nvPr>
        </p:nvGraphicFramePr>
        <p:xfrm>
          <a:off x="6425998" y="2291495"/>
          <a:ext cx="5039170" cy="2359818"/>
        </p:xfrm>
        <a:graphic>
          <a:graphicData uri="http://schemas.openxmlformats.org/drawingml/2006/table">
            <a:tbl>
              <a:tblPr>
                <a:tableStyleId>{775DCB02-9BB8-47FD-8907-85C794F793BA}</a:tableStyleId>
              </a:tblPr>
              <a:tblGrid>
                <a:gridCol w="2519585">
                  <a:extLst>
                    <a:ext uri="{9D8B030D-6E8A-4147-A177-3AD203B41FA5}">
                      <a16:colId xmlns:a16="http://schemas.microsoft.com/office/drawing/2014/main" val="64851094"/>
                    </a:ext>
                  </a:extLst>
                </a:gridCol>
                <a:gridCol w="2519585">
                  <a:extLst>
                    <a:ext uri="{9D8B030D-6E8A-4147-A177-3AD203B41FA5}">
                      <a16:colId xmlns:a16="http://schemas.microsoft.com/office/drawing/2014/main" val="1353966151"/>
                    </a:ext>
                  </a:extLst>
                </a:gridCol>
              </a:tblGrid>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List</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Matric</a:t>
                      </a:r>
                      <a:endParaRPr sz="1500" b="0"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tc>
                <a:extLst>
                  <a:ext uri="{0D108BD9-81ED-4DB2-BD59-A6C34878D82A}">
                    <a16:rowId xmlns:a16="http://schemas.microsoft.com/office/drawing/2014/main" val="130843531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Can take up less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Takes up more space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617843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Faster to iterate over edges</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3">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iterate over al edges</a:t>
                      </a:r>
                    </a:p>
                  </a:txBody>
                  <a:tcPr marL="121900" marR="121900" marT="91433" marB="91433" anchor="ctr">
                    <a:solidFill>
                      <a:schemeClr val="accent6">
                        <a:lumMod val="60000"/>
                        <a:lumOff val="40000"/>
                      </a:schemeClr>
                    </a:solidFill>
                  </a:tcPr>
                </a:tc>
                <a:extLst>
                  <a:ext uri="{0D108BD9-81ED-4DB2-BD59-A6C34878D82A}">
                    <a16:rowId xmlns:a16="http://schemas.microsoft.com/office/drawing/2014/main" val="142013301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Slow to lookup specific edge</a:t>
                      </a:r>
                      <a:endParaRPr sz="1500" b="0" i="0" u="none" strike="noStrike" cap="none" dirty="0">
                        <a:solidFill>
                          <a:schemeClr val="bg1"/>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bg1"/>
                          </a:solidFill>
                          <a:latin typeface="Segoe UI" panose="020B0502040204020203" pitchFamily="34" charset="0"/>
                          <a:ea typeface="Red Hat Text"/>
                          <a:cs typeface="Segoe UI" panose="020B0502040204020203" pitchFamily="34" charset="0"/>
                          <a:sym typeface="Red Hat Text"/>
                        </a:rPr>
                        <a:t>Fast to lookup specific edge</a:t>
                      </a:r>
                    </a:p>
                  </a:txBody>
                  <a:tcPr marL="121900" marR="121900" marT="91433" marB="91433" anchor="ctr">
                    <a:solidFill>
                      <a:schemeClr val="accent3">
                        <a:lumMod val="75000"/>
                      </a:schemeClr>
                    </a:solidFill>
                  </a:tcPr>
                </a:tc>
                <a:extLst>
                  <a:ext uri="{0D108BD9-81ED-4DB2-BD59-A6C34878D82A}">
                    <a16:rowId xmlns:a16="http://schemas.microsoft.com/office/drawing/2014/main" val="742927673"/>
                  </a:ext>
                </a:extLst>
              </a:tr>
            </a:tbl>
          </a:graphicData>
        </a:graphic>
      </p:graphicFrame>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4" name="Content Placeholder 3"/>
          <p:cNvSpPr>
            <a:spLocks noGrp="1"/>
          </p:cNvSpPr>
          <p:nvPr>
            <p:ph idx="1"/>
          </p:nvPr>
        </p:nvSpPr>
        <p:spPr>
          <a:xfrm>
            <a:off x="0" y="844400"/>
            <a:ext cx="9610000" cy="5890508"/>
          </a:xfrm>
        </p:spPr>
        <p:txBody>
          <a:bodyPr/>
          <a:lstStyle/>
          <a:p>
            <a:pPr marL="76200" indent="0">
              <a:buNone/>
            </a:pPr>
            <a:r>
              <a:rPr lang="en-US" sz="1200" dirty="0" smtClean="0">
                <a:latin typeface="Segoe UI" panose="020B0502040204020203" pitchFamily="34" charset="0"/>
                <a:cs typeface="Segoe UI" panose="020B0502040204020203" pitchFamily="34" charset="0"/>
              </a:rPr>
              <a:t>We do implementation of adjacency list – because in real-world tends to lend itself to sparser and larger graphs</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Class Graph {</a:t>
            </a:r>
          </a:p>
          <a:p>
            <a:pPr marL="76200" indent="0">
              <a:buNone/>
            </a:pPr>
            <a:r>
              <a:rPr lang="en-US" sz="1200" dirty="0" smtClean="0">
                <a:latin typeface="Segoe UI" panose="020B0502040204020203" pitchFamily="34" charset="0"/>
                <a:cs typeface="Segoe UI" panose="020B0502040204020203" pitchFamily="34" charset="0"/>
              </a:rPr>
              <a:t>	constructor()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	this.adjacencyList = {}</a:t>
            </a:r>
          </a:p>
          <a:p>
            <a:pPr marL="76200" indent="0">
              <a:buNone/>
            </a:pPr>
            <a:r>
              <a:rPr lang="en-US" sz="1200" dirty="0">
                <a:latin typeface="Segoe UI" panose="020B0502040204020203" pitchFamily="34" charset="0"/>
                <a:cs typeface="Segoe UI" panose="020B0502040204020203" pitchFamily="34" charset="0"/>
              </a:rPr>
              <a:t>	</a:t>
            </a:r>
            <a:r>
              <a:rPr lang="en-US" sz="1200" dirty="0" smtClean="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t>
            </a:r>
          </a:p>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Adding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addVertex,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It should add a key to the adjacency list with the name of the vertex and set its value to be an empty array</a:t>
            </a:r>
          </a:p>
          <a:p>
            <a:pPr marL="76200" indent="0">
              <a:buNone/>
            </a:pPr>
            <a:r>
              <a:rPr lang="en-US" sz="1200" dirty="0" smtClean="0">
                <a:latin typeface="Segoe UI" panose="020B0502040204020203" pitchFamily="34" charset="0"/>
                <a:cs typeface="Segoe UI" panose="020B0502040204020203" pitchFamily="34" charset="0"/>
              </a:rPr>
              <a:t>Add a edge</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Write a method called addEdge,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Find in the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v1 | v2, and push v2 | v1 to v1 |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Handle errors / invalid vertices / duplicates</a:t>
            </a:r>
          </a:p>
          <a:p>
            <a:pPr marL="76200" indent="0">
              <a:buNone/>
            </a:pPr>
            <a:r>
              <a:rPr lang="en-US" sz="1200" dirty="0" smtClean="0">
                <a:latin typeface="Segoe UI" panose="020B0502040204020203" pitchFamily="34" charset="0"/>
                <a:cs typeface="Segoe UI" panose="020B0502040204020203" pitchFamily="34" charset="0"/>
              </a:rPr>
              <a:t>Removing an edge</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removeEdge</a:t>
            </a:r>
            <a:r>
              <a:rPr lang="en-US" sz="1200" dirty="0">
                <a:latin typeface="Segoe UI" panose="020B0502040204020203" pitchFamily="34" charset="0"/>
                <a:cs typeface="Segoe UI" panose="020B0502040204020203" pitchFamily="34" charset="0"/>
              </a:rPr>
              <a:t>, witch accept two vertices(v1, v2)</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Reassign key of v1 | v2 to be an array that does not contain v2 | v1</a:t>
            </a:r>
          </a:p>
          <a:p>
            <a:pPr marL="419100" indent="-342900">
              <a:buFont typeface="+mj-lt"/>
              <a:buAutoNum type="arabicPeriod"/>
            </a:pPr>
            <a:r>
              <a:rPr lang="en-US" sz="1200" dirty="0">
                <a:latin typeface="Segoe UI" panose="020B0502040204020203" pitchFamily="34" charset="0"/>
                <a:cs typeface="Segoe UI" panose="020B0502040204020203" pitchFamily="34" charset="0"/>
              </a:rPr>
              <a:t>Handle errors / invalid vertices</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Remove an vertex</a:t>
            </a:r>
          </a:p>
          <a:p>
            <a:pPr marL="419100" indent="-342900">
              <a:buFont typeface="+mj-lt"/>
              <a:buAutoNum type="arabicPeriod"/>
            </a:pPr>
            <a:r>
              <a:rPr lang="en-US" sz="1200" dirty="0">
                <a:latin typeface="Segoe UI" panose="020B0502040204020203" pitchFamily="34" charset="0"/>
                <a:cs typeface="Segoe UI" panose="020B0502040204020203" pitchFamily="34" charset="0"/>
              </a:rPr>
              <a:t>Write a method called </a:t>
            </a:r>
            <a:r>
              <a:rPr lang="en-US" sz="1200" dirty="0" smtClean="0">
                <a:latin typeface="Segoe UI" panose="020B0502040204020203" pitchFamily="34" charset="0"/>
                <a:cs typeface="Segoe UI" panose="020B0502040204020203" pitchFamily="34" charset="0"/>
              </a:rPr>
              <a:t>removeVertex</a:t>
            </a:r>
            <a:r>
              <a:rPr lang="en-US" sz="1200" dirty="0">
                <a:latin typeface="Segoe UI" panose="020B0502040204020203" pitchFamily="34" charset="0"/>
                <a:cs typeface="Segoe UI" panose="020B0502040204020203" pitchFamily="34" charset="0"/>
              </a:rPr>
              <a:t>, witch accepts a name of a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Loop as long as there are any other vertices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Inside of the loop, call our remove edge function with the vertex we are removing and any values in the adjacency list for that vertex</a:t>
            </a:r>
          </a:p>
          <a:p>
            <a:pPr marL="419100" indent="-342900">
              <a:buFont typeface="+mj-lt"/>
              <a:buAutoNum type="arabicPeriod"/>
            </a:pPr>
            <a:r>
              <a:rPr lang="en-US" sz="1200" dirty="0" smtClean="0">
                <a:latin typeface="Segoe UI" panose="020B0502040204020203" pitchFamily="34" charset="0"/>
                <a:cs typeface="Segoe UI" panose="020B0502040204020203" pitchFamily="34" charset="0"/>
              </a:rPr>
              <a:t>Delete the key in </a:t>
            </a:r>
            <a:r>
              <a:rPr lang="en-US" sz="1200" dirty="0">
                <a:latin typeface="Segoe UI" panose="020B0502040204020203" pitchFamily="34" charset="0"/>
                <a:cs typeface="Segoe UI" panose="020B0502040204020203" pitchFamily="34" charset="0"/>
              </a:rPr>
              <a:t>adjacency list </a:t>
            </a:r>
            <a:r>
              <a:rPr lang="en-US" sz="1200" dirty="0" smtClean="0">
                <a:latin typeface="Segoe UI" panose="020B0502040204020203" pitchFamily="34" charset="0"/>
                <a:cs typeface="Segoe UI" panose="020B0502040204020203" pitchFamily="34" charset="0"/>
              </a:rPr>
              <a:t> for that vertex(optional)</a:t>
            </a:r>
            <a:endParaRPr lang="en-US"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825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522385320"/>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Only ok</a:t>
                      </a:r>
                      <a:endParaRPr lang="en-US" sz="1800" b="1" i="0" u="none" strike="noStrike" cap="none" dirty="0">
                        <a:solidFill>
                          <a:schemeClr val="tx1">
                            <a:lumMod val="10000"/>
                            <a:lumOff val="90000"/>
                          </a:schemeClr>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tx1">
                              <a:lumMod val="10000"/>
                              <a:lumOff val="90000"/>
                            </a:schemeClr>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4092108054"/>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3475813"/>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solidFill>
                  <a:srgbClr val="7030A0"/>
                </a:solidFill>
                <a:latin typeface="Segoe UI" panose="020B0502040204020203" pitchFamily="34" charset="0"/>
                <a:cs typeface="Segoe UI" panose="020B0502040204020203" pitchFamily="34" charset="0"/>
              </a:rPr>
              <a:t>All </a:t>
            </a:r>
            <a:r>
              <a:rPr lang="en-US" sz="1600" dirty="0">
                <a:solidFill>
                  <a:srgbClr val="7030A0"/>
                </a:solidFill>
                <a:latin typeface="Segoe UI" panose="020B0502040204020203" pitchFamily="34" charset="0"/>
                <a:cs typeface="Segoe UI" panose="020B0502040204020203" pitchFamily="34" charset="0"/>
              </a:rPr>
              <a:t>distances are summed up, after which the path with the shortest </a:t>
            </a:r>
            <a:r>
              <a:rPr lang="en-US" sz="1600" dirty="0" smtClean="0">
                <a:solidFill>
                  <a:srgbClr val="7030A0"/>
                </a:solidFill>
                <a:latin typeface="Segoe UI" panose="020B0502040204020203" pitchFamily="34" charset="0"/>
                <a:cs typeface="Segoe UI" panose="020B0502040204020203" pitchFamily="34" charset="0"/>
              </a:rPr>
              <a:t>distance.</a:t>
            </a:r>
          </a:p>
          <a:p>
            <a:pPr marL="101598" indent="0">
              <a:buNone/>
            </a:pPr>
            <a:r>
              <a:rPr lang="en-US" sz="1600" dirty="0" smtClean="0">
                <a:latin typeface="Segoe UI" panose="020B0502040204020203" pitchFamily="34" charset="0"/>
                <a:cs typeface="Segoe UI" panose="020B0502040204020203" pitchFamily="34" charset="0"/>
              </a:rPr>
              <a:t>For </a:t>
            </a:r>
            <a:r>
              <a:rPr lang="en-US" sz="1600" dirty="0">
                <a:latin typeface="Segoe UI" panose="020B0502040204020203" pitchFamily="34" charset="0"/>
                <a:cs typeface="Segoe UI" panose="020B0502040204020203" pitchFamily="34" charset="0"/>
              </a:rPr>
              <a:t>5 cities, 120 permutations can be created, so solving the problem for 5 cities will require 120 operations. </a:t>
            </a:r>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for 7 cities, 5040 operations are required already! In 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t>
            </a:r>
            <a:r>
              <a:rPr lang="en-US" sz="1600" dirty="0">
                <a:latin typeface="Segoe UI" panose="020B0502040204020203" pitchFamily="34" charset="0"/>
                <a:cs typeface="Segoe UI" panose="020B0502040204020203" pitchFamily="34" charset="0"/>
              </a:rPr>
              <a:t>its 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1" y="1815584"/>
            <a:ext cx="10515600" cy="1200329"/>
          </a:xfrm>
          <a:prstGeom prst="rect">
            <a:avLst/>
          </a:prstGeom>
        </p:spPr>
        <p:txBody>
          <a:bodyPr wrap="square">
            <a:spAutoFit/>
          </a:bodyPr>
          <a:lstStyle/>
          <a:p>
            <a:r>
              <a:rPr lang="en-US" dirty="0" smtClean="0">
                <a:latin typeface="Segoe UI" panose="020B0502040204020203" pitchFamily="34" charset="0"/>
                <a:cs typeface="Segoe UI" panose="020B0502040204020203" pitchFamily="34" charset="0"/>
              </a:rPr>
              <a:t>Divide-and-conquer </a:t>
            </a:r>
            <a:r>
              <a:rPr lang="en-US" dirty="0">
                <a:latin typeface="Segoe UI" panose="020B0502040204020203" pitchFamily="34" charset="0"/>
                <a:cs typeface="Segoe UI" panose="020B0502040204020203" pitchFamily="34" charset="0"/>
              </a:rPr>
              <a:t>- This paradigm, divide-and-conquer, breaks a problem into subproblems that are similar to the original problem, </a:t>
            </a:r>
            <a:r>
              <a:rPr lang="en-US" b="1" dirty="0">
                <a:latin typeface="Segoe UI" panose="020B0502040204020203" pitchFamily="34" charset="0"/>
                <a:cs typeface="Segoe UI" panose="020B0502040204020203" pitchFamily="34" charset="0"/>
              </a:rPr>
              <a:t>recursively</a:t>
            </a:r>
            <a:r>
              <a:rPr lang="en-US" dirty="0">
                <a:latin typeface="Segoe UI" panose="020B0502040204020203" pitchFamily="34" charset="0"/>
                <a:cs typeface="Segoe UI" panose="020B0502040204020203" pitchFamily="34" charset="0"/>
              </a:rPr>
              <a:t> solves the subproblems, and finally combines the solutions to the subproblems to solve the original problem.</a:t>
            </a:r>
          </a:p>
          <a:p>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a:t>
            </a:r>
          </a:p>
        </p:txBody>
      </p:sp>
      <p:sp>
        <p:nvSpPr>
          <p:cNvPr id="4" name="Title 1"/>
          <p:cNvSpPr txBox="1">
            <a:spLocks/>
          </p:cNvSpPr>
          <p:nvPr/>
        </p:nvSpPr>
        <p:spPr>
          <a:xfrm>
            <a:off x="1392634" y="4190500"/>
            <a:ext cx="9610000" cy="84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1pPr>
            <a:lvl2pPr marR="0" lvl="1"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2pPr>
            <a:lvl3pPr marR="0" lvl="2"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3pPr>
            <a:lvl4pPr marR="0" lvl="3"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4pPr>
            <a:lvl5pPr marR="0" lvl="4"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5pPr>
            <a:lvl6pPr marR="0" lvl="5"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6pPr>
            <a:lvl7pPr marR="0" lvl="6"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7pPr>
            <a:lvl8pPr marR="0" lvl="7"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8pPr>
            <a:lvl9pPr marR="0" lvl="8" algn="l" rtl="0" eaLnBrk="1" hangingPunct="1">
              <a:lnSpc>
                <a:spcPct val="90000"/>
              </a:lnSpc>
              <a:spcBef>
                <a:spcPts val="0"/>
              </a:spcBef>
              <a:spcAft>
                <a:spcPts val="0"/>
              </a:spcAft>
              <a:buClr>
                <a:schemeClr val="accent4"/>
              </a:buClr>
              <a:buSzPts val="3200"/>
              <a:buFont typeface="Red Hat Display"/>
              <a:buNone/>
              <a:defRPr sz="3200" b="1" i="0" u="none" strike="noStrike" cap="none">
                <a:solidFill>
                  <a:schemeClr val="accent4"/>
                </a:solidFill>
                <a:latin typeface="Red Hat Display"/>
                <a:ea typeface="Red Hat Display"/>
                <a:cs typeface="Red Hat Display"/>
                <a:sym typeface="Red Hat Display"/>
              </a:defRPr>
            </a:lvl9pPr>
          </a:lstStyle>
          <a:p>
            <a:r>
              <a:rPr lang="en-US" kern="0" smtClean="0">
                <a:latin typeface="Segoe UI" panose="020B0502040204020203" pitchFamily="34" charset="0"/>
                <a:cs typeface="Segoe UI" panose="020B0502040204020203" pitchFamily="34" charset="0"/>
              </a:rPr>
              <a:t>Recursion</a:t>
            </a:r>
            <a:endParaRPr lang="en-US" kern="0" dirty="0">
              <a:latin typeface="Segoe UI" panose="020B0502040204020203" pitchFamily="34" charset="0"/>
              <a:cs typeface="Segoe UI" panose="020B0502040204020203" pitchFamily="34" charset="0"/>
            </a:endParaRPr>
          </a:p>
        </p:txBody>
      </p:sp>
      <p:sp>
        <p:nvSpPr>
          <p:cNvPr id="5" name="Rectangle 4"/>
          <p:cNvSpPr/>
          <p:nvPr/>
        </p:nvSpPr>
        <p:spPr>
          <a:xfrm>
            <a:off x="838201" y="5064970"/>
            <a:ext cx="7649017" cy="1200329"/>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hlinkClick r:id="rId2"/>
              </a:rPr>
              <a:t>https://</a:t>
            </a:r>
            <a:r>
              <a:rPr lang="en-US" dirty="0" smtClean="0">
                <a:latin typeface="Segoe UI" panose="020B0502040204020203" pitchFamily="34" charset="0"/>
                <a:cs typeface="Segoe UI" panose="020B0502040204020203" pitchFamily="34" charset="0"/>
                <a:hlinkClick r:id="rId2"/>
              </a:rPr>
              <a:t>learn.javascript.ru/recursion</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rekursiya</a:t>
            </a:r>
            <a:r>
              <a:rPr lang="en-US" dirty="0" smtClean="0">
                <a:latin typeface="Segoe UI" panose="020B0502040204020203" pitchFamily="34" charset="0"/>
                <a:cs typeface="Segoe UI" panose="020B0502040204020203" pitchFamily="34" charset="0"/>
              </a:rPr>
              <a:t> I </a:t>
            </a:r>
            <a:r>
              <a:rPr lang="en-US" dirty="0" err="1" smtClean="0">
                <a:latin typeface="Segoe UI" panose="020B0502040204020203" pitchFamily="34" charset="0"/>
                <a:cs typeface="Segoe UI" panose="020B0502040204020203" pitchFamily="34" charset="0"/>
              </a:rPr>
              <a:t>stek</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vyzovov</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smtClean="0">
                <a:latin typeface="Segoe UI" panose="020B0502040204020203" pitchFamily="34" charset="0"/>
                <a:cs typeface="Segoe UI" panose="020B0502040204020203" pitchFamily="34" charset="0"/>
              </a:rPr>
              <a:t>qsort()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5449</TotalTime>
  <Words>2810</Words>
  <Application>Microsoft Office PowerPoint</Application>
  <PresentationFormat>Widescreen</PresentationFormat>
  <Paragraphs>485</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Problem solving patterns</vt:lpstr>
      <vt:lpstr>PowerPoint Presentation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 Big O</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106</cp:revision>
  <dcterms:created xsi:type="dcterms:W3CDTF">2021-04-08T15:07:51Z</dcterms:created>
  <dcterms:modified xsi:type="dcterms:W3CDTF">2021-05-03T12:27:38Z</dcterms:modified>
</cp:coreProperties>
</file>