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1" r:id="rId2"/>
    <p:sldId id="283" r:id="rId3"/>
    <p:sldId id="285" r:id="rId4"/>
    <p:sldId id="286" r:id="rId5"/>
    <p:sldId id="287" r:id="rId6"/>
    <p:sldId id="288" r:id="rId7"/>
    <p:sldId id="284" r:id="rId8"/>
    <p:sldId id="257" r:id="rId9"/>
    <p:sldId id="258" r:id="rId10"/>
    <p:sldId id="261" r:id="rId11"/>
    <p:sldId id="282" r:id="rId12"/>
    <p:sldId id="262" r:id="rId13"/>
    <p:sldId id="279" r:id="rId14"/>
    <p:sldId id="271" r:id="rId15"/>
    <p:sldId id="263" r:id="rId16"/>
    <p:sldId id="272" r:id="rId17"/>
    <p:sldId id="265" r:id="rId18"/>
    <p:sldId id="274" r:id="rId19"/>
    <p:sldId id="275" r:id="rId20"/>
    <p:sldId id="266" r:id="rId21"/>
    <p:sldId id="276" r:id="rId22"/>
    <p:sldId id="277" r:id="rId23"/>
    <p:sldId id="264" r:id="rId24"/>
    <p:sldId id="289" r:id="rId25"/>
    <p:sldId id="290" r:id="rId26"/>
    <p:sldId id="291" r:id="rId27"/>
    <p:sldId id="292" r:id="rId28"/>
    <p:sldId id="293" r:id="rId29"/>
    <p:sldId id="267" r:id="rId30"/>
    <p:sldId id="294"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varScale="1">
        <p:scale>
          <a:sx n="55" d="100"/>
          <a:sy n="55" d="100"/>
        </p:scale>
        <p:origin x="126" y="1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90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7.webp"/><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www.quora.com/Does-making-array-size-a-prime-number-help-in-hash-table-implementation-Why" TargetMode="External"/><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usicmap.info/" TargetMode="Externa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6.ppm"/><Relationship Id="rId2" Type="http://schemas.openxmlformats.org/officeDocument/2006/relationships/image" Target="../media/image15.ppm"/><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latin typeface="Nirmala UI" panose="020B0502040204020203" pitchFamily="34" charset="0"/>
                <a:ea typeface="Nirmala UI" panose="020B0502040204020203" pitchFamily="34" charset="0"/>
                <a:cs typeface="Nirmala UI" panose="020B0502040204020203" pitchFamily="34" charset="0"/>
              </a:rPr>
              <a:t>Structure</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lgn="ctr"/>
              <a:t>1</a:t>
            </a:fld>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latin typeface="Nirmala UI" panose="020B0502040204020203" pitchFamily="34" charset="0"/>
              <a:ea typeface="Nirmala UI" panose="020B0502040204020203" pitchFamily="34" charset="0"/>
              <a:cs typeface="Nirmala UI" panose="020B0502040204020203" pitchFamily="34" charset="0"/>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What is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an</a:t>
            </a:r>
          </a:p>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 </a:t>
            </a: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algorithm?</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Problem solving patterns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Quick sort</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Linked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lists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heap</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Hash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tables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Big O</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Recursion</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Data structures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Stack and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Priority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Graphs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Trees</a:t>
            </a:r>
            <a:endParaRPr lang="en"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a:t>
            </a:r>
          </a:p>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search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0" y="0"/>
            <a:ext cx="9610000" cy="844400"/>
          </a:xfrm>
        </p:spPr>
        <p:txBody>
          <a:bodyPr/>
          <a:lstStyle/>
          <a:p>
            <a:r>
              <a:rPr lang="en-US" b="1" dirty="0" smtClean="0">
                <a:latin typeface="Segoe UI" panose="020B0502040204020203" pitchFamily="34" charset="0"/>
                <a:cs typeface="Segoe UI" panose="020B0502040204020203" pitchFamily="34" charset="0"/>
              </a:rPr>
              <a:t>Quick sort</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515608"/>
            <a:ext cx="6096000" cy="3970318"/>
          </a:xfrm>
          <a:prstGeom prst="rect">
            <a:avLst/>
          </a:prstGeom>
        </p:spPr>
        <p:txBody>
          <a:bodyPr>
            <a:spAutoFit/>
          </a:bodyPr>
          <a:lstStyle/>
          <a:p>
            <a:r>
              <a:rPr lang="en-US" dirty="0">
                <a:latin typeface="Segoe UI" panose="020B0502040204020203" pitchFamily="34" charset="0"/>
                <a:cs typeface="Segoe UI" panose="020B0502040204020203" pitchFamily="34" charset="0"/>
              </a:rPr>
              <a:t>the C standard library includes a function called </a:t>
            </a:r>
            <a:r>
              <a:rPr lang="en-US" dirty="0" err="1" smtClean="0">
                <a:latin typeface="Segoe UI" panose="020B0502040204020203" pitchFamily="34" charset="0"/>
                <a:cs typeface="Segoe UI" panose="020B0502040204020203" pitchFamily="34" charset="0"/>
              </a:rPr>
              <a:t>qsort</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that implements quicksort. </a:t>
            </a:r>
            <a:r>
              <a:rPr lang="en-US" dirty="0" smtClean="0">
                <a:latin typeface="Segoe UI" panose="020B0502040204020203" pitchFamily="34" charset="0"/>
                <a:cs typeface="Segoe UI" panose="020B0502040204020203" pitchFamily="34" charset="0"/>
              </a:rPr>
              <a:t>Quick sorting </a:t>
            </a:r>
            <a:r>
              <a:rPr lang="en-US" dirty="0">
                <a:latin typeface="Segoe UI" panose="020B0502040204020203" pitchFamily="34" charset="0"/>
                <a:cs typeface="Segoe UI" panose="020B0502040204020203" pitchFamily="34" charset="0"/>
              </a:rPr>
              <a:t>is also strategy based </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Divide-and-conquer</a:t>
            </a:r>
            <a:r>
              <a:rPr lang="en-US" dirty="0" smtClean="0">
                <a:latin typeface="Segoe UI" panose="020B0502040204020203" pitchFamily="34" charset="0"/>
                <a:cs typeface="Segoe UI" panose="020B0502040204020203" pitchFamily="34" charset="0"/>
              </a:rPr>
              <a:t>.</a:t>
            </a:r>
            <a:endParaRPr lang="ru-RU" dirty="0" smtClean="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E</a:t>
            </a:r>
            <a:r>
              <a:rPr lang="en-US" dirty="0" smtClean="0">
                <a:latin typeface="Segoe UI" panose="020B0502040204020203" pitchFamily="34" charset="0"/>
                <a:cs typeface="Segoe UI" panose="020B0502040204020203" pitchFamily="34" charset="0"/>
              </a:rPr>
              <a:t>mpty </a:t>
            </a:r>
            <a:r>
              <a:rPr lang="en-US" dirty="0">
                <a:latin typeface="Segoe UI" panose="020B0502040204020203" pitchFamily="34" charset="0"/>
                <a:cs typeface="Segoe UI" panose="020B0502040204020203" pitchFamily="34" charset="0"/>
              </a:rPr>
              <a:t>arrays and arrays containing only one element will become the base case. Such arrays can simply be returned in their original form -you don't need to sort </a:t>
            </a:r>
            <a:r>
              <a:rPr lang="en-US" dirty="0" smtClean="0">
                <a:latin typeface="Segoe UI" panose="020B0502040204020203" pitchFamily="34" charset="0"/>
                <a:cs typeface="Segoe UI" panose="020B0502040204020203" pitchFamily="34" charset="0"/>
              </a:rPr>
              <a:t>anything, Array </a:t>
            </a:r>
            <a:r>
              <a:rPr lang="en-US" dirty="0">
                <a:latin typeface="Segoe UI" panose="020B0502040204020203" pitchFamily="34" charset="0"/>
                <a:cs typeface="Segoe UI" panose="020B0502040204020203" pitchFamily="34" charset="0"/>
              </a:rPr>
              <a:t>of two </a:t>
            </a:r>
            <a:r>
              <a:rPr lang="en-US" dirty="0" smtClean="0">
                <a:latin typeface="Segoe UI" panose="020B0502040204020203" pitchFamily="34" charset="0"/>
                <a:cs typeface="Segoe UI" panose="020B0502040204020203" pitchFamily="34" charset="0"/>
              </a:rPr>
              <a:t>elements is </a:t>
            </a:r>
            <a:r>
              <a:rPr lang="en-US" dirty="0">
                <a:latin typeface="Segoe UI" panose="020B0502040204020203" pitchFamily="34" charset="0"/>
                <a:cs typeface="Segoe UI" panose="020B0502040204020203" pitchFamily="34" charset="0"/>
              </a:rPr>
              <a:t>also sorted without too much trouble comparing both </a:t>
            </a:r>
            <a:r>
              <a:rPr lang="en-US" dirty="0" smtClean="0">
                <a:latin typeface="Segoe UI" panose="020B0502040204020203" pitchFamily="34" charset="0"/>
                <a:cs typeface="Segoe UI" panose="020B0502040204020203" pitchFamily="34" charset="0"/>
              </a:rPr>
              <a:t>elements . What </a:t>
            </a:r>
            <a:r>
              <a:rPr lang="en-US" dirty="0">
                <a:latin typeface="Segoe UI" panose="020B0502040204020203" pitchFamily="34" charset="0"/>
                <a:cs typeface="Segoe UI" panose="020B0502040204020203" pitchFamily="34" charset="0"/>
              </a:rPr>
              <a:t>about 3 elements? since we are using divide and conquer method, Hence the array must be split until we arrive at the </a:t>
            </a:r>
            <a:r>
              <a:rPr lang="en-US" dirty="0" smtClean="0">
                <a:latin typeface="Segoe UI" panose="020B0502040204020203" pitchFamily="34" charset="0"/>
                <a:cs typeface="Segoe UI" panose="020B0502040204020203" pitchFamily="34" charset="0"/>
              </a:rPr>
              <a:t>base occasion</a:t>
            </a:r>
            <a:r>
              <a:rPr lang="en-US" dirty="0">
                <a:latin typeface="Segoe UI" panose="020B0502040204020203" pitchFamily="34" charset="0"/>
                <a:cs typeface="Segoe UI" panose="020B0502040204020203" pitchFamily="34" charset="0"/>
              </a:rPr>
              <a:t>. The quick sort algorithm works like this: first, an element in the array is selected, which is called the pivot element</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And </a:t>
            </a:r>
            <a:r>
              <a:rPr lang="en-US" dirty="0" smtClean="0">
                <a:latin typeface="Segoe UI" panose="020B0502040204020203" pitchFamily="34" charset="0"/>
                <a:cs typeface="Segoe UI" panose="020B0502040204020203" pitchFamily="34" charset="0"/>
              </a:rPr>
              <a:t>continues </a:t>
            </a:r>
            <a:r>
              <a:rPr lang="en-US" dirty="0">
                <a:latin typeface="Segoe UI" panose="020B0502040204020203" pitchFamily="34" charset="0"/>
                <a:cs typeface="Segoe UI" panose="020B0502040204020203" pitchFamily="34" charset="0"/>
              </a:rPr>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10,15,7,30,25</a:t>
            </a:r>
          </a:p>
          <a:p>
            <a:r>
              <a:rPr lang="en-US" sz="1000" dirty="0" smtClean="0">
                <a:latin typeface="Segoe UI" panose="020B0502040204020203" pitchFamily="34" charset="0"/>
                <a:cs typeface="Segoe UI" panose="020B0502040204020203" pitchFamily="34" charset="0"/>
              </a:rPr>
              <a:t>7,[10],15,30,25</a:t>
            </a:r>
          </a:p>
          <a:p>
            <a:r>
              <a:rPr lang="en-US" sz="1000" dirty="0" smtClean="0">
                <a:latin typeface="Segoe UI" panose="020B0502040204020203" pitchFamily="34" charset="0"/>
                <a:cs typeface="Segoe UI" panose="020B0502040204020203" pitchFamily="34" charset="0"/>
              </a:rPr>
              <a:t>7,10,[15]30,25</a:t>
            </a:r>
          </a:p>
          <a:p>
            <a:r>
              <a:rPr lang="en-US" sz="1000" dirty="0" smtClean="0">
                <a:latin typeface="Segoe UI" panose="020B0502040204020203" pitchFamily="34" charset="0"/>
                <a:cs typeface="Segoe UI" panose="020B0502040204020203" pitchFamily="34" charset="0"/>
              </a:rPr>
              <a:t>7,</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Most popular sort algorithms Big O</a:t>
            </a:r>
            <a:endParaRPr dirty="0">
              <a:latin typeface="Segoe UI" panose="020B0502040204020203" pitchFamily="34" charset="0"/>
              <a:cs typeface="Segoe UI" panose="020B0502040204020203" pitchFamily="34" charset="0"/>
            </a:endParaRPr>
          </a:p>
        </p:txBody>
      </p:sp>
      <p:graphicFrame>
        <p:nvGraphicFramePr>
          <p:cNvPr id="248" name="Google Shape;248;p24"/>
          <p:cNvGraphicFramePr/>
          <p:nvPr>
            <p:extLst>
              <p:ext uri="{D42A27DB-BD31-4B8C-83A1-F6EECF244321}">
                <p14:modId xmlns:p14="http://schemas.microsoft.com/office/powerpoint/2010/main" val="3164479419"/>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Sorting algorithms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Speed</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Memory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Best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Average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Bubble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Selection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Insertion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lang="en-US"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Merge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Quick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11</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Data structures</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Segoe UI" panose="020B0502040204020203" pitchFamily="34" charset="0"/>
                <a:cs typeface="Segoe UI" panose="020B0502040204020203" pitchFamily="34" charset="0"/>
              </a:rPr>
              <a:t>In computer science, a </a:t>
            </a:r>
            <a:r>
              <a:rPr lang="en-US" b="1" dirty="0">
                <a:solidFill>
                  <a:srgbClr val="202124"/>
                </a:solidFill>
                <a:latin typeface="Segoe UI" panose="020B0502040204020203" pitchFamily="34" charset="0"/>
                <a:cs typeface="Segoe UI" panose="020B0502040204020203" pitchFamily="34" charset="0"/>
              </a:rPr>
              <a:t>data structure</a:t>
            </a:r>
            <a:r>
              <a:rPr lang="en-US" dirty="0">
                <a:solidFill>
                  <a:srgbClr val="202124"/>
                </a:solidFill>
                <a:latin typeface="Segoe UI" panose="020B0502040204020203" pitchFamily="34" charset="0"/>
                <a:cs typeface="Segoe UI" panose="020B0502040204020203" pitchFamily="34" charset="0"/>
              </a:rPr>
              <a:t> is a </a:t>
            </a:r>
            <a:r>
              <a:rPr lang="en-US" b="1" dirty="0">
                <a:solidFill>
                  <a:srgbClr val="202124"/>
                </a:solidFill>
                <a:latin typeface="Segoe UI" panose="020B0502040204020203" pitchFamily="34" charset="0"/>
                <a:cs typeface="Segoe UI" panose="020B0502040204020203" pitchFamily="34" charset="0"/>
              </a:rPr>
              <a:t>data</a:t>
            </a:r>
            <a:r>
              <a:rPr lang="en-US" dirty="0">
                <a:solidFill>
                  <a:srgbClr val="202124"/>
                </a:solidFill>
                <a:latin typeface="Segoe UI" panose="020B0502040204020203" pitchFamily="34" charset="0"/>
                <a:cs typeface="Segoe UI" panose="020B0502040204020203" pitchFamily="34" charset="0"/>
              </a:rPr>
              <a:t> organization, management, and storage format that enables efficient access and modification. More precisely, a </a:t>
            </a:r>
            <a:r>
              <a:rPr lang="en-US" b="1" dirty="0">
                <a:solidFill>
                  <a:srgbClr val="202124"/>
                </a:solidFill>
                <a:latin typeface="Segoe UI" panose="020B0502040204020203" pitchFamily="34" charset="0"/>
                <a:cs typeface="Segoe UI" panose="020B0502040204020203" pitchFamily="34" charset="0"/>
              </a:rPr>
              <a:t>data structure</a:t>
            </a:r>
            <a:r>
              <a:rPr lang="en-US" dirty="0">
                <a:solidFill>
                  <a:srgbClr val="202124"/>
                </a:solidFill>
                <a:latin typeface="Segoe UI" panose="020B0502040204020203" pitchFamily="34" charset="0"/>
                <a:cs typeface="Segoe UI" panose="020B0502040204020203" pitchFamily="34" charset="0"/>
              </a:rPr>
              <a:t> is a collection of </a:t>
            </a:r>
            <a:r>
              <a:rPr lang="en-US" b="1" dirty="0">
                <a:solidFill>
                  <a:srgbClr val="202124"/>
                </a:solidFill>
                <a:latin typeface="Segoe UI" panose="020B0502040204020203" pitchFamily="34" charset="0"/>
                <a:cs typeface="Segoe UI" panose="020B0502040204020203" pitchFamily="34" charset="0"/>
              </a:rPr>
              <a:t>data</a:t>
            </a:r>
            <a:r>
              <a:rPr lang="en-US" dirty="0">
                <a:solidFill>
                  <a:srgbClr val="202124"/>
                </a:solidFill>
                <a:latin typeface="Segoe UI" panose="020B0502040204020203" pitchFamily="34" charset="0"/>
                <a:cs typeface="Segoe UI" panose="020B0502040204020203" pitchFamily="34" charset="0"/>
              </a:rPr>
              <a:t> values, the relationships among them, and the functions or operations that can be applied to the </a:t>
            </a:r>
            <a:r>
              <a:rPr lang="en-US" b="1" dirty="0">
                <a:solidFill>
                  <a:srgbClr val="202124"/>
                </a:solidFill>
                <a:latin typeface="Segoe UI" panose="020B0502040204020203" pitchFamily="34" charset="0"/>
                <a:cs typeface="Segoe UI" panose="020B0502040204020203" pitchFamily="34" charset="0"/>
              </a:rPr>
              <a:t>data</a:t>
            </a:r>
            <a:r>
              <a:rPr lang="en-US" dirty="0" smtClean="0">
                <a:solidFill>
                  <a:srgbClr val="202124"/>
                </a:solidFill>
                <a:latin typeface="Segoe UI" panose="020B0502040204020203" pitchFamily="34" charset="0"/>
                <a:cs typeface="Segoe UI" panose="020B0502040204020203" pitchFamily="34" charset="0"/>
              </a:rPr>
              <a:t>.</a:t>
            </a:r>
          </a:p>
          <a:p>
            <a:endParaRPr lang="en-US" dirty="0">
              <a:solidFill>
                <a:srgbClr val="202124"/>
              </a:solidFill>
              <a:latin typeface="Segoe UI" panose="020B0502040204020203" pitchFamily="34" charset="0"/>
              <a:cs typeface="Segoe UI" panose="020B0502040204020203" pitchFamily="34" charset="0"/>
            </a:endParaRPr>
          </a:p>
          <a:p>
            <a:r>
              <a:rPr lang="en-US" dirty="0" smtClean="0">
                <a:solidFill>
                  <a:srgbClr val="202124"/>
                </a:solidFill>
                <a:latin typeface="Segoe UI" panose="020B0502040204020203" pitchFamily="34" charset="0"/>
                <a:cs typeface="Segoe UI" panose="020B0502040204020203" pitchFamily="34" charset="0"/>
              </a:rPr>
              <a:t>Data structures in JavaScript</a:t>
            </a:r>
          </a:p>
          <a:p>
            <a:endParaRPr lang="en-US" dirty="0" smtClean="0">
              <a:solidFill>
                <a:srgbClr val="202124"/>
              </a:solidFill>
              <a:latin typeface="Segoe UI" panose="020B0502040204020203" pitchFamily="34" charset="0"/>
              <a:cs typeface="Segoe UI" panose="020B0502040204020203" pitchFamily="34" charset="0"/>
            </a:endParaRPr>
          </a:p>
          <a:p>
            <a:r>
              <a:rPr lang="en-US" dirty="0" smtClean="0">
                <a:solidFill>
                  <a:srgbClr val="202124"/>
                </a:solidFill>
                <a:latin typeface="Segoe UI" panose="020B0502040204020203" pitchFamily="34" charset="0"/>
                <a:cs typeface="Segoe UI" panose="020B0502040204020203" pitchFamily="34" charset="0"/>
              </a:rPr>
              <a:t>Array</a:t>
            </a:r>
          </a:p>
          <a:p>
            <a:r>
              <a:rPr lang="en-US" dirty="0" smtClean="0">
                <a:solidFill>
                  <a:srgbClr val="202124"/>
                </a:solidFill>
                <a:latin typeface="Segoe UI" panose="020B0502040204020203" pitchFamily="34" charset="0"/>
                <a:cs typeface="Segoe UI" panose="020B0502040204020203" pitchFamily="34" charset="0"/>
              </a:rPr>
              <a:t>Object</a:t>
            </a:r>
          </a:p>
          <a:p>
            <a:r>
              <a:rPr lang="en-US" dirty="0" smtClean="0">
                <a:solidFill>
                  <a:srgbClr val="202124"/>
                </a:solidFill>
                <a:latin typeface="Segoe UI" panose="020B0502040204020203" pitchFamily="34" charset="0"/>
                <a:cs typeface="Segoe UI" panose="020B0502040204020203" pitchFamily="34" charset="0"/>
              </a:rPr>
              <a:t>Set(unique elements)</a:t>
            </a:r>
          </a:p>
          <a:p>
            <a:r>
              <a:rPr lang="en-US" dirty="0" smtClean="0">
                <a:solidFill>
                  <a:srgbClr val="202124"/>
                </a:solidFill>
                <a:latin typeface="Segoe UI" panose="020B0502040204020203" pitchFamily="34" charset="0"/>
                <a:cs typeface="Segoe UI" panose="020B0502040204020203" pitchFamily="34" charset="0"/>
              </a:rPr>
              <a:t>Map(analog of object | key-&gt; value | key can be everything)</a:t>
            </a:r>
          </a:p>
          <a:p>
            <a:r>
              <a:rPr lang="en-US" dirty="0" err="1" smtClean="0">
                <a:latin typeface="Segoe UI" panose="020B0502040204020203" pitchFamily="34" charset="0"/>
                <a:cs typeface="Segoe UI" panose="020B0502040204020203" pitchFamily="34" charset="0"/>
              </a:rPr>
              <a:t>WeakMap</a:t>
            </a:r>
            <a:endParaRPr lang="en-US" dirty="0" smtClean="0">
              <a:latin typeface="Segoe UI" panose="020B0502040204020203" pitchFamily="34" charset="0"/>
              <a:cs typeface="Segoe UI" panose="020B0502040204020203" pitchFamily="34" charset="0"/>
            </a:endParaRPr>
          </a:p>
          <a:p>
            <a:r>
              <a:rPr lang="en-US" dirty="0" err="1" smtClean="0">
                <a:latin typeface="Segoe UI" panose="020B0502040204020203" pitchFamily="34" charset="0"/>
                <a:cs typeface="Segoe UI" panose="020B0502040204020203" pitchFamily="34" charset="0"/>
              </a:rPr>
              <a:t>WeakSet</a:t>
            </a:r>
            <a:endParaRPr lang="en-US" dirty="0">
              <a:latin typeface="Segoe UI" panose="020B0502040204020203" pitchFamily="34" charset="0"/>
              <a:cs typeface="Segoe UI" panose="020B0502040204020203" pitchFamily="34" charset="0"/>
            </a:endParaRPr>
          </a:p>
        </p:txBody>
      </p:sp>
      <p:sp>
        <p:nvSpPr>
          <p:cNvPr id="4" name="Rectangle 3"/>
          <p:cNvSpPr/>
          <p:nvPr/>
        </p:nvSpPr>
        <p:spPr>
          <a:xfrm>
            <a:off x="7416800" y="767358"/>
            <a:ext cx="3657600" cy="923330"/>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the essence of creating custom data structures optimization of certain parts of the code</a:t>
            </a:r>
          </a:p>
        </p:txBody>
      </p:sp>
      <p:sp>
        <p:nvSpPr>
          <p:cNvPr id="5" name="Rectangle 4"/>
          <p:cNvSpPr/>
          <p:nvPr/>
        </p:nvSpPr>
        <p:spPr>
          <a:xfrm>
            <a:off x="7416800" y="1690688"/>
            <a:ext cx="4664523" cy="646331"/>
          </a:xfrm>
          <a:prstGeom prst="rect">
            <a:avLst/>
          </a:prstGeom>
        </p:spPr>
        <p:txBody>
          <a:bodyPr wrap="square">
            <a:spAutoFit/>
          </a:bodyPr>
          <a:lstStyle/>
          <a:p>
            <a:r>
              <a:rPr lang="en-US" dirty="0" err="1" smtClean="0">
                <a:latin typeface="Segoe UI" panose="020B0502040204020203" pitchFamily="34" charset="0"/>
                <a:cs typeface="Segoe UI" panose="020B0502040204020203" pitchFamily="34" charset="0"/>
              </a:rPr>
              <a:t>React’s</a:t>
            </a:r>
            <a:r>
              <a:rPr lang="en-US" dirty="0" smtClean="0">
                <a:latin typeface="Segoe UI" panose="020B0502040204020203" pitchFamily="34" charset="0"/>
                <a:cs typeface="Segoe UI" panose="020B0502040204020203" pitchFamily="34" charset="0"/>
              </a:rPr>
              <a:t> virtual </a:t>
            </a:r>
            <a:r>
              <a:rPr lang="en-US" dirty="0" err="1" smtClean="0">
                <a:latin typeface="Segoe UI" panose="020B0502040204020203" pitchFamily="34" charset="0"/>
                <a:cs typeface="Segoe UI" panose="020B0502040204020203" pitchFamily="34" charset="0"/>
              </a:rPr>
              <a:t>dom</a:t>
            </a:r>
            <a:r>
              <a:rPr lang="en-US" dirty="0" smtClean="0">
                <a:latin typeface="Segoe UI" panose="020B0502040204020203" pitchFamily="34" charset="0"/>
                <a:cs typeface="Segoe UI" panose="020B0502040204020203" pitchFamily="34" charset="0"/>
              </a:rPr>
              <a:t> is </a:t>
            </a:r>
            <a:r>
              <a:rPr lang="en-US" dirty="0" err="1" smtClean="0">
                <a:latin typeface="Segoe UI" panose="020B0502040204020203" pitchFamily="34" charset="0"/>
                <a:cs typeface="Segoe UI" panose="020B0502040204020203" pitchFamily="34" charset="0"/>
              </a:rPr>
              <a:t>custome</a:t>
            </a:r>
            <a:r>
              <a:rPr lang="en-US" dirty="0" smtClean="0">
                <a:latin typeface="Segoe UI" panose="020B0502040204020203" pitchFamily="34" charset="0"/>
                <a:cs typeface="Segoe UI" panose="020B0502040204020203" pitchFamily="34" charset="0"/>
              </a:rPr>
              <a:t> data </a:t>
            </a:r>
            <a:r>
              <a:rPr lang="en-US" dirty="0" err="1" smtClean="0">
                <a:latin typeface="Segoe UI" panose="020B0502040204020203" pitchFamily="34" charset="0"/>
                <a:cs typeface="Segoe UI" panose="020B0502040204020203" pitchFamily="34" charset="0"/>
              </a:rPr>
              <a:t>sctucture</a:t>
            </a:r>
            <a:endParaRPr lang="en-US" dirty="0">
              <a:latin typeface="Segoe UI" panose="020B0502040204020203" pitchFamily="34" charset="0"/>
              <a:cs typeface="Segoe UI" panose="020B0502040204020203" pitchFamily="34" charset="0"/>
            </a:endParaRPr>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Data structures in PHP</a:t>
            </a:r>
          </a:p>
          <a:p>
            <a:endParaRPr lang="en-US" sz="1400" dirty="0" smtClean="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Array)))</a:t>
            </a:r>
          </a:p>
          <a:p>
            <a:endParaRPr lang="en-US" sz="1400" dirty="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But in php7, using Ds\ namespace we can use</a:t>
            </a:r>
          </a:p>
          <a:p>
            <a:r>
              <a:rPr lang="en-US" sz="1400" dirty="0">
                <a:latin typeface="Segoe UI" panose="020B0502040204020203" pitchFamily="34" charset="0"/>
                <a:cs typeface="Segoe UI" panose="020B0502040204020203" pitchFamily="34" charset="0"/>
              </a:rPr>
              <a:t>3 interfaces </a:t>
            </a:r>
            <a:r>
              <a:rPr lang="en-US" sz="1400" dirty="0" smtClean="0">
                <a:latin typeface="Segoe UI" panose="020B0502040204020203" pitchFamily="34" charset="0"/>
                <a:cs typeface="Segoe UI" panose="020B0502040204020203" pitchFamily="34" charset="0"/>
              </a:rPr>
              <a:t>namely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Collection</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Sequence</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Hashable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And 8 </a:t>
            </a:r>
            <a:r>
              <a:rPr lang="en-US" sz="1400" dirty="0">
                <a:latin typeface="Segoe UI" panose="020B0502040204020203" pitchFamily="34" charset="0"/>
                <a:cs typeface="Segoe UI" panose="020B0502040204020203" pitchFamily="34" charset="0"/>
              </a:rPr>
              <a:t>classes </a:t>
            </a:r>
            <a:r>
              <a:rPr lang="en-US" sz="1400" dirty="0" smtClean="0">
                <a:latin typeface="Segoe UI" panose="020B0502040204020203" pitchFamily="34" charset="0"/>
                <a:cs typeface="Segoe UI" panose="020B0502040204020203" pitchFamily="34" charset="0"/>
              </a:rPr>
              <a:t>namely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Vector</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Deque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Queue</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PriorityQueue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Map</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Set</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Stack</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Pair</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Something about default arrays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latin typeface="Segoe UI" panose="020B0502040204020203" pitchFamily="34" charset="0"/>
                <a:cs typeface="Segoe UI" panose="020B0502040204020203" pitchFamily="34" charset="0"/>
              </a:rPr>
              <a:t>Browser history</a:t>
            </a:r>
          </a:p>
          <a:p>
            <a:r>
              <a:rPr lang="en-US" dirty="0" smtClean="0">
                <a:latin typeface="Segoe UI" panose="020B0502040204020203" pitchFamily="34" charset="0"/>
                <a:cs typeface="Segoe UI" panose="020B0502040204020203" pitchFamily="34" charset="0"/>
              </a:rPr>
              <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Singly linked list element does not </a:t>
            </a:r>
            <a:r>
              <a:rPr lang="en-US" dirty="0" err="1" smtClean="0">
                <a:latin typeface="Segoe UI" panose="020B0502040204020203" pitchFamily="34" charset="0"/>
                <a:cs typeface="Segoe UI" panose="020B0502040204020203" pitchFamily="34" charset="0"/>
              </a:rPr>
              <a:t>kow</a:t>
            </a:r>
            <a:r>
              <a:rPr lang="en-US" dirty="0" smtClean="0">
                <a:latin typeface="Segoe UI" panose="020B0502040204020203" pitchFamily="34" charset="0"/>
                <a:cs typeface="Segoe UI" panose="020B0502040204020203" pitchFamily="34" charset="0"/>
              </a:rPr>
              <a:t> his </a:t>
            </a:r>
            <a:r>
              <a:rPr lang="en-US" dirty="0" err="1" smtClean="0">
                <a:latin typeface="Segoe UI" panose="020B0502040204020203" pitchFamily="34" charset="0"/>
                <a:cs typeface="Segoe UI" panose="020B0502040204020203" pitchFamily="34" charset="0"/>
              </a:rPr>
              <a:t>prev</a:t>
            </a:r>
            <a:r>
              <a:rPr lang="en-US" dirty="0" smtClean="0">
                <a:latin typeface="Segoe UI" panose="020B0502040204020203" pitchFamily="34" charset="0"/>
                <a:cs typeface="Segoe UI" panose="020B0502040204020203" pitchFamily="34" charset="0"/>
              </a:rPr>
              <a:t> element</a:t>
            </a:r>
          </a:p>
          <a:p>
            <a:r>
              <a:rPr lang="en-US" dirty="0" smtClean="0">
                <a:latin typeface="Segoe UI" panose="020B0502040204020203" pitchFamily="34" charset="0"/>
                <a:cs typeface="Segoe UI" panose="020B0502040204020203" pitchFamily="34" charset="0"/>
              </a:rPr>
              <a:t>Array[1]</a:t>
            </a:r>
            <a:endParaRPr lang="en-US"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646331"/>
          </a:xfrm>
          <a:prstGeom prst="rect">
            <a:avLst/>
          </a:prstGeom>
        </p:spPr>
        <p:txBody>
          <a:bodyPr wrap="square">
            <a:spAutoFit/>
          </a:bodyPr>
          <a:lstStyle/>
          <a:p>
            <a:r>
              <a:rPr lang="en-US" dirty="0">
                <a:solidFill>
                  <a:srgbClr val="FF0000"/>
                </a:solidFill>
                <a:latin typeface="Segoe UI" panose="020B0502040204020203" pitchFamily="34" charset="0"/>
                <a:cs typeface="Segoe UI" panose="020B0502040204020203" pitchFamily="34" charset="0"/>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Main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Append(next)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Prepend(</a:t>
            </a:r>
            <a:r>
              <a:rPr lang="en-US" dirty="0" err="1" smtClean="0">
                <a:latin typeface="Segoe UI" panose="020B0502040204020203" pitchFamily="34" charset="0"/>
                <a:cs typeface="Segoe UI" panose="020B0502040204020203" pitchFamily="34" charset="0"/>
              </a:rPr>
              <a:t>prev</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Other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Size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To array</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Search?</a:t>
            </a: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getLast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Delete node</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Segoe UI" panose="020B0502040204020203" pitchFamily="34" charset="0"/>
                <a:cs typeface="Segoe UI" panose="020B0502040204020203" pitchFamily="34" charset="0"/>
              </a:rPr>
              <a:t>Stack - Queue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2449285"/>
            <a:ext cx="10515600" cy="3727677"/>
          </a:xfrm>
        </p:spPr>
        <p:txBody>
          <a:bodyPr>
            <a:normAutofit/>
          </a:bodyPr>
          <a:lstStyle/>
          <a:p>
            <a:pPr marL="0" indent="0">
              <a:buNone/>
            </a:pPr>
            <a:r>
              <a:rPr lang="en-US" dirty="0" smtClean="0">
                <a:latin typeface="Segoe UI" panose="020B0502040204020203" pitchFamily="34" charset="0"/>
                <a:cs typeface="Segoe UI" panose="020B0502040204020203" pitchFamily="34" charset="0"/>
              </a:rPr>
              <a:t>Main methods</a:t>
            </a:r>
          </a:p>
          <a:p>
            <a:r>
              <a:rPr lang="en-US" dirty="0" smtClean="0">
                <a:latin typeface="Segoe UI" panose="020B0502040204020203" pitchFamily="34" charset="0"/>
                <a:cs typeface="Segoe UI" panose="020B0502040204020203" pitchFamily="34" charset="0"/>
              </a:rPr>
              <a:t>Stack</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Push</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Pop</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Peek</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endParaRPr lang="ru-RU" dirty="0" smtClean="0">
              <a:latin typeface="Segoe UI" panose="020B0502040204020203" pitchFamily="34" charset="0"/>
              <a:cs typeface="Segoe UI" panose="020B0502040204020203" pitchFamily="34" charset="0"/>
            </a:endParaRPr>
          </a:p>
          <a:p>
            <a:pPr marL="0" indent="0">
              <a:buNone/>
            </a:pPr>
            <a:r>
              <a:rPr lang="en-US" dirty="0" smtClean="0">
                <a:latin typeface="Segoe UI" panose="020B0502040204020203" pitchFamily="34" charset="0"/>
                <a:cs typeface="Segoe UI" panose="020B0502040204020203" pitchFamily="34" charset="0"/>
              </a:rPr>
              <a:t>other</a:t>
            </a: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size</a:t>
            </a:r>
            <a:endParaRPr lang="en-US" dirty="0">
              <a:latin typeface="Segoe UI" panose="020B0502040204020203" pitchFamily="34" charset="0"/>
              <a:cs typeface="Segoe UI" panose="020B0502040204020203" pitchFamily="34" charset="0"/>
            </a:endParaRPr>
          </a:p>
        </p:txBody>
      </p:sp>
      <p:sp>
        <p:nvSpPr>
          <p:cNvPr id="4" name="Rectangle 3"/>
          <p:cNvSpPr/>
          <p:nvPr/>
        </p:nvSpPr>
        <p:spPr>
          <a:xfrm>
            <a:off x="838200" y="1578819"/>
            <a:ext cx="4667054" cy="954107"/>
          </a:xfrm>
          <a:prstGeom prst="rect">
            <a:avLst/>
          </a:prstGeom>
        </p:spPr>
        <p:txBody>
          <a:bodyPr wrap="square">
            <a:spAutoFit/>
          </a:bodyPr>
          <a:lstStyle/>
          <a:p>
            <a:r>
              <a:rPr lang="en-US" sz="2800" dirty="0" smtClean="0">
                <a:latin typeface="Segoe UI" panose="020B0502040204020203" pitchFamily="34" charset="0"/>
                <a:cs typeface="Segoe UI" panose="020B0502040204020203" pitchFamily="34" charset="0"/>
              </a:rPr>
              <a:t>Stack – FIFO - </a:t>
            </a:r>
            <a:r>
              <a:rPr lang="en-US" sz="2800" dirty="0">
                <a:latin typeface="Segoe UI" panose="020B0502040204020203" pitchFamily="34" charset="0"/>
                <a:cs typeface="Segoe UI" panose="020B0502040204020203" pitchFamily="34" charset="0"/>
              </a:rPr>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84189" cy="369332"/>
          </a:xfrm>
          <a:prstGeom prst="rect">
            <a:avLst/>
          </a:prstGeom>
        </p:spPr>
        <p:txBody>
          <a:bodyPr wrap="none">
            <a:spAutoFit/>
          </a:bodyPr>
          <a:lstStyle/>
          <a:p>
            <a:r>
              <a:rPr lang="en-US" dirty="0" smtClean="0">
                <a:solidFill>
                  <a:srgbClr val="FF0000"/>
                </a:solidFill>
                <a:latin typeface="Segoe UI" panose="020B0502040204020203" pitchFamily="34" charset="0"/>
                <a:cs typeface="Segoe UI" panose="020B0502040204020203" pitchFamily="34" charset="0"/>
                <a:hlinkClick r:id="rId3"/>
              </a:rPr>
              <a:t>Visual</a:t>
            </a:r>
            <a:endParaRPr lang="en-US" dirty="0">
              <a:solidFill>
                <a:srgbClr val="FF0000"/>
              </a:solidFill>
              <a:latin typeface="Segoe UI" panose="020B0502040204020203" pitchFamily="34" charset="0"/>
              <a:cs typeface="Segoe UI" panose="020B0502040204020203" pitchFamily="34" charset="0"/>
            </a:endParaRPr>
          </a:p>
        </p:txBody>
      </p:sp>
      <p:sp>
        <p:nvSpPr>
          <p:cNvPr id="7" name="Rectangle 6"/>
          <p:cNvSpPr/>
          <p:nvPr/>
        </p:nvSpPr>
        <p:spPr>
          <a:xfrm>
            <a:off x="6255428" y="4322669"/>
            <a:ext cx="6008761" cy="369332"/>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For example all </a:t>
            </a:r>
            <a:r>
              <a:rPr lang="en-US" dirty="0">
                <a:latin typeface="Segoe UI" panose="020B0502040204020203" pitchFamily="34" charset="0"/>
                <a:cs typeface="Segoe UI" panose="020B0502040204020203" pitchFamily="34" charset="0"/>
              </a:rPr>
              <a:t>function calls are stored on the </a:t>
            </a:r>
            <a:r>
              <a:rPr lang="en-US" dirty="0" smtClean="0">
                <a:latin typeface="Segoe UI" panose="020B0502040204020203" pitchFamily="34" charset="0"/>
                <a:cs typeface="Segoe UI" panose="020B0502040204020203" pitchFamily="34" charset="0"/>
              </a:rPr>
              <a:t>Call Stack</a:t>
            </a:r>
            <a:r>
              <a:rPr lang="en-US" dirty="0">
                <a:latin typeface="Segoe UI" panose="020B0502040204020203" pitchFamily="34" charset="0"/>
                <a:cs typeface="Segoe UI" panose="020B0502040204020203" pitchFamily="34" charset="0"/>
              </a:rPr>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latin typeface="Segoe UI" panose="020B0502040204020203" pitchFamily="34" charset="0"/>
                <a:cs typeface="Segoe UI" panose="020B0502040204020203" pitchFamily="34" charset="0"/>
              </a:rPr>
              <a:t>Stack - Queue</a:t>
            </a:r>
            <a:endParaRPr lang="en-US" dirty="0">
              <a:latin typeface="Segoe UI" panose="020B0502040204020203" pitchFamily="34" charset="0"/>
              <a:cs typeface="Segoe UI" panose="020B0502040204020203" pitchFamily="34" charset="0"/>
            </a:endParaRPr>
          </a:p>
        </p:txBody>
      </p:sp>
      <p:sp>
        <p:nvSpPr>
          <p:cNvPr id="4" name="TextBox 3"/>
          <p:cNvSpPr txBox="1"/>
          <p:nvPr/>
        </p:nvSpPr>
        <p:spPr>
          <a:xfrm>
            <a:off x="838200" y="1110344"/>
            <a:ext cx="5260942" cy="954107"/>
          </a:xfrm>
          <a:prstGeom prst="rect">
            <a:avLst/>
          </a:prstGeom>
          <a:noFill/>
        </p:spPr>
        <p:txBody>
          <a:bodyPr wrap="square" rtlCol="0">
            <a:spAutoFit/>
          </a:bodyPr>
          <a:lstStyle/>
          <a:p>
            <a:r>
              <a:rPr lang="en-US" sz="2800" dirty="0" smtClean="0">
                <a:latin typeface="Segoe UI" panose="020B0502040204020203" pitchFamily="34" charset="0"/>
                <a:cs typeface="Segoe UI" panose="020B0502040204020203" pitchFamily="34" charset="0"/>
              </a:rPr>
              <a:t>Queue – LIFO – Last-In</a:t>
            </a:r>
            <a:r>
              <a:rPr lang="en-US" sz="2800" dirty="0">
                <a:latin typeface="Segoe UI" panose="020B0502040204020203" pitchFamily="34" charset="0"/>
                <a:cs typeface="Segoe UI" panose="020B0502040204020203" pitchFamily="34" charset="0"/>
              </a:rPr>
              <a:t>, First-Out</a:t>
            </a:r>
          </a:p>
        </p:txBody>
      </p:sp>
      <p:sp>
        <p:nvSpPr>
          <p:cNvPr id="5" name="Rectangle 4"/>
          <p:cNvSpPr/>
          <p:nvPr/>
        </p:nvSpPr>
        <p:spPr>
          <a:xfrm>
            <a:off x="838200" y="1855562"/>
            <a:ext cx="1726755" cy="1754326"/>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Main methods</a:t>
            </a: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Enqueue</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Dequeue</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Other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size</a:t>
            </a:r>
            <a:endParaRPr lang="en-US"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846707" cy="369332"/>
          </a:xfrm>
          <a:prstGeom prst="rect">
            <a:avLst/>
          </a:prstGeom>
        </p:spPr>
        <p:txBody>
          <a:bodyPr wrap="none">
            <a:spAutoFit/>
          </a:bodyPr>
          <a:lstStyle/>
          <a:p>
            <a:r>
              <a:rPr lang="en-US" dirty="0" smtClean="0">
                <a:solidFill>
                  <a:srgbClr val="FF0000"/>
                </a:solidFill>
                <a:latin typeface="Segoe UI" panose="020B0502040204020203" pitchFamily="34" charset="0"/>
                <a:cs typeface="Segoe UI" panose="020B0502040204020203" pitchFamily="34" charset="0"/>
                <a:hlinkClick r:id="rId3"/>
              </a:rPr>
              <a:t>Visual</a:t>
            </a:r>
            <a:r>
              <a:rPr lang="en-US" dirty="0" smtClean="0">
                <a:solidFill>
                  <a:srgbClr val="FF0000"/>
                </a:solidFill>
                <a:latin typeface="Segoe UI" panose="020B0502040204020203" pitchFamily="34" charset="0"/>
                <a:cs typeface="Segoe UI" panose="020B0502040204020203" pitchFamily="34" charset="0"/>
              </a:rPr>
              <a:t> </a:t>
            </a:r>
            <a:endParaRPr lang="en-US"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Tree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1825625"/>
            <a:ext cx="7399564" cy="2166711"/>
          </a:xfrm>
        </p:spPr>
        <p:txBody>
          <a:bodyPr/>
          <a:lstStyle/>
          <a:p>
            <a:r>
              <a:rPr lang="en-US" dirty="0" smtClean="0">
                <a:latin typeface="Segoe UI" panose="020B0502040204020203" pitchFamily="34" charset="0"/>
                <a:cs typeface="Segoe UI" panose="020B0502040204020203" pitchFamily="34" charset="0"/>
              </a:rPr>
              <a:t>What is tree</a:t>
            </a:r>
          </a:p>
          <a:p>
            <a:r>
              <a:rPr lang="en-US" dirty="0" smtClean="0">
                <a:latin typeface="Segoe UI" panose="020B0502040204020203" pitchFamily="34" charset="0"/>
                <a:cs typeface="Segoe UI" panose="020B0502040204020203" pitchFamily="34" charset="0"/>
              </a:rPr>
              <a:t>Compare trees and lists</a:t>
            </a:r>
          </a:p>
          <a:p>
            <a:r>
              <a:rPr lang="en-US" dirty="0" smtClean="0">
                <a:latin typeface="Segoe UI" panose="020B0502040204020203" pitchFamily="34" charset="0"/>
                <a:cs typeface="Segoe UI" panose="020B0502040204020203" pitchFamily="34" charset="0"/>
              </a:rPr>
              <a:t>Difference between tree, binary tree and binary search tree</a:t>
            </a:r>
            <a:endParaRPr lang="en-US"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708434"/>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unlike lists, a tree element can have several child </a:t>
            </a:r>
            <a:r>
              <a:rPr lang="en-US" sz="1000" dirty="0" smtClean="0">
                <a:latin typeface="Segoe UI" panose="020B0502040204020203" pitchFamily="34" charset="0"/>
                <a:cs typeface="Segoe UI" panose="020B0502040204020203" pitchFamily="34" charset="0"/>
              </a:rPr>
              <a:t>nodes</a:t>
            </a:r>
          </a:p>
          <a:p>
            <a:r>
              <a:rPr lang="en-US" sz="1000" dirty="0" smtClean="0">
                <a:latin typeface="Segoe UI" panose="020B0502040204020203" pitchFamily="34" charset="0"/>
                <a:cs typeface="Segoe UI" panose="020B0502040204020203" pitchFamily="34" charset="0"/>
              </a:rPr>
              <a:t>Lists is linear, trees is nonlinear</a:t>
            </a:r>
          </a:p>
          <a:p>
            <a:r>
              <a:rPr lang="en-US" sz="1000" dirty="0" smtClean="0">
                <a:latin typeface="Segoe UI" panose="020B0502040204020203" pitchFamily="34" charset="0"/>
                <a:cs typeface="Segoe UI" panose="020B0502040204020203" pitchFamily="34" charset="0"/>
              </a:rPr>
              <a:t>Singly linked list is special case of tree</a:t>
            </a:r>
          </a:p>
          <a:p>
            <a:r>
              <a:rPr lang="en-US" sz="1000" dirty="0" smtClean="0">
                <a:latin typeface="Segoe UI" panose="020B0502040204020203" pitchFamily="34" charset="0"/>
                <a:cs typeface="Segoe UI" panose="020B0502040204020203" pitchFamily="34" charset="0"/>
              </a:rPr>
              <a:t>Tree node can point only child(</a:t>
            </a:r>
            <a:r>
              <a:rPr lang="en-US" sz="1000" dirty="0">
                <a:latin typeface="Segoe UI" panose="020B0502040204020203" pitchFamily="34" charset="0"/>
                <a:cs typeface="Segoe UI" panose="020B0502040204020203" pitchFamily="34" charset="0"/>
              </a:rPr>
              <a:t>parent child </a:t>
            </a:r>
            <a:r>
              <a:rPr lang="en-US" sz="1000" dirty="0" smtClean="0">
                <a:latin typeface="Segoe UI" panose="020B0502040204020203" pitchFamily="34" charset="0"/>
                <a:cs typeface="Segoe UI" panose="020B0502040204020203" pitchFamily="34" charset="0"/>
              </a:rPr>
              <a:t>relationship)</a:t>
            </a:r>
          </a:p>
          <a:p>
            <a:r>
              <a:rPr lang="en-US" sz="1000" dirty="0" smtClean="0">
                <a:latin typeface="Segoe UI" panose="020B0502040204020203" pitchFamily="34" charset="0"/>
                <a:cs typeface="Segoe UI" panose="020B0502040204020203" pitchFamily="34" charset="0"/>
              </a:rPr>
              <a:t>We can not have node pointing to sibling</a:t>
            </a:r>
          </a:p>
          <a:p>
            <a:r>
              <a:rPr lang="en-US" sz="1000" dirty="0" smtClean="0">
                <a:latin typeface="Segoe UI" panose="020B0502040204020203" pitchFamily="34" charset="0"/>
                <a:cs typeface="Segoe UI" panose="020B0502040204020203" pitchFamily="34" charset="0"/>
              </a:rPr>
              <a:t>Only one root element(top of tree)</a:t>
            </a:r>
          </a:p>
          <a:p>
            <a:r>
              <a:rPr lang="en-US" sz="1000" dirty="0" smtClean="0">
                <a:latin typeface="Segoe UI" panose="020B0502040204020203" pitchFamily="34" charset="0"/>
                <a:cs typeface="Segoe UI" panose="020B0502040204020203" pitchFamily="34" charset="0"/>
              </a:rPr>
              <a:t>___</a:t>
            </a:r>
            <a:r>
              <a:rPr lang="en-US" sz="1000" b="1" dirty="0" smtClean="0">
                <a:latin typeface="Segoe UI" panose="020B0502040204020203" pitchFamily="34" charset="0"/>
                <a:cs typeface="Segoe UI" panose="020B0502040204020203" pitchFamily="34" charset="0"/>
              </a:rPr>
              <a:t>basic </a:t>
            </a:r>
            <a:r>
              <a:rPr lang="en-US" sz="1000" b="1" dirty="0" err="1" smtClean="0">
                <a:latin typeface="Segoe UI" panose="020B0502040204020203" pitchFamily="34" charset="0"/>
                <a:cs typeface="Segoe UI" panose="020B0502040204020203" pitchFamily="34" charset="0"/>
              </a:rPr>
              <a:t>termology</a:t>
            </a:r>
            <a:endParaRPr lang="en-US" sz="1000" b="1"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Root – the top of tree</a:t>
            </a:r>
          </a:p>
          <a:p>
            <a:r>
              <a:rPr lang="en-US" sz="1000" dirty="0" smtClean="0">
                <a:latin typeface="Segoe UI" panose="020B0502040204020203" pitchFamily="34" charset="0"/>
                <a:cs typeface="Segoe UI" panose="020B0502040204020203" pitchFamily="34" charset="0"/>
              </a:rPr>
              <a:t>Child – a node directly connected to another node when moving away from the root</a:t>
            </a:r>
          </a:p>
          <a:p>
            <a:r>
              <a:rPr lang="en-US" sz="1000" dirty="0" smtClean="0">
                <a:latin typeface="Segoe UI" panose="020B0502040204020203" pitchFamily="34" charset="0"/>
                <a:cs typeface="Segoe UI" panose="020B0502040204020203" pitchFamily="34" charset="0"/>
              </a:rPr>
              <a:t>Parent – the converse notion of a child</a:t>
            </a:r>
          </a:p>
          <a:p>
            <a:r>
              <a:rPr lang="en-US" sz="1000" dirty="0" smtClean="0">
                <a:latin typeface="Segoe UI" panose="020B0502040204020203" pitchFamily="34" charset="0"/>
                <a:cs typeface="Segoe UI" panose="020B0502040204020203" pitchFamily="34" charset="0"/>
              </a:rPr>
              <a:t>Siblings – nodes with same parents</a:t>
            </a:r>
          </a:p>
          <a:p>
            <a:r>
              <a:rPr lang="en-US" sz="1000" dirty="0" smtClean="0">
                <a:latin typeface="Segoe UI" panose="020B0502040204020203" pitchFamily="34" charset="0"/>
                <a:cs typeface="Segoe UI" panose="020B0502040204020203" pitchFamily="34" charset="0"/>
              </a:rPr>
              <a:t>Leaf a node who has no child</a:t>
            </a:r>
          </a:p>
          <a:p>
            <a:r>
              <a:rPr lang="en-US" sz="1000" dirty="0" smtClean="0">
                <a:latin typeface="Segoe UI" panose="020B0502040204020203" pitchFamily="34" charset="0"/>
                <a:cs typeface="Segoe UI" panose="020B0502040204020203" pitchFamily="34" charset="0"/>
              </a:rPr>
              <a:t>Edge – connection between one node and another(parent &lt;&gt; child)</a:t>
            </a:r>
          </a:p>
          <a:p>
            <a:endParaRPr lang="en-US" sz="1000" dirty="0">
              <a:latin typeface="Segoe UI" panose="020B0502040204020203" pitchFamily="34" charset="0"/>
              <a:cs typeface="Segoe UI" panose="020B0502040204020203" pitchFamily="34" charset="0"/>
            </a:endParaRPr>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Trees lot of </a:t>
            </a:r>
            <a:r>
              <a:rPr lang="en-US" sz="1000" dirty="0" err="1" smtClean="0">
                <a:latin typeface="Segoe UI" panose="020B0502040204020203" pitchFamily="34" charset="0"/>
                <a:cs typeface="Segoe UI" panose="020B0502040204020203" pitchFamily="34" charset="0"/>
              </a:rPr>
              <a:t>differet</a:t>
            </a:r>
            <a:r>
              <a:rPr lang="en-US" sz="1000" dirty="0" smtClean="0">
                <a:latin typeface="Segoe UI" panose="020B0502040204020203" pitchFamily="34" charset="0"/>
                <a:cs typeface="Segoe UI" panose="020B0502040204020203" pitchFamily="34" charset="0"/>
              </a:rPr>
              <a:t> examples</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Html DOM</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Network Routing unicast&lt;-broadcast&lt;-multicast&lt;-</a:t>
            </a:r>
            <a:r>
              <a:rPr lang="en-US" sz="1000" dirty="0" err="1" smtClean="0">
                <a:latin typeface="Segoe UI" panose="020B0502040204020203" pitchFamily="34" charset="0"/>
                <a:cs typeface="Segoe UI" panose="020B0502040204020203" pitchFamily="34" charset="0"/>
              </a:rPr>
              <a:t>anycast</a:t>
            </a:r>
            <a:r>
              <a:rPr lang="en-US" sz="1000" dirty="0" smtClean="0">
                <a:latin typeface="Segoe UI" panose="020B0502040204020203" pitchFamily="34" charset="0"/>
                <a:cs typeface="Segoe UI" panose="020B0502040204020203" pitchFamily="34" charset="0"/>
              </a:rPr>
              <a:t>&lt;-</a:t>
            </a:r>
            <a:r>
              <a:rPr lang="en-US" sz="1000" dirty="0" err="1" smtClean="0">
                <a:latin typeface="Segoe UI" panose="020B0502040204020203" pitchFamily="34" charset="0"/>
                <a:cs typeface="Segoe UI" panose="020B0502040204020203" pitchFamily="34" charset="0"/>
              </a:rPr>
              <a:t>geocast</a:t>
            </a:r>
            <a:endParaRPr lang="en-US" sz="1000" dirty="0" smtClean="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Folder structure</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JSON</a:t>
            </a:r>
          </a:p>
          <a:p>
            <a:pPr marL="171450" indent="-171450">
              <a:buFont typeface="Arial" panose="020B0604020202020204" pitchFamily="34" charset="0"/>
              <a:buChar char="•"/>
            </a:pPr>
            <a:r>
              <a:rPr lang="en-US" sz="1000" dirty="0" smtClean="0">
                <a:solidFill>
                  <a:srgbClr val="FF0000"/>
                </a:solidFill>
                <a:latin typeface="Segoe UI" panose="020B0502040204020203" pitchFamily="34" charset="0"/>
                <a:cs typeface="Segoe UI" panose="020B0502040204020203" pitchFamily="34" charset="0"/>
              </a:rPr>
              <a:t>more</a:t>
            </a:r>
          </a:p>
          <a:p>
            <a:pPr marL="171450" indent="-171450">
              <a:buFont typeface="Arial" panose="020B0604020202020204" pitchFamily="34" charset="0"/>
              <a:buChar char="•"/>
            </a:pPr>
            <a:endParaRPr lang="en-US" sz="1000" dirty="0" smtClean="0">
              <a:latin typeface="Segoe UI" panose="020B0502040204020203" pitchFamily="34" charset="0"/>
              <a:cs typeface="Segoe UI" panose="020B0502040204020203" pitchFamily="34" charset="0"/>
            </a:endParaRPr>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Trees</a:t>
            </a:r>
          </a:p>
          <a:p>
            <a:r>
              <a:rPr lang="en-US" dirty="0" smtClean="0">
                <a:latin typeface="Segoe UI" panose="020B0502040204020203" pitchFamily="34" charset="0"/>
                <a:cs typeface="Segoe UI" panose="020B0502040204020203" pitchFamily="34" charset="0"/>
              </a:rPr>
              <a:t>_Binary trees</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__Binary search trees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32578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 </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Generic tree </a:t>
            </a:r>
          </a:p>
          <a:p>
            <a:r>
              <a:rPr lang="en-US" sz="1000" dirty="0" smtClean="0">
                <a:latin typeface="Segoe UI" panose="020B0502040204020203" pitchFamily="34" charset="0"/>
                <a:cs typeface="Segoe UI" panose="020B0502040204020203" pitchFamily="34" charset="0"/>
              </a:rPr>
              <a:t>_each node can has any child</a:t>
            </a:r>
          </a:p>
          <a:p>
            <a:r>
              <a:rPr lang="en-US" sz="1000" dirty="0" smtClean="0">
                <a:latin typeface="Segoe UI" panose="020B0502040204020203" pitchFamily="34" charset="0"/>
                <a:cs typeface="Segoe UI" panose="020B0502040204020203" pitchFamily="34" charset="0"/>
              </a:rPr>
              <a:t>Binary tree</a:t>
            </a:r>
          </a:p>
          <a:p>
            <a:r>
              <a:rPr lang="en-US" sz="1000" dirty="0" smtClean="0">
                <a:latin typeface="Segoe UI" panose="020B0502040204020203" pitchFamily="34" charset="0"/>
                <a:cs typeface="Segoe UI" panose="020B0502040204020203" pitchFamily="34" charset="0"/>
              </a:rPr>
              <a:t>_each node can has max 2 child</a:t>
            </a: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BST</a:t>
            </a:r>
          </a:p>
          <a:p>
            <a:r>
              <a:rPr lang="en-US" sz="1000" dirty="0" smtClean="0">
                <a:latin typeface="Segoe UI" panose="020B0502040204020203" pitchFamily="34" charset="0"/>
                <a:cs typeface="Segoe UI" panose="020B0502040204020203" pitchFamily="34" charset="0"/>
              </a:rPr>
              <a:t>Less than parent located to left | more than parent located to right</a:t>
            </a:r>
          </a:p>
          <a:p>
            <a:r>
              <a:rPr lang="en-US" sz="1000" dirty="0" smtClean="0">
                <a:latin typeface="Segoe UI" panose="020B0502040204020203" pitchFamily="34" charset="0"/>
                <a:cs typeface="Segoe UI" panose="020B0502040204020203" pitchFamily="34" charset="0"/>
              </a:rPr>
              <a:t>And repeat it to each child</a:t>
            </a:r>
          </a:p>
          <a:p>
            <a:endParaRPr lang="en-US" sz="1000" dirty="0">
              <a:latin typeface="Segoe UI" panose="020B0502040204020203" pitchFamily="34" charset="0"/>
              <a:cs typeface="Segoe UI" panose="020B0502040204020203" pitchFamily="34" charset="0"/>
            </a:endParaRPr>
          </a:p>
          <a:p>
            <a:r>
              <a:rPr lang="en-US" sz="1000" dirty="0">
                <a:latin typeface="Segoe UI" panose="020B0502040204020203" pitchFamily="34" charset="0"/>
                <a:cs typeface="Segoe UI" panose="020B0502040204020203" pitchFamily="34" charset="0"/>
              </a:rPr>
              <a:t>Every node to the left of a parent node is </a:t>
            </a:r>
            <a:r>
              <a:rPr lang="en-US" sz="1000" dirty="0" smtClean="0">
                <a:latin typeface="Segoe UI" panose="020B0502040204020203" pitchFamily="34" charset="0"/>
                <a:cs typeface="Segoe UI" panose="020B0502040204020203" pitchFamily="34" charset="0"/>
              </a:rPr>
              <a:t>always </a:t>
            </a:r>
            <a:r>
              <a:rPr lang="en-US" sz="1000" dirty="0">
                <a:latin typeface="Segoe UI" panose="020B0502040204020203" pitchFamily="34" charset="0"/>
                <a:cs typeface="Segoe UI" panose="020B0502040204020203" pitchFamily="34" charset="0"/>
              </a:rPr>
              <a:t>less than the parent</a:t>
            </a:r>
          </a:p>
          <a:p>
            <a:r>
              <a:rPr lang="en-US" sz="1000" dirty="0">
                <a:latin typeface="Segoe UI" panose="020B0502040204020203" pitchFamily="34" charset="0"/>
                <a:cs typeface="Segoe UI" panose="020B0502040204020203" pitchFamily="34" charset="0"/>
              </a:rPr>
              <a:t>Every node to 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of a parent node is </a:t>
            </a:r>
            <a:r>
              <a:rPr lang="en-US" sz="1000" dirty="0" smtClean="0">
                <a:latin typeface="Segoe UI" panose="020B0502040204020203" pitchFamily="34" charset="0"/>
                <a:cs typeface="Segoe UI" panose="020B0502040204020203" pitchFamily="34" charset="0"/>
              </a:rPr>
              <a:t>always greater </a:t>
            </a:r>
            <a:r>
              <a:rPr lang="en-US" sz="1000" dirty="0">
                <a:latin typeface="Segoe UI" panose="020B0502040204020203" pitchFamily="34" charset="0"/>
                <a:cs typeface="Segoe UI" panose="020B0502040204020203" pitchFamily="34" charset="0"/>
              </a:rPr>
              <a:t>than the </a:t>
            </a:r>
            <a:r>
              <a:rPr lang="en-US" sz="1000" dirty="0" smtClean="0">
                <a:latin typeface="Segoe UI" panose="020B0502040204020203" pitchFamily="34" charset="0"/>
                <a:cs typeface="Segoe UI" panose="020B0502040204020203" pitchFamily="34" charset="0"/>
              </a:rPr>
              <a:t>parent</a:t>
            </a:r>
          </a:p>
          <a:p>
            <a:endParaRPr lang="en-US" sz="1000" dirty="0" smtClean="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r>
              <a:rPr lang="en-US" sz="1000" dirty="0" smtClean="0">
                <a:solidFill>
                  <a:schemeClr val="accent6"/>
                </a:solidFill>
                <a:latin typeface="Segoe UI" panose="020B0502040204020203" pitchFamily="34" charset="0"/>
                <a:cs typeface="Segoe UI" panose="020B0502040204020203" pitchFamily="34" charset="0"/>
              </a:rPr>
              <a:t>Why this used??</a:t>
            </a:r>
          </a:p>
          <a:p>
            <a:r>
              <a:rPr lang="en-US" sz="1000" dirty="0" smtClean="0">
                <a:solidFill>
                  <a:schemeClr val="accent6"/>
                </a:solidFill>
                <a:latin typeface="Segoe UI" panose="020B0502040204020203" pitchFamily="34" charset="0"/>
                <a:cs typeface="Segoe UI" panose="020B0502040204020203" pitchFamily="34" charset="0"/>
              </a:rPr>
              <a:t>Search Speed (THIS IN LAST PAGE)</a:t>
            </a:r>
          </a:p>
          <a:p>
            <a:endParaRPr lang="en-US" sz="1000" dirty="0" smtClean="0">
              <a:solidFill>
                <a:schemeClr val="accent6"/>
              </a:solidFill>
              <a:latin typeface="Segoe UI" panose="020B0502040204020203" pitchFamily="34" charset="0"/>
              <a:cs typeface="Segoe UI" panose="020B0502040204020203" pitchFamily="34" charset="0"/>
            </a:endParaRPr>
          </a:p>
        </p:txBody>
      </p:sp>
      <p:sp>
        <p:nvSpPr>
          <p:cNvPr id="2" name="Rectangle 1"/>
          <p:cNvSpPr/>
          <p:nvPr/>
        </p:nvSpPr>
        <p:spPr>
          <a:xfrm>
            <a:off x="681912" y="5137728"/>
            <a:ext cx="1495153" cy="369332"/>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BST – no BTS</a:t>
            </a:r>
            <a:endParaRPr lang="en-US"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Inserting a Node</a:t>
            </a:r>
          </a:p>
          <a:p>
            <a:endParaRPr lang="en-US" sz="10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Start at the root</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Check if there is the root, if not- the root now becomes that new node</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If there is a root, check if value of the new node is greater than or less than the value of the root</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greater</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right</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right </a:t>
            </a:r>
            <a:r>
              <a:rPr lang="en-US" sz="1000" dirty="0" smtClean="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less</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a:t>
            </a:r>
            <a:r>
              <a:rPr lang="en-US" sz="1000" dirty="0" smtClean="0">
                <a:latin typeface="Segoe UI" panose="020B0502040204020203" pitchFamily="34" charset="0"/>
                <a:cs typeface="Segoe UI" panose="020B0502040204020203" pitchFamily="34" charset="0"/>
              </a:rPr>
              <a:t>left</a:t>
            </a:r>
            <a:endParaRPr lang="en-US" sz="1000" dirty="0">
              <a:latin typeface="Segoe UI" panose="020B0502040204020203" pitchFamily="34" charset="0"/>
              <a:cs typeface="Segoe UI" panose="020B0502040204020203" pitchFamily="34" charset="0"/>
            </a:endParaRP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a:t>
            </a:r>
            <a:r>
              <a:rPr lang="en-US" sz="1000" dirty="0" smtClean="0">
                <a:latin typeface="Segoe UI" panose="020B0502040204020203" pitchFamily="34" charset="0"/>
                <a:cs typeface="Segoe UI" panose="020B0502040204020203" pitchFamily="34" charset="0"/>
              </a:rPr>
              <a:t>left </a:t>
            </a:r>
            <a:r>
              <a:rPr lang="en-US" sz="1000" dirty="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endParaRPr lang="en-US" sz="1000" dirty="0">
              <a:latin typeface="Segoe UI" panose="020B0502040204020203" pitchFamily="34" charset="0"/>
              <a:cs typeface="Segoe UI" panose="020B0502040204020203" pitchFamily="34" charset="0"/>
            </a:endParaRPr>
          </a:p>
        </p:txBody>
      </p:sp>
      <p:sp>
        <p:nvSpPr>
          <p:cNvPr id="3" name="Rectangle 2"/>
          <p:cNvSpPr/>
          <p:nvPr/>
        </p:nvSpPr>
        <p:spPr>
          <a:xfrm>
            <a:off x="5326302" y="3244334"/>
            <a:ext cx="4966039" cy="646331"/>
          </a:xfrm>
          <a:prstGeom prst="rect">
            <a:avLst/>
          </a:prstGeom>
        </p:spPr>
        <p:txBody>
          <a:bodyPr wrap="none">
            <a:spAutoFit/>
          </a:bodyPr>
          <a:lstStyle/>
          <a:p>
            <a:r>
              <a:rPr lang="en-US" dirty="0" err="1" smtClean="0">
                <a:latin typeface="Segoe UI" panose="020B0502040204020203" pitchFamily="34" charset="0"/>
                <a:cs typeface="Segoe UI" panose="020B0502040204020203" pitchFamily="34" charset="0"/>
              </a:rPr>
              <a:t>Dublikati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momenty</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karanc</a:t>
            </a:r>
            <a:r>
              <a:rPr lang="en-US" dirty="0" smtClean="0">
                <a:latin typeface="Segoe UI" panose="020B0502040204020203" pitchFamily="34" charset="0"/>
                <a:cs typeface="Segoe UI" panose="020B0502040204020203" pitchFamily="34" charset="0"/>
              </a:rPr>
              <a:t> index </a:t>
            </a:r>
            <a:r>
              <a:rPr lang="en-US" dirty="0" err="1" smtClean="0">
                <a:latin typeface="Segoe UI" panose="020B0502040204020203" pitchFamily="34" charset="0"/>
                <a:cs typeface="Segoe UI" panose="020B0502040204020203" pitchFamily="34" charset="0"/>
              </a:rPr>
              <a:t>avelacnenq</a:t>
            </a:r>
            <a:r>
              <a:rPr lang="en-US" dirty="0" smtClean="0">
                <a:latin typeface="Segoe UI" panose="020B0502040204020203" pitchFamily="34" charset="0"/>
                <a:cs typeface="Segoe UI" panose="020B0502040204020203" pitchFamily="34" charset="0"/>
              </a:rPr>
              <a:t>, </a:t>
            </a:r>
          </a:p>
          <a:p>
            <a:r>
              <a:rPr lang="en-US" dirty="0" err="1" smtClean="0">
                <a:latin typeface="Segoe UI" panose="020B0502040204020203" pitchFamily="34" charset="0"/>
                <a:cs typeface="Segoe UI" panose="020B0502040204020203" pitchFamily="34" charset="0"/>
              </a:rPr>
              <a:t>ete</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petq</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imananq</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qani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angam</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krknvum</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tivy</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Nirmala UI" panose="020B0502040204020203" pitchFamily="34" charset="0"/>
                <a:ea typeface="Nirmala UI" panose="020B0502040204020203" pitchFamily="34" charset="0"/>
                <a:cs typeface="Nirmala UI" panose="020B0502040204020203" pitchFamily="34" charset="0"/>
              </a:rPr>
              <a:t>Introduction to Algorithms</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en-US" altLang="ru-RU" sz="1600" b="1" dirty="0" smtClean="0">
                <a:latin typeface="Nirmala UI" panose="020B0502040204020203" pitchFamily="34" charset="0"/>
                <a:ea typeface="Nirmala UI" panose="020B0502040204020203" pitchFamily="34" charset="0"/>
                <a:cs typeface="Nirmala UI" panose="020B0502040204020203" pitchFamily="34" charset="0"/>
              </a:rPr>
              <a:t>Algorithm</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 </a:t>
            </a:r>
            <a:r>
              <a:rPr lang="en-US" altLang="ru-RU" sz="1600" dirty="0">
                <a:latin typeface="Nirmala UI" panose="020B0502040204020203" pitchFamily="34" charset="0"/>
                <a:ea typeface="Nirmala UI" panose="020B0502040204020203" pitchFamily="34" charset="0"/>
                <a:cs typeface="Nirmala UI" panose="020B0502040204020203" pitchFamily="34" charset="0"/>
              </a:rPr>
              <a:t>is a finite sequence of well-defined, computer-implementable instructions, typically to solve a class of problems or to perform a </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computation.</a:t>
            </a:r>
          </a:p>
          <a:p>
            <a:pPr marL="0" lvl="0" indent="0">
              <a:spcBef>
                <a:spcPts val="1067"/>
              </a:spcBef>
              <a:buClr>
                <a:schemeClr val="dk1"/>
              </a:buClr>
              <a:buSzPts val="1100"/>
              <a:buNone/>
            </a:pPr>
            <a:endParaRPr lang="en-US" altLang="ru-RU" sz="1600" dirty="0" smtClean="0">
              <a:latin typeface="Nirmala UI" panose="020B0502040204020203" pitchFamily="34" charset="0"/>
              <a:ea typeface="Nirmala UI" panose="020B0502040204020203" pitchFamily="34" charset="0"/>
              <a:cs typeface="Nirmala UI" panose="020B0502040204020203" pitchFamily="34" charset="0"/>
            </a:endParaRPr>
          </a:p>
          <a:p>
            <a:pPr marL="0" lvl="0" indent="0">
              <a:spcBef>
                <a:spcPts val="1067"/>
              </a:spcBef>
              <a:buClr>
                <a:schemeClr val="dk1"/>
              </a:buClr>
              <a:buSzPts val="1100"/>
              <a:buNone/>
            </a:pPr>
            <a:endParaRPr lang="en-US" altLang="ru-RU"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2</a:t>
            </a:fld>
            <a:endParaRPr>
              <a:latin typeface="Nirmala UI" panose="020B0502040204020203" pitchFamily="34" charset="0"/>
              <a:ea typeface="Nirmala UI" panose="020B0502040204020203" pitchFamily="34" charset="0"/>
              <a:cs typeface="Nirmala UI" panose="020B0502040204020203" pitchFamily="34" charset="0"/>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latin typeface="Segoe UI" panose="020B0502040204020203" pitchFamily="34" charset="0"/>
                <a:cs typeface="Segoe UI" panose="020B0502040204020203" pitchFamily="34" charset="0"/>
              </a:rPr>
              <a:t>Define what a binary heap is</a:t>
            </a:r>
          </a:p>
          <a:p>
            <a:r>
              <a:rPr lang="en-US" sz="1000" dirty="0" smtClean="0">
                <a:latin typeface="Segoe UI" panose="020B0502040204020203" pitchFamily="34" charset="0"/>
                <a:cs typeface="Segoe UI" panose="020B0502040204020203" pitchFamily="34" charset="0"/>
              </a:rPr>
              <a:t>Compare and </a:t>
            </a:r>
            <a:r>
              <a:rPr lang="en-US" sz="1000" dirty="0" err="1" smtClean="0">
                <a:latin typeface="Segoe UI" panose="020B0502040204020203" pitchFamily="34" charset="0"/>
                <a:cs typeface="Segoe UI" panose="020B0502040204020203" pitchFamily="34" charset="0"/>
              </a:rPr>
              <a:t>constrast</a:t>
            </a:r>
            <a:r>
              <a:rPr lang="en-US" sz="1000" dirty="0" smtClean="0">
                <a:latin typeface="Segoe UI" panose="020B0502040204020203" pitchFamily="34" charset="0"/>
                <a:cs typeface="Segoe UI" panose="020B0502040204020203" pitchFamily="34" charset="0"/>
              </a:rPr>
              <a:t> min and max heaps</a:t>
            </a:r>
          </a:p>
          <a:p>
            <a:r>
              <a:rPr lang="en-US" sz="1000" dirty="0" smtClean="0">
                <a:latin typeface="Segoe UI" panose="020B0502040204020203" pitchFamily="34" charset="0"/>
                <a:cs typeface="Segoe UI" panose="020B0502040204020203" pitchFamily="34" charset="0"/>
              </a:rPr>
              <a:t>Implement basic methods on heaps</a:t>
            </a:r>
          </a:p>
          <a:p>
            <a:r>
              <a:rPr lang="en-US" sz="1000" dirty="0" smtClean="0">
                <a:latin typeface="Segoe UI" panose="020B0502040204020203" pitchFamily="34" charset="0"/>
                <a:cs typeface="Segoe UI" panose="020B0502040204020203" pitchFamily="34" charset="0"/>
              </a:rPr>
              <a:t>Understand where heaps are used in real word and what other data structures can be constructed from heaps</a:t>
            </a: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Very similar to a binary search </a:t>
            </a:r>
            <a:r>
              <a:rPr lang="en-US" sz="1000" dirty="0" err="1" smtClean="0">
                <a:latin typeface="Segoe UI" panose="020B0502040204020203" pitchFamily="34" charset="0"/>
                <a:cs typeface="Segoe UI" panose="020B0502040204020203" pitchFamily="34" charset="0"/>
              </a:rPr>
              <a:t>tess</a:t>
            </a:r>
            <a:r>
              <a:rPr lang="en-US" sz="1000" dirty="0" smtClean="0">
                <a:latin typeface="Segoe UI" panose="020B0502040204020203" pitchFamily="34" charset="0"/>
                <a:cs typeface="Segoe UI" panose="020B0502040204020203" pitchFamily="34" charset="0"/>
              </a:rPr>
              <a:t> but with some different rules</a:t>
            </a:r>
          </a:p>
          <a:p>
            <a:r>
              <a:rPr lang="en-US" sz="1000" dirty="0" smtClean="0">
                <a:latin typeface="Segoe UI" panose="020B0502040204020203" pitchFamily="34" charset="0"/>
                <a:cs typeface="Segoe UI" panose="020B0502040204020203" pitchFamily="34" charset="0"/>
              </a:rPr>
              <a:t>In </a:t>
            </a:r>
            <a:r>
              <a:rPr lang="en-US" sz="1000" dirty="0" err="1" smtClean="0">
                <a:latin typeface="Segoe UI" panose="020B0502040204020203" pitchFamily="34" charset="0"/>
                <a:cs typeface="Segoe UI" panose="020B0502040204020203" pitchFamily="34" charset="0"/>
              </a:rPr>
              <a:t>MaxBinaryHeap</a:t>
            </a:r>
            <a:r>
              <a:rPr lang="en-US" sz="1000" dirty="0" smtClean="0">
                <a:latin typeface="Segoe UI" panose="020B0502040204020203" pitchFamily="34" charset="0"/>
                <a:cs typeface="Segoe UI" panose="020B0502040204020203" pitchFamily="34" charset="0"/>
              </a:rPr>
              <a:t>, parent nodes are always larger than child nodes. In a </a:t>
            </a:r>
            <a:r>
              <a:rPr lang="en-US" sz="1000" dirty="0" err="1" smtClean="0">
                <a:latin typeface="Segoe UI" panose="020B0502040204020203" pitchFamily="34" charset="0"/>
                <a:cs typeface="Segoe UI" panose="020B0502040204020203" pitchFamily="34" charset="0"/>
              </a:rPr>
              <a:t>MinBinaryHeap</a:t>
            </a:r>
            <a:r>
              <a:rPr lang="en-US" sz="1000" dirty="0" smtClean="0">
                <a:latin typeface="Segoe UI" panose="020B0502040204020203" pitchFamily="34" charset="0"/>
                <a:cs typeface="Segoe UI" panose="020B0502040204020203" pitchFamily="34" charset="0"/>
              </a:rPr>
              <a:t>, pare nodes are always smaller than child nodes</a:t>
            </a:r>
          </a:p>
          <a:p>
            <a:r>
              <a:rPr lang="en-US" sz="1000" dirty="0" smtClean="0">
                <a:latin typeface="Segoe UI" panose="020B0502040204020203" pitchFamily="34" charset="0"/>
                <a:cs typeface="Segoe UI" panose="020B0502040204020203" pitchFamily="34" charset="0"/>
              </a:rPr>
              <a:t>Most 2 children, but unlike BST, there is no order left or right</a:t>
            </a:r>
          </a:p>
          <a:p>
            <a:pPr marL="0" indent="0">
              <a:buNone/>
            </a:pPr>
            <a:r>
              <a:rPr lang="en-US" sz="1000" dirty="0" err="1" smtClean="0">
                <a:latin typeface="Segoe UI" panose="020B0502040204020203" pitchFamily="34" charset="0"/>
                <a:cs typeface="Segoe UI" panose="020B0502040204020203" pitchFamily="34" charset="0"/>
              </a:rPr>
              <a:t>MaxBinaryHeap</a:t>
            </a:r>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Each parent has at most two child nodes</a:t>
            </a:r>
          </a:p>
          <a:p>
            <a:r>
              <a:rPr lang="en-US" sz="1000" dirty="0" smtClean="0">
                <a:latin typeface="Segoe UI" panose="020B0502040204020203" pitchFamily="34" charset="0"/>
                <a:cs typeface="Segoe UI" panose="020B0502040204020203" pitchFamily="34" charset="0"/>
              </a:rPr>
              <a:t>The value of each parent node is always greater than its </a:t>
            </a:r>
            <a:r>
              <a:rPr lang="en-US" sz="1000" dirty="0" err="1" smtClean="0">
                <a:latin typeface="Segoe UI" panose="020B0502040204020203" pitchFamily="34" charset="0"/>
                <a:cs typeface="Segoe UI" panose="020B0502040204020203" pitchFamily="34" charset="0"/>
              </a:rPr>
              <a:t>chid</a:t>
            </a:r>
            <a:r>
              <a:rPr lang="en-US" sz="1000" dirty="0" smtClean="0">
                <a:latin typeface="Segoe UI" panose="020B0502040204020203" pitchFamily="34" charset="0"/>
                <a:cs typeface="Segoe UI" panose="020B0502040204020203" pitchFamily="34" charset="0"/>
              </a:rPr>
              <a:t> node</a:t>
            </a:r>
          </a:p>
          <a:p>
            <a:r>
              <a:rPr lang="en-US" sz="1000" dirty="0" smtClean="0">
                <a:latin typeface="Segoe UI" panose="020B0502040204020203" pitchFamily="34" charset="0"/>
                <a:cs typeface="Segoe UI" panose="020B0502040204020203" pitchFamily="34" charset="0"/>
              </a:rPr>
              <a:t>In a max binary heap the </a:t>
            </a:r>
            <a:r>
              <a:rPr lang="en-US" sz="1000" dirty="0" err="1" smtClean="0">
                <a:latin typeface="Segoe UI" panose="020B0502040204020203" pitchFamily="34" charset="0"/>
                <a:cs typeface="Segoe UI" panose="020B0502040204020203" pitchFamily="34" charset="0"/>
              </a:rPr>
              <a:t>paren</a:t>
            </a:r>
            <a:r>
              <a:rPr lang="en-US" sz="1000" dirty="0" smtClean="0">
                <a:latin typeface="Segoe UI" panose="020B0502040204020203" pitchFamily="34" charset="0"/>
                <a:cs typeface="Segoe UI" panose="020B0502040204020203" pitchFamily="34" charset="0"/>
              </a:rPr>
              <a:t> is greater than the children, but there are no guarantees between sibling nodes</a:t>
            </a:r>
          </a:p>
          <a:p>
            <a:r>
              <a:rPr lang="en-US" sz="1000" dirty="0" smtClean="0">
                <a:latin typeface="Segoe UI" panose="020B0502040204020203" pitchFamily="34" charset="0"/>
                <a:cs typeface="Segoe UI" panose="020B0502040204020203" pitchFamily="34" charset="0"/>
              </a:rPr>
              <a:t>A binary heap is as compact as possible unlike BST, all the children of each node are as full as they can be and left children are filled out first</a:t>
            </a:r>
          </a:p>
          <a:p>
            <a:r>
              <a:rPr lang="en-US" sz="1000" dirty="0" smtClean="0">
                <a:solidFill>
                  <a:srgbClr val="FF0000"/>
                </a:solidFill>
                <a:latin typeface="Segoe UI" panose="020B0502040204020203" pitchFamily="34" charset="0"/>
                <a:cs typeface="Segoe UI" panose="020B0502040204020203" pitchFamily="34" charset="0"/>
              </a:rPr>
              <a:t>No implied ordering between siblings</a:t>
            </a:r>
          </a:p>
          <a:p>
            <a:endParaRPr lang="en-US" sz="1000" dirty="0">
              <a:solidFill>
                <a:srgbClr val="FF0000"/>
              </a:solidFill>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Same idea for Min Binary heap</a:t>
            </a:r>
          </a:p>
          <a:p>
            <a:pPr marL="0" indent="0">
              <a:buNone/>
            </a:pPr>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Why do we need to know this?</a:t>
            </a:r>
          </a:p>
          <a:p>
            <a:pPr marL="0" indent="0">
              <a:buNone/>
            </a:pPr>
            <a:r>
              <a:rPr lang="en-US" sz="1000" dirty="0" smtClean="0">
                <a:solidFill>
                  <a:schemeClr val="accent6"/>
                </a:solidFill>
                <a:latin typeface="Segoe UI" panose="020B0502040204020203" pitchFamily="34" charset="0"/>
                <a:cs typeface="Segoe UI" panose="020B0502040204020203" pitchFamily="34" charset="0"/>
              </a:rPr>
              <a:t>Binary heaps are used to implement Priority Queues, which are very commonly used data structure</a:t>
            </a:r>
          </a:p>
          <a:p>
            <a:pPr marL="0" indent="0">
              <a:buNone/>
            </a:pPr>
            <a:r>
              <a:rPr lang="en-US" sz="1000" dirty="0" smtClean="0">
                <a:latin typeface="Segoe UI" panose="020B0502040204020203" pitchFamily="34" charset="0"/>
                <a:cs typeface="Segoe UI" panose="020B0502040204020203" pitchFamily="34" charset="0"/>
              </a:rPr>
              <a:t>Set up </a:t>
            </a:r>
            <a:r>
              <a:rPr lang="en-US" sz="1000" dirty="0" err="1" smtClean="0">
                <a:latin typeface="Segoe UI" panose="020B0502040204020203" pitchFamily="34" charset="0"/>
                <a:cs typeface="Segoe UI" panose="020B0502040204020203" pitchFamily="34" charset="0"/>
              </a:rPr>
              <a:t>importants</a:t>
            </a:r>
            <a:r>
              <a:rPr lang="en-US" sz="1000" dirty="0" smtClean="0">
                <a:latin typeface="Segoe UI" panose="020B0502040204020203" pitchFamily="34" charset="0"/>
                <a:cs typeface="Segoe UI" panose="020B0502040204020203" pitchFamily="34" charset="0"/>
              </a:rPr>
              <a:t> level | used quite a bit, with graph traversal algorithms</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storing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latin typeface="Segoe UI" panose="020B0502040204020203" pitchFamily="34" charset="0"/>
                <a:cs typeface="Segoe UI" panose="020B0502040204020203" pitchFamily="34" charset="0"/>
              </a:rPr>
              <a:t>            41</a:t>
            </a:r>
          </a:p>
          <a:p>
            <a:pPr marL="0" indent="0">
              <a:buNone/>
            </a:pPr>
            <a:r>
              <a:rPr lang="en-US" sz="1000" dirty="0">
                <a:latin typeface="Segoe UI" panose="020B0502040204020203" pitchFamily="34" charset="0"/>
                <a:cs typeface="Segoe UI" panose="020B0502040204020203" pitchFamily="34" charset="0"/>
              </a:rPr>
              <a:t> </a:t>
            </a:r>
            <a:r>
              <a:rPr lang="en-US" sz="1000" dirty="0" smtClean="0">
                <a:latin typeface="Segoe UI" panose="020B0502040204020203" pitchFamily="34" charset="0"/>
                <a:cs typeface="Segoe UI" panose="020B0502040204020203" pitchFamily="34" charset="0"/>
              </a:rPr>
              <a:t>   39           33</a:t>
            </a:r>
          </a:p>
          <a:p>
            <a:pPr>
              <a:buAutoNum type="arabicPlain" startAt="18"/>
            </a:pPr>
            <a:r>
              <a:rPr lang="en-US" sz="1000" dirty="0" smtClean="0">
                <a:latin typeface="Segoe UI" panose="020B0502040204020203" pitchFamily="34" charset="0"/>
                <a:cs typeface="Segoe UI" panose="020B0502040204020203" pitchFamily="34" charset="0"/>
              </a:rPr>
              <a:t>27     12     7</a:t>
            </a:r>
          </a:p>
          <a:p>
            <a:pPr marL="0" indent="0">
              <a:buNone/>
            </a:pPr>
            <a:r>
              <a:rPr lang="en-US" sz="1000" dirty="0" smtClean="0">
                <a:latin typeface="Segoe UI" panose="020B0502040204020203" pitchFamily="34" charset="0"/>
                <a:cs typeface="Segoe UI" panose="020B0502040204020203" pitchFamily="34" charset="0"/>
              </a:rPr>
              <a:t>Easy way of </a:t>
            </a:r>
            <a:r>
              <a:rPr lang="en-US" sz="1000" dirty="0" err="1" smtClean="0">
                <a:latin typeface="Segoe UI" panose="020B0502040204020203" pitchFamily="34" charset="0"/>
                <a:cs typeface="Segoe UI" panose="020B0502040204020203" pitchFamily="34" charset="0"/>
              </a:rPr>
              <a:t>ording</a:t>
            </a:r>
            <a:r>
              <a:rPr lang="en-US" sz="1000" dirty="0" smtClean="0">
                <a:latin typeface="Segoe UI" panose="020B0502040204020203" pitchFamily="34" charset="0"/>
                <a:cs typeface="Segoe UI" panose="020B0502040204020203" pitchFamily="34" charset="0"/>
              </a:rPr>
              <a:t> a binary heap … </a:t>
            </a:r>
            <a:r>
              <a:rPr lang="en-US" sz="1000" dirty="0" err="1" smtClean="0">
                <a:latin typeface="Segoe UI" panose="020B0502040204020203" pitchFamily="34" charset="0"/>
                <a:cs typeface="Segoe UI" panose="020B0502040204020203" pitchFamily="34" charset="0"/>
              </a:rPr>
              <a:t>tadada</a:t>
            </a:r>
            <a:r>
              <a:rPr lang="en-US" sz="1000" dirty="0" smtClean="0">
                <a:latin typeface="Segoe UI" panose="020B0502040204020203" pitchFamily="34" charset="0"/>
                <a:cs typeface="Segoe UI" panose="020B0502040204020203" pitchFamily="34" charset="0"/>
              </a:rPr>
              <a:t>!! List / array</a:t>
            </a:r>
          </a:p>
          <a:p>
            <a:pPr marL="0" indent="0">
              <a:buNone/>
            </a:pPr>
            <a:r>
              <a:rPr lang="en-US" sz="1000" dirty="0" smtClean="0">
                <a:latin typeface="Segoe UI" panose="020B0502040204020203" pitchFamily="34" charset="0"/>
                <a:cs typeface="Segoe UI" panose="020B0502040204020203" pitchFamily="34" charset="0"/>
              </a:rPr>
              <a:t>41 - 39 –- 33 –-- 18 –-- 27 –-- 12 –-- 7 </a:t>
            </a:r>
          </a:p>
          <a:p>
            <a:pPr marL="0" indent="0">
              <a:buNone/>
            </a:pP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For any index of an array n…</a:t>
            </a:r>
          </a:p>
          <a:p>
            <a:pPr marL="0" indent="0">
              <a:buNone/>
            </a:pPr>
            <a:r>
              <a:rPr lang="en-US" sz="1000" dirty="0">
                <a:latin typeface="Segoe UI" panose="020B0502040204020203" pitchFamily="34" charset="0"/>
                <a:cs typeface="Segoe UI" panose="020B0502040204020203" pitchFamily="34" charset="0"/>
              </a:rPr>
              <a:t>The left child is stored at 2n + </a:t>
            </a:r>
            <a:r>
              <a:rPr lang="en-US" sz="1000" dirty="0" smtClean="0">
                <a:latin typeface="Segoe UI" panose="020B0502040204020203" pitchFamily="34" charset="0"/>
                <a:cs typeface="Segoe UI" panose="020B0502040204020203" pitchFamily="34" charset="0"/>
              </a:rPr>
              <a:t>1</a:t>
            </a:r>
          </a:p>
          <a:p>
            <a:pPr marL="0" indent="0">
              <a:buNone/>
            </a:pPr>
            <a:r>
              <a:rPr lang="en-US" sz="1000" dirty="0">
                <a:latin typeface="Segoe UI" panose="020B0502040204020203" pitchFamily="34" charset="0"/>
                <a:cs typeface="Segoe UI" panose="020B0502040204020203" pitchFamily="34" charset="0"/>
              </a:rPr>
              <a:t>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child is stored at 2n + </a:t>
            </a:r>
            <a:r>
              <a:rPr lang="en-US" sz="1000" dirty="0" smtClean="0">
                <a:latin typeface="Segoe UI" panose="020B0502040204020203" pitchFamily="34" charset="0"/>
                <a:cs typeface="Segoe UI" panose="020B0502040204020203" pitchFamily="34" charset="0"/>
              </a:rPr>
              <a:t>2</a:t>
            </a: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Backward solution -&gt; ( n - 1 ) / 2 floor</a:t>
            </a:r>
          </a:p>
          <a:p>
            <a:pPr marL="0" indent="0">
              <a:buNone/>
            </a:pPr>
            <a:endParaRPr lang="en-US" sz="1000" dirty="0">
              <a:latin typeface="Segoe UI" panose="020B0502040204020203" pitchFamily="34" charset="0"/>
              <a:cs typeface="Segoe UI" panose="020B0502040204020203" pitchFamily="34" charset="0"/>
            </a:endParaRPr>
          </a:p>
        </p:txBody>
      </p:sp>
      <p:sp>
        <p:nvSpPr>
          <p:cNvPr id="4" name="Rectangle 3"/>
          <p:cNvSpPr/>
          <p:nvPr/>
        </p:nvSpPr>
        <p:spPr>
          <a:xfrm>
            <a:off x="5724525" y="1273077"/>
            <a:ext cx="6096000" cy="2308324"/>
          </a:xfrm>
          <a:prstGeom prst="rect">
            <a:avLst/>
          </a:prstGeom>
        </p:spPr>
        <p:txBody>
          <a:bodyPr>
            <a:spAutoFit/>
          </a:bodyPr>
          <a:lstStyle/>
          <a:p>
            <a:r>
              <a:rPr lang="en-US" dirty="0">
                <a:latin typeface="Segoe UI" panose="020B0502040204020203" pitchFamily="34" charset="0"/>
                <a:cs typeface="Segoe UI" panose="020B0502040204020203" pitchFamily="34" charset="0"/>
              </a:rPr>
              <a:t>Class Name:</a:t>
            </a:r>
          </a:p>
          <a:p>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Properties:</a:t>
            </a:r>
          </a:p>
          <a:p>
            <a:r>
              <a:rPr lang="en-US" dirty="0">
                <a:latin typeface="Segoe UI" panose="020B0502040204020203" pitchFamily="34" charset="0"/>
                <a:cs typeface="Segoe UI" panose="020B0502040204020203" pitchFamily="34" charset="0"/>
              </a:rPr>
              <a:t>	values = []</a:t>
            </a:r>
          </a:p>
          <a:p>
            <a:r>
              <a:rPr lang="en-US" dirty="0">
                <a:latin typeface="Segoe UI" panose="020B0502040204020203" pitchFamily="34" charset="0"/>
                <a:cs typeface="Segoe UI" panose="020B0502040204020203" pitchFamily="34" charset="0"/>
              </a:rPr>
              <a:t>Adding to a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Add to the end</a:t>
            </a:r>
          </a:p>
          <a:p>
            <a:r>
              <a:rPr lang="en-US" dirty="0">
                <a:latin typeface="Segoe UI" panose="020B0502040204020203" pitchFamily="34" charset="0"/>
                <a:cs typeface="Segoe UI" panose="020B0502040204020203" pitchFamily="34" charset="0"/>
              </a:rPr>
              <a:t>Bubble up(compare with </a:t>
            </a:r>
            <a:r>
              <a:rPr lang="en-US" dirty="0" err="1">
                <a:latin typeface="Segoe UI" panose="020B0502040204020203" pitchFamily="34" charset="0"/>
                <a:cs typeface="Segoe UI" panose="020B0502040204020203" pitchFamily="34" charset="0"/>
              </a:rPr>
              <a:t>paent</a:t>
            </a:r>
            <a:r>
              <a:rPr lang="en-US" dirty="0">
                <a:latin typeface="Segoe UI" panose="020B0502040204020203" pitchFamily="34" charset="0"/>
                <a:cs typeface="Segoe UI" panose="020B0502040204020203" pitchFamily="34" charset="0"/>
              </a:rPr>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Insert pseudocode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Push the value into the values property on the heap</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Bubble up</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index which is the length of the values property – 1</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parentIndex which is the floor of (index – 1) / 2</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removing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latin typeface="Segoe UI" panose="020B0502040204020203" pitchFamily="34" charset="0"/>
                <a:cs typeface="Segoe UI" panose="020B0502040204020203" pitchFamily="34" charset="0"/>
              </a:rPr>
              <a:t>Remove the root</a:t>
            </a:r>
          </a:p>
          <a:p>
            <a:r>
              <a:rPr lang="en-US" sz="1000" dirty="0" smtClean="0">
                <a:latin typeface="Segoe UI" panose="020B0502040204020203" pitchFamily="34" charset="0"/>
                <a:cs typeface="Segoe UI" panose="020B0502040204020203" pitchFamily="34" charset="0"/>
              </a:rPr>
              <a:t>Replace with the most recently added</a:t>
            </a:r>
          </a:p>
          <a:p>
            <a:r>
              <a:rPr lang="en-US" sz="1000" dirty="0" smtClean="0">
                <a:latin typeface="Segoe UI" panose="020B0502040204020203" pitchFamily="34" charset="0"/>
                <a:cs typeface="Segoe UI" panose="020B0502040204020203" pitchFamily="34" charset="0"/>
              </a:rPr>
              <a:t>Adjust( sink down )</a:t>
            </a:r>
          </a:p>
          <a:p>
            <a:endParaRPr lang="en-US" sz="1000"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SINK DOWN?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procedure for deleting the root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from the heap (effectively extracting</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maximum element in a max-heap</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or the minimum </a:t>
            </a:r>
            <a:r>
              <a:rPr lang="en-US" dirty="0" smtClean="0">
                <a:latin typeface="Segoe UI" panose="020B0502040204020203" pitchFamily="34" charset="0"/>
                <a:cs typeface="Segoe UI" panose="020B0502040204020203" pitchFamily="34" charset="0"/>
              </a:rPr>
              <a:t>element </a:t>
            </a:r>
            <a:r>
              <a:rPr lang="en-US" dirty="0">
                <a:latin typeface="Segoe UI" panose="020B0502040204020203" pitchFamily="34" charset="0"/>
                <a:cs typeface="Segoe UI" panose="020B0502040204020203" pitchFamily="34" charset="0"/>
              </a:rPr>
              <a:t>in a min-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heap) and restoring the properties is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called down-heap (also known as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tx2">
                    <a:lumMod val="40000"/>
                    <a:lumOff val="60000"/>
                  </a:schemeClr>
                </a:solidFill>
                <a:latin typeface="Segoe UI" panose="020B0502040204020203" pitchFamily="34" charset="0"/>
                <a:cs typeface="Segoe UI" panose="020B0502040204020203" pitchFamily="34" charset="0"/>
              </a:rPr>
              <a:t>bubble-down</a:t>
            </a:r>
            <a:r>
              <a:rPr lang="en-US" dirty="0">
                <a:latin typeface="Segoe UI" panose="020B0502040204020203" pitchFamily="34" charset="0"/>
                <a:cs typeface="Segoe UI" panose="020B0502040204020203" pitchFamily="34" charset="0"/>
              </a:rPr>
              <a:t>, </a:t>
            </a:r>
            <a:r>
              <a:rPr lang="en-US" dirty="0">
                <a:solidFill>
                  <a:schemeClr val="accent2">
                    <a:lumMod val="60000"/>
                    <a:lumOff val="40000"/>
                  </a:schemeClr>
                </a:solidFill>
                <a:latin typeface="Segoe UI" panose="020B0502040204020203" pitchFamily="34" charset="0"/>
                <a:cs typeface="Segoe UI" panose="020B0502040204020203" pitchFamily="34" charset="0"/>
              </a:rPr>
              <a:t>percolate-down</a:t>
            </a:r>
            <a:r>
              <a:rPr lang="en-US" dirty="0">
                <a:latin typeface="Segoe UI" panose="020B0502040204020203" pitchFamily="34" charset="0"/>
                <a:cs typeface="Segoe UI" panose="020B0502040204020203" pitchFamily="34" charset="0"/>
              </a:rPr>
              <a:t>, </a:t>
            </a:r>
            <a:r>
              <a:rPr lang="en-US" dirty="0" smtClean="0">
                <a:solidFill>
                  <a:srgbClr val="7030A0"/>
                </a:solidFill>
                <a:latin typeface="Segoe UI" panose="020B0502040204020203" pitchFamily="34" charset="0"/>
                <a:cs typeface="Segoe UI" panose="020B0502040204020203" pitchFamily="34" charset="0"/>
              </a:rPr>
              <a:t>sift-down</a:t>
            </a:r>
            <a:r>
              <a:rPr lang="en-US" dirty="0">
                <a:latin typeface="Segoe UI" panose="020B0502040204020203" pitchFamily="34" charset="0"/>
                <a:cs typeface="Segoe UI" panose="020B0502040204020203" pitchFamily="34" charset="0"/>
              </a:rPr>
              <a:t>, </a:t>
            </a:r>
            <a:r>
              <a:rPr lang="en-US" dirty="0" smtClean="0">
                <a:solidFill>
                  <a:schemeClr val="accent5">
                    <a:lumMod val="60000"/>
                    <a:lumOff val="40000"/>
                  </a:schemeClr>
                </a:solidFill>
                <a:latin typeface="Segoe UI" panose="020B0502040204020203" pitchFamily="34" charset="0"/>
                <a:cs typeface="Segoe UI" panose="020B0502040204020203" pitchFamily="34" charset="0"/>
              </a:rPr>
              <a:t>trickle-down</a:t>
            </a:r>
            <a:r>
              <a:rPr lang="en-US" dirty="0">
                <a:latin typeface="Segoe UI" panose="020B0502040204020203" pitchFamily="34" charset="0"/>
                <a:cs typeface="Segoe UI" panose="020B0502040204020203" pitchFamily="34" charset="0"/>
              </a:rPr>
              <a:t>, </a:t>
            </a:r>
            <a:r>
              <a:rPr lang="en-US" dirty="0" err="1">
                <a:solidFill>
                  <a:schemeClr val="accent2">
                    <a:lumMod val="75000"/>
                  </a:schemeClr>
                </a:solidFill>
                <a:latin typeface="Segoe UI" panose="020B0502040204020203" pitchFamily="34" charset="0"/>
                <a:cs typeface="Segoe UI" panose="020B0502040204020203" pitchFamily="34" charset="0"/>
              </a:rPr>
              <a:t>heapify</a:t>
            </a:r>
            <a:r>
              <a:rPr lang="en-US" dirty="0">
                <a:solidFill>
                  <a:schemeClr val="accent2">
                    <a:lumMod val="75000"/>
                  </a:schemeClr>
                </a:solidFill>
                <a:latin typeface="Segoe UI" panose="020B0502040204020203" pitchFamily="34" charset="0"/>
                <a:cs typeface="Segoe UI" panose="020B0502040204020203" pitchFamily="34" charset="0"/>
              </a:rPr>
              <a:t>-down</a:t>
            </a:r>
            <a:r>
              <a:rPr lang="en-US" dirty="0">
                <a:latin typeface="Segoe UI" panose="020B0502040204020203" pitchFamily="34" charset="0"/>
                <a:cs typeface="Segoe UI" panose="020B0502040204020203" pitchFamily="34" charset="0"/>
              </a:rPr>
              <a: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accent6">
                    <a:lumMod val="60000"/>
                    <a:lumOff val="40000"/>
                  </a:schemeClr>
                </a:solidFill>
                <a:latin typeface="Segoe UI" panose="020B0502040204020203" pitchFamily="34" charset="0"/>
                <a:cs typeface="Segoe UI" panose="020B0502040204020203" pitchFamily="34" charset="0"/>
              </a:rPr>
              <a:t>cascade-down</a:t>
            </a:r>
            <a:r>
              <a:rPr lang="en-US" dirty="0">
                <a:latin typeface="Segoe UI" panose="020B0502040204020203" pitchFamily="34" charset="0"/>
                <a:cs typeface="Segoe UI" panose="020B0502040204020203" pitchFamily="34" charset="0"/>
              </a:rPr>
              <a:t>, and </a:t>
            </a:r>
            <a:r>
              <a:rPr lang="en-US" dirty="0">
                <a:solidFill>
                  <a:srgbClr val="FF0000"/>
                </a:solidFill>
                <a:latin typeface="Segoe UI" panose="020B0502040204020203" pitchFamily="34" charset="0"/>
                <a:cs typeface="Segoe UI" panose="020B0502040204020203" pitchFamily="34" charset="0"/>
              </a:rPr>
              <a:t>extract-min/max</a:t>
            </a:r>
            <a:r>
              <a:rPr lang="en-US" dirty="0">
                <a:latin typeface="Segoe UI" panose="020B0502040204020203" pitchFamily="34" charset="0"/>
                <a:cs typeface="Segoe UI" panose="020B0502040204020203" pitchFamily="34" charset="0"/>
              </a:rPr>
              <a:t>).</a:t>
            </a:r>
            <a:endParaRPr lang="en-US" sz="1000" dirty="0">
              <a:latin typeface="Segoe UI" panose="020B0502040204020203" pitchFamily="34" charset="0"/>
              <a:cs typeface="Segoe UI" panose="020B0502040204020203" pitchFamily="34" charset="0"/>
            </a:endParaRPr>
          </a:p>
        </p:txBody>
      </p:sp>
      <p:sp>
        <p:nvSpPr>
          <p:cNvPr id="5" name="Rectangle 4"/>
          <p:cNvSpPr/>
          <p:nvPr/>
        </p:nvSpPr>
        <p:spPr>
          <a:xfrm>
            <a:off x="4124325" y="1119188"/>
            <a:ext cx="4972050" cy="3308598"/>
          </a:xfrm>
          <a:prstGeom prst="rect">
            <a:avLst/>
          </a:prstGeom>
        </p:spPr>
        <p:txBody>
          <a:bodyPr wrap="square">
            <a:spAutoFit/>
          </a:bodyPr>
          <a:lstStyle/>
          <a:p>
            <a:r>
              <a:rPr lang="en-US" sz="1100" dirty="0" smtClean="0">
                <a:latin typeface="Segoe UI" panose="020B0502040204020203" pitchFamily="34" charset="0"/>
                <a:cs typeface="Segoe UI" panose="020B0502040204020203" pitchFamily="34" charset="0"/>
              </a:rPr>
              <a:t>REMOVING (also </a:t>
            </a:r>
            <a:r>
              <a:rPr lang="en-US" sz="1100" dirty="0">
                <a:latin typeface="Segoe UI" panose="020B0502040204020203" pitchFamily="34" charset="0"/>
                <a:cs typeface="Segoe UI" panose="020B0502040204020203" pitchFamily="34" charset="0"/>
              </a:rPr>
              <a:t>called extract Max)</a:t>
            </a:r>
          </a:p>
          <a:p>
            <a:r>
              <a:rPr lang="en-US" sz="1100" dirty="0">
                <a:latin typeface="Segoe UI" panose="020B0502040204020203" pitchFamily="34" charset="0"/>
                <a:cs typeface="Segoe UI" panose="020B0502040204020203" pitchFamily="34" charset="0"/>
              </a:rPr>
              <a:t>Swap the first value in the values property with the last one</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Pop </a:t>
            </a:r>
            <a:r>
              <a:rPr lang="en-US" sz="1100" dirty="0">
                <a:latin typeface="Segoe UI" panose="020B0502040204020203" pitchFamily="34" charset="0"/>
                <a:cs typeface="Segoe UI" panose="020B0502040204020203" pitchFamily="34" charset="0"/>
              </a:rPr>
              <a:t>from the values property, so you can return the value at the end.</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Have </a:t>
            </a:r>
            <a:r>
              <a:rPr lang="en-US" sz="1100" dirty="0">
                <a:latin typeface="Segoe UI" panose="020B0502040204020203" pitchFamily="34" charset="0"/>
                <a:cs typeface="Segoe UI" panose="020B0502040204020203" pitchFamily="34" charset="0"/>
              </a:rPr>
              <a:t>the new root "sink down" to the correct spot</a:t>
            </a:r>
            <a:r>
              <a:rPr lang="en-US" sz="1100" dirty="0" smtClean="0">
                <a:latin typeface="Segoe UI" panose="020B0502040204020203" pitchFamily="34" charset="0"/>
                <a:cs typeface="Segoe UI" panose="020B0502040204020203" pitchFamily="34" charset="0"/>
              </a:rPr>
              <a: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Your </a:t>
            </a:r>
            <a:r>
              <a:rPr lang="en-US" sz="1100" dirty="0">
                <a:latin typeface="Segoe UI" panose="020B0502040204020203" pitchFamily="34" charset="0"/>
                <a:cs typeface="Segoe UI" panose="020B0502040204020203" pitchFamily="34" charset="0"/>
              </a:rPr>
              <a:t>parent index starts at 0(the root)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left child: 2* index + 1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right child: 2*index + 2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If </a:t>
            </a:r>
            <a:r>
              <a:rPr lang="en-US" sz="1100" dirty="0">
                <a:latin typeface="Segoe UI" panose="020B0502040204020203" pitchFamily="34" charset="0"/>
                <a:cs typeface="Segoe UI" panose="020B0502040204020203" pitchFamily="34" charset="0"/>
              </a:rPr>
              <a:t>the left or right child is greater than the element...swap. If both left and</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right children are larger, swap with the largest child.</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The </a:t>
            </a:r>
            <a:r>
              <a:rPr lang="en-US" sz="1100" dirty="0">
                <a:latin typeface="Segoe UI" panose="020B0502040204020203" pitchFamily="34" charset="0"/>
                <a:cs typeface="Segoe UI" panose="020B0502040204020203" pitchFamily="34" charset="0"/>
              </a:rPr>
              <a:t>child index you swapped to now becomes the new parent index.</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Keep </a:t>
            </a:r>
            <a:r>
              <a:rPr lang="en-US" sz="1100" dirty="0">
                <a:latin typeface="Segoe UI" panose="020B0502040204020203" pitchFamily="34" charset="0"/>
                <a:cs typeface="Segoe UI" panose="020B0502040204020203" pitchFamily="34" charset="0"/>
              </a:rPr>
              <a:t>looping and swapping until neither child is larger than the element.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Return </a:t>
            </a:r>
            <a:r>
              <a:rPr lang="en-US" sz="1100" dirty="0">
                <a:latin typeface="Segoe UI" panose="020B0502040204020203" pitchFamily="34" charset="0"/>
                <a:cs typeface="Segoe UI" panose="020B0502040204020203" pitchFamily="34" charset="0"/>
              </a:rPr>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Hash tables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392633" y="1957833"/>
            <a:ext cx="4652567" cy="3676800"/>
          </a:xfrm>
        </p:spPr>
        <p:txBody>
          <a:bodyPr/>
          <a:lstStyle/>
          <a:p>
            <a:r>
              <a:rPr lang="en-US" sz="1100" dirty="0" smtClean="0">
                <a:latin typeface="Segoe UI" panose="020B0502040204020203" pitchFamily="34" charset="0"/>
                <a:cs typeface="Segoe UI" panose="020B0502040204020203" pitchFamily="34" charset="0"/>
              </a:rPr>
              <a:t>Explain what hash table is</a:t>
            </a:r>
          </a:p>
          <a:p>
            <a:r>
              <a:rPr lang="en-US" sz="1100" dirty="0" smtClean="0">
                <a:latin typeface="Segoe UI" panose="020B0502040204020203" pitchFamily="34" charset="0"/>
                <a:cs typeface="Segoe UI" panose="020B0502040204020203" pitchFamily="34" charset="0"/>
              </a:rPr>
              <a:t>Explain what a hashing algorithm</a:t>
            </a:r>
          </a:p>
          <a:p>
            <a:r>
              <a:rPr lang="en-US" sz="1100" dirty="0" smtClean="0">
                <a:latin typeface="Segoe UI" panose="020B0502040204020203" pitchFamily="34" charset="0"/>
                <a:cs typeface="Segoe UI" panose="020B0502040204020203" pitchFamily="34" charset="0"/>
              </a:rPr>
              <a:t>Discuss what makes a good hashing algorithm</a:t>
            </a:r>
          </a:p>
          <a:p>
            <a:r>
              <a:rPr lang="en-US" sz="1100" dirty="0" smtClean="0">
                <a:latin typeface="Segoe UI" panose="020B0502040204020203" pitchFamily="34" charset="0"/>
                <a:cs typeface="Segoe UI" panose="020B0502040204020203" pitchFamily="34" charset="0"/>
              </a:rPr>
              <a:t>Understand how collisions occur in a hash table</a:t>
            </a:r>
          </a:p>
          <a:p>
            <a:r>
              <a:rPr lang="en-US" sz="1100" dirty="0" smtClean="0">
                <a:latin typeface="Segoe UI" panose="020B0502040204020203" pitchFamily="34" charset="0"/>
                <a:cs typeface="Segoe UI" panose="020B0502040204020203" pitchFamily="34" charset="0"/>
              </a:rPr>
              <a:t>Handle collision using separate chaining or linear probing</a:t>
            </a:r>
          </a:p>
          <a:p>
            <a:endParaRPr lang="en-US" sz="1100" dirty="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What is a hash tables?</a:t>
            </a:r>
          </a:p>
          <a:p>
            <a:pPr marL="76200" indent="0">
              <a:buNone/>
            </a:pPr>
            <a:r>
              <a:rPr lang="en-US" sz="1100" dirty="0" smtClean="0">
                <a:latin typeface="Segoe UI" panose="020B0502040204020203" pitchFamily="34" charset="0"/>
                <a:cs typeface="Segoe UI" panose="020B0502040204020203" pitchFamily="34" charset="0"/>
              </a:rPr>
              <a:t>Hash tables are used to store key-value pairs</a:t>
            </a:r>
          </a:p>
          <a:p>
            <a:pPr marL="76200" indent="0">
              <a:buNone/>
            </a:pPr>
            <a:r>
              <a:rPr lang="en-US" sz="1100" dirty="0" smtClean="0">
                <a:latin typeface="Segoe UI" panose="020B0502040204020203" pitchFamily="34" charset="0"/>
                <a:cs typeface="Segoe UI" panose="020B0502040204020203" pitchFamily="34" charset="0"/>
              </a:rPr>
              <a:t>The hash tables like arrays, but keys is not ordered</a:t>
            </a:r>
          </a:p>
          <a:p>
            <a:pPr marL="76200" indent="0">
              <a:buNone/>
            </a:pPr>
            <a:r>
              <a:rPr lang="en-US" sz="1100" dirty="0" smtClean="0">
                <a:latin typeface="Segoe UI" panose="020B0502040204020203" pitchFamily="34" charset="0"/>
                <a:cs typeface="Segoe UI" panose="020B0502040204020203" pitchFamily="34" charset="0"/>
              </a:rPr>
              <a:t>Unlike arrays – hash tables are fast for all operations(find, add, remove)</a:t>
            </a:r>
          </a:p>
          <a:p>
            <a:pPr marL="76200" indent="0">
              <a:buNone/>
            </a:pPr>
            <a:endParaRPr lang="en-US" sz="1100" dirty="0" smtClean="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Hash tables in other programming languages</a:t>
            </a:r>
          </a:p>
          <a:p>
            <a:pPr marL="76200" indent="0">
              <a:buNone/>
            </a:pPr>
            <a:r>
              <a:rPr lang="en-US" sz="1100" dirty="0" smtClean="0">
                <a:latin typeface="Segoe UI" panose="020B0502040204020203" pitchFamily="34" charset="0"/>
                <a:cs typeface="Segoe UI" panose="020B0502040204020203" pitchFamily="34" charset="0"/>
              </a:rPr>
              <a:t>Python – </a:t>
            </a:r>
            <a:r>
              <a:rPr lang="en-US" sz="1100" dirty="0" err="1" smtClean="0">
                <a:latin typeface="Segoe UI" panose="020B0502040204020203" pitchFamily="34" charset="0"/>
                <a:cs typeface="Segoe UI" panose="020B0502040204020203" pitchFamily="34" charset="0"/>
              </a:rPr>
              <a:t>dicts</a:t>
            </a:r>
            <a:endParaRPr lang="en-US" sz="1100" dirty="0" smtClean="0">
              <a:latin typeface="Segoe UI" panose="020B0502040204020203" pitchFamily="34" charset="0"/>
              <a:cs typeface="Segoe UI" panose="020B0502040204020203" pitchFamily="34" charset="0"/>
            </a:endParaRPr>
          </a:p>
          <a:p>
            <a:pPr marL="76200" indent="0">
              <a:buNone/>
            </a:pPr>
            <a:r>
              <a:rPr lang="en-US" sz="1100" dirty="0" err="1" smtClean="0">
                <a:latin typeface="Segoe UI" panose="020B0502040204020203" pitchFamily="34" charset="0"/>
                <a:cs typeface="Segoe UI" panose="020B0502040204020203" pitchFamily="34" charset="0"/>
              </a:rPr>
              <a:t>Js</a:t>
            </a:r>
            <a:r>
              <a:rPr lang="en-US" sz="1100" dirty="0" smtClean="0">
                <a:latin typeface="Segoe UI" panose="020B0502040204020203" pitchFamily="34" charset="0"/>
                <a:cs typeface="Segoe UI" panose="020B0502040204020203" pitchFamily="34" charset="0"/>
              </a:rPr>
              <a:t> – Objects and Maps</a:t>
            </a:r>
          </a:p>
          <a:p>
            <a:pPr marL="76200" indent="0">
              <a:buNone/>
            </a:pPr>
            <a:r>
              <a:rPr lang="en-US" sz="1100" dirty="0" smtClean="0">
                <a:latin typeface="Segoe UI" panose="020B0502040204020203" pitchFamily="34" charset="0"/>
                <a:cs typeface="Segoe UI" panose="020B0502040204020203" pitchFamily="34" charset="0"/>
              </a:rPr>
              <a:t>Java – Maps</a:t>
            </a:r>
          </a:p>
          <a:p>
            <a:pPr marL="76200" indent="0">
              <a:buNone/>
            </a:pPr>
            <a:r>
              <a:rPr lang="en-US" sz="1100" dirty="0" smtClean="0">
                <a:latin typeface="Segoe UI" panose="020B0502040204020203" pitchFamily="34" charset="0"/>
                <a:cs typeface="Segoe UI" panose="020B0502040204020203" pitchFamily="34" charset="0"/>
              </a:rPr>
              <a:t>Ruby - Hashes</a:t>
            </a:r>
            <a:endParaRPr lang="en-US" sz="1100" dirty="0">
              <a:latin typeface="Segoe UI" panose="020B0502040204020203" pitchFamily="34" charset="0"/>
              <a:cs typeface="Segoe UI" panose="020B0502040204020203" pitchFamily="34" charset="0"/>
            </a:endParaRPr>
          </a:p>
        </p:txBody>
      </p:sp>
      <p:sp>
        <p:nvSpPr>
          <p:cNvPr id="4" name="TextBox 3"/>
          <p:cNvSpPr txBox="1"/>
          <p:nvPr/>
        </p:nvSpPr>
        <p:spPr>
          <a:xfrm>
            <a:off x="6388100" y="825500"/>
            <a:ext cx="5397500" cy="4524315"/>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Imagine we need to store colors(hex) to array</a:t>
            </a:r>
          </a:p>
          <a:p>
            <a:r>
              <a:rPr lang="en-US" dirty="0" smtClean="0">
                <a:latin typeface="Segoe UI" panose="020B0502040204020203" pitchFamily="34" charset="0"/>
                <a:cs typeface="Segoe UI" panose="020B0502040204020203" pitchFamily="34" charset="0"/>
              </a:rPr>
              <a:t>colors = [ ‘ff69b4’, ’00ffff’, ‘</a:t>
            </a:r>
            <a:r>
              <a:rPr lang="en-US" dirty="0" err="1" smtClean="0">
                <a:latin typeface="Segoe UI" panose="020B0502040204020203" pitchFamily="34" charset="0"/>
                <a:cs typeface="Segoe UI" panose="020B0502040204020203" pitchFamily="34" charset="0"/>
              </a:rPr>
              <a:t>ffffff</a:t>
            </a:r>
            <a:r>
              <a:rPr lang="en-US" dirty="0" smtClean="0">
                <a:latin typeface="Segoe UI" panose="020B0502040204020203" pitchFamily="34" charset="0"/>
                <a:cs typeface="Segoe UI" panose="020B0502040204020203" pitchFamily="34" charset="0"/>
              </a:rPr>
              <a:t>’ ]</a:t>
            </a:r>
          </a:p>
          <a:p>
            <a:r>
              <a:rPr lang="en-US" dirty="0" smtClean="0">
                <a:latin typeface="Segoe UI" panose="020B0502040204020203" pitchFamily="34" charset="0"/>
                <a:cs typeface="Segoe UI" panose="020B0502040204020203" pitchFamily="34" charset="0"/>
              </a:rPr>
              <a:t>And would be a nice if instead of using  indices to access the colors, we could use more human readable keys</a:t>
            </a:r>
          </a:p>
          <a:p>
            <a:r>
              <a:rPr lang="en-US" dirty="0" smtClean="0">
                <a:latin typeface="Segoe UI" panose="020B0502040204020203" pitchFamily="34" charset="0"/>
                <a:cs typeface="Segoe UI" panose="020B0502040204020203" pitchFamily="34" charset="0"/>
              </a:rPr>
              <a:t>pink -&gt; ’ff69b4’,</a:t>
            </a:r>
          </a:p>
          <a:p>
            <a:r>
              <a:rPr lang="en-US" dirty="0" smtClean="0">
                <a:latin typeface="Segoe UI" panose="020B0502040204020203" pitchFamily="34" charset="0"/>
                <a:cs typeface="Segoe UI" panose="020B0502040204020203" pitchFamily="34" charset="0"/>
              </a:rPr>
              <a:t>cyan -&gt; ’00ffff’,</a:t>
            </a:r>
          </a:p>
          <a:p>
            <a:r>
              <a:rPr lang="en-US" dirty="0" smtClean="0">
                <a:latin typeface="Segoe UI" panose="020B0502040204020203" pitchFamily="34" charset="0"/>
                <a:cs typeface="Segoe UI" panose="020B0502040204020203" pitchFamily="34" charset="0"/>
              </a:rPr>
              <a:t>And </a:t>
            </a:r>
            <a:r>
              <a:rPr lang="en-US" dirty="0" err="1" smtClean="0">
                <a:latin typeface="Segoe UI" panose="020B0502040204020203" pitchFamily="34" charset="0"/>
                <a:cs typeface="Segoe UI" panose="020B0502040204020203" pitchFamily="34" charset="0"/>
              </a:rPr>
              <a:t>etc</a:t>
            </a:r>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c</a:t>
            </a:r>
            <a:r>
              <a:rPr lang="en-US" dirty="0" smtClean="0">
                <a:latin typeface="Segoe UI" panose="020B0502040204020203" pitchFamily="34" charset="0"/>
                <a:cs typeface="Segoe UI" panose="020B0502040204020203" pitchFamily="34" charset="0"/>
              </a:rPr>
              <a:t>olors[‘cyan’] match better than colors[1]</a:t>
            </a:r>
            <a:endParaRPr lang="en-US" dirty="0">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how to </a:t>
            </a:r>
            <a:r>
              <a:rPr lang="en-US" dirty="0" smtClean="0">
                <a:latin typeface="Segoe UI" panose="020B0502040204020203" pitchFamily="34" charset="0"/>
                <a:cs typeface="Segoe UI" panose="020B0502040204020203" pitchFamily="34" charset="0"/>
              </a:rPr>
              <a:t>combine human readable with computer readable(computer does not </a:t>
            </a:r>
            <a:r>
              <a:rPr lang="en-US" dirty="0" err="1" smtClean="0">
                <a:latin typeface="Segoe UI" panose="020B0502040204020203" pitchFamily="34" charset="0"/>
                <a:cs typeface="Segoe UI" panose="020B0502040204020203" pitchFamily="34" charset="0"/>
              </a:rPr>
              <a:t>not</a:t>
            </a:r>
            <a:r>
              <a:rPr lang="en-US" dirty="0" smtClean="0">
                <a:latin typeface="Segoe UI" panose="020B0502040204020203" pitchFamily="34" charset="0"/>
                <a:cs typeface="Segoe UI" panose="020B0502040204020203" pitchFamily="34" charset="0"/>
              </a:rPr>
              <a:t> index like pink)?</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In order to look up values by key, we need a way to  convert values to valid array indices. A function that performs this task is called a hash function</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647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Hash </a:t>
            </a:r>
            <a:r>
              <a:rPr lang="en-US" b="1" dirty="0" smtClean="0">
                <a:latin typeface="Segoe UI" panose="020B0502040204020203" pitchFamily="34" charset="0"/>
                <a:cs typeface="Segoe UI" panose="020B0502040204020203" pitchFamily="34" charset="0"/>
              </a:rPr>
              <a:t>function</a:t>
            </a:r>
            <a:endParaRPr lang="en-US" dirty="0">
              <a:latin typeface="Segoe UI" panose="020B0502040204020203" pitchFamily="34" charset="0"/>
              <a:cs typeface="Segoe UI" panose="020B0502040204020203" pitchFamily="34" charset="0"/>
            </a:endParaRPr>
          </a:p>
        </p:txBody>
      </p:sp>
      <p:sp>
        <p:nvSpPr>
          <p:cNvPr id="5" name="TextBox 4"/>
          <p:cNvSpPr txBox="1"/>
          <p:nvPr/>
        </p:nvSpPr>
        <p:spPr>
          <a:xfrm>
            <a:off x="660400" y="1549400"/>
            <a:ext cx="107061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What makes a good hash?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Fast(constant time)</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Doesn’t cluster outputs at specific indices, but </a:t>
            </a:r>
            <a:r>
              <a:rPr lang="en-US" dirty="0" err="1" smtClean="0">
                <a:latin typeface="Segoe UI" panose="020B0502040204020203" pitchFamily="34" charset="0"/>
                <a:cs typeface="Segoe UI" panose="020B0502040204020203" pitchFamily="34" charset="0"/>
              </a:rPr>
              <a:t>disturbutes</a:t>
            </a:r>
            <a:r>
              <a:rPr lang="en-US" dirty="0" smtClean="0">
                <a:latin typeface="Segoe UI" panose="020B0502040204020203" pitchFamily="34" charset="0"/>
                <a:cs typeface="Segoe UI" panose="020B0502040204020203" pitchFamily="34" charset="0"/>
              </a:rPr>
              <a:t>  uniformly</a:t>
            </a:r>
          </a:p>
          <a:p>
            <a:pPr marL="342900" indent="-342900">
              <a:buFont typeface="+mj-lt"/>
              <a:buAutoNum type="arabicPeriod"/>
            </a:pPr>
            <a:r>
              <a:rPr lang="en-US" dirty="0" err="1" smtClean="0">
                <a:latin typeface="Segoe UI" panose="020B0502040204020203" pitchFamily="34" charset="0"/>
                <a:cs typeface="Segoe UI" panose="020B0502040204020203" pitchFamily="34" charset="0"/>
              </a:rPr>
              <a:t>Determenistic</a:t>
            </a:r>
            <a:r>
              <a:rPr lang="en-US" dirty="0" smtClean="0">
                <a:latin typeface="Segoe UI" panose="020B0502040204020203" pitchFamily="34" charset="0"/>
                <a:cs typeface="Segoe UI" panose="020B0502040204020203" pitchFamily="34" charset="0"/>
              </a:rPr>
              <a:t>(same input -&gt; same output)  </a:t>
            </a:r>
            <a:endParaRPr lang="ru-RU" dirty="0">
              <a:latin typeface="Segoe UI" panose="020B0502040204020203" pitchFamily="34" charset="0"/>
              <a:cs typeface="Segoe UI" panose="020B0502040204020203" pitchFamily="34"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900251"/>
            <a:ext cx="4410691" cy="1590897"/>
          </a:xfrm>
          <a:prstGeom prst="rect">
            <a:avLst/>
          </a:prstGeom>
        </p:spPr>
      </p:pic>
      <p:sp>
        <p:nvSpPr>
          <p:cNvPr id="7" name="TextBox 6"/>
          <p:cNvSpPr txBox="1"/>
          <p:nvPr/>
        </p:nvSpPr>
        <p:spPr>
          <a:xfrm>
            <a:off x="5194300" y="2900251"/>
            <a:ext cx="62357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Problems</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This work only with strings( we don’t worry about it )</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Not constant time – linear in key length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Collisions </a:t>
            </a:r>
            <a:endParaRPr lang="ru-RU" dirty="0">
              <a:latin typeface="Segoe UI" panose="020B0502040204020203" pitchFamily="34" charset="0"/>
              <a:cs typeface="Segoe UI" panose="020B0502040204020203" pitchFamily="34" charset="0"/>
            </a:endParaRPr>
          </a:p>
        </p:txBody>
      </p:sp>
      <p:sp>
        <p:nvSpPr>
          <p:cNvPr id="8" name="Прямоугольник 7"/>
          <p:cNvSpPr/>
          <p:nvPr/>
        </p:nvSpPr>
        <p:spPr>
          <a:xfrm>
            <a:off x="660400" y="4641670"/>
            <a:ext cx="3721100" cy="2308324"/>
          </a:xfrm>
          <a:prstGeom prst="rect">
            <a:avLst/>
          </a:prstGeom>
        </p:spPr>
        <p:txBody>
          <a:bodyPr wrap="square">
            <a:spAutoFit/>
          </a:bodyPr>
          <a:lstStyle/>
          <a:p>
            <a:r>
              <a:rPr lang="en-US" sz="1200" dirty="0">
                <a:solidFill>
                  <a:srgbClr val="1D1C1D"/>
                </a:solidFill>
                <a:latin typeface="Segoe UI" panose="020B0502040204020203" pitchFamily="34" charset="0"/>
                <a:cs typeface="Segoe UI" panose="020B0502040204020203" pitchFamily="34" charset="0"/>
              </a:rPr>
              <a:t>Prime numbers? </a:t>
            </a:r>
            <a:r>
              <a:rPr lang="en-US" sz="1200" dirty="0" err="1">
                <a:solidFill>
                  <a:srgbClr val="1D1C1D"/>
                </a:solidFill>
                <a:latin typeface="Segoe UI" panose="020B0502040204020203" pitchFamily="34" charset="0"/>
                <a:cs typeface="Segoe UI" panose="020B0502040204020203" pitchFamily="34" charset="0"/>
              </a:rPr>
              <a:t>wut</a:t>
            </a:r>
            <a:r>
              <a:rPr lang="en-US" sz="1200" dirty="0">
                <a:solidFill>
                  <a:srgbClr val="1D1C1D"/>
                </a:solidFill>
                <a:latin typeface="Segoe UI" panose="020B0502040204020203" pitchFamily="34" charset="0"/>
                <a:cs typeface="Segoe UI" panose="020B0502040204020203" pitchFamily="34" charset="0"/>
              </a:rPr>
              <a:t>.</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The prime number in the hash is helpful in</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spreading out the keys more uniformly.</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It's also helpful if the array that you're</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putting values into has a prime length.</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You don't need to know why. (Math is complicated!)</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But here are some links if you're curious.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Why do hash functions use prime numbers?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Does making array size a prime number</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help in hash table implementation</a:t>
            </a:r>
            <a:r>
              <a:rPr lang="en-US" sz="1200" dirty="0" smtClean="0">
                <a:solidFill>
                  <a:srgbClr val="1D1C1D"/>
                </a:solidFill>
                <a:latin typeface="Segoe UI" panose="020B0502040204020203" pitchFamily="34" charset="0"/>
                <a:cs typeface="Segoe UI" panose="020B0502040204020203" pitchFamily="34" charset="0"/>
              </a:rPr>
              <a:t>?</a:t>
            </a:r>
          </a:p>
          <a:p>
            <a:r>
              <a:rPr lang="en-US" sz="1200" dirty="0" smtClean="0">
                <a:latin typeface="Segoe UI" panose="020B0502040204020203" pitchFamily="34" charset="0"/>
                <a:cs typeface="Segoe UI" panose="020B0502040204020203" pitchFamily="34" charset="0"/>
                <a:hlinkClick r:id="rId3"/>
              </a:rPr>
              <a:t>Does-making-array-size-a-prime-number-help-in-hash-table-implementation</a:t>
            </a:r>
            <a:endParaRPr lang="ru-RU" sz="1200" dirty="0">
              <a:latin typeface="Segoe UI" panose="020B0502040204020203" pitchFamily="34" charset="0"/>
              <a:cs typeface="Segoe UI" panose="020B0502040204020203" pitchFamily="34" charset="0"/>
            </a:endParaRPr>
          </a:p>
        </p:txBody>
      </p:sp>
      <p:sp>
        <p:nvSpPr>
          <p:cNvPr id="9" name="TextBox 8"/>
          <p:cNvSpPr txBox="1"/>
          <p:nvPr/>
        </p:nvSpPr>
        <p:spPr>
          <a:xfrm>
            <a:off x="5397500" y="4641670"/>
            <a:ext cx="4356100" cy="646331"/>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Not need to now why, but just set prime number in hash function and array size</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14979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Dealing </a:t>
            </a:r>
            <a:r>
              <a:rPr lang="en-US" dirty="0">
                <a:latin typeface="Segoe UI" panose="020B0502040204020203" pitchFamily="34" charset="0"/>
                <a:cs typeface="Segoe UI" panose="020B0502040204020203" pitchFamily="34" charset="0"/>
              </a:rPr>
              <a:t>with collision</a:t>
            </a:r>
            <a:endParaRPr lang="ru-RU" dirty="0">
              <a:latin typeface="Segoe UI" panose="020B0502040204020203" pitchFamily="34" charset="0"/>
              <a:cs typeface="Segoe UI" panose="020B0502040204020203" pitchFamily="34" charset="0"/>
            </a:endParaRPr>
          </a:p>
        </p:txBody>
      </p:sp>
      <p:sp>
        <p:nvSpPr>
          <p:cNvPr id="4" name="TextBox 3"/>
          <p:cNvSpPr txBox="1"/>
          <p:nvPr/>
        </p:nvSpPr>
        <p:spPr>
          <a:xfrm>
            <a:off x="257577" y="953037"/>
            <a:ext cx="6053071" cy="369331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Even with a large array and a great hash function, collisions are inevitable</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Two strategy, for handle collisions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Separate chaining</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Linear probing</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Separate chaining – </a:t>
            </a:r>
            <a:r>
              <a:rPr lang="en-US" dirty="0">
                <a:latin typeface="Segoe UI" panose="020B0502040204020203" pitchFamily="34" charset="0"/>
                <a:cs typeface="Segoe UI" panose="020B0502040204020203" pitchFamily="34" charset="0"/>
              </a:rPr>
              <a:t>w</a:t>
            </a:r>
            <a:r>
              <a:rPr lang="en-US" dirty="0" smtClean="0">
                <a:latin typeface="Segoe UI" panose="020B0502040204020203" pitchFamily="34" charset="0"/>
                <a:cs typeface="Segoe UI" panose="020B0502040204020203" pitchFamily="34" charset="0"/>
              </a:rPr>
              <a:t>e store multiply key-values in same index</a:t>
            </a:r>
          </a:p>
          <a:p>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Linear probing – search through the array to find the next empty slot, unlike separate chaining, we store only one key-value at one index</a:t>
            </a:r>
            <a:endParaRPr lang="ru-RU" dirty="0">
              <a:latin typeface="Segoe UI" panose="020B0502040204020203" pitchFamily="34" charset="0"/>
              <a:cs typeface="Segoe UI" panose="020B0502040204020203" pitchFamily="34" charset="0"/>
            </a:endParaRPr>
          </a:p>
        </p:txBody>
      </p:sp>
      <p:sp>
        <p:nvSpPr>
          <p:cNvPr id="10" name="TextBox 9"/>
          <p:cNvSpPr txBox="1"/>
          <p:nvPr/>
        </p:nvSpPr>
        <p:spPr>
          <a:xfrm>
            <a:off x="6310648" y="0"/>
            <a:ext cx="4644190" cy="2492990"/>
          </a:xfrm>
          <a:prstGeom prst="rect">
            <a:avLst/>
          </a:prstGeom>
          <a:noFill/>
        </p:spPr>
        <p:txBody>
          <a:bodyPr wrap="square" rtlCol="0">
            <a:spAutoFit/>
          </a:bodyPr>
          <a:lstStyle/>
          <a:p>
            <a:r>
              <a:rPr lang="en-US" sz="1200" dirty="0" smtClean="0">
                <a:latin typeface="Segoe UI" panose="020B0502040204020203" pitchFamily="34" charset="0"/>
                <a:cs typeface="Segoe UI" panose="020B0502040204020203" pitchFamily="34" charset="0"/>
              </a:rPr>
              <a:t>Set / Get</a:t>
            </a:r>
          </a:p>
          <a:p>
            <a:r>
              <a:rPr lang="en-US" sz="1200" dirty="0" smtClean="0">
                <a:latin typeface="Segoe UI" panose="020B0502040204020203" pitchFamily="34" charset="0"/>
                <a:cs typeface="Segoe UI" panose="020B0502040204020203" pitchFamily="34" charset="0"/>
              </a:rPr>
              <a:t>Set</a:t>
            </a:r>
          </a:p>
          <a:p>
            <a:endParaRPr lang="en-US" sz="1200" dirty="0">
              <a:latin typeface="Segoe UI" panose="020B0502040204020203" pitchFamily="34" charset="0"/>
              <a:cs typeface="Segoe UI" panose="020B0502040204020203" pitchFamily="34" charset="0"/>
            </a:endParaRP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 a key and a value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Store the key-value pair in the hash table array via separate chaining</a:t>
            </a:r>
          </a:p>
          <a:p>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Get</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Accepts a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Retrieves the key-value pair in the hash table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If the key isn’t found return undefined</a:t>
            </a:r>
            <a:endParaRPr lang="ru-RU" sz="1200" dirty="0">
              <a:latin typeface="Segoe UI" panose="020B0502040204020203" pitchFamily="34" charset="0"/>
              <a:cs typeface="Segoe UI" panose="020B0502040204020203" pitchFamily="34" charset="0"/>
            </a:endParaRPr>
          </a:p>
        </p:txBody>
      </p:sp>
      <p:sp>
        <p:nvSpPr>
          <p:cNvPr id="11" name="TextBox 10"/>
          <p:cNvSpPr txBox="1"/>
          <p:nvPr/>
        </p:nvSpPr>
        <p:spPr>
          <a:xfrm>
            <a:off x="6332508" y="2629113"/>
            <a:ext cx="4644190" cy="2308324"/>
          </a:xfrm>
          <a:prstGeom prst="rect">
            <a:avLst/>
          </a:prstGeom>
          <a:noFill/>
        </p:spPr>
        <p:txBody>
          <a:bodyPr wrap="square" rtlCol="0">
            <a:spAutoFit/>
          </a:bodyPr>
          <a:lstStyle/>
          <a:p>
            <a:r>
              <a:rPr lang="en-US" dirty="0">
                <a:solidFill>
                  <a:srgbClr val="00B050"/>
                </a:solidFill>
                <a:latin typeface="Segoe UI" panose="020B0502040204020203" pitchFamily="34" charset="0"/>
                <a:cs typeface="Segoe UI" panose="020B0502040204020203" pitchFamily="34" charset="0"/>
              </a:rPr>
              <a:t>In short, if you have data that doesn’t use too many inserts or deletes, and access the items frequently out of order, use an array. If you need data that can be quickly inserted and deleted into and is accessed mostly in sequential order, use a linked list. If you need a fast traversal then a hash table with a good hash function will be a better choice.</a:t>
            </a:r>
            <a:endParaRPr lang="en-US" sz="1600" dirty="0" smtClean="0">
              <a:solidFill>
                <a:srgbClr val="00B050"/>
              </a:solidFill>
              <a:latin typeface="Segoe UI" panose="020B0502040204020203" pitchFamily="34" charset="0"/>
              <a:cs typeface="Segoe UI" panose="020B0502040204020203" pitchFamily="34" charset="0"/>
            </a:endParaRPr>
          </a:p>
        </p:txBody>
      </p:sp>
      <p:sp>
        <p:nvSpPr>
          <p:cNvPr id="12" name="TextBox 11"/>
          <p:cNvSpPr txBox="1"/>
          <p:nvPr/>
        </p:nvSpPr>
        <p:spPr>
          <a:xfrm>
            <a:off x="433137" y="4957011"/>
            <a:ext cx="5005137" cy="1477328"/>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Methods</a:t>
            </a:r>
          </a:p>
          <a:p>
            <a:r>
              <a:rPr lang="en-US" dirty="0" smtClean="0">
                <a:latin typeface="Segoe UI" panose="020B0502040204020203" pitchFamily="34" charset="0"/>
                <a:cs typeface="Segoe UI" panose="020B0502040204020203" pitchFamily="34" charset="0"/>
              </a:rPr>
              <a:t>1)Set</a:t>
            </a:r>
          </a:p>
          <a:p>
            <a:r>
              <a:rPr lang="en-US" dirty="0" smtClean="0">
                <a:latin typeface="Segoe UI" panose="020B0502040204020203" pitchFamily="34" charset="0"/>
                <a:cs typeface="Segoe UI" panose="020B0502040204020203" pitchFamily="34" charset="0"/>
              </a:rPr>
              <a:t>2)Get</a:t>
            </a:r>
          </a:p>
          <a:p>
            <a:r>
              <a:rPr lang="en-US" dirty="0" smtClean="0">
                <a:latin typeface="Segoe UI" panose="020B0502040204020203" pitchFamily="34" charset="0"/>
                <a:cs typeface="Segoe UI" panose="020B0502040204020203" pitchFamily="34" charset="0"/>
              </a:rPr>
              <a:t>3)Keyes</a:t>
            </a:r>
          </a:p>
          <a:p>
            <a:r>
              <a:rPr lang="en-US" dirty="0" smtClean="0">
                <a:latin typeface="Segoe UI" panose="020B0502040204020203" pitchFamily="34" charset="0"/>
                <a:cs typeface="Segoe UI" panose="020B0502040204020203" pitchFamily="34" charset="0"/>
              </a:rPr>
              <a:t>4)Values</a:t>
            </a:r>
          </a:p>
        </p:txBody>
      </p:sp>
      <p:sp>
        <p:nvSpPr>
          <p:cNvPr id="13" name="TextBox 12"/>
          <p:cNvSpPr txBox="1"/>
          <p:nvPr/>
        </p:nvSpPr>
        <p:spPr>
          <a:xfrm>
            <a:off x="2601532" y="4479064"/>
            <a:ext cx="8648842" cy="2062103"/>
          </a:xfrm>
          <a:prstGeom prst="rect">
            <a:avLst/>
          </a:prstGeom>
          <a:noFill/>
        </p:spPr>
        <p:txBody>
          <a:bodyPr wrap="square" rtlCol="0">
            <a:spAutoFit/>
          </a:bodyPr>
          <a:lstStyle/>
          <a:p>
            <a:r>
              <a:rPr lang="en-US" sz="1600" dirty="0" smtClean="0">
                <a:latin typeface="Segoe UI" panose="020B0502040204020203" pitchFamily="34" charset="0"/>
                <a:cs typeface="Segoe UI" panose="020B0502040204020203" pitchFamily="34" charset="0"/>
              </a:rPr>
              <a:t>Big o of hash tables</a:t>
            </a:r>
          </a:p>
          <a:p>
            <a:r>
              <a:rPr lang="en-US" sz="1600" dirty="0" smtClean="0">
                <a:latin typeface="Segoe UI" panose="020B0502040204020203" pitchFamily="34" charset="0"/>
                <a:cs typeface="Segoe UI" panose="020B0502040204020203" pitchFamily="34" charset="0"/>
              </a:rPr>
              <a:t>Insert: O(1)</a:t>
            </a:r>
          </a:p>
          <a:p>
            <a:r>
              <a:rPr lang="en-US" sz="1600" dirty="0" smtClean="0">
                <a:latin typeface="Segoe UI" panose="020B0502040204020203" pitchFamily="34" charset="0"/>
                <a:cs typeface="Segoe UI" panose="020B0502040204020203" pitchFamily="34" charset="0"/>
              </a:rPr>
              <a:t>Deletion: O(1)</a:t>
            </a:r>
          </a:p>
          <a:p>
            <a:r>
              <a:rPr lang="en-US" sz="1600" dirty="0" smtClean="0">
                <a:latin typeface="Segoe UI" panose="020B0502040204020203" pitchFamily="34" charset="0"/>
                <a:cs typeface="Segoe UI" panose="020B0502040204020203" pitchFamily="34" charset="0"/>
              </a:rPr>
              <a:t>Access: O(1)</a:t>
            </a:r>
          </a:p>
          <a:p>
            <a:r>
              <a:rPr lang="en-US" sz="1600" dirty="0" smtClean="0">
                <a:latin typeface="Segoe UI" panose="020B0502040204020203" pitchFamily="34" charset="0"/>
                <a:cs typeface="Segoe UI" panose="020B0502040204020203" pitchFamily="34" charset="0"/>
              </a:rPr>
              <a:t>Only with good hash function and O(n) for bad hash function</a:t>
            </a:r>
          </a:p>
          <a:p>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Why we don’t use hash tables instead of arrays or linked list if there is so fast? </a:t>
            </a:r>
            <a:r>
              <a:rPr lang="en-US" sz="1600" dirty="0">
                <a:latin typeface="Segoe UI" panose="020B0502040204020203" pitchFamily="34" charset="0"/>
                <a:cs typeface="Segoe UI" panose="020B0502040204020203" pitchFamily="34" charset="0"/>
              </a:rPr>
              <a:t>I</a:t>
            </a:r>
            <a:r>
              <a:rPr lang="en-US" sz="1600" dirty="0" smtClean="0">
                <a:latin typeface="Segoe UI" panose="020B0502040204020203" pitchFamily="34" charset="0"/>
                <a:cs typeface="Segoe UI" panose="020B0502040204020203" pitchFamily="34" charset="0"/>
              </a:rPr>
              <a:t>t </a:t>
            </a:r>
            <a:r>
              <a:rPr lang="en-US" sz="1600" dirty="0">
                <a:latin typeface="Segoe UI" panose="020B0502040204020203" pitchFamily="34" charset="0"/>
                <a:cs typeface="Segoe UI" panose="020B0502040204020203" pitchFamily="34" charset="0"/>
              </a:rPr>
              <a:t>doesn’t store its elements in any particular order</a:t>
            </a:r>
            <a:endParaRPr lang="ru-RU"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3857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0" y="844400"/>
            <a:ext cx="9610000" cy="5169538"/>
          </a:xfrm>
        </p:spPr>
        <p:txBody>
          <a:bodyPr/>
          <a:lstStyle/>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Objectives</a:t>
            </a:r>
          </a:p>
          <a:p>
            <a:r>
              <a:rPr lang="en-US" sz="1200" dirty="0" smtClean="0">
                <a:latin typeface="Segoe UI" panose="020B0502040204020203" pitchFamily="34" charset="0"/>
                <a:cs typeface="Segoe UI" panose="020B0502040204020203" pitchFamily="34" charset="0"/>
              </a:rPr>
              <a:t>Explain what a graph</a:t>
            </a:r>
          </a:p>
          <a:p>
            <a:r>
              <a:rPr lang="en-US" sz="1200" dirty="0" smtClean="0">
                <a:latin typeface="Segoe UI" panose="020B0502040204020203" pitchFamily="34" charset="0"/>
                <a:cs typeface="Segoe UI" panose="020B0502040204020203" pitchFamily="34" charset="0"/>
              </a:rPr>
              <a:t>Compare and contrast different types of graphs and their cases in the real world</a:t>
            </a:r>
          </a:p>
          <a:p>
            <a:r>
              <a:rPr lang="en-US" sz="1200" dirty="0" smtClean="0">
                <a:latin typeface="Segoe UI" panose="020B0502040204020203" pitchFamily="34" charset="0"/>
                <a:cs typeface="Segoe UI" panose="020B0502040204020203" pitchFamily="34" charset="0"/>
              </a:rPr>
              <a:t>Implement a graph using adjacency list</a:t>
            </a:r>
          </a:p>
          <a:p>
            <a:r>
              <a:rPr lang="en-US" sz="1200" dirty="0" smtClean="0">
                <a:latin typeface="Segoe UI" panose="020B0502040204020203" pitchFamily="34" charset="0"/>
                <a:cs typeface="Segoe UI" panose="020B0502040204020203" pitchFamily="34" charset="0"/>
              </a:rPr>
              <a:t>Traverse through a graph using BFS and DFS</a:t>
            </a:r>
          </a:p>
          <a:p>
            <a:r>
              <a:rPr lang="en-US" sz="1200" dirty="0">
                <a:latin typeface="Segoe UI" panose="020B0502040204020203" pitchFamily="34" charset="0"/>
                <a:cs typeface="Segoe UI" panose="020B0502040204020203" pitchFamily="34" charset="0"/>
              </a:rPr>
              <a:t>Compare and </a:t>
            </a:r>
            <a:r>
              <a:rPr lang="en-US" sz="1200" dirty="0" smtClean="0">
                <a:latin typeface="Segoe UI" panose="020B0502040204020203" pitchFamily="34" charset="0"/>
                <a:cs typeface="Segoe UI" panose="020B0502040204020203" pitchFamily="34" charset="0"/>
              </a:rPr>
              <a:t>contrast graph traversal algorithms</a:t>
            </a:r>
            <a:endParaRPr lang="en-US" sz="1200" dirty="0" smtClean="0">
              <a:latin typeface="Segoe UI" panose="020B0502040204020203" pitchFamily="34" charset="0"/>
              <a:cs typeface="Segoe UI" panose="020B0502040204020203" pitchFamily="34" charset="0"/>
            </a:endParaRPr>
          </a:p>
          <a:p>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What is graph? </a:t>
            </a:r>
          </a:p>
          <a:p>
            <a:pPr marL="76200" indent="0">
              <a:buNone/>
            </a:pPr>
            <a:r>
              <a:rPr lang="en-US" sz="1200" dirty="0" smtClean="0">
                <a:latin typeface="Segoe UI" panose="020B0502040204020203" pitchFamily="34" charset="0"/>
                <a:cs typeface="Segoe UI" panose="020B0502040204020203" pitchFamily="34" charset="0"/>
              </a:rPr>
              <a:t>Graph is a data structure consists of a finite (and possibly mutable) set of vertices or nodes or points, together with a set of unordered pairs of these vertices for an undirected graph or a set of ordered pairs for a directed graph</a:t>
            </a:r>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solidFill>
                  <a:schemeClr val="accent3">
                    <a:lumMod val="50000"/>
                  </a:schemeClr>
                </a:solidFill>
                <a:latin typeface="Segoe UI" panose="020B0502040204020203" pitchFamily="34" charset="0"/>
                <a:cs typeface="Segoe UI" panose="020B0502040204020203" pitchFamily="34" charset="0"/>
              </a:rPr>
              <a:t>(Nodes and connections)</a:t>
            </a:r>
          </a:p>
          <a:p>
            <a:pPr marL="76200" indent="0">
              <a:buNone/>
            </a:pPr>
            <a:endParaRPr lang="en-US" sz="1200" dirty="0">
              <a:solidFill>
                <a:schemeClr val="accent3">
                  <a:lumMod val="50000"/>
                </a:schemeClr>
              </a:solidFill>
              <a:latin typeface="Segoe UI" panose="020B0502040204020203" pitchFamily="34" charset="0"/>
              <a:cs typeface="Segoe UI" panose="020B0502040204020203" pitchFamily="34" charset="0"/>
            </a:endParaRPr>
          </a:p>
          <a:p>
            <a:pPr marL="76200" indent="0">
              <a:buNone/>
            </a:pPr>
            <a:r>
              <a:rPr lang="en-US" sz="1200" dirty="0" smtClean="0">
                <a:solidFill>
                  <a:schemeClr val="tx1"/>
                </a:solidFill>
                <a:latin typeface="Segoe UI" panose="020B0502040204020203" pitchFamily="34" charset="0"/>
                <a:cs typeface="Segoe UI" panose="020B0502040204020203" pitchFamily="34" charset="0"/>
              </a:rPr>
              <a:t>Tree is a  type of graph, but graph ha no root element, or child nodes, there are just nodes, connected with each other</a:t>
            </a:r>
          </a:p>
          <a:p>
            <a:pPr marL="76200" indent="0">
              <a:buNone/>
            </a:pPr>
            <a:r>
              <a:rPr lang="en-US" sz="1200" dirty="0">
                <a:solidFill>
                  <a:schemeClr val="tx1"/>
                </a:solidFill>
                <a:latin typeface="Segoe UI" panose="020B0502040204020203" pitchFamily="34" charset="0"/>
                <a:cs typeface="Segoe UI" panose="020B0502040204020203" pitchFamily="34" charset="0"/>
              </a:rPr>
              <a:t>In graph theory, a tree is an undirected graph in which any two vertices are connected by exactly one </a:t>
            </a:r>
            <a:r>
              <a:rPr lang="en-US" sz="1200" dirty="0" smtClean="0">
                <a:solidFill>
                  <a:schemeClr val="tx1"/>
                </a:solidFill>
                <a:latin typeface="Segoe UI" panose="020B0502040204020203" pitchFamily="34" charset="0"/>
                <a:cs typeface="Segoe UI" panose="020B0502040204020203" pitchFamily="34" charset="0"/>
              </a:rPr>
              <a:t>path</a:t>
            </a:r>
          </a:p>
          <a:p>
            <a:pPr marL="76200" indent="0">
              <a:buNone/>
            </a:pPr>
            <a:endParaRPr lang="en-US" sz="1200" dirty="0">
              <a:solidFill>
                <a:schemeClr val="tx1"/>
              </a:solidFill>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Any social network – friend</a:t>
            </a:r>
          </a:p>
          <a:p>
            <a:r>
              <a:rPr lang="en-US" sz="1200" dirty="0">
                <a:latin typeface="Segoe UI" panose="020B0502040204020203" pitchFamily="34" charset="0"/>
                <a:cs typeface="Segoe UI" panose="020B0502040204020203" pitchFamily="34" charset="0"/>
              </a:rPr>
              <a:t>Recommendation </a:t>
            </a:r>
            <a:r>
              <a:rPr lang="en-US" sz="1200" dirty="0" smtClean="0">
                <a:latin typeface="Segoe UI" panose="020B0502040204020203" pitchFamily="34" charset="0"/>
                <a:cs typeface="Segoe UI" panose="020B0502040204020203" pitchFamily="34" charset="0"/>
              </a:rPr>
              <a:t>engines(people also watched, You might also like…, people you might know)</a:t>
            </a:r>
          </a:p>
          <a:p>
            <a:r>
              <a:rPr lang="en-US" sz="1200" dirty="0" smtClean="0">
                <a:latin typeface="Segoe UI" panose="020B0502040204020203" pitchFamily="34" charset="0"/>
                <a:cs typeface="Segoe UI" panose="020B0502040204020203" pitchFamily="34" charset="0"/>
              </a:rPr>
              <a:t>Routing algorithms( cities are nodes and routes between there is edges)</a:t>
            </a:r>
          </a:p>
          <a:p>
            <a:r>
              <a:rPr lang="en-US" sz="1200" dirty="0" smtClean="0">
                <a:latin typeface="Segoe UI" panose="020B0502040204020203" pitchFamily="34" charset="0"/>
                <a:cs typeface="Segoe UI" panose="020B0502040204020203" pitchFamily="34" charset="0"/>
              </a:rPr>
              <a:t>Web – pages linked to other pages</a:t>
            </a:r>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Everywhere</a:t>
            </a:r>
          </a:p>
          <a:p>
            <a:pPr marL="76200" indent="0">
              <a:buNone/>
            </a:pPr>
            <a:endParaRPr lang="en-US" sz="1200" dirty="0" smtClean="0">
              <a:latin typeface="Segoe UI" panose="020B0502040204020203" pitchFamily="34" charset="0"/>
              <a:cs typeface="Segoe UI" panose="020B0502040204020203" pitchFamily="34" charset="0"/>
            </a:endParaRPr>
          </a:p>
          <a:p>
            <a:pPr marL="76200" indent="0">
              <a:buNone/>
            </a:pPr>
            <a:r>
              <a:rPr lang="en-US" sz="1200" dirty="0">
                <a:latin typeface="Segoe UI" panose="020B0502040204020203" pitchFamily="34" charset="0"/>
                <a:cs typeface="Segoe UI" panose="020B0502040204020203" pitchFamily="34" charset="0"/>
                <a:hlinkClick r:id="rId2"/>
              </a:rPr>
              <a:t>https://musicmap.info/</a:t>
            </a:r>
            <a:endParaRPr lang="en-US" sz="1200" dirty="0">
              <a:latin typeface="Segoe UI" panose="020B0502040204020203" pitchFamily="34" charset="0"/>
              <a:cs typeface="Segoe UI" panose="020B0502040204020203" pitchFamily="34" charset="0"/>
            </a:endParaRPr>
          </a:p>
          <a:p>
            <a:pPr marL="76200" indent="0">
              <a:buNone/>
            </a:pPr>
            <a:endParaRPr lang="en-US" sz="1200" dirty="0">
              <a:solidFill>
                <a:schemeClr val="tx1"/>
              </a:solidFill>
              <a:latin typeface="Segoe UI" panose="020B0502040204020203" pitchFamily="34" charset="0"/>
              <a:cs typeface="Segoe UI" panose="020B0502040204020203" pitchFamily="34" charset="0"/>
            </a:endParaRPr>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2024" y="0"/>
            <a:ext cx="2939976" cy="26177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000" y="242093"/>
            <a:ext cx="4286250" cy="1066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1032" y="3272403"/>
            <a:ext cx="3395813" cy="3395813"/>
          </a:xfrm>
          <a:prstGeom prst="rect">
            <a:avLst/>
          </a:prstGeom>
        </p:spPr>
      </p:pic>
    </p:spTree>
    <p:extLst>
      <p:ext uri="{BB962C8B-B14F-4D97-AF65-F5344CB8AC3E}">
        <p14:creationId xmlns:p14="http://schemas.microsoft.com/office/powerpoint/2010/main" val="265621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8" name="Content Placeholder 7"/>
          <p:cNvSpPr>
            <a:spLocks noGrp="1"/>
          </p:cNvSpPr>
          <p:nvPr>
            <p:ph idx="1"/>
          </p:nvPr>
        </p:nvSpPr>
        <p:spPr>
          <a:xfrm>
            <a:off x="0" y="990678"/>
            <a:ext cx="9610000" cy="1312907"/>
          </a:xfrm>
        </p:spPr>
        <p:txBody>
          <a:bodyPr/>
          <a:lstStyle/>
          <a:p>
            <a:pPr marL="76200" indent="0">
              <a:buNone/>
            </a:pPr>
            <a:r>
              <a:rPr lang="en-US" sz="1400" dirty="0" smtClean="0">
                <a:latin typeface="Segoe UI" panose="020B0502040204020203" pitchFamily="34" charset="0"/>
                <a:cs typeface="Segoe UI" panose="020B0502040204020203" pitchFamily="34" charset="0"/>
              </a:rPr>
              <a:t>Terminology</a:t>
            </a:r>
          </a:p>
          <a:p>
            <a:r>
              <a:rPr lang="en-US" sz="1400" dirty="0" smtClean="0">
                <a:latin typeface="Segoe UI" panose="020B0502040204020203" pitchFamily="34" charset="0"/>
                <a:cs typeface="Segoe UI" panose="020B0502040204020203" pitchFamily="34" charset="0"/>
              </a:rPr>
              <a:t>Vertex – a node</a:t>
            </a:r>
          </a:p>
          <a:p>
            <a:r>
              <a:rPr lang="en-US" sz="1400" dirty="0" smtClean="0">
                <a:latin typeface="Segoe UI" panose="020B0502040204020203" pitchFamily="34" charset="0"/>
                <a:cs typeface="Segoe UI" panose="020B0502040204020203" pitchFamily="34" charset="0"/>
              </a:rPr>
              <a:t>Edge – connection between nodes</a:t>
            </a:r>
          </a:p>
          <a:p>
            <a:r>
              <a:rPr lang="en-US" sz="1400" dirty="0" smtClean="0">
                <a:latin typeface="Segoe UI" panose="020B0502040204020203" pitchFamily="34" charset="0"/>
                <a:cs typeface="Segoe UI" panose="020B0502040204020203" pitchFamily="34" charset="0"/>
              </a:rPr>
              <a:t>Weighted / Unweighted – values assigned to distances between vertices ( map / Instagram followers )</a:t>
            </a:r>
          </a:p>
          <a:p>
            <a:r>
              <a:rPr lang="en-US" sz="1400" dirty="0" smtClean="0">
                <a:latin typeface="Segoe UI" panose="020B0502040204020203" pitchFamily="34" charset="0"/>
                <a:cs typeface="Segoe UI" panose="020B0502040204020203" pitchFamily="34" charset="0"/>
              </a:rPr>
              <a:t>Directed / Undirected – directions assigned to distanced </a:t>
            </a:r>
            <a:r>
              <a:rPr lang="en-US" sz="1400" dirty="0">
                <a:latin typeface="Segoe UI" panose="020B0502040204020203" pitchFamily="34" charset="0"/>
                <a:cs typeface="Segoe UI" panose="020B0502040204020203" pitchFamily="34" charset="0"/>
              </a:rPr>
              <a:t>between vertices (one way </a:t>
            </a:r>
            <a:r>
              <a:rPr lang="en-US" sz="1400" dirty="0" smtClean="0">
                <a:latin typeface="Segoe UI" panose="020B0502040204020203" pitchFamily="34" charset="0"/>
                <a:cs typeface="Segoe UI" panose="020B0502040204020203" pitchFamily="34" charset="0"/>
              </a:rPr>
              <a:t>street / friends </a:t>
            </a:r>
            <a:r>
              <a:rPr lang="en-US" sz="1400" dirty="0">
                <a:latin typeface="Segoe UI" panose="020B0502040204020203" pitchFamily="34" charset="0"/>
                <a:cs typeface="Segoe UI" panose="020B0502040204020203" pitchFamily="34" charset="0"/>
              </a:rPr>
              <a:t>on </a:t>
            </a:r>
            <a:r>
              <a:rPr lang="en-US" sz="1400" dirty="0" smtClean="0">
                <a:latin typeface="Segoe UI" panose="020B0502040204020203" pitchFamily="34" charset="0"/>
                <a:cs typeface="Segoe UI" panose="020B0502040204020203" pitchFamily="34" charset="0"/>
              </a:rPr>
              <a:t>Facebook )</a:t>
            </a:r>
          </a:p>
          <a:p>
            <a:endParaRPr lang="en-US" sz="1400" dirty="0">
              <a:latin typeface="Segoe UI" panose="020B0502040204020203" pitchFamily="34" charset="0"/>
              <a:cs typeface="Segoe UI" panose="020B0502040204020203" pitchFamily="34" charset="0"/>
            </a:endParaRPr>
          </a:p>
          <a:p>
            <a:pPr marL="76200" indent="0">
              <a:buNone/>
            </a:pPr>
            <a:endParaRPr lang="en-US" sz="1400" dirty="0" smtClean="0">
              <a:latin typeface="Segoe UI" panose="020B0502040204020203" pitchFamily="34" charset="0"/>
              <a:cs typeface="Segoe UI" panose="020B0502040204020203" pitchFamily="34" charset="0"/>
            </a:endParaRPr>
          </a:p>
        </p:txBody>
      </p:sp>
      <p:sp>
        <p:nvSpPr>
          <p:cNvPr id="9" name="TextBox 8"/>
          <p:cNvSpPr txBox="1"/>
          <p:nvPr/>
        </p:nvSpPr>
        <p:spPr>
          <a:xfrm>
            <a:off x="175845" y="2409092"/>
            <a:ext cx="7034313" cy="646331"/>
          </a:xfrm>
          <a:prstGeom prst="rect">
            <a:avLst/>
          </a:prstGeom>
          <a:noFill/>
        </p:spPr>
        <p:txBody>
          <a:bodyPr wrap="square" rtlCol="0">
            <a:spAutoFit/>
          </a:bodyPr>
          <a:lstStyle/>
          <a:p>
            <a:r>
              <a:rPr lang="en-US" dirty="0" smtClean="0"/>
              <a:t>Adjacency matrix – </a:t>
            </a:r>
            <a:r>
              <a:rPr lang="en-US" dirty="0" smtClean="0">
                <a:solidFill>
                  <a:srgbClr val="FF0000"/>
                </a:solidFill>
              </a:rPr>
              <a:t>only for undirected graph</a:t>
            </a:r>
          </a:p>
          <a:p>
            <a:r>
              <a:rPr lang="en-US" dirty="0" smtClean="0"/>
              <a:t>Adjacency lists(can use hash tables if keys in not numbers)</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40113"/>
            <a:ext cx="4511187" cy="341788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159" y="2409092"/>
            <a:ext cx="4799682" cy="3116970"/>
          </a:xfrm>
          <a:prstGeom prst="rect">
            <a:avLst/>
          </a:prstGeom>
        </p:spPr>
      </p:pic>
    </p:spTree>
    <p:extLst>
      <p:ext uri="{BB962C8B-B14F-4D97-AF65-F5344CB8AC3E}">
        <p14:creationId xmlns:p14="http://schemas.microsoft.com/office/powerpoint/2010/main" val="4274038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Graphs Big </a:t>
            </a:r>
            <a:r>
              <a:rPr lang="en-US" dirty="0">
                <a:latin typeface="Segoe UI" panose="020B0502040204020203" pitchFamily="34" charset="0"/>
                <a:cs typeface="Segoe UI" panose="020B0502040204020203" pitchFamily="34" charset="0"/>
              </a:rPr>
              <a:t>O</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284802" y="1096187"/>
            <a:ext cx="9610000" cy="3676800"/>
          </a:xfrm>
        </p:spPr>
        <p:txBody>
          <a:bodyPr/>
          <a:lstStyle/>
          <a:p>
            <a:r>
              <a:rPr lang="en-US" dirty="0" smtClean="0">
                <a:latin typeface="Segoe UI" panose="020B0502040204020203" pitchFamily="34" charset="0"/>
                <a:cs typeface="Segoe UI" panose="020B0502040204020203" pitchFamily="34" charset="0"/>
              </a:rPr>
              <a:t>| V | - number of vertices</a:t>
            </a:r>
          </a:p>
          <a:p>
            <a:r>
              <a:rPr lang="en-US" dirty="0" smtClean="0">
                <a:latin typeface="Segoe UI" panose="020B0502040204020203" pitchFamily="34" charset="0"/>
                <a:cs typeface="Segoe UI" panose="020B0502040204020203" pitchFamily="34" charset="0"/>
              </a:rPr>
              <a:t>| E | - number of edges</a:t>
            </a:r>
          </a:p>
          <a:p>
            <a:endParaRPr lang="en-US" dirty="0">
              <a:latin typeface="Segoe UI" panose="020B0502040204020203" pitchFamily="34" charset="0"/>
              <a:cs typeface="Segoe UI" panose="020B0502040204020203" pitchFamily="34" charset="0"/>
            </a:endParaRPr>
          </a:p>
          <a:p>
            <a:pPr marL="76200" indent="0">
              <a:buNone/>
            </a:pPr>
            <a:endParaRPr lang="en-US" dirty="0">
              <a:latin typeface="Segoe UI" panose="020B0502040204020203" pitchFamily="34" charset="0"/>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7576466"/>
              </p:ext>
            </p:extLst>
          </p:nvPr>
        </p:nvGraphicFramePr>
        <p:xfrm>
          <a:off x="306787" y="2291496"/>
          <a:ext cx="5766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64851094"/>
                    </a:ext>
                  </a:extLst>
                </a:gridCol>
                <a:gridCol w="1922000">
                  <a:extLst>
                    <a:ext uri="{9D8B030D-6E8A-4147-A177-3AD203B41FA5}">
                      <a16:colId xmlns:a16="http://schemas.microsoft.com/office/drawing/2014/main" val="1353966151"/>
                    </a:ext>
                  </a:extLst>
                </a:gridCol>
                <a:gridCol w="1922000">
                  <a:extLst>
                    <a:ext uri="{9D8B030D-6E8A-4147-A177-3AD203B41FA5}">
                      <a16:colId xmlns:a16="http://schemas.microsoft.com/office/drawing/2014/main" val="2043248338"/>
                    </a:ext>
                  </a:extLst>
                </a:gridCol>
              </a:tblGrid>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Adjacency lists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Adjacency matrix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vertex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edge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2013301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vertex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74292767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edge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968978206"/>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2927654351"/>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Storage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412123264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90248590"/>
              </p:ext>
            </p:extLst>
          </p:nvPr>
        </p:nvGraphicFramePr>
        <p:xfrm>
          <a:off x="6425998" y="2291495"/>
          <a:ext cx="5039170" cy="2359818"/>
        </p:xfrm>
        <a:graphic>
          <a:graphicData uri="http://schemas.openxmlformats.org/drawingml/2006/table">
            <a:tbl>
              <a:tblPr>
                <a:tableStyleId>{775DCB02-9BB8-47FD-8907-85C794F793BA}</a:tableStyleId>
              </a:tblPr>
              <a:tblGrid>
                <a:gridCol w="2519585">
                  <a:extLst>
                    <a:ext uri="{9D8B030D-6E8A-4147-A177-3AD203B41FA5}">
                      <a16:colId xmlns:a16="http://schemas.microsoft.com/office/drawing/2014/main" val="64851094"/>
                    </a:ext>
                  </a:extLst>
                </a:gridCol>
                <a:gridCol w="2519585">
                  <a:extLst>
                    <a:ext uri="{9D8B030D-6E8A-4147-A177-3AD203B41FA5}">
                      <a16:colId xmlns:a16="http://schemas.microsoft.com/office/drawing/2014/main" val="1353966151"/>
                    </a:ext>
                  </a:extLst>
                </a:gridCol>
              </a:tblGrid>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List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Matric</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Can take up less space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Takes up more space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617843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Faster to iterate over edges</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iterate over al edges</a:t>
                      </a:r>
                      <a:endPar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142013301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lookup specific edge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 to lookup specific edge</a:t>
                      </a:r>
                      <a:endPar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extLst>
                  <a:ext uri="{0D108BD9-81ED-4DB2-BD59-A6C34878D82A}">
                    <a16:rowId xmlns:a16="http://schemas.microsoft.com/office/drawing/2014/main" val="742927673"/>
                  </a:ext>
                </a:extLst>
              </a:tr>
            </a:tbl>
          </a:graphicData>
        </a:graphic>
      </p:graphicFrame>
    </p:spTree>
    <p:extLst>
      <p:ext uri="{BB962C8B-B14F-4D97-AF65-F5344CB8AC3E}">
        <p14:creationId xmlns:p14="http://schemas.microsoft.com/office/powerpoint/2010/main" val="3103039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4" name="Content Placeholder 3"/>
          <p:cNvSpPr>
            <a:spLocks noGrp="1"/>
          </p:cNvSpPr>
          <p:nvPr>
            <p:ph idx="1"/>
          </p:nvPr>
        </p:nvSpPr>
        <p:spPr>
          <a:xfrm>
            <a:off x="0" y="844400"/>
            <a:ext cx="9610000" cy="5890508"/>
          </a:xfrm>
        </p:spPr>
        <p:txBody>
          <a:bodyPr/>
          <a:lstStyle/>
          <a:p>
            <a:pPr marL="76200" indent="0">
              <a:buNone/>
            </a:pPr>
            <a:r>
              <a:rPr lang="en-US" sz="1200" dirty="0" smtClean="0">
                <a:latin typeface="Segoe UI" panose="020B0502040204020203" pitchFamily="34" charset="0"/>
                <a:cs typeface="Segoe UI" panose="020B0502040204020203" pitchFamily="34" charset="0"/>
              </a:rPr>
              <a:t>We do implementation of adjacency list – because in real-world tends to lend itself to sparser and larger graphs</a:t>
            </a:r>
          </a:p>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Class Graph {</a:t>
            </a:r>
          </a:p>
          <a:p>
            <a:pPr marL="76200" indent="0">
              <a:buNone/>
            </a:pPr>
            <a:r>
              <a:rPr lang="en-US" sz="1200" dirty="0" smtClean="0">
                <a:latin typeface="Segoe UI" panose="020B0502040204020203" pitchFamily="34" charset="0"/>
                <a:cs typeface="Segoe UI" panose="020B0502040204020203" pitchFamily="34" charset="0"/>
              </a:rPr>
              <a:t>	constructor() {</a:t>
            </a:r>
          </a:p>
          <a:p>
            <a:pPr marL="76200" indent="0">
              <a:buNone/>
            </a:pPr>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	this.adjacencyList = {}</a:t>
            </a:r>
          </a:p>
          <a:p>
            <a:pPr marL="76200" indent="0">
              <a:buNone/>
            </a:pPr>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a:t>
            </a:r>
          </a:p>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Adding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Write a method called addVertex, witch accepts a name of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It should add a key to the adjacency list with the name of the vertex and set its value to be an empty array</a:t>
            </a:r>
          </a:p>
          <a:p>
            <a:pPr marL="76200" indent="0">
              <a:buNone/>
            </a:pPr>
            <a:r>
              <a:rPr lang="en-US" sz="1200" dirty="0" smtClean="0">
                <a:latin typeface="Segoe UI" panose="020B0502040204020203" pitchFamily="34" charset="0"/>
                <a:cs typeface="Segoe UI" panose="020B0502040204020203" pitchFamily="34" charset="0"/>
              </a:rPr>
              <a:t>Add a edge</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Write a method called addEdge, witch accept two vertices(v1,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Find in the </a:t>
            </a:r>
            <a:r>
              <a:rPr lang="en-US" sz="1200" dirty="0">
                <a:latin typeface="Segoe UI" panose="020B0502040204020203" pitchFamily="34" charset="0"/>
                <a:cs typeface="Segoe UI" panose="020B0502040204020203" pitchFamily="34" charset="0"/>
              </a:rPr>
              <a:t>adjacency list </a:t>
            </a:r>
            <a:r>
              <a:rPr lang="en-US" sz="1200" dirty="0" smtClean="0">
                <a:latin typeface="Segoe UI" panose="020B0502040204020203" pitchFamily="34" charset="0"/>
                <a:cs typeface="Segoe UI" panose="020B0502040204020203" pitchFamily="34" charset="0"/>
              </a:rPr>
              <a:t>v1 | v2, and push v2 | v1 to v1 |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Handle errors / invalid vertices / duplicates</a:t>
            </a:r>
          </a:p>
          <a:p>
            <a:pPr marL="76200" indent="0">
              <a:buNone/>
            </a:pPr>
            <a:r>
              <a:rPr lang="en-US" sz="1200" dirty="0" smtClean="0">
                <a:latin typeface="Segoe UI" panose="020B0502040204020203" pitchFamily="34" charset="0"/>
                <a:cs typeface="Segoe UI" panose="020B0502040204020203" pitchFamily="34" charset="0"/>
              </a:rPr>
              <a:t>Removing an edge</a:t>
            </a:r>
          </a:p>
          <a:p>
            <a:pPr marL="419100" indent="-342900">
              <a:buFont typeface="+mj-lt"/>
              <a:buAutoNum type="arabicPeriod"/>
            </a:pPr>
            <a:r>
              <a:rPr lang="en-US" sz="1200" dirty="0">
                <a:latin typeface="Segoe UI" panose="020B0502040204020203" pitchFamily="34" charset="0"/>
                <a:cs typeface="Segoe UI" panose="020B0502040204020203" pitchFamily="34" charset="0"/>
              </a:rPr>
              <a:t>Write a method called </a:t>
            </a:r>
            <a:r>
              <a:rPr lang="en-US" sz="1200" dirty="0" smtClean="0">
                <a:latin typeface="Segoe UI" panose="020B0502040204020203" pitchFamily="34" charset="0"/>
                <a:cs typeface="Segoe UI" panose="020B0502040204020203" pitchFamily="34" charset="0"/>
              </a:rPr>
              <a:t>removeEdge</a:t>
            </a:r>
            <a:r>
              <a:rPr lang="en-US" sz="1200" dirty="0">
                <a:latin typeface="Segoe UI" panose="020B0502040204020203" pitchFamily="34" charset="0"/>
                <a:cs typeface="Segoe UI" panose="020B0502040204020203" pitchFamily="34" charset="0"/>
              </a:rPr>
              <a:t>, witch accept two vertices(v1,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Reassign key of v1 | v2 to be an array that does not contain v2 | v1</a:t>
            </a:r>
          </a:p>
          <a:p>
            <a:pPr marL="419100" indent="-342900">
              <a:buFont typeface="+mj-lt"/>
              <a:buAutoNum type="arabicPeriod"/>
            </a:pPr>
            <a:r>
              <a:rPr lang="en-US" sz="1200" dirty="0">
                <a:latin typeface="Segoe UI" panose="020B0502040204020203" pitchFamily="34" charset="0"/>
                <a:cs typeface="Segoe UI" panose="020B0502040204020203" pitchFamily="34" charset="0"/>
              </a:rPr>
              <a:t>Handle errors / invalid vertices</a:t>
            </a:r>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Remove an vertex</a:t>
            </a:r>
          </a:p>
          <a:p>
            <a:pPr marL="419100" indent="-342900">
              <a:buFont typeface="+mj-lt"/>
              <a:buAutoNum type="arabicPeriod"/>
            </a:pPr>
            <a:r>
              <a:rPr lang="en-US" sz="1200" dirty="0">
                <a:latin typeface="Segoe UI" panose="020B0502040204020203" pitchFamily="34" charset="0"/>
                <a:cs typeface="Segoe UI" panose="020B0502040204020203" pitchFamily="34" charset="0"/>
              </a:rPr>
              <a:t>Write a method called </a:t>
            </a:r>
            <a:r>
              <a:rPr lang="en-US" sz="1200" dirty="0" smtClean="0">
                <a:latin typeface="Segoe UI" panose="020B0502040204020203" pitchFamily="34" charset="0"/>
                <a:cs typeface="Segoe UI" panose="020B0502040204020203" pitchFamily="34" charset="0"/>
              </a:rPr>
              <a:t>removeVertex</a:t>
            </a:r>
            <a:r>
              <a:rPr lang="en-US" sz="1200" dirty="0">
                <a:latin typeface="Segoe UI" panose="020B0502040204020203" pitchFamily="34" charset="0"/>
                <a:cs typeface="Segoe UI" panose="020B0502040204020203" pitchFamily="34" charset="0"/>
              </a:rPr>
              <a:t>, witch accepts a name of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Loop as long as there are any other vertices in the adjacency list for that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Inside of the loop, call our remove edge function with the vertex we are removing and any values in the adjacency list for that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Delete the key in </a:t>
            </a:r>
            <a:r>
              <a:rPr lang="en-US" sz="1200" dirty="0">
                <a:latin typeface="Segoe UI" panose="020B0502040204020203" pitchFamily="34" charset="0"/>
                <a:cs typeface="Segoe UI" panose="020B0502040204020203" pitchFamily="34" charset="0"/>
              </a:rPr>
              <a:t>adjacency list </a:t>
            </a:r>
            <a:r>
              <a:rPr lang="en-US" sz="1200" dirty="0" smtClean="0">
                <a:latin typeface="Segoe UI" panose="020B0502040204020203" pitchFamily="34" charset="0"/>
                <a:cs typeface="Segoe UI" panose="020B0502040204020203" pitchFamily="34" charset="0"/>
              </a:rPr>
              <a:t> for that vertex(optional)</a:t>
            </a:r>
            <a:endParaRPr lang="en-US"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180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Nirmala UI" panose="020B0502040204020203" pitchFamily="34" charset="0"/>
                <a:ea typeface="Nirmala UI" panose="020B0502040204020203" pitchFamily="34" charset="0"/>
                <a:cs typeface="Nirmala UI" panose="020B0502040204020203" pitchFamily="34" charset="0"/>
              </a:rPr>
              <a:t>Algorithms </a:t>
            </a:r>
            <a:r>
              <a:rPr lang="ru-RU" dirty="0">
                <a:latin typeface="Segoe UI" panose="020B0502040204020203" pitchFamily="34" charset="0"/>
                <a:ea typeface="Nirmala UI" panose="020B0502040204020203" pitchFamily="34" charset="0"/>
                <a:cs typeface="Segoe UI" panose="020B0502040204020203" pitchFamily="34" charset="0"/>
              </a:rPr>
              <a:t>efficiency</a:t>
            </a:r>
            <a:endParaRPr dirty="0">
              <a:latin typeface="Segoe UI" panose="020B0502040204020203" pitchFamily="34" charset="0"/>
              <a:ea typeface="Nirmala UI" panose="020B0502040204020203" pitchFamily="34" charset="0"/>
              <a:cs typeface="Segoe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latin typeface="Segoe UI" panose="020B0502040204020203" pitchFamily="34" charset="0"/>
                <a:ea typeface="Nirmala UI" panose="020B0502040204020203" pitchFamily="34" charset="0"/>
                <a:cs typeface="Segoe UI" panose="020B0502040204020203" pitchFamily="34" charset="0"/>
              </a:rPr>
              <a:t>One </a:t>
            </a:r>
            <a:r>
              <a:rPr lang="ru-RU" sz="1600" dirty="0">
                <a:latin typeface="Segoe UI" panose="020B0502040204020203" pitchFamily="34" charset="0"/>
                <a:ea typeface="Nirmala UI" panose="020B0502040204020203" pitchFamily="34" charset="0"/>
                <a:cs typeface="Segoe UI" panose="020B0502040204020203" pitchFamily="34" charset="0"/>
              </a:rPr>
              <a:t>of the most important aspects of algorithm design is resource (run-time, memory usage) </a:t>
            </a:r>
            <a:r>
              <a:rPr lang="ru-RU" sz="1600" dirty="0" smtClean="0">
                <a:latin typeface="Segoe UI" panose="020B0502040204020203" pitchFamily="34" charset="0"/>
                <a:ea typeface="Nirmala UI" panose="020B0502040204020203" pitchFamily="34" charset="0"/>
                <a:cs typeface="Segoe UI" panose="020B0502040204020203" pitchFamily="34" charset="0"/>
              </a:rPr>
              <a:t>efficiency</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Imagine how much implementations we have of the same function, how know witch one of them is best?</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Need </a:t>
            </a:r>
            <a:r>
              <a:rPr lang="en-US" sz="1600" dirty="0">
                <a:latin typeface="Segoe UI" panose="020B0502040204020203" pitchFamily="34" charset="0"/>
                <a:ea typeface="Nirmala UI" panose="020B0502040204020203" pitchFamily="34" charset="0"/>
                <a:cs typeface="Segoe UI" panose="020B0502040204020203" pitchFamily="34" charset="0"/>
              </a:rPr>
              <a:t>numeric presentation of </a:t>
            </a:r>
            <a:r>
              <a:rPr lang="en-US" sz="1600" dirty="0" smtClean="0">
                <a:latin typeface="Segoe UI" panose="020B0502040204020203" pitchFamily="34" charset="0"/>
                <a:ea typeface="Nirmala UI" panose="020B0502040204020203" pitchFamily="34" charset="0"/>
                <a:cs typeface="Segoe UI" panose="020B0502040204020203" pitchFamily="34" charset="0"/>
              </a:rPr>
              <a:t>that. </a:t>
            </a:r>
            <a:r>
              <a:rPr lang="en-US" sz="1600" dirty="0" smtClean="0">
                <a:solidFill>
                  <a:schemeClr val="accent6"/>
                </a:solidFill>
                <a:latin typeface="Segoe UI" panose="020B0502040204020203" pitchFamily="34" charset="0"/>
                <a:ea typeface="Nirmala UI" panose="020B0502040204020203" pitchFamily="34" charset="0"/>
                <a:cs typeface="Segoe UI" panose="020B0502040204020203" pitchFamily="34" charset="0"/>
              </a:rPr>
              <a:t>Sometime </a:t>
            </a:r>
            <a:r>
              <a:rPr lang="en-US" sz="1600" dirty="0">
                <a:solidFill>
                  <a:schemeClr val="accent6"/>
                </a:solidFill>
                <a:latin typeface="Segoe UI" panose="020B0502040204020203" pitchFamily="34" charset="0"/>
                <a:ea typeface="Nirmala UI" panose="020B0502040204020203" pitchFamily="34" charset="0"/>
                <a:cs typeface="Segoe UI" panose="020B0502040204020203" pitchFamily="34" charset="0"/>
              </a:rPr>
              <a:t>best solution is that, what working</a:t>
            </a:r>
          </a:p>
          <a:p>
            <a:pPr marL="0" lvl="0" indent="0">
              <a:spcBef>
                <a:spcPts val="1067"/>
              </a:spcBef>
              <a:buClr>
                <a:schemeClr val="dk1"/>
              </a:buClr>
              <a:buSzPts val="1100"/>
              <a:buNone/>
            </a:pPr>
            <a:endParaRPr lang="en-US" sz="1600" dirty="0">
              <a:latin typeface="Segoe UI" panose="020B0502040204020203" pitchFamily="34" charset="0"/>
              <a:ea typeface="Nirmala UI" panose="020B0502040204020203" pitchFamily="34" charset="0"/>
              <a:cs typeface="Segoe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3</a:t>
            </a:fld>
            <a:endParaRPr>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14" name="Table 6"/>
          <p:cNvGraphicFramePr>
            <a:graphicFrameLocks noGrp="1"/>
          </p:cNvGraphicFramePr>
          <p:nvPr>
            <p:extLst>
              <p:ext uri="{D42A27DB-BD31-4B8C-83A1-F6EECF244321}">
                <p14:modId xmlns:p14="http://schemas.microsoft.com/office/powerpoint/2010/main" val="2799390485"/>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Only ok</a:t>
                      </a:r>
                      <a:endParaRPr lang="en-US" sz="1800" b="1" i="0" u="none" strike="noStrike" cap="none" dirty="0">
                        <a:solidFill>
                          <a:schemeClr val="lt1"/>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ru-RU" dirty="0">
                <a:latin typeface="Segoe UI" panose="020B0502040204020203" pitchFamily="34" charset="0"/>
                <a:cs typeface="Segoe UI" panose="020B0502040204020203" pitchFamily="34" charset="0"/>
              </a:rPr>
              <a:t>Задача о семи </a:t>
            </a:r>
            <a:r>
              <a:rPr lang="ru-RU" dirty="0" smtClean="0">
                <a:latin typeface="Segoe UI" panose="020B0502040204020203" pitchFamily="34" charset="0"/>
                <a:cs typeface="Segoe UI" panose="020B0502040204020203" pitchFamily="34" charset="0"/>
              </a:rPr>
              <a:t>мостах</a:t>
            </a:r>
            <a:endParaRPr lang="en-US"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Dracula for graph visualization</a:t>
            </a:r>
            <a:endParaRPr lang="ru-RU"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2538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notes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Open all depends</a:t>
            </a:r>
          </a:p>
          <a:p>
            <a:r>
              <a:rPr lang="en-US" dirty="0" err="1" smtClean="0">
                <a:solidFill>
                  <a:srgbClr val="FF0000"/>
                </a:solidFill>
                <a:latin typeface="Segoe UI" panose="020B0502040204020203" pitchFamily="34" charset="0"/>
                <a:cs typeface="Segoe UI" panose="020B0502040204020203" pitchFamily="34" charset="0"/>
              </a:rPr>
              <a:t>Kapy</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algoneri</a:t>
            </a:r>
            <a:r>
              <a:rPr lang="en-US" dirty="0" smtClean="0">
                <a:solidFill>
                  <a:srgbClr val="FF0000"/>
                </a:solidFill>
                <a:latin typeface="Segoe UI" panose="020B0502040204020203" pitchFamily="34" charset="0"/>
                <a:cs typeface="Segoe UI" panose="020B0502040204020203" pitchFamily="34" charset="0"/>
              </a:rPr>
              <a:t> u ds </a:t>
            </a:r>
            <a:r>
              <a:rPr lang="en-US" dirty="0" err="1" smtClean="0">
                <a:solidFill>
                  <a:srgbClr val="FF0000"/>
                </a:solidFill>
                <a:latin typeface="Segoe UI" panose="020B0502040204020203" pitchFamily="34" charset="0"/>
                <a:cs typeface="Segoe UI" panose="020B0502040204020203" pitchFamily="34" charset="0"/>
              </a:rPr>
              <a:t>neri</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mej</a:t>
            </a:r>
            <a:endParaRPr lang="en-US" dirty="0" smtClean="0">
              <a:solidFill>
                <a:srgbClr val="FF0000"/>
              </a:solidFill>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50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latin typeface="Segoe UI" panose="020B0502040204020203" pitchFamily="34" charset="0"/>
                <a:cs typeface="Segoe UI" panose="020B0502040204020203" pitchFamily="34" charset="0"/>
              </a:rPr>
              <a:t>Imagine </a:t>
            </a:r>
            <a:r>
              <a:rPr lang="en-US" dirty="0">
                <a:latin typeface="Segoe UI" panose="020B0502040204020203" pitchFamily="34" charset="0"/>
                <a:cs typeface="Segoe UI" panose="020B0502040204020203" pitchFamily="34" charset="0"/>
              </a:rPr>
              <a:t>spaceship problem</a:t>
            </a:r>
          </a:p>
        </p:txBody>
      </p:sp>
      <p:graphicFrame>
        <p:nvGraphicFramePr>
          <p:cNvPr id="248" name="Google Shape;248;p24"/>
          <p:cNvGraphicFramePr/>
          <p:nvPr>
            <p:extLst>
              <p:ext uri="{D42A27DB-BD31-4B8C-83A1-F6EECF244321}">
                <p14:modId xmlns:p14="http://schemas.microsoft.com/office/powerpoint/2010/main" val="4092108054"/>
              </p:ext>
            </p:extLst>
          </p:nvPr>
        </p:nvGraphicFramePr>
        <p:xfrm>
          <a:off x="1392667" y="3670299"/>
          <a:ext cx="9609966" cy="1798264"/>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Segoe UI" panose="020B0502040204020203" pitchFamily="34" charset="0"/>
                          <a:ea typeface="Red Hat Text"/>
                          <a:cs typeface="Segoe UI" panose="020B0502040204020203" pitchFamily="34" charset="0"/>
                          <a:sym typeface="Red Hat Text"/>
                        </a:rPr>
                        <a:t>Simple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Binary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100ms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7ms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a:t>
                      </a:r>
                      <a:r>
                        <a:rPr lang="en" sz="1500" baseline="0" dirty="0" smtClean="0">
                          <a:solidFill>
                            <a:schemeClr val="dk2"/>
                          </a:solidFill>
                          <a:latin typeface="Segoe UI" panose="020B0502040204020203" pitchFamily="34" charset="0"/>
                          <a:ea typeface="Red Hat Text"/>
                          <a:cs typeface="Segoe UI" panose="020B0502040204020203" pitchFamily="34" charset="0"/>
                          <a:sym typeface="Red Hat Text"/>
                        </a:rPr>
                        <a:t>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14ms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1 000 000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11day</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32ms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Segoe UI" panose="020B0502040204020203" pitchFamily="34" charset="0"/>
                <a:ea typeface="Red Hat Text"/>
                <a:cs typeface="Segoe UI" panose="020B0502040204020203" pitchFamily="34" charset="0"/>
                <a:sym typeface="Red Hat Text"/>
              </a:rPr>
              <a:t>point. </a:t>
            </a:r>
            <a:r>
              <a:rPr lang="en-US" sz="1600" dirty="0" smtClean="0">
                <a:solidFill>
                  <a:srgbClr val="7030A0"/>
                </a:solidFill>
                <a:latin typeface="Segoe UI" panose="020B0502040204020203" pitchFamily="34" charset="0"/>
                <a:ea typeface="Red Hat Text"/>
                <a:cs typeface="Segoe UI" panose="020B0502040204020203" pitchFamily="34" charset="0"/>
                <a:sym typeface="Red Hat Text"/>
              </a:rPr>
              <a:t>Let's </a:t>
            </a:r>
            <a:r>
              <a:rPr lang="en-US" sz="1600" dirty="0">
                <a:solidFill>
                  <a:srgbClr val="7030A0"/>
                </a:solidFill>
                <a:latin typeface="Segoe UI" panose="020B0502040204020203" pitchFamily="34" charset="0"/>
                <a:ea typeface="Red Hat Text"/>
                <a:cs typeface="Segoe UI" panose="020B0502040204020203" pitchFamily="34" charset="0"/>
                <a:sym typeface="Red Hat Text"/>
              </a:rPr>
              <a:t>say it takes 1 millisecond to check one item</a:t>
            </a:r>
          </a:p>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has only 10 seconds to choose a landing site, if it does not meet this time, then the moment for landing will be missed</a:t>
            </a:r>
          </a:p>
        </p:txBody>
      </p:sp>
    </p:spTree>
    <p:extLst>
      <p:ext uri="{BB962C8B-B14F-4D97-AF65-F5344CB8AC3E}">
        <p14:creationId xmlns:p14="http://schemas.microsoft.com/office/powerpoint/2010/main" val="278272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What is Big O</a:t>
            </a:r>
            <a:endParaRPr dirty="0">
              <a:latin typeface="Segoe UI" panose="020B0502040204020203" pitchFamily="34" charset="0"/>
              <a:cs typeface="Segoe UI" panose="020B0502040204020203" pitchFamily="34" charset="0"/>
            </a:endParaRPr>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latin typeface="Segoe UI" panose="020B0502040204020203" pitchFamily="34" charset="0"/>
                <a:cs typeface="Segoe UI" panose="020B0502040204020203" pitchFamily="34" charset="0"/>
              </a:rPr>
              <a:t>The special big O notation describes the speed of the </a:t>
            </a:r>
            <a:r>
              <a:rPr lang="en-US" sz="1600" dirty="0" smtClean="0">
                <a:latin typeface="Segoe UI" panose="020B0502040204020203" pitchFamily="34" charset="0"/>
                <a:cs typeface="Segoe UI" panose="020B0502040204020203" pitchFamily="34" charset="0"/>
              </a:rPr>
              <a:t>algorithm</a:t>
            </a:r>
          </a:p>
          <a:p>
            <a:pPr marL="457200" indent="-457200"/>
            <a:r>
              <a:rPr lang="en-US" sz="1600" dirty="0" smtClean="0">
                <a:latin typeface="Segoe UI" panose="020B0502040204020203" pitchFamily="34" charset="0"/>
                <a:cs typeface="Segoe UI" panose="020B0502040204020203" pitchFamily="34" charset="0"/>
              </a:rPr>
              <a:t>Write as O(n) – where n is operations count</a:t>
            </a:r>
          </a:p>
          <a:p>
            <a:pPr marL="457200" indent="-457200"/>
            <a:r>
              <a:rPr lang="en-US" sz="1600" dirty="0" smtClean="0">
                <a:latin typeface="Segoe UI" panose="020B0502040204020203" pitchFamily="34" charset="0"/>
                <a:cs typeface="Segoe UI" panose="020B0502040204020203" pitchFamily="34" charset="0"/>
              </a:rPr>
              <a:t>Big </a:t>
            </a:r>
            <a:r>
              <a:rPr lang="en-US" sz="1600" dirty="0">
                <a:latin typeface="Segoe UI" panose="020B0502040204020203" pitchFamily="34" charset="0"/>
                <a:cs typeface="Segoe UI" panose="020B0502040204020203" pitchFamily="34" charset="0"/>
              </a:rPr>
              <a:t>O describes the speed of algorithms not in seconds, but in the rate of growth of the number of operations. </a:t>
            </a:r>
          </a:p>
          <a:p>
            <a:pPr marL="457200" indent="-457200"/>
            <a:r>
              <a:rPr lang="en-US" sz="1600" dirty="0" smtClean="0">
                <a:latin typeface="Segoe UI" panose="020B0502040204020203" pitchFamily="34" charset="0"/>
                <a:cs typeface="Segoe UI" panose="020B0502040204020203" pitchFamily="34" charset="0"/>
              </a:rPr>
              <a:t>Big O describes </a:t>
            </a:r>
            <a:r>
              <a:rPr lang="en-US" sz="1600" dirty="0">
                <a:latin typeface="Segoe UI" panose="020B0502040204020203" pitchFamily="34" charset="0"/>
                <a:cs typeface="Segoe UI" panose="020B0502040204020203" pitchFamily="34" charset="0"/>
              </a:rPr>
              <a:t>how </a:t>
            </a:r>
            <a:r>
              <a:rPr lang="en-US" sz="1600" dirty="0" smtClean="0">
                <a:latin typeface="Segoe UI" panose="020B0502040204020203" pitchFamily="34" charset="0"/>
                <a:cs typeface="Segoe UI" panose="020B0502040204020203" pitchFamily="34" charset="0"/>
              </a:rPr>
              <a:t>quickly the </a:t>
            </a:r>
            <a:r>
              <a:rPr lang="en-US" sz="1600" dirty="0">
                <a:latin typeface="Segoe UI" panose="020B0502040204020203" pitchFamily="34" charset="0"/>
                <a:cs typeface="Segoe UI" panose="020B0502040204020203" pitchFamily="34" charset="0"/>
              </a:rPr>
              <a:t>algorithm</a:t>
            </a:r>
            <a:r>
              <a:rPr lang="en-US" sz="1600" dirty="0" smtClean="0">
                <a:latin typeface="Segoe UI" panose="020B0502040204020203" pitchFamily="34" charset="0"/>
                <a:cs typeface="Segoe UI" panose="020B0502040204020203" pitchFamily="34" charset="0"/>
              </a:rPr>
              <a:t> execution </a:t>
            </a:r>
            <a:r>
              <a:rPr lang="en-US" sz="1600" dirty="0">
                <a:latin typeface="Segoe UI" panose="020B0502040204020203" pitchFamily="34" charset="0"/>
                <a:cs typeface="Segoe UI" panose="020B0502040204020203" pitchFamily="34" charset="0"/>
              </a:rPr>
              <a:t>time </a:t>
            </a:r>
            <a:r>
              <a:rPr lang="en-US" sz="1600" dirty="0" smtClean="0">
                <a:latin typeface="Segoe UI" panose="020B0502040204020203" pitchFamily="34" charset="0"/>
                <a:cs typeface="Segoe UI" panose="020B0502040204020203" pitchFamily="34" charset="0"/>
              </a:rPr>
              <a:t>increases with </a:t>
            </a:r>
            <a:r>
              <a:rPr lang="en-US" sz="1600" dirty="0">
                <a:latin typeface="Segoe UI" panose="020B0502040204020203" pitchFamily="34" charset="0"/>
                <a:cs typeface="Segoe UI" panose="020B0502040204020203" pitchFamily="34" charset="0"/>
              </a:rPr>
              <a:t>an increase in the size of the input data.</a:t>
            </a: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5</a:t>
            </a:fld>
            <a:endParaRPr>
              <a:latin typeface="Segoe UI" panose="020B0502040204020203" pitchFamily="34" charset="0"/>
              <a:cs typeface="Segoe UI" panose="020B0502040204020203" pitchFamily="34"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Segoe UI" panose="020B0502040204020203" pitchFamily="34" charset="0"/>
                <a:ea typeface="Red Hat Text"/>
                <a:cs typeface="Segoe UI" panose="020B0502040204020203" pitchFamily="34" charset="0"/>
                <a:sym typeface="Red Hat Text"/>
              </a:rPr>
              <a:t>Big O examples</a:t>
            </a:r>
            <a:endParaRPr lang="ru-RU" sz="3200" b="1" dirty="0">
              <a:solidFill>
                <a:schemeClr val="accent4"/>
              </a:solidFill>
              <a:latin typeface="Segoe UI" panose="020B0502040204020203" pitchFamily="34" charset="0"/>
              <a:ea typeface="Red Hat Text"/>
              <a:cs typeface="Segoe UI" panose="020B0502040204020203" pitchFamily="34" charset="0"/>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latin typeface="Segoe UI" panose="020B0502040204020203" pitchFamily="34" charset="0"/>
                <a:cs typeface="Segoe UI" panose="020B0502040204020203" pitchFamily="34" charset="0"/>
              </a:rPr>
              <a:t>n! – who need this algorithm?</a:t>
            </a:r>
          </a:p>
        </p:txBody>
      </p:sp>
      <p:sp>
        <p:nvSpPr>
          <p:cNvPr id="452" name="Google Shape;452;p35"/>
          <p:cNvSpPr txBox="1">
            <a:spLocks noGrp="1"/>
          </p:cNvSpPr>
          <p:nvPr>
            <p:ph type="body" idx="1"/>
          </p:nvPr>
        </p:nvSpPr>
        <p:spPr>
          <a:xfrm>
            <a:off x="1392633" y="1957833"/>
            <a:ext cx="6924280" cy="4023867"/>
          </a:xfrm>
          <a:prstGeom prst="rect">
            <a:avLst/>
          </a:prstGeom>
        </p:spPr>
        <p:txBody>
          <a:bodyPr spcFirstLastPara="1" wrap="square" lIns="0" tIns="0" rIns="0" bIns="0" anchor="t" anchorCtr="0">
            <a:noAutofit/>
          </a:bodyPr>
          <a:lstStyle/>
          <a:p>
            <a:pPr marL="101598" indent="0">
              <a:buNone/>
            </a:pPr>
            <a:r>
              <a:rPr lang="en-US" sz="1600" dirty="0" smtClean="0">
                <a:latin typeface="Segoe UI" panose="020B0502040204020203" pitchFamily="34" charset="0"/>
                <a:cs typeface="Segoe UI" panose="020B0502040204020203" pitchFamily="34" charset="0"/>
              </a:rPr>
              <a:t>Travelling </a:t>
            </a:r>
            <a:r>
              <a:rPr lang="en-US" sz="1600" dirty="0">
                <a:latin typeface="Segoe UI" panose="020B0502040204020203" pitchFamily="34" charset="0"/>
                <a:cs typeface="Segoe UI" panose="020B0502040204020203" pitchFamily="34" charset="0"/>
              </a:rPr>
              <a:t>salesman </a:t>
            </a:r>
            <a:r>
              <a:rPr lang="en-US" sz="1600" dirty="0" smtClean="0">
                <a:latin typeface="Segoe UI" panose="020B0502040204020203" pitchFamily="34" charset="0"/>
                <a:cs typeface="Segoe UI" panose="020B0502040204020203" pitchFamily="34" charset="0"/>
              </a:rPr>
              <a:t>problem. </a:t>
            </a:r>
            <a:r>
              <a:rPr lang="en-US" sz="1600" dirty="0">
                <a:latin typeface="Segoe UI" panose="020B0502040204020203" pitchFamily="34" charset="0"/>
                <a:cs typeface="Segoe UI" panose="020B0502040204020203" pitchFamily="34" charset="0"/>
              </a:rPr>
              <a:t>He must go around </a:t>
            </a:r>
            <a:r>
              <a:rPr lang="en-US" sz="1600" dirty="0" smtClean="0">
                <a:latin typeface="Segoe UI" panose="020B0502040204020203" pitchFamily="34" charset="0"/>
                <a:cs typeface="Segoe UI" panose="020B0502040204020203" pitchFamily="34" charset="0"/>
              </a:rPr>
              <a:t>N </a:t>
            </a:r>
            <a:r>
              <a:rPr lang="en-US" sz="1600" dirty="0">
                <a:latin typeface="Segoe UI" panose="020B0502040204020203" pitchFamily="34" charset="0"/>
                <a:cs typeface="Segoe UI" panose="020B0502040204020203" pitchFamily="34" charset="0"/>
              </a:rPr>
              <a:t>cities. One possible solution - you need to iterate over all possible combinations of the order of detouring </a:t>
            </a:r>
            <a:r>
              <a:rPr lang="en-US" sz="1600" dirty="0" smtClean="0">
                <a:latin typeface="Segoe UI" panose="020B0502040204020203" pitchFamily="34" charset="0"/>
                <a:cs typeface="Segoe UI" panose="020B0502040204020203" pitchFamily="34" charset="0"/>
              </a:rPr>
              <a:t>cities. </a:t>
            </a:r>
            <a:r>
              <a:rPr lang="en-US" sz="1600" dirty="0" smtClean="0">
                <a:solidFill>
                  <a:srgbClr val="7030A0"/>
                </a:solidFill>
                <a:latin typeface="Segoe UI" panose="020B0502040204020203" pitchFamily="34" charset="0"/>
                <a:cs typeface="Segoe UI" panose="020B0502040204020203" pitchFamily="34" charset="0"/>
              </a:rPr>
              <a:t>All </a:t>
            </a:r>
            <a:r>
              <a:rPr lang="en-US" sz="1600" dirty="0">
                <a:solidFill>
                  <a:srgbClr val="7030A0"/>
                </a:solidFill>
                <a:latin typeface="Segoe UI" panose="020B0502040204020203" pitchFamily="34" charset="0"/>
                <a:cs typeface="Segoe UI" panose="020B0502040204020203" pitchFamily="34" charset="0"/>
              </a:rPr>
              <a:t>distances are summed up, after which the path with the shortest </a:t>
            </a:r>
            <a:r>
              <a:rPr lang="en-US" sz="1600" dirty="0" smtClean="0">
                <a:solidFill>
                  <a:srgbClr val="7030A0"/>
                </a:solidFill>
                <a:latin typeface="Segoe UI" panose="020B0502040204020203" pitchFamily="34" charset="0"/>
                <a:cs typeface="Segoe UI" panose="020B0502040204020203" pitchFamily="34" charset="0"/>
              </a:rPr>
              <a:t>distance.</a:t>
            </a:r>
          </a:p>
          <a:p>
            <a:pPr marL="101598" indent="0">
              <a:buNone/>
            </a:pPr>
            <a:r>
              <a:rPr lang="en-US" sz="1600" dirty="0" smtClean="0">
                <a:latin typeface="Segoe UI" panose="020B0502040204020203" pitchFamily="34" charset="0"/>
                <a:cs typeface="Segoe UI" panose="020B0502040204020203" pitchFamily="34" charset="0"/>
              </a:rPr>
              <a:t>For </a:t>
            </a:r>
            <a:r>
              <a:rPr lang="en-US" sz="1600" dirty="0">
                <a:latin typeface="Segoe UI" panose="020B0502040204020203" pitchFamily="34" charset="0"/>
                <a:cs typeface="Segoe UI" panose="020B0502040204020203" pitchFamily="34" charset="0"/>
              </a:rPr>
              <a:t>5 cities, 120 permutations can be created, so solving the problem for 5 cities will require 120 operations. </a:t>
            </a:r>
            <a:r>
              <a:rPr lang="en-US" sz="1600" dirty="0" smtClean="0">
                <a:latin typeface="Segoe UI" panose="020B0502040204020203" pitchFamily="34" charset="0"/>
                <a:cs typeface="Segoe UI" panose="020B0502040204020203" pitchFamily="34" charset="0"/>
              </a:rPr>
              <a:t>And </a:t>
            </a:r>
            <a:r>
              <a:rPr lang="en-US" sz="1600" dirty="0">
                <a:latin typeface="Segoe UI" panose="020B0502040204020203" pitchFamily="34" charset="0"/>
                <a:cs typeface="Segoe UI" panose="020B0502040204020203" pitchFamily="34" charset="0"/>
              </a:rPr>
              <a:t>for 7 cities, 5040 operations are required already! In the general case, to calculate the result for n elements, it will be required n! (n-factorial) </a:t>
            </a:r>
            <a:r>
              <a:rPr lang="en-US" sz="1600" dirty="0" smtClean="0">
                <a:latin typeface="Segoe UI" panose="020B0502040204020203" pitchFamily="34" charset="0"/>
                <a:cs typeface="Segoe UI" panose="020B0502040204020203" pitchFamily="34" charset="0"/>
              </a:rPr>
              <a:t>operations.</a:t>
            </a:r>
            <a:endParaRPr lang="en-US" sz="1600" dirty="0">
              <a:latin typeface="Segoe UI" panose="020B0502040204020203" pitchFamily="34" charset="0"/>
              <a:cs typeface="Segoe UI" panose="020B0502040204020203" pitchFamily="34" charset="0"/>
            </a:endParaRPr>
          </a:p>
          <a:p>
            <a:pPr marL="101598" indent="0">
              <a:buNone/>
            </a:pPr>
            <a:r>
              <a:rPr lang="en-US" sz="1600" dirty="0">
                <a:latin typeface="Segoe UI" panose="020B0502040204020203" pitchFamily="34" charset="0"/>
                <a:cs typeface="Segoe UI" panose="020B0502040204020203" pitchFamily="34" charset="0"/>
              </a:rPr>
              <a:t>This is one of the famous unsolved problems in the field of computation </a:t>
            </a:r>
            <a:r>
              <a:rPr lang="en-US" sz="1600" dirty="0" smtClean="0">
                <a:latin typeface="Segoe UI" panose="020B0502040204020203" pitchFamily="34" charset="0"/>
                <a:cs typeface="Segoe UI" panose="020B0502040204020203" pitchFamily="34" charset="0"/>
              </a:rPr>
              <a:t>theory. At </a:t>
            </a:r>
            <a:r>
              <a:rPr lang="en-US" sz="1600" dirty="0">
                <a:latin typeface="Segoe UI" panose="020B0502040204020203" pitchFamily="34" charset="0"/>
                <a:cs typeface="Segoe UI" panose="020B0502040204020203" pitchFamily="34" charset="0"/>
              </a:rPr>
              <a:t>its best case, you can look for an approximate solution</a:t>
            </a:r>
            <a:r>
              <a:rPr lang="ru-RU"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with dynamical programming.</a:t>
            </a:r>
            <a:br>
              <a:rPr lang="en-US" sz="1600" dirty="0">
                <a:latin typeface="Segoe UI" panose="020B0502040204020203" pitchFamily="34" charset="0"/>
                <a:cs typeface="Segoe UI" panose="020B0502040204020203" pitchFamily="34" charset="0"/>
              </a:rPr>
            </a:br>
            <a:endParaRPr lang="en-US" sz="1600" dirty="0">
              <a:latin typeface="Segoe UI" panose="020B0502040204020203" pitchFamily="34" charset="0"/>
              <a:cs typeface="Segoe UI" panose="020B0502040204020203" pitchFamily="34" charset="0"/>
            </a:endParaRPr>
          </a:p>
          <a:p>
            <a:pPr marL="0" indent="0">
              <a:buNone/>
            </a:pP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6</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Algorithm </a:t>
            </a:r>
            <a:r>
              <a:rPr lang="en-US" dirty="0" smtClean="0">
                <a:latin typeface="Segoe UI" panose="020B0502040204020203" pitchFamily="34" charset="0"/>
                <a:cs typeface="Segoe UI" panose="020B0502040204020203" pitchFamily="34" charset="0"/>
              </a:rPr>
              <a:t>properties</a:t>
            </a:r>
            <a:endParaRPr dirty="0">
              <a:latin typeface="Segoe UI" panose="020B0502040204020203" pitchFamily="34" charset="0"/>
              <a:cs typeface="Segoe UI" panose="020B0502040204020203" pitchFamily="34" charset="0"/>
            </a:endParaRPr>
          </a:p>
        </p:txBody>
      </p:sp>
      <p:sp>
        <p:nvSpPr>
          <p:cNvPr id="119" name="Google Shape;119;p17"/>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p>
            <a:pPr marL="101598" indent="0">
              <a:buNone/>
            </a:pPr>
            <a:r>
              <a:rPr lang="en-US" dirty="0">
                <a:latin typeface="Segoe UI" panose="020B0502040204020203" pitchFamily="34" charset="0"/>
                <a:cs typeface="Segoe UI" panose="020B0502040204020203" pitchFamily="34" charset="0"/>
              </a:rPr>
              <a:t>Various definitions of an algorithm, explicitly or implicitly, contain the following set of general </a:t>
            </a:r>
            <a:r>
              <a:rPr lang="en-US" dirty="0" smtClean="0">
                <a:latin typeface="Segoe UI" panose="020B0502040204020203" pitchFamily="34" charset="0"/>
                <a:cs typeface="Segoe UI" panose="020B0502040204020203" pitchFamily="34" charset="0"/>
              </a:rPr>
              <a:t>requirements</a:t>
            </a:r>
          </a:p>
          <a:p>
            <a:pPr marL="101598" indent="0">
              <a:buNone/>
            </a:pPr>
            <a:endParaRPr lang="en"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The </a:t>
            </a:r>
            <a:r>
              <a:rPr lang="en-US" dirty="0">
                <a:latin typeface="Segoe UI" panose="020B0502040204020203" pitchFamily="34" charset="0"/>
                <a:cs typeface="Segoe UI" panose="020B0502040204020203" pitchFamily="34" charset="0"/>
              </a:rPr>
              <a:t>algorithm must represent the process of solving the problem as an orderly execution of some simple </a:t>
            </a:r>
            <a:r>
              <a:rPr lang="en-US" dirty="0" smtClean="0">
                <a:latin typeface="Segoe UI" panose="020B0502040204020203" pitchFamily="34" charset="0"/>
                <a:cs typeface="Segoe UI" panose="020B0502040204020203" pitchFamily="34" charset="0"/>
              </a:rPr>
              <a:t>steps</a:t>
            </a:r>
          </a:p>
          <a:p>
            <a:r>
              <a:rPr lang="en-US" dirty="0">
                <a:latin typeface="Segoe UI" panose="020B0502040204020203" pitchFamily="34" charset="0"/>
                <a:cs typeface="Segoe UI" panose="020B0502040204020203" pitchFamily="34" charset="0"/>
              </a:rPr>
              <a:t>The algorithm should be applicable to different sets of initial data</a:t>
            </a:r>
            <a:r>
              <a:rPr lang="en-US" dirty="0" smtClean="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The algorithm should produce the same result for the same input data</a:t>
            </a:r>
            <a:r>
              <a:rPr lang="en-US" dirty="0" smtClean="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p:txBody>
      </p:sp>
      <p:sp>
        <p:nvSpPr>
          <p:cNvPr id="120" name="Google Shape;120;p1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7</a:t>
            </a:fld>
            <a:endParaRPr>
              <a:latin typeface="Segoe UI" panose="020B0502040204020203" pitchFamily="34" charset="0"/>
              <a:cs typeface="Segoe UI" panose="020B0502040204020203" pitchFamily="34" charset="0"/>
            </a:endParaRPr>
          </a:p>
        </p:txBody>
      </p:sp>
      <p:grpSp>
        <p:nvGrpSpPr>
          <p:cNvPr id="121" name="Google Shape;121;p17"/>
          <p:cNvGrpSpPr/>
          <p:nvPr/>
        </p:nvGrpSpPr>
        <p:grpSpPr>
          <a:xfrm>
            <a:off x="811899" y="1189800"/>
            <a:ext cx="280699" cy="44500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89976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Problem solving patterns</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1" y="1815584"/>
            <a:ext cx="105156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Divide-and-conquer</a:t>
            </a:r>
            <a:br>
              <a:rPr lang="en-US" dirty="0" smtClean="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Merge </a:t>
            </a:r>
            <a:r>
              <a:rPr lang="en-US" dirty="0">
                <a:latin typeface="Segoe UI" panose="020B0502040204020203" pitchFamily="34" charset="0"/>
                <a:cs typeface="Segoe UI" panose="020B0502040204020203" pitchFamily="34" charset="0"/>
              </a:rPr>
              <a:t>sort and quicksort employ a common algorithmic paradigm based on recursion. This paradigm, divide-and-conquer, breaks a problem into subproblems that are similar to the original problem, recursively solves the subproblems, and finally combines the solutions to the subproblems to solve the original problem.</a:t>
            </a: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Recursion</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864570"/>
            <a:ext cx="7649017" cy="646331"/>
          </a:xfrm>
          <a:prstGeom prst="rect">
            <a:avLst/>
          </a:prstGeom>
        </p:spPr>
        <p:txBody>
          <a:bodyPr wrap="none">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when a function calls itself, it is called recursion</a:t>
            </a:r>
            <a:r>
              <a:rPr lang="en-US" dirty="0" smtClean="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each recursive function </a:t>
            </a:r>
            <a:r>
              <a:rPr lang="en-US" dirty="0" smtClean="0">
                <a:latin typeface="Segoe UI" panose="020B0502040204020203" pitchFamily="34" charset="0"/>
                <a:cs typeface="Segoe UI" panose="020B0502040204020203" pitchFamily="34" charset="0"/>
              </a:rPr>
              <a:t>should there </a:t>
            </a:r>
            <a:r>
              <a:rPr lang="en-US" dirty="0">
                <a:latin typeface="Segoe UI" panose="020B0502040204020203" pitchFamily="34" charset="0"/>
                <a:cs typeface="Segoe UI" panose="020B0502040204020203" pitchFamily="34" charset="0"/>
              </a:rPr>
              <a:t>are two cases: basic and recursive.</a:t>
            </a:r>
          </a:p>
        </p:txBody>
      </p:sp>
    </p:spTree>
    <p:extLst>
      <p:ext uri="{BB962C8B-B14F-4D97-AF65-F5344CB8AC3E}">
        <p14:creationId xmlns:p14="http://schemas.microsoft.com/office/powerpoint/2010/main" val="355512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5350</TotalTime>
  <Words>2753</Words>
  <Application>Microsoft Office PowerPoint</Application>
  <PresentationFormat>Widescreen</PresentationFormat>
  <Paragraphs>483</Paragraphs>
  <Slides>31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Nirmala UI</vt:lpstr>
      <vt:lpstr>Red Hat Display</vt:lpstr>
      <vt:lpstr>Red Hat Text</vt:lpstr>
      <vt:lpstr>Segoe UI</vt:lpstr>
      <vt:lpstr>Blue-yellow</vt:lpstr>
      <vt:lpstr>Structure</vt:lpstr>
      <vt:lpstr>Introduction to Algorithms</vt:lpstr>
      <vt:lpstr>Algorithms efficiency</vt:lpstr>
      <vt:lpstr>Imagine spaceship problem</vt:lpstr>
      <vt:lpstr>What is Big O</vt:lpstr>
      <vt:lpstr>n! – who need this algorithm?</vt:lpstr>
      <vt:lpstr>Algorithm properties</vt:lpstr>
      <vt:lpstr>Problem solving patterns</vt:lpstr>
      <vt:lpstr>Recursion</vt:lpstr>
      <vt:lpstr>Quick sort</vt:lpstr>
      <vt:lpstr>Most popular sort algorithms Big O</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Hash function</vt:lpstr>
      <vt:lpstr>Dealing with collision</vt:lpstr>
      <vt:lpstr>Graphs</vt:lpstr>
      <vt:lpstr>Graphs</vt:lpstr>
      <vt:lpstr>Graphs Big O</vt:lpstr>
      <vt:lpstr>Graphs</vt:lpstr>
      <vt:lpstr>Graphs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User</cp:lastModifiedBy>
  <cp:revision>101</cp:revision>
  <dcterms:created xsi:type="dcterms:W3CDTF">2021-04-08T15:07:51Z</dcterms:created>
  <dcterms:modified xsi:type="dcterms:W3CDTF">2021-05-03T10:21:52Z</dcterms:modified>
</cp:coreProperties>
</file>