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81" r:id="rId2"/>
    <p:sldId id="283" r:id="rId3"/>
    <p:sldId id="285" r:id="rId4"/>
    <p:sldId id="286" r:id="rId5"/>
    <p:sldId id="287" r:id="rId6"/>
    <p:sldId id="288" r:id="rId7"/>
    <p:sldId id="284" r:id="rId8"/>
    <p:sldId id="257" r:id="rId9"/>
    <p:sldId id="258" r:id="rId10"/>
    <p:sldId id="261" r:id="rId11"/>
    <p:sldId id="282" r:id="rId12"/>
    <p:sldId id="262" r:id="rId13"/>
    <p:sldId id="279" r:id="rId14"/>
    <p:sldId id="271" r:id="rId15"/>
    <p:sldId id="263" r:id="rId16"/>
    <p:sldId id="272" r:id="rId17"/>
    <p:sldId id="265" r:id="rId18"/>
    <p:sldId id="274" r:id="rId19"/>
    <p:sldId id="275" r:id="rId20"/>
    <p:sldId id="266" r:id="rId21"/>
    <p:sldId id="276" r:id="rId22"/>
    <p:sldId id="277" r:id="rId23"/>
    <p:sldId id="264" r:id="rId24"/>
    <p:sldId id="289" r:id="rId25"/>
    <p:sldId id="290" r:id="rId26"/>
    <p:sldId id="267"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3" autoAdjust="0"/>
    <p:restoredTop sz="94660"/>
  </p:normalViewPr>
  <p:slideViewPr>
    <p:cSldViewPr snapToGrid="0">
      <p:cViewPr varScale="1">
        <p:scale>
          <a:sx n="115" d="100"/>
          <a:sy n="115" d="100"/>
        </p:scale>
        <p:origin x="120"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4E2F3-015A-4D3D-AFF5-69B902AF5482}" type="datetimeFigureOut">
              <a:rPr lang="en-US" smtClean="0"/>
              <a:t>5/3/2021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22A79-46A6-4E8F-90DB-2240EB7F76CD}" type="slidenum">
              <a:rPr lang="en-US" smtClean="0"/>
              <a:t>‹#›</a:t>
            </a:fld>
            <a:endParaRPr lang="en-US"/>
          </a:p>
        </p:txBody>
      </p:sp>
    </p:spTree>
    <p:extLst>
      <p:ext uri="{BB962C8B-B14F-4D97-AF65-F5344CB8AC3E}">
        <p14:creationId xmlns:p14="http://schemas.microsoft.com/office/powerpoint/2010/main" val="2670859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b2f7c811e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b2f7c811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8544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1388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8082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14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2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2731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4903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069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5"/>
            </a:gs>
            <a:gs pos="100000">
              <a:schemeClr val="accent4"/>
            </a:gs>
          </a:gsLst>
          <a:lin ang="18900044" scaled="0"/>
        </a:gradFill>
        <a:effectLst/>
      </p:bgPr>
    </p:bg>
    <p:spTree>
      <p:nvGrpSpPr>
        <p:cNvPr id="1" name="Shape 9"/>
        <p:cNvGrpSpPr/>
        <p:nvPr/>
      </p:nvGrpSpPr>
      <p:grpSpPr>
        <a:xfrm>
          <a:off x="0" y="0"/>
          <a:ext cx="0" cy="0"/>
          <a:chOff x="0" y="0"/>
          <a:chExt cx="0" cy="0"/>
        </a:xfrm>
      </p:grpSpPr>
      <p:sp>
        <p:nvSpPr>
          <p:cNvPr id="10" name="Google Shape;10;p2"/>
          <p:cNvSpPr/>
          <p:nvPr/>
        </p:nvSpPr>
        <p:spPr>
          <a:xfrm rot="5400000">
            <a:off x="339767" y="835000"/>
            <a:ext cx="4489200" cy="51880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1" name="Google Shape;11;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 name="Google Shape;12;p2"/>
          <p:cNvSpPr txBox="1">
            <a:spLocks noGrp="1"/>
          </p:cNvSpPr>
          <p:nvPr>
            <p:ph type="ctrTitle"/>
          </p:nvPr>
        </p:nvSpPr>
        <p:spPr>
          <a:xfrm>
            <a:off x="5610633" y="2014133"/>
            <a:ext cx="5397200" cy="28296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r>
              <a:rPr lang="ru-RU" smtClean="0"/>
              <a:t>Образец заголовка</a:t>
            </a:r>
            <a:endParaRPr/>
          </a:p>
        </p:txBody>
      </p:sp>
    </p:spTree>
    <p:extLst>
      <p:ext uri="{BB962C8B-B14F-4D97-AF65-F5344CB8AC3E}">
        <p14:creationId xmlns:p14="http://schemas.microsoft.com/office/powerpoint/2010/main" val="326454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Dark background">
  <p:cSld name="Blank - Dark background">
    <p:bg>
      <p:bgPr>
        <a:gradFill>
          <a:gsLst>
            <a:gs pos="0">
              <a:schemeClr val="accent5"/>
            </a:gs>
            <a:gs pos="100000">
              <a:schemeClr val="accent4"/>
            </a:gs>
          </a:gsLst>
          <a:lin ang="18900044" scaled="0"/>
        </a:gradFill>
        <a:effectLst/>
      </p:bgPr>
    </p:bg>
    <p:spTree>
      <p:nvGrpSpPr>
        <p:cNvPr id="1" name="Shape 61"/>
        <p:cNvGrpSpPr/>
        <p:nvPr/>
      </p:nvGrpSpPr>
      <p:grpSpPr>
        <a:xfrm>
          <a:off x="0" y="0"/>
          <a:ext cx="0" cy="0"/>
          <a:chOff x="0" y="0"/>
          <a:chExt cx="0" cy="0"/>
        </a:xfrm>
      </p:grpSpPr>
      <p:sp>
        <p:nvSpPr>
          <p:cNvPr id="62" name="Google Shape;62;p11"/>
          <p:cNvSpPr/>
          <p:nvPr/>
        </p:nvSpPr>
        <p:spPr>
          <a:xfrm rot="5400000">
            <a:off x="218533" y="27884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3" name="Google Shape;63;p1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4" name="Google Shape;64;p11"/>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43033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D8DF1A-961C-4A2B-937E-DACBE9C8BAD8}"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EF03F-EB27-43D0-A942-8C08821BA6A4}" type="slidenum">
              <a:rPr lang="en-US" smtClean="0"/>
              <a:t>‹#›</a:t>
            </a:fld>
            <a:endParaRPr lang="en-US"/>
          </a:p>
        </p:txBody>
      </p:sp>
    </p:spTree>
    <p:extLst>
      <p:ext uri="{BB962C8B-B14F-4D97-AF65-F5344CB8AC3E}">
        <p14:creationId xmlns:p14="http://schemas.microsoft.com/office/powerpoint/2010/main" val="3886820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chemeClr val="accent1"/>
            </a:gs>
            <a:gs pos="100000">
              <a:schemeClr val="accent2"/>
            </a:gs>
          </a:gsLst>
          <a:lin ang="18900044" scaled="0"/>
        </a:gradFill>
        <a:effectLst/>
      </p:bgPr>
    </p:bg>
    <p:spTree>
      <p:nvGrpSpPr>
        <p:cNvPr id="1" name="Shape 13"/>
        <p:cNvGrpSpPr/>
        <p:nvPr/>
      </p:nvGrpSpPr>
      <p:grpSpPr>
        <a:xfrm>
          <a:off x="0" y="0"/>
          <a:ext cx="0" cy="0"/>
          <a:chOff x="0" y="0"/>
          <a:chExt cx="0" cy="0"/>
        </a:xfrm>
      </p:grpSpPr>
      <p:sp>
        <p:nvSpPr>
          <p:cNvPr id="14" name="Google Shape;14;p3"/>
          <p:cNvSpPr/>
          <p:nvPr/>
        </p:nvSpPr>
        <p:spPr>
          <a:xfrm rot="5400000">
            <a:off x="347000" y="1904933"/>
            <a:ext cx="2334400" cy="3048000"/>
          </a:xfrm>
          <a:prstGeom prst="round2SameRect">
            <a:avLst>
              <a:gd name="adj1" fmla="val 50000"/>
              <a:gd name="adj2" fmla="val 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5" name="Google Shape;15;p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6" name="Google Shape;16;p3"/>
          <p:cNvSpPr txBox="1">
            <a:spLocks noGrp="1"/>
          </p:cNvSpPr>
          <p:nvPr>
            <p:ph type="ctrTitle"/>
          </p:nvPr>
        </p:nvSpPr>
        <p:spPr>
          <a:xfrm>
            <a:off x="3300367" y="2671833"/>
            <a:ext cx="7751200" cy="890800"/>
          </a:xfrm>
          <a:prstGeom prst="rect">
            <a:avLst/>
          </a:prstGeom>
        </p:spPr>
        <p:txBody>
          <a:bodyPr spcFirstLastPara="1" wrap="square" lIns="0" tIns="0" rIns="0" bIns="0" anchor="b" anchorCtr="0">
            <a:noAutofit/>
          </a:bodyPr>
          <a:lstStyle>
            <a:lvl1pPr lvl="0" rtl="0">
              <a:spcBef>
                <a:spcPts val="0"/>
              </a:spcBef>
              <a:spcAft>
                <a:spcPts val="0"/>
              </a:spcAft>
              <a:buClr>
                <a:schemeClr val="accent5"/>
              </a:buClr>
              <a:buSzPts val="4400"/>
              <a:buNone/>
              <a:defRPr sz="5867">
                <a:solidFill>
                  <a:schemeClr val="accent5"/>
                </a:solidFill>
              </a:defRPr>
            </a:lvl1pPr>
            <a:lvl2pPr lvl="1" rtl="0">
              <a:spcBef>
                <a:spcPts val="0"/>
              </a:spcBef>
              <a:spcAft>
                <a:spcPts val="0"/>
              </a:spcAft>
              <a:buClr>
                <a:schemeClr val="accent5"/>
              </a:buClr>
              <a:buSzPts val="4400"/>
              <a:buNone/>
              <a:defRPr sz="5867">
                <a:solidFill>
                  <a:schemeClr val="accent5"/>
                </a:solidFill>
              </a:defRPr>
            </a:lvl2pPr>
            <a:lvl3pPr lvl="2" rtl="0">
              <a:spcBef>
                <a:spcPts val="0"/>
              </a:spcBef>
              <a:spcAft>
                <a:spcPts val="0"/>
              </a:spcAft>
              <a:buClr>
                <a:schemeClr val="accent5"/>
              </a:buClr>
              <a:buSzPts val="4400"/>
              <a:buNone/>
              <a:defRPr sz="5867">
                <a:solidFill>
                  <a:schemeClr val="accent5"/>
                </a:solidFill>
              </a:defRPr>
            </a:lvl3pPr>
            <a:lvl4pPr lvl="3" rtl="0">
              <a:spcBef>
                <a:spcPts val="0"/>
              </a:spcBef>
              <a:spcAft>
                <a:spcPts val="0"/>
              </a:spcAft>
              <a:buClr>
                <a:schemeClr val="accent5"/>
              </a:buClr>
              <a:buSzPts val="4400"/>
              <a:buNone/>
              <a:defRPr sz="5867">
                <a:solidFill>
                  <a:schemeClr val="accent5"/>
                </a:solidFill>
              </a:defRPr>
            </a:lvl4pPr>
            <a:lvl5pPr lvl="4" rtl="0">
              <a:spcBef>
                <a:spcPts val="0"/>
              </a:spcBef>
              <a:spcAft>
                <a:spcPts val="0"/>
              </a:spcAft>
              <a:buClr>
                <a:schemeClr val="accent5"/>
              </a:buClr>
              <a:buSzPts val="4400"/>
              <a:buNone/>
              <a:defRPr sz="5867">
                <a:solidFill>
                  <a:schemeClr val="accent5"/>
                </a:solidFill>
              </a:defRPr>
            </a:lvl5pPr>
            <a:lvl6pPr lvl="5" rtl="0">
              <a:spcBef>
                <a:spcPts val="0"/>
              </a:spcBef>
              <a:spcAft>
                <a:spcPts val="0"/>
              </a:spcAft>
              <a:buClr>
                <a:schemeClr val="accent5"/>
              </a:buClr>
              <a:buSzPts val="4400"/>
              <a:buNone/>
              <a:defRPr sz="5867">
                <a:solidFill>
                  <a:schemeClr val="accent5"/>
                </a:solidFill>
              </a:defRPr>
            </a:lvl6pPr>
            <a:lvl7pPr lvl="6" rtl="0">
              <a:spcBef>
                <a:spcPts val="0"/>
              </a:spcBef>
              <a:spcAft>
                <a:spcPts val="0"/>
              </a:spcAft>
              <a:buClr>
                <a:schemeClr val="accent5"/>
              </a:buClr>
              <a:buSzPts val="4400"/>
              <a:buNone/>
              <a:defRPr sz="5867">
                <a:solidFill>
                  <a:schemeClr val="accent5"/>
                </a:solidFill>
              </a:defRPr>
            </a:lvl7pPr>
            <a:lvl8pPr lvl="7" rtl="0">
              <a:spcBef>
                <a:spcPts val="0"/>
              </a:spcBef>
              <a:spcAft>
                <a:spcPts val="0"/>
              </a:spcAft>
              <a:buClr>
                <a:schemeClr val="accent5"/>
              </a:buClr>
              <a:buSzPts val="4400"/>
              <a:buNone/>
              <a:defRPr sz="5867">
                <a:solidFill>
                  <a:schemeClr val="accent5"/>
                </a:solidFill>
              </a:defRPr>
            </a:lvl8pPr>
            <a:lvl9pPr lvl="8" rtl="0">
              <a:spcBef>
                <a:spcPts val="0"/>
              </a:spcBef>
              <a:spcAft>
                <a:spcPts val="0"/>
              </a:spcAft>
              <a:buClr>
                <a:schemeClr val="accent5"/>
              </a:buClr>
              <a:buSzPts val="4400"/>
              <a:buNone/>
              <a:defRPr sz="5867">
                <a:solidFill>
                  <a:schemeClr val="accent5"/>
                </a:solidFill>
              </a:defRPr>
            </a:lvl9pPr>
          </a:lstStyle>
          <a:p>
            <a:r>
              <a:rPr lang="ru-RU" smtClean="0"/>
              <a:t>Образец заголовка</a:t>
            </a:r>
            <a:endParaRPr/>
          </a:p>
        </p:txBody>
      </p:sp>
      <p:sp>
        <p:nvSpPr>
          <p:cNvPr id="17" name="Google Shape;17;p3"/>
          <p:cNvSpPr txBox="1">
            <a:spLocks noGrp="1"/>
          </p:cNvSpPr>
          <p:nvPr>
            <p:ph type="subTitle" idx="1"/>
          </p:nvPr>
        </p:nvSpPr>
        <p:spPr>
          <a:xfrm>
            <a:off x="3300367" y="3692067"/>
            <a:ext cx="7751200" cy="4940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2400"/>
              <a:buNone/>
              <a:defRPr>
                <a:solidFill>
                  <a:schemeClr val="accent4"/>
                </a:solidFill>
              </a:defRPr>
            </a:lvl1pPr>
            <a:lvl2pPr lvl="1" rtl="0">
              <a:spcBef>
                <a:spcPts val="1067"/>
              </a:spcBef>
              <a:spcAft>
                <a:spcPts val="0"/>
              </a:spcAft>
              <a:buClr>
                <a:schemeClr val="accent4"/>
              </a:buClr>
              <a:buSzPts val="3000"/>
              <a:buNone/>
              <a:defRPr sz="4000">
                <a:solidFill>
                  <a:schemeClr val="accent4"/>
                </a:solidFill>
              </a:defRPr>
            </a:lvl2pPr>
            <a:lvl3pPr lvl="2" rtl="0">
              <a:spcBef>
                <a:spcPts val="1067"/>
              </a:spcBef>
              <a:spcAft>
                <a:spcPts val="0"/>
              </a:spcAft>
              <a:buClr>
                <a:schemeClr val="accent4"/>
              </a:buClr>
              <a:buSzPts val="3000"/>
              <a:buNone/>
              <a:defRPr sz="4000">
                <a:solidFill>
                  <a:schemeClr val="accent4"/>
                </a:solidFill>
              </a:defRPr>
            </a:lvl3pPr>
            <a:lvl4pPr lvl="3" rtl="0">
              <a:spcBef>
                <a:spcPts val="1067"/>
              </a:spcBef>
              <a:spcAft>
                <a:spcPts val="0"/>
              </a:spcAft>
              <a:buClr>
                <a:schemeClr val="accent4"/>
              </a:buClr>
              <a:buSzPts val="3000"/>
              <a:buNone/>
              <a:defRPr sz="4000">
                <a:solidFill>
                  <a:schemeClr val="accent4"/>
                </a:solidFill>
              </a:defRPr>
            </a:lvl4pPr>
            <a:lvl5pPr lvl="4" rtl="0">
              <a:spcBef>
                <a:spcPts val="1067"/>
              </a:spcBef>
              <a:spcAft>
                <a:spcPts val="0"/>
              </a:spcAft>
              <a:buClr>
                <a:schemeClr val="accent4"/>
              </a:buClr>
              <a:buSzPts val="3000"/>
              <a:buNone/>
              <a:defRPr sz="4000">
                <a:solidFill>
                  <a:schemeClr val="accent4"/>
                </a:solidFill>
              </a:defRPr>
            </a:lvl5pPr>
            <a:lvl6pPr lvl="5" rtl="0">
              <a:spcBef>
                <a:spcPts val="1067"/>
              </a:spcBef>
              <a:spcAft>
                <a:spcPts val="0"/>
              </a:spcAft>
              <a:buClr>
                <a:schemeClr val="accent4"/>
              </a:buClr>
              <a:buSzPts val="3000"/>
              <a:buNone/>
              <a:defRPr sz="4000">
                <a:solidFill>
                  <a:schemeClr val="accent4"/>
                </a:solidFill>
              </a:defRPr>
            </a:lvl6pPr>
            <a:lvl7pPr lvl="6" rtl="0">
              <a:spcBef>
                <a:spcPts val="1067"/>
              </a:spcBef>
              <a:spcAft>
                <a:spcPts val="0"/>
              </a:spcAft>
              <a:buClr>
                <a:schemeClr val="accent4"/>
              </a:buClr>
              <a:buSzPts val="3000"/>
              <a:buNone/>
              <a:defRPr sz="4000">
                <a:solidFill>
                  <a:schemeClr val="accent4"/>
                </a:solidFill>
              </a:defRPr>
            </a:lvl7pPr>
            <a:lvl8pPr lvl="7" rtl="0">
              <a:spcBef>
                <a:spcPts val="1067"/>
              </a:spcBef>
              <a:spcAft>
                <a:spcPts val="0"/>
              </a:spcAft>
              <a:buClr>
                <a:schemeClr val="accent4"/>
              </a:buClr>
              <a:buSzPts val="3000"/>
              <a:buNone/>
              <a:defRPr sz="4000">
                <a:solidFill>
                  <a:schemeClr val="accent4"/>
                </a:solidFill>
              </a:defRPr>
            </a:lvl8pPr>
            <a:lvl9pPr lvl="8" rtl="0">
              <a:spcBef>
                <a:spcPts val="1067"/>
              </a:spcBef>
              <a:spcAft>
                <a:spcPts val="1067"/>
              </a:spcAft>
              <a:buClr>
                <a:schemeClr val="accent4"/>
              </a:buClr>
              <a:buSzPts val="3000"/>
              <a:buNone/>
              <a:defRPr sz="4000">
                <a:solidFill>
                  <a:schemeClr val="accent4"/>
                </a:solidFill>
              </a:defRPr>
            </a:lvl9pPr>
          </a:lstStyle>
          <a:p>
            <a:r>
              <a:rPr lang="ru-RU" smtClean="0"/>
              <a:t>Образец подзаголовка</a:t>
            </a:r>
            <a:endParaRPr/>
          </a:p>
        </p:txBody>
      </p:sp>
    </p:spTree>
    <p:extLst>
      <p:ext uri="{BB962C8B-B14F-4D97-AF65-F5344CB8AC3E}">
        <p14:creationId xmlns:p14="http://schemas.microsoft.com/office/powerpoint/2010/main" val="1874049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8"/>
        <p:cNvGrpSpPr/>
        <p:nvPr/>
      </p:nvGrpSpPr>
      <p:grpSpPr>
        <a:xfrm>
          <a:off x="0" y="0"/>
          <a:ext cx="0" cy="0"/>
          <a:chOff x="0" y="0"/>
          <a:chExt cx="0" cy="0"/>
        </a:xfrm>
      </p:grpSpPr>
      <p:sp>
        <p:nvSpPr>
          <p:cNvPr id="19" name="Google Shape;19;p4"/>
          <p:cNvSpPr/>
          <p:nvPr/>
        </p:nvSpPr>
        <p:spPr>
          <a:xfrm>
            <a:off x="5455467" y="5264800"/>
            <a:ext cx="1281200" cy="1593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4"/>
          <p:cNvSpPr/>
          <p:nvPr/>
        </p:nvSpPr>
        <p:spPr>
          <a:xfrm rot="10800000">
            <a:off x="5455467" y="0"/>
            <a:ext cx="1281200" cy="1593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1" name="Google Shape;21;p4"/>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2" name="Google Shape;22;p4"/>
          <p:cNvSpPr txBox="1">
            <a:spLocks noGrp="1"/>
          </p:cNvSpPr>
          <p:nvPr>
            <p:ph type="body" idx="1"/>
          </p:nvPr>
        </p:nvSpPr>
        <p:spPr>
          <a:xfrm>
            <a:off x="1922000" y="1593200"/>
            <a:ext cx="8348400" cy="3671600"/>
          </a:xfrm>
          <a:prstGeom prst="rect">
            <a:avLst/>
          </a:prstGeom>
        </p:spPr>
        <p:txBody>
          <a:bodyPr spcFirstLastPara="1" wrap="square" lIns="0" tIns="0" rIns="0" bIns="0" anchor="ctr" anchorCtr="0">
            <a:noAutofit/>
          </a:bodyPr>
          <a:lstStyle>
            <a:lvl1pPr marL="609585" lvl="0" indent="-558786" algn="ctr" rtl="0">
              <a:spcBef>
                <a:spcPts val="0"/>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1pPr>
            <a:lvl2pPr marL="1219170" lvl="1"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2pPr>
            <a:lvl3pPr marL="1828754" lvl="2"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3pPr>
            <a:lvl4pPr marL="2438339" lvl="3"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4pPr>
            <a:lvl5pPr marL="3047924" lvl="4"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5pPr>
            <a:lvl6pPr marL="3657509" lvl="5"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6pPr>
            <a:lvl7pPr marL="4267093" lvl="6"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7pPr>
            <a:lvl8pPr marL="4876678" lvl="7"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8pPr>
            <a:lvl9pPr marL="5486263" lvl="8" indent="-558786" algn="ctr" rtl="0">
              <a:spcBef>
                <a:spcPts val="1067"/>
              </a:spcBef>
              <a:spcAft>
                <a:spcPts val="1067"/>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9pPr>
          </a:lstStyle>
          <a:p>
            <a:pPr lvl="0"/>
            <a:r>
              <a:rPr lang="ru-RU" smtClean="0"/>
              <a:t>Образец текста</a:t>
            </a:r>
          </a:p>
        </p:txBody>
      </p:sp>
      <p:sp>
        <p:nvSpPr>
          <p:cNvPr id="23" name="Google Shape;23;p4"/>
          <p:cNvSpPr txBox="1"/>
          <p:nvPr/>
        </p:nvSpPr>
        <p:spPr>
          <a:xfrm>
            <a:off x="4791200" y="540275"/>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4"/>
                </a:solidFill>
              </a:rPr>
              <a:t>“</a:t>
            </a:r>
            <a:endParaRPr sz="12800">
              <a:solidFill>
                <a:schemeClr val="accent4"/>
              </a:solidFill>
            </a:endParaRPr>
          </a:p>
        </p:txBody>
      </p:sp>
      <p:sp>
        <p:nvSpPr>
          <p:cNvPr id="24" name="Google Shape;24;p4"/>
          <p:cNvSpPr txBox="1">
            <a:spLocks noGrp="1"/>
          </p:cNvSpPr>
          <p:nvPr>
            <p:ph type="sldNum" idx="12"/>
          </p:nvPr>
        </p:nvSpPr>
        <p:spPr>
          <a:xfrm>
            <a:off x="5455467" y="6290133"/>
            <a:ext cx="1281200" cy="5680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
        <p:nvSpPr>
          <p:cNvPr id="25" name="Google Shape;25;p4"/>
          <p:cNvSpPr txBox="1"/>
          <p:nvPr/>
        </p:nvSpPr>
        <p:spPr>
          <a:xfrm>
            <a:off x="4791200" y="5200475"/>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4"/>
                </a:solidFill>
              </a:rPr>
              <a:t>”</a:t>
            </a:r>
            <a:endParaRPr sz="12800">
              <a:solidFill>
                <a:schemeClr val="accent4"/>
              </a:solidFill>
            </a:endParaRPr>
          </a:p>
        </p:txBody>
      </p:sp>
    </p:spTree>
    <p:extLst>
      <p:ext uri="{BB962C8B-B14F-4D97-AF65-F5344CB8AC3E}">
        <p14:creationId xmlns:p14="http://schemas.microsoft.com/office/powerpoint/2010/main" val="357643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6"/>
        <p:cNvGrpSpPr/>
        <p:nvPr/>
      </p:nvGrpSpPr>
      <p:grpSpPr>
        <a:xfrm>
          <a:off x="0" y="0"/>
          <a:ext cx="0" cy="0"/>
          <a:chOff x="0" y="0"/>
          <a:chExt cx="0" cy="0"/>
        </a:xfrm>
      </p:grpSpPr>
      <p:sp>
        <p:nvSpPr>
          <p:cNvPr id="27" name="Google Shape;27;p5"/>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8" name="Google Shape;28;p5"/>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9" name="Google Shape;29;p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30" name="Google Shape;30;p5"/>
          <p:cNvSpPr txBox="1">
            <a:spLocks noGrp="1"/>
          </p:cNvSpPr>
          <p:nvPr>
            <p:ph type="body" idx="1"/>
          </p:nvPr>
        </p:nvSpPr>
        <p:spPr>
          <a:xfrm>
            <a:off x="1392633" y="1957833"/>
            <a:ext cx="9610000" cy="3676800"/>
          </a:xfrm>
          <a:prstGeom prst="rect">
            <a:avLst/>
          </a:prstGeom>
        </p:spPr>
        <p:txBody>
          <a:bodyPr spcFirstLastPara="1" wrap="square" lIns="0" tIns="0" rIns="0" bIns="0" anchor="t" anchorCtr="0">
            <a:noAutofit/>
          </a:bodyPr>
          <a:lstStyle>
            <a:lvl1pPr marL="609585" lvl="0" indent="-507987" rtl="0">
              <a:spcBef>
                <a:spcPts val="0"/>
              </a:spcBef>
              <a:spcAft>
                <a:spcPts val="0"/>
              </a:spcAft>
              <a:buSzPts val="2400"/>
              <a:buChar char="●"/>
              <a:defRPr/>
            </a:lvl1pPr>
            <a:lvl2pPr marL="1219170" lvl="1" indent="-507987" rtl="0">
              <a:spcBef>
                <a:spcPts val="1067"/>
              </a:spcBef>
              <a:spcAft>
                <a:spcPts val="0"/>
              </a:spcAft>
              <a:buSzPts val="2400"/>
              <a:buChar char="○"/>
              <a:defRPr/>
            </a:lvl2pPr>
            <a:lvl3pPr marL="1828754" lvl="2" indent="-507987" rtl="0">
              <a:spcBef>
                <a:spcPts val="1067"/>
              </a:spcBef>
              <a:spcAft>
                <a:spcPts val="0"/>
              </a:spcAft>
              <a:buSzPts val="2400"/>
              <a:buChar char="■"/>
              <a:defRPr/>
            </a:lvl3pPr>
            <a:lvl4pPr marL="2438339" lvl="3" indent="-507987" rtl="0">
              <a:spcBef>
                <a:spcPts val="1067"/>
              </a:spcBef>
              <a:spcAft>
                <a:spcPts val="0"/>
              </a:spcAft>
              <a:buSzPts val="2400"/>
              <a:buChar char="●"/>
              <a:defRPr/>
            </a:lvl4pPr>
            <a:lvl5pPr marL="3047924" lvl="4" indent="-507987" rtl="0">
              <a:spcBef>
                <a:spcPts val="1067"/>
              </a:spcBef>
              <a:spcAft>
                <a:spcPts val="0"/>
              </a:spcAft>
              <a:buSzPts val="2400"/>
              <a:buChar char="○"/>
              <a:defRPr/>
            </a:lvl5pPr>
            <a:lvl6pPr marL="3657509" lvl="5" indent="-507987" rtl="0">
              <a:spcBef>
                <a:spcPts val="1067"/>
              </a:spcBef>
              <a:spcAft>
                <a:spcPts val="0"/>
              </a:spcAft>
              <a:buSzPts val="2400"/>
              <a:buChar char="■"/>
              <a:defRPr/>
            </a:lvl6pPr>
            <a:lvl7pPr marL="4267093" lvl="6" indent="-507987" rtl="0">
              <a:spcBef>
                <a:spcPts val="1067"/>
              </a:spcBef>
              <a:spcAft>
                <a:spcPts val="0"/>
              </a:spcAft>
              <a:buSzPts val="2400"/>
              <a:buChar char="●"/>
              <a:defRPr/>
            </a:lvl7pPr>
            <a:lvl8pPr marL="4876678" lvl="7" indent="-507987" rtl="0">
              <a:spcBef>
                <a:spcPts val="1067"/>
              </a:spcBef>
              <a:spcAft>
                <a:spcPts val="0"/>
              </a:spcAft>
              <a:buSzPts val="2400"/>
              <a:buChar char="○"/>
              <a:defRPr/>
            </a:lvl8pPr>
            <a:lvl9pPr marL="5486263" lvl="8" indent="-507987" rtl="0">
              <a:spcBef>
                <a:spcPts val="1067"/>
              </a:spcBef>
              <a:spcAft>
                <a:spcPts val="1067"/>
              </a:spcAft>
              <a:buSzPts val="2400"/>
              <a:buChar char="■"/>
              <a:defRPr/>
            </a:lvl9pPr>
          </a:lstStyle>
          <a:p>
            <a:pPr lvl="0"/>
            <a:r>
              <a:rPr lang="ru-RU" smtClean="0"/>
              <a:t>Образец текста</a:t>
            </a:r>
          </a:p>
        </p:txBody>
      </p:sp>
      <p:sp>
        <p:nvSpPr>
          <p:cNvPr id="31" name="Google Shape;31;p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835965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2"/>
        <p:cNvGrpSpPr/>
        <p:nvPr/>
      </p:nvGrpSpPr>
      <p:grpSpPr>
        <a:xfrm>
          <a:off x="0" y="0"/>
          <a:ext cx="0" cy="0"/>
          <a:chOff x="0" y="0"/>
          <a:chExt cx="0" cy="0"/>
        </a:xfrm>
      </p:grpSpPr>
      <p:sp>
        <p:nvSpPr>
          <p:cNvPr id="33" name="Google Shape;33;p6"/>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34" name="Google Shape;34;p6"/>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5" name="Google Shape;35;p6"/>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36" name="Google Shape;36;p6"/>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ru-RU" smtClean="0"/>
              <a:t>Образец текста</a:t>
            </a:r>
          </a:p>
        </p:txBody>
      </p:sp>
      <p:sp>
        <p:nvSpPr>
          <p:cNvPr id="37" name="Google Shape;37;p6"/>
          <p:cNvSpPr txBox="1">
            <a:spLocks noGrp="1"/>
          </p:cNvSpPr>
          <p:nvPr>
            <p:ph type="body" idx="2"/>
          </p:nvPr>
        </p:nvSpPr>
        <p:spPr>
          <a:xfrm>
            <a:off x="6512553" y="1957833"/>
            <a:ext cx="4490000" cy="3866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ru-RU" smtClean="0"/>
              <a:t>Образец текста</a:t>
            </a:r>
          </a:p>
        </p:txBody>
      </p:sp>
      <p:sp>
        <p:nvSpPr>
          <p:cNvPr id="38" name="Google Shape;38;p6"/>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931011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9"/>
        <p:cNvGrpSpPr/>
        <p:nvPr/>
      </p:nvGrpSpPr>
      <p:grpSpPr>
        <a:xfrm>
          <a:off x="0" y="0"/>
          <a:ext cx="0" cy="0"/>
          <a:chOff x="0" y="0"/>
          <a:chExt cx="0" cy="0"/>
        </a:xfrm>
      </p:grpSpPr>
      <p:sp>
        <p:nvSpPr>
          <p:cNvPr id="40" name="Google Shape;40;p7"/>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1" name="Google Shape;41;p7"/>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2" name="Google Shape;42;p7"/>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43" name="Google Shape;43;p7"/>
          <p:cNvSpPr txBox="1">
            <a:spLocks noGrp="1"/>
          </p:cNvSpPr>
          <p:nvPr>
            <p:ph type="body" idx="1"/>
          </p:nvPr>
        </p:nvSpPr>
        <p:spPr>
          <a:xfrm>
            <a:off x="1392595"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4" name="Google Shape;44;p7"/>
          <p:cNvSpPr txBox="1">
            <a:spLocks noGrp="1"/>
          </p:cNvSpPr>
          <p:nvPr>
            <p:ph type="body" idx="2"/>
          </p:nvPr>
        </p:nvSpPr>
        <p:spPr>
          <a:xfrm>
            <a:off x="4700796"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5" name="Google Shape;45;p7"/>
          <p:cNvSpPr txBox="1">
            <a:spLocks noGrp="1"/>
          </p:cNvSpPr>
          <p:nvPr>
            <p:ph type="body" idx="3"/>
          </p:nvPr>
        </p:nvSpPr>
        <p:spPr>
          <a:xfrm>
            <a:off x="8008997"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6" name="Google Shape;46;p7"/>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2232227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7"/>
        <p:cNvGrpSpPr/>
        <p:nvPr/>
      </p:nvGrpSpPr>
      <p:grpSpPr>
        <a:xfrm>
          <a:off x="0" y="0"/>
          <a:ext cx="0" cy="0"/>
          <a:chOff x="0" y="0"/>
          <a:chExt cx="0" cy="0"/>
        </a:xfrm>
      </p:grpSpPr>
      <p:sp>
        <p:nvSpPr>
          <p:cNvPr id="48" name="Google Shape;48;p8"/>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9" name="Google Shape;49;p8"/>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0" name="Google Shape;50;p8"/>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51" name="Google Shape;51;p8"/>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26480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2"/>
        <p:cNvGrpSpPr/>
        <p:nvPr/>
      </p:nvGrpSpPr>
      <p:grpSpPr>
        <a:xfrm>
          <a:off x="0" y="0"/>
          <a:ext cx="0" cy="0"/>
          <a:chOff x="0" y="0"/>
          <a:chExt cx="0" cy="0"/>
        </a:xfrm>
      </p:grpSpPr>
      <p:sp>
        <p:nvSpPr>
          <p:cNvPr id="53" name="Google Shape;53;p9"/>
          <p:cNvSpPr/>
          <p:nvPr/>
        </p:nvSpPr>
        <p:spPr>
          <a:xfrm>
            <a:off x="5673800" y="5576867"/>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4" name="Google Shape;54;p9"/>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5" name="Google Shape;55;p9"/>
          <p:cNvSpPr txBox="1">
            <a:spLocks noGrp="1"/>
          </p:cNvSpPr>
          <p:nvPr>
            <p:ph type="body" idx="1"/>
          </p:nvPr>
        </p:nvSpPr>
        <p:spPr>
          <a:xfrm>
            <a:off x="1140400" y="5163867"/>
            <a:ext cx="9911200" cy="376400"/>
          </a:xfrm>
          <a:prstGeom prst="rect">
            <a:avLst/>
          </a:prstGeom>
        </p:spPr>
        <p:txBody>
          <a:bodyPr spcFirstLastPara="1" wrap="square" lIns="0" tIns="0" rIns="0" bIns="0" anchor="t" anchorCtr="0">
            <a:noAutofit/>
          </a:bodyPr>
          <a:lstStyle>
            <a:lvl1pPr marL="609585" lvl="0" indent="-304792" algn="ctr" rtl="0">
              <a:spcBef>
                <a:spcPts val="0"/>
              </a:spcBef>
              <a:spcAft>
                <a:spcPts val="1067"/>
              </a:spcAft>
              <a:buSzPts val="1600"/>
              <a:buNone/>
              <a:defRPr sz="2133"/>
            </a:lvl1pPr>
          </a:lstStyle>
          <a:p>
            <a:pPr lvl="0"/>
            <a:r>
              <a:rPr lang="ru-RU" smtClean="0"/>
              <a:t>Образец текста</a:t>
            </a:r>
          </a:p>
        </p:txBody>
      </p:sp>
      <p:sp>
        <p:nvSpPr>
          <p:cNvPr id="56" name="Google Shape;56;p9"/>
          <p:cNvSpPr txBox="1">
            <a:spLocks noGrp="1"/>
          </p:cNvSpPr>
          <p:nvPr>
            <p:ph type="sldNum" idx="12"/>
          </p:nvPr>
        </p:nvSpPr>
        <p:spPr>
          <a:xfrm>
            <a:off x="5673800" y="6290167"/>
            <a:ext cx="844400" cy="5680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1254453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Light background" type="blank">
  <p:cSld name="Blank - Light background">
    <p:spTree>
      <p:nvGrpSpPr>
        <p:cNvPr id="1" name="Shape 57"/>
        <p:cNvGrpSpPr/>
        <p:nvPr/>
      </p:nvGrpSpPr>
      <p:grpSpPr>
        <a:xfrm>
          <a:off x="0" y="0"/>
          <a:ext cx="0" cy="0"/>
          <a:chOff x="0" y="0"/>
          <a:chExt cx="0" cy="0"/>
        </a:xfrm>
      </p:grpSpPr>
      <p:sp>
        <p:nvSpPr>
          <p:cNvPr id="58" name="Google Shape;58;p10"/>
          <p:cNvSpPr/>
          <p:nvPr/>
        </p:nvSpPr>
        <p:spPr>
          <a:xfrm rot="5400000">
            <a:off x="218533" y="27884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9" name="Google Shape;59;p10"/>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0" name="Google Shape;60;p10"/>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953508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92633" y="990100"/>
            <a:ext cx="9610000" cy="8444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1pPr>
            <a:lvl2pPr lvl="1"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2pPr>
            <a:lvl3pPr lvl="2"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3pPr>
            <a:lvl4pPr lvl="3"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4pPr>
            <a:lvl5pPr lvl="4"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5pPr>
            <a:lvl6pPr lvl="5"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6pPr>
            <a:lvl7pPr lvl="6"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7pPr>
            <a:lvl8pPr lvl="7"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8pPr>
            <a:lvl9pPr lvl="8"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9pPr>
          </a:lstStyle>
          <a:p>
            <a:endParaRPr/>
          </a:p>
        </p:txBody>
      </p:sp>
      <p:sp>
        <p:nvSpPr>
          <p:cNvPr id="7" name="Google Shape;7;p1"/>
          <p:cNvSpPr txBox="1">
            <a:spLocks noGrp="1"/>
          </p:cNvSpPr>
          <p:nvPr>
            <p:ph type="body" idx="1"/>
          </p:nvPr>
        </p:nvSpPr>
        <p:spPr>
          <a:xfrm>
            <a:off x="1392633" y="1957833"/>
            <a:ext cx="9610000" cy="36768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1pPr>
            <a:lvl2pPr marL="914400" lvl="1"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2pPr>
            <a:lvl3pPr marL="1371600" lvl="2"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3pPr>
            <a:lvl4pPr marL="1828800" lvl="3"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4pPr>
            <a:lvl5pPr marL="2286000" lvl="4"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5pPr>
            <a:lvl6pPr marL="2743200" lvl="5"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6pPr>
            <a:lvl7pPr marL="3200400" lvl="6"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7pPr>
            <a:lvl8pPr marL="3657600" lvl="7"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8pPr>
            <a:lvl9pPr marL="4114800" lvl="8" indent="-381000" rtl="0">
              <a:lnSpc>
                <a:spcPct val="115000"/>
              </a:lnSpc>
              <a:spcBef>
                <a:spcPts val="800"/>
              </a:spcBef>
              <a:spcAft>
                <a:spcPts val="800"/>
              </a:spcAft>
              <a:buClr>
                <a:schemeClr val="dk1"/>
              </a:buClr>
              <a:buSzPts val="2400"/>
              <a:buFont typeface="Red Hat Text"/>
              <a:buChar char="■"/>
              <a:defRPr sz="2400">
                <a:solidFill>
                  <a:schemeClr val="dk1"/>
                </a:solidFill>
                <a:latin typeface="Red Hat Text"/>
                <a:ea typeface="Red Hat Text"/>
                <a:cs typeface="Red Hat Text"/>
                <a:sym typeface="Red Hat Text"/>
              </a:defRPr>
            </a:lvl9pPr>
          </a:lstStyle>
          <a:p>
            <a:endParaRPr/>
          </a:p>
        </p:txBody>
      </p:sp>
      <p:sp>
        <p:nvSpPr>
          <p:cNvPr id="8" name="Google Shape;8;p1"/>
          <p:cNvSpPr txBox="1">
            <a:spLocks noGrp="1"/>
          </p:cNvSpPr>
          <p:nvPr>
            <p:ph type="sldNum" idx="12"/>
          </p:nvPr>
        </p:nvSpPr>
        <p:spPr>
          <a:xfrm>
            <a:off x="11493100" y="6173667"/>
            <a:ext cx="698800" cy="684400"/>
          </a:xfrm>
          <a:prstGeom prst="rect">
            <a:avLst/>
          </a:prstGeom>
          <a:noFill/>
          <a:ln>
            <a:noFill/>
          </a:ln>
        </p:spPr>
        <p:txBody>
          <a:bodyPr spcFirstLastPara="1" wrap="square" lIns="0" tIns="0" rIns="0" bIns="0" anchor="ctr" anchorCtr="0">
            <a:noAutofit/>
          </a:bodyPr>
          <a:lstStyle>
            <a:lvl1pPr lvl="0" algn="ctr" rtl="0">
              <a:buNone/>
              <a:defRPr sz="1733" b="1">
                <a:solidFill>
                  <a:schemeClr val="dk2"/>
                </a:solidFill>
                <a:latin typeface="Red Hat Display"/>
                <a:ea typeface="Red Hat Display"/>
                <a:cs typeface="Red Hat Display"/>
                <a:sym typeface="Red Hat Display"/>
              </a:defRPr>
            </a:lvl1pPr>
            <a:lvl2pPr lvl="1" algn="ctr" rtl="0">
              <a:buNone/>
              <a:defRPr sz="1733" b="1">
                <a:solidFill>
                  <a:schemeClr val="dk2"/>
                </a:solidFill>
                <a:latin typeface="Red Hat Display"/>
                <a:ea typeface="Red Hat Display"/>
                <a:cs typeface="Red Hat Display"/>
                <a:sym typeface="Red Hat Display"/>
              </a:defRPr>
            </a:lvl2pPr>
            <a:lvl3pPr lvl="2" algn="ctr" rtl="0">
              <a:buNone/>
              <a:defRPr sz="1733" b="1">
                <a:solidFill>
                  <a:schemeClr val="dk2"/>
                </a:solidFill>
                <a:latin typeface="Red Hat Display"/>
                <a:ea typeface="Red Hat Display"/>
                <a:cs typeface="Red Hat Display"/>
                <a:sym typeface="Red Hat Display"/>
              </a:defRPr>
            </a:lvl3pPr>
            <a:lvl4pPr lvl="3" algn="ctr" rtl="0">
              <a:buNone/>
              <a:defRPr sz="1733" b="1">
                <a:solidFill>
                  <a:schemeClr val="dk2"/>
                </a:solidFill>
                <a:latin typeface="Red Hat Display"/>
                <a:ea typeface="Red Hat Display"/>
                <a:cs typeface="Red Hat Display"/>
                <a:sym typeface="Red Hat Display"/>
              </a:defRPr>
            </a:lvl4pPr>
            <a:lvl5pPr lvl="4" algn="ctr" rtl="0">
              <a:buNone/>
              <a:defRPr sz="1733" b="1">
                <a:solidFill>
                  <a:schemeClr val="dk2"/>
                </a:solidFill>
                <a:latin typeface="Red Hat Display"/>
                <a:ea typeface="Red Hat Display"/>
                <a:cs typeface="Red Hat Display"/>
                <a:sym typeface="Red Hat Display"/>
              </a:defRPr>
            </a:lvl5pPr>
            <a:lvl6pPr lvl="5" algn="ctr" rtl="0">
              <a:buNone/>
              <a:defRPr sz="1733" b="1">
                <a:solidFill>
                  <a:schemeClr val="dk2"/>
                </a:solidFill>
                <a:latin typeface="Red Hat Display"/>
                <a:ea typeface="Red Hat Display"/>
                <a:cs typeface="Red Hat Display"/>
                <a:sym typeface="Red Hat Display"/>
              </a:defRPr>
            </a:lvl6pPr>
            <a:lvl7pPr lvl="6" algn="ctr" rtl="0">
              <a:buNone/>
              <a:defRPr sz="1733" b="1">
                <a:solidFill>
                  <a:schemeClr val="dk2"/>
                </a:solidFill>
                <a:latin typeface="Red Hat Display"/>
                <a:ea typeface="Red Hat Display"/>
                <a:cs typeface="Red Hat Display"/>
                <a:sym typeface="Red Hat Display"/>
              </a:defRPr>
            </a:lvl7pPr>
            <a:lvl8pPr lvl="7" algn="ctr" rtl="0">
              <a:buNone/>
              <a:defRPr sz="1733" b="1">
                <a:solidFill>
                  <a:schemeClr val="dk2"/>
                </a:solidFill>
                <a:latin typeface="Red Hat Display"/>
                <a:ea typeface="Red Hat Display"/>
                <a:cs typeface="Red Hat Display"/>
                <a:sym typeface="Red Hat Display"/>
              </a:defRPr>
            </a:lvl8pPr>
            <a:lvl9pPr lvl="8" algn="ctr" rtl="0">
              <a:buNone/>
              <a:defRPr sz="1733" b="1">
                <a:solidFill>
                  <a:schemeClr val="dk2"/>
                </a:solidFill>
                <a:latin typeface="Red Hat Display"/>
                <a:ea typeface="Red Hat Display"/>
                <a:cs typeface="Red Hat Display"/>
                <a:sym typeface="Red Hat Display"/>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191951529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image" Target="../media/image7.webp"/><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hyperlink" Target="https://www.quora.com/Does-making-array-size-a-prime-number-help-in-hash-table-implementation-Why" TargetMode="External"/><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70" name="Google Shape;489;p38"/>
          <p:cNvSpPr/>
          <p:nvPr/>
        </p:nvSpPr>
        <p:spPr>
          <a:xfrm>
            <a:off x="10843359" y="3573000"/>
            <a:ext cx="1348641" cy="524800"/>
          </a:xfrm>
          <a:custGeom>
            <a:avLst/>
            <a:gdLst>
              <a:gd name="connsiteX0" fmla="*/ 0 w 1690821"/>
              <a:gd name="connsiteY0" fmla="*/ 0 h 524800"/>
              <a:gd name="connsiteX1" fmla="*/ 1522728 w 1690821"/>
              <a:gd name="connsiteY1" fmla="*/ 0 h 524800"/>
              <a:gd name="connsiteX2" fmla="*/ 1690821 w 1690821"/>
              <a:gd name="connsiteY2" fmla="*/ 262400 h 524800"/>
              <a:gd name="connsiteX3" fmla="*/ 1522728 w 1690821"/>
              <a:gd name="connsiteY3" fmla="*/ 524800 h 524800"/>
              <a:gd name="connsiteX4" fmla="*/ 0 w 1690821"/>
              <a:gd name="connsiteY4" fmla="*/ 524800 h 524800"/>
              <a:gd name="connsiteX5" fmla="*/ 0 w 1690821"/>
              <a:gd name="connsiteY5" fmla="*/ 0 h 524800"/>
              <a:gd name="connsiteX0" fmla="*/ 0 w 1525721"/>
              <a:gd name="connsiteY0" fmla="*/ 0 h 524800"/>
              <a:gd name="connsiteX1" fmla="*/ 1522728 w 1525721"/>
              <a:gd name="connsiteY1" fmla="*/ 0 h 524800"/>
              <a:gd name="connsiteX2" fmla="*/ 1525721 w 1525721"/>
              <a:gd name="connsiteY2" fmla="*/ 275100 h 524800"/>
              <a:gd name="connsiteX3" fmla="*/ 1522728 w 1525721"/>
              <a:gd name="connsiteY3" fmla="*/ 524800 h 524800"/>
              <a:gd name="connsiteX4" fmla="*/ 0 w 1525721"/>
              <a:gd name="connsiteY4" fmla="*/ 524800 h 524800"/>
              <a:gd name="connsiteX5" fmla="*/ 0 w 1525721"/>
              <a:gd name="connsiteY5" fmla="*/ 0 h 52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5721" h="524800">
                <a:moveTo>
                  <a:pt x="0" y="0"/>
                </a:moveTo>
                <a:lnTo>
                  <a:pt x="1522728" y="0"/>
                </a:lnTo>
                <a:cubicBezTo>
                  <a:pt x="1523726" y="91700"/>
                  <a:pt x="1524723" y="183400"/>
                  <a:pt x="1525721" y="275100"/>
                </a:cubicBezTo>
                <a:cubicBezTo>
                  <a:pt x="1524723" y="358333"/>
                  <a:pt x="1523726" y="441567"/>
                  <a:pt x="1522728" y="524800"/>
                </a:cubicBezTo>
                <a:lnTo>
                  <a:pt x="0" y="524800"/>
                </a:lnTo>
                <a:lnTo>
                  <a:pt x="0" y="0"/>
                </a:lnTo>
                <a:close/>
              </a:path>
            </a:pathLst>
          </a:custGeom>
          <a:solidFill>
            <a:schemeClr val="accent5">
              <a:lumMod val="5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8" name="Google Shape;489;p38"/>
          <p:cNvSpPr/>
          <p:nvPr/>
        </p:nvSpPr>
        <p:spPr>
          <a:xfrm>
            <a:off x="10122248" y="3573000"/>
            <a:ext cx="900000" cy="524800"/>
          </a:xfrm>
          <a:prstGeom prst="homePlate">
            <a:avLst>
              <a:gd name="adj" fmla="val 32030"/>
            </a:avLst>
          </a:prstGeom>
          <a:solidFill>
            <a:schemeClr val="accent4">
              <a:lumMod val="75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 name="Google Shape;522;p38"/>
          <p:cNvCxnSpPr/>
          <p:nvPr/>
        </p:nvCxnSpPr>
        <p:spPr>
          <a:xfrm rot="10800000">
            <a:off x="7581360" y="4065025"/>
            <a:ext cx="0" cy="664800"/>
          </a:xfrm>
          <a:prstGeom prst="straightConnector1">
            <a:avLst/>
          </a:prstGeom>
          <a:noFill/>
          <a:ln w="9525" cap="flat" cmpd="sng">
            <a:solidFill>
              <a:schemeClr val="lt1"/>
            </a:solidFill>
            <a:prstDash val="solid"/>
            <a:round/>
            <a:headEnd type="oval" w="med" len="med"/>
            <a:tailEnd type="oval" w="med" len="med"/>
          </a:ln>
        </p:spPr>
      </p:cxnSp>
      <p:cxnSp>
        <p:nvCxnSpPr>
          <p:cNvPr id="49" name="Google Shape;510;p38"/>
          <p:cNvCxnSpPr/>
          <p:nvPr/>
        </p:nvCxnSpPr>
        <p:spPr>
          <a:xfrm rot="10800000">
            <a:off x="6828500" y="2940974"/>
            <a:ext cx="0" cy="664800"/>
          </a:xfrm>
          <a:prstGeom prst="straightConnector1">
            <a:avLst/>
          </a:prstGeom>
          <a:noFill/>
          <a:ln w="9525" cap="flat" cmpd="sng">
            <a:solidFill>
              <a:schemeClr val="lt1"/>
            </a:solidFill>
            <a:prstDash val="solid"/>
            <a:round/>
            <a:headEnd type="oval" w="med" len="med"/>
            <a:tailEnd type="oval" w="med" len="med"/>
          </a:ln>
        </p:spPr>
      </p:cxnSp>
      <p:sp>
        <p:nvSpPr>
          <p:cNvPr id="487" name="Google Shape;487;p38"/>
          <p:cNvSpPr txBox="1">
            <a:spLocks noGrp="1"/>
          </p:cNvSpPr>
          <p:nvPr>
            <p:ph type="title"/>
          </p:nvPr>
        </p:nvSpPr>
        <p:spPr>
          <a:xfrm>
            <a:off x="1392633" y="990100"/>
            <a:ext cx="9610000" cy="844400"/>
          </a:xfrm>
          <a:prstGeom prst="rect">
            <a:avLst/>
          </a:prstGeom>
        </p:spPr>
        <p:txBody>
          <a:bodyPr spcFirstLastPara="1" vert="horz" wrap="square" lIns="0" tIns="0" rIns="0" bIns="0" rtlCol="0" anchor="ctr" anchorCtr="0">
            <a:noAutofit/>
          </a:bodyPr>
          <a:lstStyle/>
          <a:p>
            <a:pPr>
              <a:spcBef>
                <a:spcPts val="0"/>
              </a:spcBef>
            </a:pPr>
            <a:r>
              <a:rPr lang="en" dirty="0" smtClean="0">
                <a:latin typeface="Nirmala UI" panose="020B0502040204020203" pitchFamily="34" charset="0"/>
                <a:ea typeface="Nirmala UI" panose="020B0502040204020203" pitchFamily="34" charset="0"/>
                <a:cs typeface="Nirmala UI" panose="020B0502040204020203" pitchFamily="34" charset="0"/>
              </a:rPr>
              <a:t>Structure</a:t>
            </a:r>
            <a:endParaRPr dirty="0">
              <a:latin typeface="Nirmala UI" panose="020B0502040204020203" pitchFamily="34" charset="0"/>
              <a:ea typeface="Nirmala UI" panose="020B0502040204020203" pitchFamily="34" charset="0"/>
              <a:cs typeface="Nirmala UI" panose="020B0502040204020203" pitchFamily="34" charset="0"/>
            </a:endParaRPr>
          </a:p>
        </p:txBody>
      </p:sp>
      <p:sp>
        <p:nvSpPr>
          <p:cNvPr id="488" name="Google Shape;488;p38"/>
          <p:cNvSpPr txBox="1">
            <a:spLocks noGrp="1"/>
          </p:cNvSpPr>
          <p:nvPr>
            <p:ph type="sldNum" idx="12"/>
          </p:nvPr>
        </p:nvSpPr>
        <p:spPr>
          <a:xfrm>
            <a:off x="11493100" y="6173667"/>
            <a:ext cx="698800" cy="684400"/>
          </a:xfrm>
          <a:prstGeom prst="rect">
            <a:avLst/>
          </a:prstGeom>
        </p:spPr>
        <p:txBody>
          <a:bodyPr spcFirstLastPara="1" vert="horz" wrap="square" lIns="0" tIns="0" rIns="0" bIns="0" rtlCol="0" anchor="ctr" anchorCtr="0">
            <a:noAutofit/>
          </a:bodyPr>
          <a:lstStyle/>
          <a:p>
            <a:pPr algn="ctr"/>
            <a:fld id="{00000000-1234-1234-1234-123412341234}" type="slidenum">
              <a:rPr lang="en">
                <a:latin typeface="Nirmala UI" panose="020B0502040204020203" pitchFamily="34" charset="0"/>
                <a:ea typeface="Nirmala UI" panose="020B0502040204020203" pitchFamily="34" charset="0"/>
                <a:cs typeface="Nirmala UI" panose="020B0502040204020203" pitchFamily="34" charset="0"/>
              </a:rPr>
              <a:pPr algn="ctr"/>
              <a:t>1</a:t>
            </a:fld>
            <a:endParaRPr>
              <a:latin typeface="Nirmala UI" panose="020B0502040204020203" pitchFamily="34" charset="0"/>
              <a:ea typeface="Nirmala UI" panose="020B0502040204020203" pitchFamily="34" charset="0"/>
              <a:cs typeface="Nirmala UI" panose="020B0502040204020203" pitchFamily="34" charset="0"/>
            </a:endParaRPr>
          </a:p>
        </p:txBody>
      </p:sp>
      <p:sp>
        <p:nvSpPr>
          <p:cNvPr id="501" name="Google Shape;501;p38"/>
          <p:cNvSpPr/>
          <p:nvPr/>
        </p:nvSpPr>
        <p:spPr>
          <a:xfrm>
            <a:off x="0" y="3573000"/>
            <a:ext cx="810000" cy="5248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121900" tIns="121900" rIns="121900" bIns="121900" anchor="ctr" anchorCtr="0">
            <a:noAutofit/>
          </a:bodyPr>
          <a:lstStyle/>
          <a:p>
            <a:pPr algn="ctr"/>
            <a:endParaRPr sz="1333">
              <a:solidFill>
                <a:schemeClr val="dk1"/>
              </a:solidFill>
              <a:latin typeface="Nirmala UI" panose="020B0502040204020203" pitchFamily="34" charset="0"/>
              <a:ea typeface="Nirmala UI" panose="020B0502040204020203" pitchFamily="34" charset="0"/>
              <a:cs typeface="Nirmala UI" panose="020B0502040204020203" pitchFamily="34" charset="0"/>
            </a:endParaRPr>
          </a:p>
        </p:txBody>
      </p:sp>
      <p:cxnSp>
        <p:nvCxnSpPr>
          <p:cNvPr id="502" name="Google Shape;502;p38"/>
          <p:cNvCxnSpPr/>
          <p:nvPr/>
        </p:nvCxnSpPr>
        <p:spPr>
          <a:xfrm rot="10800000">
            <a:off x="1078666" y="2901388"/>
            <a:ext cx="0" cy="664800"/>
          </a:xfrm>
          <a:prstGeom prst="straightConnector1">
            <a:avLst/>
          </a:prstGeom>
          <a:noFill/>
          <a:ln w="9525" cap="flat" cmpd="sng">
            <a:solidFill>
              <a:schemeClr val="lt1"/>
            </a:solidFill>
            <a:prstDash val="solid"/>
            <a:round/>
            <a:headEnd type="oval" w="med" len="med"/>
            <a:tailEnd type="oval" w="med" len="med"/>
          </a:ln>
        </p:spPr>
      </p:cxnSp>
      <p:sp>
        <p:nvSpPr>
          <p:cNvPr id="503" name="Google Shape;503;p38"/>
          <p:cNvSpPr txBox="1"/>
          <p:nvPr/>
        </p:nvSpPr>
        <p:spPr>
          <a:xfrm>
            <a:off x="347634" y="2145131"/>
            <a:ext cx="1594934"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What is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an</a:t>
            </a:r>
          </a:p>
          <a:p>
            <a:pPr algn="ct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 </a:t>
            </a: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algorithm?</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04" name="Google Shape;504;p38"/>
          <p:cNvCxnSpPr/>
          <p:nvPr/>
        </p:nvCxnSpPr>
        <p:spPr>
          <a:xfrm rot="10800000">
            <a:off x="2478652"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05" name="Google Shape;505;p38"/>
          <p:cNvSpPr txBox="1"/>
          <p:nvPr/>
        </p:nvSpPr>
        <p:spPr>
          <a:xfrm>
            <a:off x="1942568" y="2322192"/>
            <a:ext cx="1133945" cy="586008"/>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Problem solving patterns</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06" name="Google Shape;506;p38"/>
          <p:cNvCxnSpPr/>
          <p:nvPr/>
        </p:nvCxnSpPr>
        <p:spPr>
          <a:xfrm rot="10800000">
            <a:off x="3959120"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07" name="Google Shape;507;p38"/>
          <p:cNvSpPr txBox="1"/>
          <p:nvPr/>
        </p:nvSpPr>
        <p:spPr>
          <a:xfrm>
            <a:off x="3176792" y="2214939"/>
            <a:ext cx="1588000" cy="711200"/>
          </a:xfrm>
          <a:prstGeom prst="rect">
            <a:avLst/>
          </a:prstGeom>
          <a:noFill/>
          <a:ln>
            <a:noFill/>
          </a:ln>
        </p:spPr>
        <p:txBody>
          <a:bodyPr spcFirstLastPara="1" wrap="square" lIns="0" tIns="0" rIns="0" bIns="0" anchor="b" anchorCtr="0">
            <a:noAutofit/>
          </a:bodyPr>
          <a:lstStyle/>
          <a:p>
            <a:pPr algn="ctr"/>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Quick sort</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08" name="Google Shape;508;p38"/>
          <p:cNvCxnSpPr/>
          <p:nvPr/>
        </p:nvCxnSpPr>
        <p:spPr>
          <a:xfrm rot="10800000">
            <a:off x="5457161" y="3001935"/>
            <a:ext cx="0" cy="664800"/>
          </a:xfrm>
          <a:prstGeom prst="straightConnector1">
            <a:avLst/>
          </a:prstGeom>
          <a:noFill/>
          <a:ln w="9525" cap="flat" cmpd="sng">
            <a:solidFill>
              <a:schemeClr val="lt1"/>
            </a:solidFill>
            <a:prstDash val="solid"/>
            <a:round/>
            <a:headEnd type="oval" w="med" len="med"/>
            <a:tailEnd type="oval" w="med" len="med"/>
          </a:ln>
        </p:spPr>
      </p:cxnSp>
      <p:sp>
        <p:nvSpPr>
          <p:cNvPr id="509" name="Google Shape;509;p38"/>
          <p:cNvSpPr txBox="1"/>
          <p:nvPr/>
        </p:nvSpPr>
        <p:spPr>
          <a:xfrm>
            <a:off x="4669679" y="2217638"/>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Linked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lists</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0" name="Google Shape;510;p38"/>
          <p:cNvCxnSpPr/>
          <p:nvPr/>
        </p:nvCxnSpPr>
        <p:spPr>
          <a:xfrm rot="10800000">
            <a:off x="8375360" y="3012463"/>
            <a:ext cx="0" cy="664800"/>
          </a:xfrm>
          <a:prstGeom prst="straightConnector1">
            <a:avLst/>
          </a:prstGeom>
          <a:noFill/>
          <a:ln w="9525" cap="flat" cmpd="sng">
            <a:solidFill>
              <a:schemeClr val="lt1"/>
            </a:solidFill>
            <a:prstDash val="solid"/>
            <a:round/>
            <a:headEnd type="oval" w="med" len="med"/>
            <a:tailEnd type="oval" w="med" len="med"/>
          </a:ln>
        </p:spPr>
      </p:cxnSp>
      <p:sp>
        <p:nvSpPr>
          <p:cNvPr id="511" name="Google Shape;511;p38"/>
          <p:cNvSpPr txBox="1"/>
          <p:nvPr/>
        </p:nvSpPr>
        <p:spPr>
          <a:xfrm>
            <a:off x="7581360" y="2177647"/>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Binary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heap</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2" name="Google Shape;512;p38"/>
          <p:cNvCxnSpPr/>
          <p:nvPr/>
        </p:nvCxnSpPr>
        <p:spPr>
          <a:xfrm rot="10800000">
            <a:off x="9813235"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13" name="Google Shape;513;p38"/>
          <p:cNvSpPr txBox="1"/>
          <p:nvPr/>
        </p:nvSpPr>
        <p:spPr>
          <a:xfrm>
            <a:off x="9025056" y="2201333"/>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Hash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tables</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4" name="Google Shape;514;p38"/>
          <p:cNvCxnSpPr/>
          <p:nvPr/>
        </p:nvCxnSpPr>
        <p:spPr>
          <a:xfrm rot="10800000">
            <a:off x="1707440"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5" name="Google Shape;515;p38"/>
          <p:cNvSpPr txBox="1"/>
          <p:nvPr/>
        </p:nvSpPr>
        <p:spPr>
          <a:xfrm>
            <a:off x="1502799" y="4800441"/>
            <a:ext cx="416734" cy="421409"/>
          </a:xfrm>
          <a:prstGeom prst="rect">
            <a:avLst/>
          </a:prstGeom>
          <a:noFill/>
          <a:ln>
            <a:noFill/>
          </a:ln>
        </p:spPr>
        <p:txBody>
          <a:bodyPr spcFirstLastPara="1" wrap="square" lIns="0" tIns="0" rIns="0" bIns="0" anchor="t" anchorCtr="0">
            <a:noAutofit/>
          </a:bodyPr>
          <a:lstStyle/>
          <a:p>
            <a:pPr algn="ctr"/>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Big O</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6" name="Google Shape;516;p38"/>
          <p:cNvCxnSpPr/>
          <p:nvPr/>
        </p:nvCxnSpPr>
        <p:spPr>
          <a:xfrm rot="10800000">
            <a:off x="3188579"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7" name="Google Shape;517;p38"/>
          <p:cNvSpPr txBox="1"/>
          <p:nvPr/>
        </p:nvSpPr>
        <p:spPr>
          <a:xfrm>
            <a:off x="2886807" y="4762600"/>
            <a:ext cx="1588000" cy="711200"/>
          </a:xfrm>
          <a:prstGeom prst="rect">
            <a:avLst/>
          </a:prstGeom>
          <a:noFill/>
          <a:ln>
            <a:noFill/>
          </a:ln>
        </p:spPr>
        <p:txBody>
          <a:bodyPr spcFirstLastPara="1" wrap="square" lIns="0" tIns="0" rIns="0" bIns="0" anchor="t" anchorCtr="0">
            <a:noAutofit/>
          </a:bodyPr>
          <a:lstStyle/>
          <a:p>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Recursion</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8" name="Google Shape;518;p38"/>
          <p:cNvCxnSpPr/>
          <p:nvPr/>
        </p:nvCxnSpPr>
        <p:spPr>
          <a:xfrm rot="10800000">
            <a:off x="4638791"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9" name="Google Shape;519;p38"/>
          <p:cNvSpPr txBox="1"/>
          <p:nvPr/>
        </p:nvSpPr>
        <p:spPr>
          <a:xfrm>
            <a:off x="3851070" y="4775645"/>
            <a:ext cx="1588000" cy="711200"/>
          </a:xfrm>
          <a:prstGeom prst="rect">
            <a:avLst/>
          </a:prstGeom>
          <a:noFill/>
          <a:ln>
            <a:noFill/>
          </a:ln>
        </p:spPr>
        <p:txBody>
          <a:bodyPr spcFirstLastPara="1" wrap="square" lIns="0" tIns="0" rIns="0" bIns="0" anchor="t" anchorCtr="0">
            <a:noAutofit/>
          </a:bodyPr>
          <a:lstStyle/>
          <a:p>
            <a:pPr algn="ct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Data structures</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20" name="Google Shape;520;p38"/>
          <p:cNvCxnSpPr/>
          <p:nvPr/>
        </p:nvCxnSpPr>
        <p:spPr>
          <a:xfrm rot="10800000">
            <a:off x="6147216"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1" name="Google Shape;521;p38"/>
          <p:cNvSpPr txBox="1"/>
          <p:nvPr/>
        </p:nvSpPr>
        <p:spPr>
          <a:xfrm>
            <a:off x="5353215"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Stack and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queue</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22" name="Google Shape;522;p38"/>
          <p:cNvCxnSpPr/>
          <p:nvPr/>
        </p:nvCxnSpPr>
        <p:spPr>
          <a:xfrm rot="10800000">
            <a:off x="9054161"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3" name="Google Shape;523;p38"/>
          <p:cNvSpPr txBox="1"/>
          <p:nvPr/>
        </p:nvSpPr>
        <p:spPr>
          <a:xfrm>
            <a:off x="8254782"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Priority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queue</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24" name="Google Shape;524;p38"/>
          <p:cNvCxnSpPr/>
          <p:nvPr/>
        </p:nvCxnSpPr>
        <p:spPr>
          <a:xfrm rot="10800000">
            <a:off x="10578737"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5" name="Google Shape;525;p38"/>
          <p:cNvSpPr txBox="1"/>
          <p:nvPr/>
        </p:nvSpPr>
        <p:spPr>
          <a:xfrm>
            <a:off x="9928742" y="4800441"/>
            <a:ext cx="1315200" cy="711200"/>
          </a:xfrm>
          <a:prstGeom prst="rect">
            <a:avLst/>
          </a:prstGeom>
          <a:noFill/>
          <a:ln>
            <a:noFill/>
          </a:ln>
        </p:spPr>
        <p:txBody>
          <a:bodyPr spcFirstLastPara="1" wrap="square" lIns="0" tIns="0" rIns="0" bIns="0" anchor="t" anchorCtr="0">
            <a:noAutofit/>
          </a:bodyPr>
          <a:lstStyle/>
          <a:p>
            <a:pPr algn="ctr"/>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Graphs</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7" name="Google Shape;489;p38"/>
          <p:cNvSpPr/>
          <p:nvPr/>
        </p:nvSpPr>
        <p:spPr>
          <a:xfrm>
            <a:off x="9392782" y="3573000"/>
            <a:ext cx="900000" cy="524800"/>
          </a:xfrm>
          <a:prstGeom prst="homePlate">
            <a:avLst>
              <a:gd name="adj" fmla="val 32030"/>
            </a:avLst>
          </a:prstGeom>
          <a:solidFill>
            <a:schemeClr val="accent4">
              <a:lumMod val="75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89" name="Google Shape;489;p38"/>
          <p:cNvSpPr/>
          <p:nvPr/>
        </p:nvSpPr>
        <p:spPr>
          <a:xfrm>
            <a:off x="8649447"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0" name="Google Shape;490;p38"/>
          <p:cNvSpPr/>
          <p:nvPr/>
        </p:nvSpPr>
        <p:spPr>
          <a:xfrm>
            <a:off x="7925360"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1" name="Google Shape;491;p38"/>
          <p:cNvSpPr/>
          <p:nvPr/>
        </p:nvSpPr>
        <p:spPr>
          <a:xfrm>
            <a:off x="7192887"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2" name="Google Shape;492;p38"/>
          <p:cNvSpPr/>
          <p:nvPr/>
        </p:nvSpPr>
        <p:spPr>
          <a:xfrm>
            <a:off x="6457938"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3" name="Google Shape;493;p38"/>
          <p:cNvSpPr/>
          <p:nvPr/>
        </p:nvSpPr>
        <p:spPr>
          <a:xfrm>
            <a:off x="5716783" y="3573000"/>
            <a:ext cx="900000"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4" name="Google Shape;494;p38"/>
          <p:cNvSpPr/>
          <p:nvPr/>
        </p:nvSpPr>
        <p:spPr>
          <a:xfrm>
            <a:off x="4989070" y="3573000"/>
            <a:ext cx="900000"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5" name="Google Shape;495;p38"/>
          <p:cNvSpPr/>
          <p:nvPr/>
        </p:nvSpPr>
        <p:spPr>
          <a:xfrm>
            <a:off x="4257775" y="3573000"/>
            <a:ext cx="900000" cy="524800"/>
          </a:xfrm>
          <a:prstGeom prst="homePlate">
            <a:avLst>
              <a:gd name="adj" fmla="val 32030"/>
            </a:avLst>
          </a:prstGeom>
          <a:solidFill>
            <a:schemeClr val="accent3">
              <a:lumMod val="40000"/>
              <a:lumOff val="6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6" name="Google Shape;496;p38"/>
          <p:cNvSpPr/>
          <p:nvPr/>
        </p:nvSpPr>
        <p:spPr>
          <a:xfrm>
            <a:off x="3516740" y="3573000"/>
            <a:ext cx="900000" cy="5248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7" name="Google Shape;497;p38"/>
          <p:cNvSpPr/>
          <p:nvPr/>
        </p:nvSpPr>
        <p:spPr>
          <a:xfrm>
            <a:off x="2780807"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8" name="Google Shape;498;p38"/>
          <p:cNvSpPr/>
          <p:nvPr/>
        </p:nvSpPr>
        <p:spPr>
          <a:xfrm>
            <a:off x="2059541"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9" name="Google Shape;499;p38"/>
          <p:cNvSpPr/>
          <p:nvPr/>
        </p:nvSpPr>
        <p:spPr>
          <a:xfrm>
            <a:off x="1324065"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500" name="Google Shape;500;p38"/>
          <p:cNvSpPr/>
          <p:nvPr/>
        </p:nvSpPr>
        <p:spPr>
          <a:xfrm>
            <a:off x="0" y="3573000"/>
            <a:ext cx="1502799" cy="524800"/>
          </a:xfrm>
          <a:prstGeom prst="homePlate">
            <a:avLst>
              <a:gd name="adj" fmla="val 32030"/>
            </a:avLst>
          </a:prstGeom>
          <a:solidFill>
            <a:schemeClr val="accent1">
              <a:lumMod val="40000"/>
              <a:lumOff val="6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50" name="Google Shape;509;p38"/>
          <p:cNvSpPr txBox="1"/>
          <p:nvPr/>
        </p:nvSpPr>
        <p:spPr>
          <a:xfrm>
            <a:off x="6053367" y="2186797"/>
            <a:ext cx="1588000" cy="711200"/>
          </a:xfrm>
          <a:prstGeom prst="rect">
            <a:avLst/>
          </a:prstGeom>
          <a:noFill/>
          <a:ln>
            <a:noFill/>
          </a:ln>
        </p:spPr>
        <p:txBody>
          <a:bodyPr spcFirstLastPara="1" wrap="square" lIns="0" tIns="0" rIns="0" bIns="0" anchor="b" anchorCtr="0">
            <a:noAutofit/>
          </a:bodyPr>
          <a:lstStyle/>
          <a:p>
            <a:pPr algn="ctr"/>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Trees</a:t>
            </a:r>
            <a:endParaRPr lang="en"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52" name="Google Shape;523;p38"/>
          <p:cNvSpPr txBox="1"/>
          <p:nvPr/>
        </p:nvSpPr>
        <p:spPr>
          <a:xfrm>
            <a:off x="6752637"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Binary</a:t>
            </a:r>
          </a:p>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search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tree</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grpSp>
        <p:nvGrpSpPr>
          <p:cNvPr id="53" name="Google Shape;1616;p48"/>
          <p:cNvGrpSpPr/>
          <p:nvPr/>
        </p:nvGrpSpPr>
        <p:grpSpPr>
          <a:xfrm>
            <a:off x="772048" y="1189404"/>
            <a:ext cx="373053" cy="445791"/>
            <a:chOff x="8095060" y="5258190"/>
            <a:chExt cx="497404" cy="594389"/>
          </a:xfrm>
        </p:grpSpPr>
        <p:grpSp>
          <p:nvGrpSpPr>
            <p:cNvPr id="54" name="Google Shape;1617;p48"/>
            <p:cNvGrpSpPr/>
            <p:nvPr/>
          </p:nvGrpSpPr>
          <p:grpSpPr>
            <a:xfrm>
              <a:off x="8095060" y="5562627"/>
              <a:ext cx="497404" cy="289951"/>
              <a:chOff x="8095060" y="5562627"/>
              <a:chExt cx="497404" cy="289951"/>
            </a:xfrm>
          </p:grpSpPr>
          <p:sp>
            <p:nvSpPr>
              <p:cNvPr id="67" name="Google Shape;1618;p48"/>
              <p:cNvSpPr/>
              <p:nvPr/>
            </p:nvSpPr>
            <p:spPr>
              <a:xfrm>
                <a:off x="8095060" y="55626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8" name="Google Shape;1619;p48"/>
              <p:cNvSpPr/>
              <p:nvPr/>
            </p:nvSpPr>
            <p:spPr>
              <a:xfrm>
                <a:off x="8095060" y="56861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9" name="Google Shape;1620;p48"/>
              <p:cNvSpPr/>
              <p:nvPr/>
            </p:nvSpPr>
            <p:spPr>
              <a:xfrm>
                <a:off x="8343763" y="56861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grpSp>
        <p:grpSp>
          <p:nvGrpSpPr>
            <p:cNvPr id="55" name="Google Shape;1621;p48"/>
            <p:cNvGrpSpPr/>
            <p:nvPr/>
          </p:nvGrpSpPr>
          <p:grpSpPr>
            <a:xfrm>
              <a:off x="8095060" y="5461432"/>
              <a:ext cx="497404" cy="289312"/>
              <a:chOff x="8095060" y="5461432"/>
              <a:chExt cx="497404" cy="289312"/>
            </a:xfrm>
          </p:grpSpPr>
          <p:sp>
            <p:nvSpPr>
              <p:cNvPr id="64" name="Google Shape;1622;p48"/>
              <p:cNvSpPr/>
              <p:nvPr/>
            </p:nvSpPr>
            <p:spPr>
              <a:xfrm>
                <a:off x="8095060" y="54614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5" name="Google Shape;1623;p48"/>
              <p:cNvSpPr/>
              <p:nvPr/>
            </p:nvSpPr>
            <p:spPr>
              <a:xfrm>
                <a:off x="8095060" y="55843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6" name="Google Shape;1624;p48"/>
              <p:cNvSpPr/>
              <p:nvPr/>
            </p:nvSpPr>
            <p:spPr>
              <a:xfrm>
                <a:off x="8343763" y="55843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grpSp>
        <p:grpSp>
          <p:nvGrpSpPr>
            <p:cNvPr id="56" name="Google Shape;1625;p48"/>
            <p:cNvGrpSpPr/>
            <p:nvPr/>
          </p:nvGrpSpPr>
          <p:grpSpPr>
            <a:xfrm>
              <a:off x="8095060" y="5359598"/>
              <a:ext cx="497404" cy="289312"/>
              <a:chOff x="8095060" y="5359598"/>
              <a:chExt cx="497404" cy="289312"/>
            </a:xfrm>
          </p:grpSpPr>
          <p:sp>
            <p:nvSpPr>
              <p:cNvPr id="61" name="Google Shape;1626;p48"/>
              <p:cNvSpPr/>
              <p:nvPr/>
            </p:nvSpPr>
            <p:spPr>
              <a:xfrm>
                <a:off x="8095060" y="53595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2" name="Google Shape;1627;p48"/>
              <p:cNvSpPr/>
              <p:nvPr/>
            </p:nvSpPr>
            <p:spPr>
              <a:xfrm>
                <a:off x="8095060" y="54831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3" name="Google Shape;1628;p48"/>
              <p:cNvSpPr/>
              <p:nvPr/>
            </p:nvSpPr>
            <p:spPr>
              <a:xfrm>
                <a:off x="8343763" y="54831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grpSp>
        <p:grpSp>
          <p:nvGrpSpPr>
            <p:cNvPr id="57" name="Google Shape;1629;p48"/>
            <p:cNvGrpSpPr/>
            <p:nvPr/>
          </p:nvGrpSpPr>
          <p:grpSpPr>
            <a:xfrm>
              <a:off x="8095060" y="5258190"/>
              <a:ext cx="497404" cy="290164"/>
              <a:chOff x="8095060" y="5258190"/>
              <a:chExt cx="497404" cy="290164"/>
            </a:xfrm>
          </p:grpSpPr>
          <p:sp>
            <p:nvSpPr>
              <p:cNvPr id="58" name="Google Shape;1630;p48"/>
              <p:cNvSpPr/>
              <p:nvPr/>
            </p:nvSpPr>
            <p:spPr>
              <a:xfrm>
                <a:off x="8095060" y="52581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59" name="Google Shape;1631;p48"/>
              <p:cNvSpPr/>
              <p:nvPr/>
            </p:nvSpPr>
            <p:spPr>
              <a:xfrm>
                <a:off x="8095060" y="53821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0" name="Google Shape;1632;p48"/>
              <p:cNvSpPr/>
              <p:nvPr/>
            </p:nvSpPr>
            <p:spPr>
              <a:xfrm>
                <a:off x="8343763" y="53821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grpSp>
      </p:grpSp>
    </p:spTree>
    <p:extLst>
      <p:ext uri="{BB962C8B-B14F-4D97-AF65-F5344CB8AC3E}">
        <p14:creationId xmlns:p14="http://schemas.microsoft.com/office/powerpoint/2010/main" val="4014693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0" y="0"/>
            <a:ext cx="9610000" cy="844400"/>
          </a:xfrm>
        </p:spPr>
        <p:txBody>
          <a:bodyPr/>
          <a:lstStyle/>
          <a:p>
            <a:r>
              <a:rPr lang="en-US" b="1" dirty="0" smtClean="0">
                <a:latin typeface="Segoe UI" panose="020B0502040204020203" pitchFamily="34" charset="0"/>
                <a:cs typeface="Segoe UI" panose="020B0502040204020203" pitchFamily="34" charset="0"/>
              </a:rPr>
              <a:t>Quick sort</a:t>
            </a:r>
            <a:endParaRPr lang="en-US" dirty="0">
              <a:latin typeface="Segoe UI" panose="020B0502040204020203" pitchFamily="34" charset="0"/>
              <a:cs typeface="Segoe UI" panose="020B0502040204020203" pitchFamily="34" charset="0"/>
            </a:endParaRPr>
          </a:p>
        </p:txBody>
      </p:sp>
      <p:sp>
        <p:nvSpPr>
          <p:cNvPr id="3" name="Rectangle 2"/>
          <p:cNvSpPr/>
          <p:nvPr/>
        </p:nvSpPr>
        <p:spPr>
          <a:xfrm>
            <a:off x="838200" y="1515608"/>
            <a:ext cx="6096000" cy="3970318"/>
          </a:xfrm>
          <a:prstGeom prst="rect">
            <a:avLst/>
          </a:prstGeom>
        </p:spPr>
        <p:txBody>
          <a:bodyPr>
            <a:spAutoFit/>
          </a:bodyPr>
          <a:lstStyle/>
          <a:p>
            <a:r>
              <a:rPr lang="en-US" dirty="0">
                <a:latin typeface="Segoe UI" panose="020B0502040204020203" pitchFamily="34" charset="0"/>
                <a:cs typeface="Segoe UI" panose="020B0502040204020203" pitchFamily="34" charset="0"/>
              </a:rPr>
              <a:t>the C standard library includes a function called </a:t>
            </a:r>
            <a:r>
              <a:rPr lang="en-US" dirty="0" err="1" smtClean="0">
                <a:latin typeface="Segoe UI" panose="020B0502040204020203" pitchFamily="34" charset="0"/>
                <a:cs typeface="Segoe UI" panose="020B0502040204020203" pitchFamily="34" charset="0"/>
              </a:rPr>
              <a:t>qsort</a:t>
            </a:r>
            <a:r>
              <a:rPr lang="en-US" dirty="0" smtClean="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that implements quicksort. </a:t>
            </a:r>
            <a:r>
              <a:rPr lang="en-US" dirty="0" smtClean="0">
                <a:latin typeface="Segoe UI" panose="020B0502040204020203" pitchFamily="34" charset="0"/>
                <a:cs typeface="Segoe UI" panose="020B0502040204020203" pitchFamily="34" charset="0"/>
              </a:rPr>
              <a:t>Quick sorting </a:t>
            </a:r>
            <a:r>
              <a:rPr lang="en-US" dirty="0">
                <a:latin typeface="Segoe UI" panose="020B0502040204020203" pitchFamily="34" charset="0"/>
                <a:cs typeface="Segoe UI" panose="020B0502040204020203" pitchFamily="34" charset="0"/>
              </a:rPr>
              <a:t>is also strategy based </a:t>
            </a:r>
            <a:r>
              <a:rPr lang="en-US" dirty="0" smtClean="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Divide-and-conquer</a:t>
            </a:r>
            <a:r>
              <a:rPr lang="en-US" dirty="0" smtClean="0">
                <a:latin typeface="Segoe UI" panose="020B0502040204020203" pitchFamily="34" charset="0"/>
                <a:cs typeface="Segoe UI" panose="020B0502040204020203" pitchFamily="34" charset="0"/>
              </a:rPr>
              <a:t>.</a:t>
            </a:r>
            <a:endParaRPr lang="ru-RU" dirty="0" smtClean="0">
              <a:latin typeface="Segoe UI" panose="020B0502040204020203" pitchFamily="34" charset="0"/>
              <a:cs typeface="Segoe UI" panose="020B0502040204020203" pitchFamily="34" charset="0"/>
            </a:endParaRPr>
          </a:p>
          <a:p>
            <a:endParaRPr lang="ru-RU"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E</a:t>
            </a:r>
            <a:r>
              <a:rPr lang="en-US" dirty="0" smtClean="0">
                <a:latin typeface="Segoe UI" panose="020B0502040204020203" pitchFamily="34" charset="0"/>
                <a:cs typeface="Segoe UI" panose="020B0502040204020203" pitchFamily="34" charset="0"/>
              </a:rPr>
              <a:t>mpty </a:t>
            </a:r>
            <a:r>
              <a:rPr lang="en-US" dirty="0">
                <a:latin typeface="Segoe UI" panose="020B0502040204020203" pitchFamily="34" charset="0"/>
                <a:cs typeface="Segoe UI" panose="020B0502040204020203" pitchFamily="34" charset="0"/>
              </a:rPr>
              <a:t>arrays and arrays containing only one element will become the base case. Such arrays can simply be returned in their original form -you don't need to sort </a:t>
            </a:r>
            <a:r>
              <a:rPr lang="en-US" dirty="0" smtClean="0">
                <a:latin typeface="Segoe UI" panose="020B0502040204020203" pitchFamily="34" charset="0"/>
                <a:cs typeface="Segoe UI" panose="020B0502040204020203" pitchFamily="34" charset="0"/>
              </a:rPr>
              <a:t>anything, Array </a:t>
            </a:r>
            <a:r>
              <a:rPr lang="en-US" dirty="0">
                <a:latin typeface="Segoe UI" panose="020B0502040204020203" pitchFamily="34" charset="0"/>
                <a:cs typeface="Segoe UI" panose="020B0502040204020203" pitchFamily="34" charset="0"/>
              </a:rPr>
              <a:t>of two </a:t>
            </a:r>
            <a:r>
              <a:rPr lang="en-US" dirty="0" smtClean="0">
                <a:latin typeface="Segoe UI" panose="020B0502040204020203" pitchFamily="34" charset="0"/>
                <a:cs typeface="Segoe UI" panose="020B0502040204020203" pitchFamily="34" charset="0"/>
              </a:rPr>
              <a:t>elements is </a:t>
            </a:r>
            <a:r>
              <a:rPr lang="en-US" dirty="0">
                <a:latin typeface="Segoe UI" panose="020B0502040204020203" pitchFamily="34" charset="0"/>
                <a:cs typeface="Segoe UI" panose="020B0502040204020203" pitchFamily="34" charset="0"/>
              </a:rPr>
              <a:t>also sorted without too much trouble comparing both </a:t>
            </a:r>
            <a:r>
              <a:rPr lang="en-US" dirty="0" smtClean="0">
                <a:latin typeface="Segoe UI" panose="020B0502040204020203" pitchFamily="34" charset="0"/>
                <a:cs typeface="Segoe UI" panose="020B0502040204020203" pitchFamily="34" charset="0"/>
              </a:rPr>
              <a:t>elements . What </a:t>
            </a:r>
            <a:r>
              <a:rPr lang="en-US" dirty="0">
                <a:latin typeface="Segoe UI" panose="020B0502040204020203" pitchFamily="34" charset="0"/>
                <a:cs typeface="Segoe UI" panose="020B0502040204020203" pitchFamily="34" charset="0"/>
              </a:rPr>
              <a:t>about 3 elements? since we are using divide and conquer method, Hence the array must be split until we arrive at the </a:t>
            </a:r>
            <a:r>
              <a:rPr lang="en-US" dirty="0" smtClean="0">
                <a:latin typeface="Segoe UI" panose="020B0502040204020203" pitchFamily="34" charset="0"/>
                <a:cs typeface="Segoe UI" panose="020B0502040204020203" pitchFamily="34" charset="0"/>
              </a:rPr>
              <a:t>base occasion</a:t>
            </a:r>
            <a:r>
              <a:rPr lang="en-US" dirty="0">
                <a:latin typeface="Segoe UI" panose="020B0502040204020203" pitchFamily="34" charset="0"/>
                <a:cs typeface="Segoe UI" panose="020B0502040204020203" pitchFamily="34" charset="0"/>
              </a:rPr>
              <a:t>. The quick sort algorithm works like this: first, an element in the array is selected, which is called the pivot element</a:t>
            </a:r>
            <a:r>
              <a:rPr lang="en-US" dirty="0" smtClean="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And </a:t>
            </a:r>
            <a:r>
              <a:rPr lang="en-US" dirty="0" smtClean="0">
                <a:latin typeface="Segoe UI" panose="020B0502040204020203" pitchFamily="34" charset="0"/>
                <a:cs typeface="Segoe UI" panose="020B0502040204020203" pitchFamily="34" charset="0"/>
              </a:rPr>
              <a:t>continues </a:t>
            </a:r>
            <a:r>
              <a:rPr lang="en-US" dirty="0">
                <a:latin typeface="Segoe UI" panose="020B0502040204020203" pitchFamily="34" charset="0"/>
                <a:cs typeface="Segoe UI" panose="020B0502040204020203" pitchFamily="34" charset="0"/>
              </a:rPr>
              <a:t>until there is one element left</a:t>
            </a:r>
          </a:p>
        </p:txBody>
      </p:sp>
      <p:pic>
        <p:nvPicPr>
          <p:cNvPr id="5" name="Picture 4"/>
          <p:cNvPicPr>
            <a:picLocks noChangeAspect="1"/>
          </p:cNvPicPr>
          <p:nvPr/>
        </p:nvPicPr>
        <p:blipFill>
          <a:blip r:embed="rId2"/>
          <a:stretch>
            <a:fillRect/>
          </a:stretch>
        </p:blipFill>
        <p:spPr>
          <a:xfrm>
            <a:off x="7161425" y="2395867"/>
            <a:ext cx="3619500" cy="2209800"/>
          </a:xfrm>
          <a:prstGeom prst="rect">
            <a:avLst/>
          </a:prstGeom>
        </p:spPr>
      </p:pic>
      <p:sp>
        <p:nvSpPr>
          <p:cNvPr id="6" name="TextBox 5"/>
          <p:cNvSpPr txBox="1"/>
          <p:nvPr/>
        </p:nvSpPr>
        <p:spPr>
          <a:xfrm>
            <a:off x="7437748" y="4854804"/>
            <a:ext cx="4355184" cy="707886"/>
          </a:xfrm>
          <a:prstGeom prst="rect">
            <a:avLst/>
          </a:prstGeom>
          <a:noFill/>
        </p:spPr>
        <p:txBody>
          <a:bodyPr wrap="square" rtlCol="0">
            <a:spAutoFit/>
          </a:bodyPr>
          <a:lstStyle/>
          <a:p>
            <a:r>
              <a:rPr lang="en-US" sz="1000" dirty="0" smtClean="0">
                <a:latin typeface="Segoe UI" panose="020B0502040204020203" pitchFamily="34" charset="0"/>
                <a:cs typeface="Segoe UI" panose="020B0502040204020203" pitchFamily="34" charset="0"/>
              </a:rPr>
              <a:t>10,15,7,30,25</a:t>
            </a:r>
          </a:p>
          <a:p>
            <a:r>
              <a:rPr lang="en-US" sz="1000" dirty="0" smtClean="0">
                <a:latin typeface="Segoe UI" panose="020B0502040204020203" pitchFamily="34" charset="0"/>
                <a:cs typeface="Segoe UI" panose="020B0502040204020203" pitchFamily="34" charset="0"/>
              </a:rPr>
              <a:t>7,[10],15,30,25</a:t>
            </a:r>
          </a:p>
          <a:p>
            <a:r>
              <a:rPr lang="en-US" sz="1000" dirty="0" smtClean="0">
                <a:latin typeface="Segoe UI" panose="020B0502040204020203" pitchFamily="34" charset="0"/>
                <a:cs typeface="Segoe UI" panose="020B0502040204020203" pitchFamily="34" charset="0"/>
              </a:rPr>
              <a:t>7,10,[15]30,25</a:t>
            </a:r>
          </a:p>
          <a:p>
            <a:r>
              <a:rPr lang="en-US" sz="1000" dirty="0" smtClean="0">
                <a:latin typeface="Segoe UI" panose="020B0502040204020203" pitchFamily="34" charset="0"/>
                <a:cs typeface="Segoe UI" panose="020B0502040204020203" pitchFamily="34" charset="0"/>
              </a:rPr>
              <a:t>7,</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01591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 dirty="0" smtClean="0">
                <a:latin typeface="Segoe UI" panose="020B0502040204020203" pitchFamily="34" charset="0"/>
                <a:cs typeface="Segoe UI" panose="020B0502040204020203" pitchFamily="34" charset="0"/>
              </a:rPr>
              <a:t>Most popular sort algorithms Big O</a:t>
            </a:r>
            <a:endParaRPr dirty="0">
              <a:latin typeface="Segoe UI" panose="020B0502040204020203" pitchFamily="34" charset="0"/>
              <a:cs typeface="Segoe UI" panose="020B0502040204020203" pitchFamily="34" charset="0"/>
            </a:endParaRPr>
          </a:p>
        </p:txBody>
      </p:sp>
      <p:graphicFrame>
        <p:nvGraphicFramePr>
          <p:cNvPr id="248" name="Google Shape;248;p24"/>
          <p:cNvGraphicFramePr/>
          <p:nvPr>
            <p:extLst>
              <p:ext uri="{D42A27DB-BD31-4B8C-83A1-F6EECF244321}">
                <p14:modId xmlns:p14="http://schemas.microsoft.com/office/powerpoint/2010/main" val="3450857828"/>
              </p:ext>
            </p:extLst>
          </p:nvPr>
        </p:nvGraphicFramePr>
        <p:xfrm>
          <a:off x="1392633" y="1834501"/>
          <a:ext cx="9610000" cy="3778901"/>
        </p:xfrm>
        <a:graphic>
          <a:graphicData uri="http://schemas.openxmlformats.org/drawingml/2006/table">
            <a:tbl>
              <a:tblPr>
                <a:tableStyleId>{775DCB02-9BB8-47FD-8907-85C794F793BA}</a:tableStyleId>
              </a:tblPr>
              <a:tblGrid>
                <a:gridCol w="1922000">
                  <a:extLst>
                    <a:ext uri="{9D8B030D-6E8A-4147-A177-3AD203B41FA5}">
                      <a16:colId xmlns:a16="http://schemas.microsoft.com/office/drawing/2014/main" val="20000"/>
                    </a:ext>
                  </a:extLst>
                </a:gridCol>
                <a:gridCol w="1922000">
                  <a:extLst>
                    <a:ext uri="{9D8B030D-6E8A-4147-A177-3AD203B41FA5}">
                      <a16:colId xmlns:a16="http://schemas.microsoft.com/office/drawing/2014/main" val="20001"/>
                    </a:ext>
                  </a:extLst>
                </a:gridCol>
                <a:gridCol w="1922000">
                  <a:extLst>
                    <a:ext uri="{9D8B030D-6E8A-4147-A177-3AD203B41FA5}">
                      <a16:colId xmlns:a16="http://schemas.microsoft.com/office/drawing/2014/main" val="20002"/>
                    </a:ext>
                  </a:extLst>
                </a:gridCol>
                <a:gridCol w="1922000">
                  <a:extLst>
                    <a:ext uri="{9D8B030D-6E8A-4147-A177-3AD203B41FA5}">
                      <a16:colId xmlns:a16="http://schemas.microsoft.com/office/drawing/2014/main" val="20003"/>
                    </a:ext>
                  </a:extLst>
                </a:gridCol>
                <a:gridCol w="1922000">
                  <a:extLst>
                    <a:ext uri="{9D8B030D-6E8A-4147-A177-3AD203B41FA5}">
                      <a16:colId xmlns:a16="http://schemas.microsoft.com/office/drawing/2014/main" val="496867968"/>
                    </a:ext>
                  </a:extLst>
                </a:gridCol>
              </a:tblGrid>
              <a:tr h="539843">
                <a:tc rowSpan="2">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Sorting algorithms</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gridSpan="3">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sym typeface="Red Hat Text"/>
                        </a:rPr>
                        <a:t>Speed</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hMerge="1">
                  <a:txBody>
                    <a:bodyPr/>
                    <a:lstStyle/>
                    <a:p>
                      <a:pPr marL="0" lvl="0" indent="0" algn="ctr" rtl="0">
                        <a:spcBef>
                          <a:spcPts val="0"/>
                        </a:spcBef>
                        <a:spcAft>
                          <a:spcPts val="0"/>
                        </a:spcAft>
                        <a:buNone/>
                      </a:pP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hMerge="1">
                  <a:txBody>
                    <a:bodyPr/>
                    <a:lstStyle/>
                    <a:p>
                      <a:pPr marL="0" lvl="0" indent="0" algn="ctr" rtl="0">
                        <a:spcBef>
                          <a:spcPts val="0"/>
                        </a:spcBef>
                        <a:spcAft>
                          <a:spcPts val="0"/>
                        </a:spcAft>
                        <a:buNone/>
                      </a:pP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Memory</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extLst>
                  <a:ext uri="{0D108BD9-81ED-4DB2-BD59-A6C34878D82A}">
                    <a16:rowId xmlns:a16="http://schemas.microsoft.com/office/drawing/2014/main" val="10000"/>
                  </a:ext>
                </a:extLst>
              </a:tr>
              <a:tr h="539843">
                <a:tc vMerge="1">
                  <a:txBody>
                    <a:bodyPr/>
                    <a:lstStyle/>
                    <a:p>
                      <a:pPr marL="0" lvl="0" indent="0" algn="l" rtl="0">
                        <a:spcBef>
                          <a:spcPts val="0"/>
                        </a:spcBef>
                        <a:spcAft>
                          <a:spcPts val="0"/>
                        </a:spcAft>
                        <a:buNone/>
                      </a:pPr>
                      <a:endParaRPr sz="2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Best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Average</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Worst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Worst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extLst>
                  <a:ext uri="{0D108BD9-81ED-4DB2-BD59-A6C34878D82A}">
                    <a16:rowId xmlns:a16="http://schemas.microsoft.com/office/drawing/2014/main" val="3244129258"/>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sym typeface="Red Hat Text"/>
                        </a:rPr>
                        <a:t>Bubble sort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lumMod val="40000"/>
                        <a:lumOff val="60000"/>
                      </a:schemeClr>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1</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rgbClr val="92D050"/>
                    </a:solidFill>
                  </a:tcPr>
                </a:tc>
                <a:extLst>
                  <a:ext uri="{0D108BD9-81ED-4DB2-BD59-A6C34878D82A}">
                    <a16:rowId xmlns:a16="http://schemas.microsoft.com/office/drawing/2014/main" val="10001"/>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sym typeface="Red Hat Text"/>
                        </a:rPr>
                        <a:t>Selection sort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Red Hat Text"/>
                          <a:ea typeface="Red Hat Text"/>
                          <a:cs typeface="Red Hat Text"/>
                          <a:sym typeface="Arial"/>
                        </a:rPr>
                        <a:t>n^2</a:t>
                      </a: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1</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rgbClr val="92D050"/>
                    </a:solidFill>
                  </a:tcPr>
                </a:tc>
                <a:extLst>
                  <a:ext uri="{0D108BD9-81ED-4DB2-BD59-A6C34878D82A}">
                    <a16:rowId xmlns:a16="http://schemas.microsoft.com/office/drawing/2014/main" val="10002"/>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sym typeface="Red Hat Text"/>
                        </a:rPr>
                        <a:t>Insertion sort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n</a:t>
                      </a:r>
                      <a:endParaRPr lang="en-US"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lumMod val="40000"/>
                        <a:lumOff val="60000"/>
                      </a:schemeClr>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1</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rgbClr val="92D050"/>
                    </a:solidFill>
                  </a:tcPr>
                </a:tc>
                <a:extLst>
                  <a:ext uri="{0D108BD9-81ED-4DB2-BD59-A6C34878D82A}">
                    <a16:rowId xmlns:a16="http://schemas.microsoft.com/office/drawing/2014/main" val="10003"/>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u="none" strike="noStrike" cap="none" dirty="0" smtClean="0">
                          <a:sym typeface="Red Hat Text"/>
                        </a:rPr>
                        <a:t>Merge sort</a:t>
                      </a:r>
                      <a:endParaRPr lang="en-US" sz="1500" b="0" i="0" u="none" strike="noStrike" cap="none" dirty="0" smtClean="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Red Hat Text"/>
                          <a:ea typeface="Red Hat Text"/>
                          <a:cs typeface="Red Hat Text"/>
                          <a:sym typeface="Arial"/>
                        </a:rPr>
                        <a:t>n * log(n)</a:t>
                      </a: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 * 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 * 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Red Hat Text"/>
                          <a:ea typeface="Red Hat Text"/>
                          <a:cs typeface="Red Hat Text"/>
                          <a:sym typeface="Red Hat Text"/>
                        </a:rPr>
                        <a:t>n</a:t>
                      </a:r>
                    </a:p>
                  </a:txBody>
                  <a:tcPr marL="121900" marR="121900" marT="91433" marB="91433" anchor="ctr">
                    <a:solidFill>
                      <a:schemeClr val="accent1">
                        <a:lumMod val="40000"/>
                        <a:lumOff val="60000"/>
                      </a:schemeClr>
                    </a:solidFill>
                  </a:tcPr>
                </a:tc>
                <a:extLst>
                  <a:ext uri="{0D108BD9-81ED-4DB2-BD59-A6C34878D82A}">
                    <a16:rowId xmlns:a16="http://schemas.microsoft.com/office/drawing/2014/main" val="1843044245"/>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u="none" strike="noStrike" cap="none" dirty="0" smtClean="0">
                          <a:sym typeface="Red Hat Text"/>
                        </a:rPr>
                        <a:t>Quick sort</a:t>
                      </a:r>
                      <a:endParaRPr lang="en-US" sz="1500" b="0" i="0" u="none" strike="noStrike" cap="none" dirty="0" smtClean="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 * 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 * 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rgbClr val="92D050"/>
                    </a:solidFill>
                  </a:tcPr>
                </a:tc>
                <a:extLst>
                  <a:ext uri="{0D108BD9-81ED-4DB2-BD59-A6C34878D82A}">
                    <a16:rowId xmlns:a16="http://schemas.microsoft.com/office/drawing/2014/main" val="63986397"/>
                  </a:ext>
                </a:extLst>
              </a:tr>
            </a:tbl>
          </a:graphicData>
        </a:graphic>
      </p:graphicFrame>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11</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699066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Segoe UI" panose="020B0502040204020203" pitchFamily="34" charset="0"/>
                <a:cs typeface="Segoe UI" panose="020B0502040204020203" pitchFamily="34" charset="0"/>
              </a:rPr>
              <a:t>Data structures</a:t>
            </a:r>
            <a:endParaRPr lang="en-US" dirty="0">
              <a:latin typeface="Segoe UI" panose="020B0502040204020203" pitchFamily="34" charset="0"/>
              <a:cs typeface="Segoe UI" panose="020B0502040204020203" pitchFamily="34" charset="0"/>
            </a:endParaRPr>
          </a:p>
        </p:txBody>
      </p:sp>
      <p:sp>
        <p:nvSpPr>
          <p:cNvPr id="3" name="Rectangle 2"/>
          <p:cNvSpPr/>
          <p:nvPr/>
        </p:nvSpPr>
        <p:spPr>
          <a:xfrm>
            <a:off x="838200" y="1947680"/>
            <a:ext cx="6096000" cy="4524315"/>
          </a:xfrm>
          <a:prstGeom prst="rect">
            <a:avLst/>
          </a:prstGeom>
        </p:spPr>
        <p:txBody>
          <a:bodyPr>
            <a:spAutoFit/>
          </a:bodyPr>
          <a:lstStyle/>
          <a:p>
            <a:r>
              <a:rPr lang="en-US" dirty="0">
                <a:solidFill>
                  <a:srgbClr val="202124"/>
                </a:solidFill>
                <a:latin typeface="Segoe UI" panose="020B0502040204020203" pitchFamily="34" charset="0"/>
                <a:cs typeface="Segoe UI" panose="020B0502040204020203" pitchFamily="34" charset="0"/>
              </a:rPr>
              <a:t>In computer science, a </a:t>
            </a:r>
            <a:r>
              <a:rPr lang="en-US" b="1" dirty="0">
                <a:solidFill>
                  <a:srgbClr val="202124"/>
                </a:solidFill>
                <a:latin typeface="Segoe UI" panose="020B0502040204020203" pitchFamily="34" charset="0"/>
                <a:cs typeface="Segoe UI" panose="020B0502040204020203" pitchFamily="34" charset="0"/>
              </a:rPr>
              <a:t>data structure</a:t>
            </a:r>
            <a:r>
              <a:rPr lang="en-US" dirty="0">
                <a:solidFill>
                  <a:srgbClr val="202124"/>
                </a:solidFill>
                <a:latin typeface="Segoe UI" panose="020B0502040204020203" pitchFamily="34" charset="0"/>
                <a:cs typeface="Segoe UI" panose="020B0502040204020203" pitchFamily="34" charset="0"/>
              </a:rPr>
              <a:t> is a </a:t>
            </a:r>
            <a:r>
              <a:rPr lang="en-US" b="1" dirty="0">
                <a:solidFill>
                  <a:srgbClr val="202124"/>
                </a:solidFill>
                <a:latin typeface="Segoe UI" panose="020B0502040204020203" pitchFamily="34" charset="0"/>
                <a:cs typeface="Segoe UI" panose="020B0502040204020203" pitchFamily="34" charset="0"/>
              </a:rPr>
              <a:t>data</a:t>
            </a:r>
            <a:r>
              <a:rPr lang="en-US" dirty="0">
                <a:solidFill>
                  <a:srgbClr val="202124"/>
                </a:solidFill>
                <a:latin typeface="Segoe UI" panose="020B0502040204020203" pitchFamily="34" charset="0"/>
                <a:cs typeface="Segoe UI" panose="020B0502040204020203" pitchFamily="34" charset="0"/>
              </a:rPr>
              <a:t> organization, management, and storage format that enables efficient access and modification. More precisely, a </a:t>
            </a:r>
            <a:r>
              <a:rPr lang="en-US" b="1" dirty="0">
                <a:solidFill>
                  <a:srgbClr val="202124"/>
                </a:solidFill>
                <a:latin typeface="Segoe UI" panose="020B0502040204020203" pitchFamily="34" charset="0"/>
                <a:cs typeface="Segoe UI" panose="020B0502040204020203" pitchFamily="34" charset="0"/>
              </a:rPr>
              <a:t>data structure</a:t>
            </a:r>
            <a:r>
              <a:rPr lang="en-US" dirty="0">
                <a:solidFill>
                  <a:srgbClr val="202124"/>
                </a:solidFill>
                <a:latin typeface="Segoe UI" panose="020B0502040204020203" pitchFamily="34" charset="0"/>
                <a:cs typeface="Segoe UI" panose="020B0502040204020203" pitchFamily="34" charset="0"/>
              </a:rPr>
              <a:t> is a collection of </a:t>
            </a:r>
            <a:r>
              <a:rPr lang="en-US" b="1" dirty="0">
                <a:solidFill>
                  <a:srgbClr val="202124"/>
                </a:solidFill>
                <a:latin typeface="Segoe UI" panose="020B0502040204020203" pitchFamily="34" charset="0"/>
                <a:cs typeface="Segoe UI" panose="020B0502040204020203" pitchFamily="34" charset="0"/>
              </a:rPr>
              <a:t>data</a:t>
            </a:r>
            <a:r>
              <a:rPr lang="en-US" dirty="0">
                <a:solidFill>
                  <a:srgbClr val="202124"/>
                </a:solidFill>
                <a:latin typeface="Segoe UI" panose="020B0502040204020203" pitchFamily="34" charset="0"/>
                <a:cs typeface="Segoe UI" panose="020B0502040204020203" pitchFamily="34" charset="0"/>
              </a:rPr>
              <a:t> values, the relationships among them, and the functions or operations that can be applied to the </a:t>
            </a:r>
            <a:r>
              <a:rPr lang="en-US" b="1" dirty="0">
                <a:solidFill>
                  <a:srgbClr val="202124"/>
                </a:solidFill>
                <a:latin typeface="Segoe UI" panose="020B0502040204020203" pitchFamily="34" charset="0"/>
                <a:cs typeface="Segoe UI" panose="020B0502040204020203" pitchFamily="34" charset="0"/>
              </a:rPr>
              <a:t>data</a:t>
            </a:r>
            <a:r>
              <a:rPr lang="en-US" dirty="0" smtClean="0">
                <a:solidFill>
                  <a:srgbClr val="202124"/>
                </a:solidFill>
                <a:latin typeface="Segoe UI" panose="020B0502040204020203" pitchFamily="34" charset="0"/>
                <a:cs typeface="Segoe UI" panose="020B0502040204020203" pitchFamily="34" charset="0"/>
              </a:rPr>
              <a:t>.</a:t>
            </a:r>
          </a:p>
          <a:p>
            <a:endParaRPr lang="en-US" dirty="0">
              <a:solidFill>
                <a:srgbClr val="202124"/>
              </a:solidFill>
              <a:latin typeface="Segoe UI" panose="020B0502040204020203" pitchFamily="34" charset="0"/>
              <a:cs typeface="Segoe UI" panose="020B0502040204020203" pitchFamily="34" charset="0"/>
            </a:endParaRPr>
          </a:p>
          <a:p>
            <a:r>
              <a:rPr lang="en-US" dirty="0" smtClean="0">
                <a:solidFill>
                  <a:srgbClr val="202124"/>
                </a:solidFill>
                <a:latin typeface="Segoe UI" panose="020B0502040204020203" pitchFamily="34" charset="0"/>
                <a:cs typeface="Segoe UI" panose="020B0502040204020203" pitchFamily="34" charset="0"/>
              </a:rPr>
              <a:t>Data structures in JavaScript</a:t>
            </a:r>
          </a:p>
          <a:p>
            <a:endParaRPr lang="en-US" dirty="0" smtClean="0">
              <a:solidFill>
                <a:srgbClr val="202124"/>
              </a:solidFill>
              <a:latin typeface="Segoe UI" panose="020B0502040204020203" pitchFamily="34" charset="0"/>
              <a:cs typeface="Segoe UI" panose="020B0502040204020203" pitchFamily="34" charset="0"/>
            </a:endParaRPr>
          </a:p>
          <a:p>
            <a:r>
              <a:rPr lang="en-US" dirty="0" smtClean="0">
                <a:solidFill>
                  <a:srgbClr val="202124"/>
                </a:solidFill>
                <a:latin typeface="Segoe UI" panose="020B0502040204020203" pitchFamily="34" charset="0"/>
                <a:cs typeface="Segoe UI" panose="020B0502040204020203" pitchFamily="34" charset="0"/>
              </a:rPr>
              <a:t>Array</a:t>
            </a:r>
          </a:p>
          <a:p>
            <a:r>
              <a:rPr lang="en-US" dirty="0" smtClean="0">
                <a:solidFill>
                  <a:srgbClr val="202124"/>
                </a:solidFill>
                <a:latin typeface="Segoe UI" panose="020B0502040204020203" pitchFamily="34" charset="0"/>
                <a:cs typeface="Segoe UI" panose="020B0502040204020203" pitchFamily="34" charset="0"/>
              </a:rPr>
              <a:t>Object</a:t>
            </a:r>
          </a:p>
          <a:p>
            <a:r>
              <a:rPr lang="en-US" dirty="0" smtClean="0">
                <a:solidFill>
                  <a:srgbClr val="202124"/>
                </a:solidFill>
                <a:latin typeface="Segoe UI" panose="020B0502040204020203" pitchFamily="34" charset="0"/>
                <a:cs typeface="Segoe UI" panose="020B0502040204020203" pitchFamily="34" charset="0"/>
              </a:rPr>
              <a:t>Set(unique elements)</a:t>
            </a:r>
          </a:p>
          <a:p>
            <a:r>
              <a:rPr lang="en-US" dirty="0" smtClean="0">
                <a:solidFill>
                  <a:srgbClr val="202124"/>
                </a:solidFill>
                <a:latin typeface="Segoe UI" panose="020B0502040204020203" pitchFamily="34" charset="0"/>
                <a:cs typeface="Segoe UI" panose="020B0502040204020203" pitchFamily="34" charset="0"/>
              </a:rPr>
              <a:t>Map(analog of object | key-&gt; value | key can be everything)</a:t>
            </a:r>
          </a:p>
          <a:p>
            <a:r>
              <a:rPr lang="en-US" dirty="0" err="1" smtClean="0">
                <a:latin typeface="Segoe UI" panose="020B0502040204020203" pitchFamily="34" charset="0"/>
                <a:cs typeface="Segoe UI" panose="020B0502040204020203" pitchFamily="34" charset="0"/>
              </a:rPr>
              <a:t>WeakMap</a:t>
            </a:r>
            <a:endParaRPr lang="en-US" dirty="0" smtClean="0">
              <a:latin typeface="Segoe UI" panose="020B0502040204020203" pitchFamily="34" charset="0"/>
              <a:cs typeface="Segoe UI" panose="020B0502040204020203" pitchFamily="34" charset="0"/>
            </a:endParaRPr>
          </a:p>
          <a:p>
            <a:r>
              <a:rPr lang="en-US" dirty="0" err="1" smtClean="0">
                <a:latin typeface="Segoe UI" panose="020B0502040204020203" pitchFamily="34" charset="0"/>
                <a:cs typeface="Segoe UI" panose="020B0502040204020203" pitchFamily="34" charset="0"/>
              </a:rPr>
              <a:t>WeakSet</a:t>
            </a:r>
            <a:endParaRPr lang="en-US" dirty="0">
              <a:latin typeface="Segoe UI" panose="020B0502040204020203" pitchFamily="34" charset="0"/>
              <a:cs typeface="Segoe UI" panose="020B0502040204020203" pitchFamily="34" charset="0"/>
            </a:endParaRPr>
          </a:p>
        </p:txBody>
      </p:sp>
      <p:sp>
        <p:nvSpPr>
          <p:cNvPr id="4" name="Rectangle 3"/>
          <p:cNvSpPr/>
          <p:nvPr/>
        </p:nvSpPr>
        <p:spPr>
          <a:xfrm>
            <a:off x="7416800" y="767358"/>
            <a:ext cx="3657600" cy="923330"/>
          </a:xfrm>
          <a:prstGeom prst="rect">
            <a:avLst/>
          </a:prstGeom>
        </p:spPr>
        <p:txBody>
          <a:bodyPr wrap="square">
            <a:spAutoFit/>
          </a:bodyPr>
          <a:lstStyle/>
          <a:p>
            <a:r>
              <a:rPr lang="en-US" dirty="0">
                <a:latin typeface="Segoe UI" panose="020B0502040204020203" pitchFamily="34" charset="0"/>
                <a:cs typeface="Segoe UI" panose="020B0502040204020203" pitchFamily="34" charset="0"/>
              </a:rPr>
              <a:t>the essence of creating custom data structures optimization of certain parts of the code</a:t>
            </a:r>
          </a:p>
        </p:txBody>
      </p:sp>
      <p:sp>
        <p:nvSpPr>
          <p:cNvPr id="5" name="Rectangle 4"/>
          <p:cNvSpPr/>
          <p:nvPr/>
        </p:nvSpPr>
        <p:spPr>
          <a:xfrm>
            <a:off x="7416800" y="1690688"/>
            <a:ext cx="4664523" cy="646331"/>
          </a:xfrm>
          <a:prstGeom prst="rect">
            <a:avLst/>
          </a:prstGeom>
        </p:spPr>
        <p:txBody>
          <a:bodyPr wrap="square">
            <a:spAutoFit/>
          </a:bodyPr>
          <a:lstStyle/>
          <a:p>
            <a:r>
              <a:rPr lang="en-US" dirty="0" err="1" smtClean="0">
                <a:latin typeface="Segoe UI" panose="020B0502040204020203" pitchFamily="34" charset="0"/>
                <a:cs typeface="Segoe UI" panose="020B0502040204020203" pitchFamily="34" charset="0"/>
              </a:rPr>
              <a:t>React’s</a:t>
            </a:r>
            <a:r>
              <a:rPr lang="en-US" dirty="0" smtClean="0">
                <a:latin typeface="Segoe UI" panose="020B0502040204020203" pitchFamily="34" charset="0"/>
                <a:cs typeface="Segoe UI" panose="020B0502040204020203" pitchFamily="34" charset="0"/>
              </a:rPr>
              <a:t> virtual </a:t>
            </a:r>
            <a:r>
              <a:rPr lang="en-US" dirty="0" err="1" smtClean="0">
                <a:latin typeface="Segoe UI" panose="020B0502040204020203" pitchFamily="34" charset="0"/>
                <a:cs typeface="Segoe UI" panose="020B0502040204020203" pitchFamily="34" charset="0"/>
              </a:rPr>
              <a:t>dom</a:t>
            </a:r>
            <a:r>
              <a:rPr lang="en-US" dirty="0" smtClean="0">
                <a:latin typeface="Segoe UI" panose="020B0502040204020203" pitchFamily="34" charset="0"/>
                <a:cs typeface="Segoe UI" panose="020B0502040204020203" pitchFamily="34" charset="0"/>
              </a:rPr>
              <a:t> is </a:t>
            </a:r>
            <a:r>
              <a:rPr lang="en-US" dirty="0" err="1" smtClean="0">
                <a:latin typeface="Segoe UI" panose="020B0502040204020203" pitchFamily="34" charset="0"/>
                <a:cs typeface="Segoe UI" panose="020B0502040204020203" pitchFamily="34" charset="0"/>
              </a:rPr>
              <a:t>custome</a:t>
            </a:r>
            <a:r>
              <a:rPr lang="en-US" dirty="0" smtClean="0">
                <a:latin typeface="Segoe UI" panose="020B0502040204020203" pitchFamily="34" charset="0"/>
                <a:cs typeface="Segoe UI" panose="020B0502040204020203" pitchFamily="34" charset="0"/>
              </a:rPr>
              <a:t> data </a:t>
            </a:r>
            <a:r>
              <a:rPr lang="en-US" dirty="0" err="1" smtClean="0">
                <a:latin typeface="Segoe UI" panose="020B0502040204020203" pitchFamily="34" charset="0"/>
                <a:cs typeface="Segoe UI" panose="020B0502040204020203" pitchFamily="34" charset="0"/>
              </a:rPr>
              <a:t>sctucture</a:t>
            </a:r>
            <a:endParaRPr lang="en-US" dirty="0">
              <a:latin typeface="Segoe UI" panose="020B0502040204020203" pitchFamily="34" charset="0"/>
              <a:cs typeface="Segoe UI" panose="020B0502040204020203" pitchFamily="34" charset="0"/>
            </a:endParaRPr>
          </a:p>
        </p:txBody>
      </p:sp>
      <p:sp>
        <p:nvSpPr>
          <p:cNvPr id="6" name="TextBox 5"/>
          <p:cNvSpPr txBox="1"/>
          <p:nvPr/>
        </p:nvSpPr>
        <p:spPr>
          <a:xfrm>
            <a:off x="7416800" y="2328421"/>
            <a:ext cx="4479827" cy="4185761"/>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Data structures in PHP</a:t>
            </a:r>
          </a:p>
          <a:p>
            <a:endParaRPr lang="en-US" sz="1400" dirty="0" smtClean="0">
              <a:latin typeface="Segoe UI" panose="020B0502040204020203" pitchFamily="34" charset="0"/>
              <a:cs typeface="Segoe UI" panose="020B0502040204020203" pitchFamily="34" charset="0"/>
            </a:endParaRPr>
          </a:p>
          <a:p>
            <a:r>
              <a:rPr lang="en-US" sz="1400" dirty="0" smtClean="0">
                <a:latin typeface="Segoe UI" panose="020B0502040204020203" pitchFamily="34" charset="0"/>
                <a:cs typeface="Segoe UI" panose="020B0502040204020203" pitchFamily="34" charset="0"/>
              </a:rPr>
              <a:t>Array)))</a:t>
            </a:r>
          </a:p>
          <a:p>
            <a:endParaRPr lang="en-US" sz="1400" dirty="0">
              <a:latin typeface="Segoe UI" panose="020B0502040204020203" pitchFamily="34" charset="0"/>
              <a:cs typeface="Segoe UI" panose="020B0502040204020203" pitchFamily="34" charset="0"/>
            </a:endParaRPr>
          </a:p>
          <a:p>
            <a:r>
              <a:rPr lang="en-US" sz="1400" dirty="0" smtClean="0">
                <a:latin typeface="Segoe UI" panose="020B0502040204020203" pitchFamily="34" charset="0"/>
                <a:cs typeface="Segoe UI" panose="020B0502040204020203" pitchFamily="34" charset="0"/>
              </a:rPr>
              <a:t>But in php7, using Ds\ namespace we can use</a:t>
            </a:r>
          </a:p>
          <a:p>
            <a:r>
              <a:rPr lang="en-US" sz="1400" dirty="0">
                <a:latin typeface="Segoe UI" panose="020B0502040204020203" pitchFamily="34" charset="0"/>
                <a:cs typeface="Segoe UI" panose="020B0502040204020203" pitchFamily="34" charset="0"/>
              </a:rPr>
              <a:t>3 interfaces </a:t>
            </a:r>
            <a:r>
              <a:rPr lang="en-US" sz="1400" dirty="0" smtClean="0">
                <a:latin typeface="Segoe UI" panose="020B0502040204020203" pitchFamily="34" charset="0"/>
                <a:cs typeface="Segoe UI" panose="020B0502040204020203" pitchFamily="34" charset="0"/>
              </a:rPr>
              <a:t>namely</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Collection</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Sequence</a:t>
            </a:r>
          </a:p>
          <a:p>
            <a:pPr marL="285750" indent="-285750">
              <a:buFont typeface="Arial" panose="020B0604020202020204" pitchFamily="34" charset="0"/>
              <a:buChar char="•"/>
            </a:pPr>
            <a:r>
              <a:rPr lang="en-US" sz="1400" dirty="0" err="1" smtClean="0">
                <a:latin typeface="Segoe UI" panose="020B0502040204020203" pitchFamily="34" charset="0"/>
                <a:cs typeface="Segoe UI" panose="020B0502040204020203" pitchFamily="34" charset="0"/>
              </a:rPr>
              <a:t>Hashable</a:t>
            </a:r>
            <a:endParaRPr lang="en-US" sz="1400"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sz="1400" dirty="0">
              <a:latin typeface="Segoe UI" panose="020B0502040204020203" pitchFamily="34" charset="0"/>
              <a:cs typeface="Segoe UI" panose="020B0502040204020203" pitchFamily="34" charset="0"/>
            </a:endParaRPr>
          </a:p>
          <a:p>
            <a:r>
              <a:rPr lang="en-US" sz="1400" dirty="0" smtClean="0">
                <a:latin typeface="Segoe UI" panose="020B0502040204020203" pitchFamily="34" charset="0"/>
                <a:cs typeface="Segoe UI" panose="020B0502040204020203" pitchFamily="34" charset="0"/>
              </a:rPr>
              <a:t>And 8 </a:t>
            </a:r>
            <a:r>
              <a:rPr lang="en-US" sz="1400" dirty="0">
                <a:latin typeface="Segoe UI" panose="020B0502040204020203" pitchFamily="34" charset="0"/>
                <a:cs typeface="Segoe UI" panose="020B0502040204020203" pitchFamily="34" charset="0"/>
              </a:rPr>
              <a:t>classes </a:t>
            </a:r>
            <a:r>
              <a:rPr lang="en-US" sz="1400" dirty="0" smtClean="0">
                <a:latin typeface="Segoe UI" panose="020B0502040204020203" pitchFamily="34" charset="0"/>
                <a:cs typeface="Segoe UI" panose="020B0502040204020203" pitchFamily="34" charset="0"/>
              </a:rPr>
              <a:t>namely</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Vector</a:t>
            </a:r>
          </a:p>
          <a:p>
            <a:pPr marL="285750" indent="-285750">
              <a:buFont typeface="Arial" panose="020B0604020202020204" pitchFamily="34" charset="0"/>
              <a:buChar char="•"/>
            </a:pPr>
            <a:r>
              <a:rPr lang="en-US" sz="1400" dirty="0" err="1" smtClean="0">
                <a:latin typeface="Segoe UI" panose="020B0502040204020203" pitchFamily="34" charset="0"/>
                <a:cs typeface="Segoe UI" panose="020B0502040204020203" pitchFamily="34" charset="0"/>
              </a:rPr>
              <a:t>Deque</a:t>
            </a:r>
            <a:endParaRPr lang="en-US" sz="1400"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Queue</a:t>
            </a:r>
          </a:p>
          <a:p>
            <a:pPr marL="285750" indent="-285750">
              <a:buFont typeface="Arial" panose="020B0604020202020204" pitchFamily="34" charset="0"/>
              <a:buChar char="•"/>
            </a:pPr>
            <a:r>
              <a:rPr lang="en-US" sz="1400" dirty="0" err="1" smtClean="0">
                <a:latin typeface="Segoe UI" panose="020B0502040204020203" pitchFamily="34" charset="0"/>
                <a:cs typeface="Segoe UI" panose="020B0502040204020203" pitchFamily="34" charset="0"/>
              </a:rPr>
              <a:t>PriorityQueue</a:t>
            </a:r>
            <a:endParaRPr lang="en-US" sz="1400"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Map</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Set</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Stack</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Pair</a:t>
            </a:r>
            <a:endParaRPr lang="en-US"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477470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anose="020B0502040204020203" pitchFamily="34" charset="0"/>
                <a:cs typeface="Segoe UI" panose="020B0502040204020203" pitchFamily="34" charset="0"/>
              </a:rPr>
              <a:t>Something about default arrays</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99153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Linked list ( singly and doubly)</a:t>
            </a:r>
          </a:p>
        </p:txBody>
      </p:sp>
      <p:sp>
        <p:nvSpPr>
          <p:cNvPr id="3" name="Rectangle 2"/>
          <p:cNvSpPr/>
          <p:nvPr/>
        </p:nvSpPr>
        <p:spPr>
          <a:xfrm>
            <a:off x="6464234" y="3250389"/>
            <a:ext cx="6096000" cy="1200329"/>
          </a:xfrm>
          <a:prstGeom prst="rect">
            <a:avLst/>
          </a:prstGeom>
        </p:spPr>
        <p:txBody>
          <a:bodyPr>
            <a:spAutoFit/>
          </a:bodyPr>
          <a:lstStyle/>
          <a:p>
            <a:r>
              <a:rPr lang="en-US" dirty="0" smtClean="0">
                <a:latin typeface="Segoe UI" panose="020B0502040204020203" pitchFamily="34" charset="0"/>
                <a:cs typeface="Segoe UI" panose="020B0502040204020203" pitchFamily="34" charset="0"/>
              </a:rPr>
              <a:t>Browser history</a:t>
            </a:r>
          </a:p>
          <a:p>
            <a:r>
              <a:rPr lang="en-US" dirty="0" smtClean="0">
                <a:latin typeface="Segoe UI" panose="020B0502040204020203" pitchFamily="34" charset="0"/>
                <a:cs typeface="Segoe UI" panose="020B0502040204020203" pitchFamily="34" charset="0"/>
              </a:rPr>
              <a:t/>
            </a:r>
            <a:br>
              <a:rPr lang="en-US" dirty="0" smtClean="0">
                <a:latin typeface="Segoe UI" panose="020B0502040204020203" pitchFamily="34" charset="0"/>
                <a:cs typeface="Segoe UI" panose="020B0502040204020203" pitchFamily="34" charset="0"/>
              </a:rPr>
            </a:br>
            <a:r>
              <a:rPr lang="en-US" dirty="0" smtClean="0">
                <a:latin typeface="Segoe UI" panose="020B0502040204020203" pitchFamily="34" charset="0"/>
                <a:cs typeface="Segoe UI" panose="020B0502040204020203" pitchFamily="34" charset="0"/>
              </a:rPr>
              <a:t>Singly linked list element does not </a:t>
            </a:r>
            <a:r>
              <a:rPr lang="en-US" dirty="0" err="1" smtClean="0">
                <a:latin typeface="Segoe UI" panose="020B0502040204020203" pitchFamily="34" charset="0"/>
                <a:cs typeface="Segoe UI" panose="020B0502040204020203" pitchFamily="34" charset="0"/>
              </a:rPr>
              <a:t>kow</a:t>
            </a:r>
            <a:r>
              <a:rPr lang="en-US" dirty="0" smtClean="0">
                <a:latin typeface="Segoe UI" panose="020B0502040204020203" pitchFamily="34" charset="0"/>
                <a:cs typeface="Segoe UI" panose="020B0502040204020203" pitchFamily="34" charset="0"/>
              </a:rPr>
              <a:t> his </a:t>
            </a:r>
            <a:r>
              <a:rPr lang="en-US" dirty="0" err="1" smtClean="0">
                <a:latin typeface="Segoe UI" panose="020B0502040204020203" pitchFamily="34" charset="0"/>
                <a:cs typeface="Segoe UI" panose="020B0502040204020203" pitchFamily="34" charset="0"/>
              </a:rPr>
              <a:t>prev</a:t>
            </a:r>
            <a:r>
              <a:rPr lang="en-US" dirty="0" smtClean="0">
                <a:latin typeface="Segoe UI" panose="020B0502040204020203" pitchFamily="34" charset="0"/>
                <a:cs typeface="Segoe UI" panose="020B0502040204020203" pitchFamily="34" charset="0"/>
              </a:rPr>
              <a:t> element</a:t>
            </a:r>
          </a:p>
          <a:p>
            <a:r>
              <a:rPr lang="en-US" dirty="0" smtClean="0">
                <a:latin typeface="Segoe UI" panose="020B0502040204020203" pitchFamily="34" charset="0"/>
                <a:cs typeface="Segoe UI" panose="020B0502040204020203" pitchFamily="34" charset="0"/>
              </a:rPr>
              <a:t>Array[1]</a:t>
            </a:r>
            <a:endParaRPr lang="en-US" dirty="0">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329" y="1690688"/>
            <a:ext cx="4871960" cy="2055358"/>
          </a:xfrm>
          <a:prstGeom prst="rect">
            <a:avLst/>
          </a:prstGeom>
        </p:spPr>
      </p:pic>
      <p:sp>
        <p:nvSpPr>
          <p:cNvPr id="5" name="Rectangle 4"/>
          <p:cNvSpPr/>
          <p:nvPr/>
        </p:nvSpPr>
        <p:spPr>
          <a:xfrm>
            <a:off x="6672024" y="1802123"/>
            <a:ext cx="4041041" cy="646331"/>
          </a:xfrm>
          <a:prstGeom prst="rect">
            <a:avLst/>
          </a:prstGeom>
        </p:spPr>
        <p:txBody>
          <a:bodyPr wrap="square">
            <a:spAutoFit/>
          </a:bodyPr>
          <a:lstStyle/>
          <a:p>
            <a:r>
              <a:rPr lang="en-US" dirty="0">
                <a:solidFill>
                  <a:srgbClr val="FF0000"/>
                </a:solidFill>
                <a:latin typeface="Segoe UI" panose="020B0502040204020203" pitchFamily="34" charset="0"/>
                <a:cs typeface="Segoe UI" panose="020B0502040204020203" pitchFamily="34" charset="0"/>
              </a:rPr>
              <a:t>Can we show it dynamically at browser?</a:t>
            </a:r>
          </a:p>
        </p:txBody>
      </p:sp>
      <p:sp>
        <p:nvSpPr>
          <p:cNvPr id="6" name="Rectangle 5"/>
          <p:cNvSpPr/>
          <p:nvPr/>
        </p:nvSpPr>
        <p:spPr>
          <a:xfrm>
            <a:off x="1395993" y="3746046"/>
            <a:ext cx="3076254" cy="2862322"/>
          </a:xfrm>
          <a:prstGeom prst="rect">
            <a:avLst/>
          </a:prstGeom>
        </p:spPr>
        <p:txBody>
          <a:bodyPr wrap="square">
            <a:spAutoFit/>
          </a:bodyPr>
          <a:lstStyle/>
          <a:p>
            <a:r>
              <a:rPr lang="en-US" dirty="0">
                <a:latin typeface="Segoe UI" panose="020B0502040204020203" pitchFamily="34" charset="0"/>
                <a:cs typeface="Segoe UI" panose="020B0502040204020203" pitchFamily="34" charset="0"/>
              </a:rPr>
              <a:t>Main methods</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Append(next)</a:t>
            </a: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Prepend(</a:t>
            </a:r>
            <a:r>
              <a:rPr lang="en-US" dirty="0" err="1" smtClean="0">
                <a:latin typeface="Segoe UI" panose="020B0502040204020203" pitchFamily="34" charset="0"/>
                <a:cs typeface="Segoe UI" panose="020B0502040204020203" pitchFamily="34" charset="0"/>
              </a:rPr>
              <a:t>prev</a:t>
            </a:r>
            <a:r>
              <a:rPr lang="en-US" dirty="0" smtClean="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Other methods</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Size</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To array</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Search?</a:t>
            </a:r>
          </a:p>
          <a:p>
            <a:pPr marL="285750" indent="-285750">
              <a:buFont typeface="Arial" panose="020B0604020202020204" pitchFamily="34" charset="0"/>
              <a:buChar char="•"/>
            </a:pPr>
            <a:r>
              <a:rPr lang="en-US" dirty="0" err="1" smtClean="0">
                <a:latin typeface="Segoe UI" panose="020B0502040204020203" pitchFamily="34" charset="0"/>
                <a:cs typeface="Segoe UI" panose="020B0502040204020203" pitchFamily="34" charset="0"/>
              </a:rPr>
              <a:t>getLast</a:t>
            </a: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Delete node</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23530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Segoe UI" panose="020B0502040204020203" pitchFamily="34" charset="0"/>
                <a:cs typeface="Segoe UI" panose="020B0502040204020203" pitchFamily="34" charset="0"/>
              </a:rPr>
              <a:t>Stack - Queue</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838200" y="2449285"/>
            <a:ext cx="10515600" cy="3727677"/>
          </a:xfrm>
        </p:spPr>
        <p:txBody>
          <a:bodyPr>
            <a:normAutofit/>
          </a:bodyPr>
          <a:lstStyle/>
          <a:p>
            <a:pPr marL="0" indent="0">
              <a:buNone/>
            </a:pPr>
            <a:r>
              <a:rPr lang="en-US" dirty="0" smtClean="0">
                <a:latin typeface="Segoe UI" panose="020B0502040204020203" pitchFamily="34" charset="0"/>
                <a:cs typeface="Segoe UI" panose="020B0502040204020203" pitchFamily="34" charset="0"/>
              </a:rPr>
              <a:t>Main methods</a:t>
            </a:r>
          </a:p>
          <a:p>
            <a:r>
              <a:rPr lang="en-US" dirty="0" smtClean="0">
                <a:latin typeface="Segoe UI" panose="020B0502040204020203" pitchFamily="34" charset="0"/>
                <a:cs typeface="Segoe UI" panose="020B0502040204020203" pitchFamily="34" charset="0"/>
              </a:rPr>
              <a:t>Stack</a:t>
            </a:r>
            <a:r>
              <a:rPr lang="ru-RU" dirty="0" smtClean="0">
                <a:latin typeface="Segoe UI" panose="020B0502040204020203" pitchFamily="34" charset="0"/>
                <a:cs typeface="Segoe UI" panose="020B0502040204020203" pitchFamily="34" charset="0"/>
              </a:rPr>
              <a:t>()</a:t>
            </a:r>
            <a:endParaRPr lang="en-US" dirty="0" smtClean="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Push</a:t>
            </a:r>
            <a:r>
              <a:rPr lang="ru-RU" dirty="0" smtClean="0">
                <a:latin typeface="Segoe UI" panose="020B0502040204020203" pitchFamily="34" charset="0"/>
                <a:cs typeface="Segoe UI" panose="020B0502040204020203" pitchFamily="34" charset="0"/>
              </a:rPr>
              <a:t>()</a:t>
            </a:r>
            <a:endParaRPr lang="en-US" dirty="0" smtClean="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Pop</a:t>
            </a:r>
            <a:r>
              <a:rPr lang="ru-RU" dirty="0" smtClean="0">
                <a:latin typeface="Segoe UI" panose="020B0502040204020203" pitchFamily="34" charset="0"/>
                <a:cs typeface="Segoe UI" panose="020B0502040204020203" pitchFamily="34" charset="0"/>
              </a:rPr>
              <a:t>()</a:t>
            </a:r>
            <a:endParaRPr lang="en-US" dirty="0" smtClean="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Peek</a:t>
            </a:r>
            <a:r>
              <a:rPr lang="ru-RU" dirty="0" smtClean="0">
                <a:latin typeface="Segoe UI" panose="020B0502040204020203" pitchFamily="34" charset="0"/>
                <a:cs typeface="Segoe UI" panose="020B0502040204020203" pitchFamily="34" charset="0"/>
              </a:rPr>
              <a:t>()</a:t>
            </a:r>
            <a:endParaRPr lang="en-US" dirty="0" smtClean="0">
              <a:latin typeface="Segoe UI" panose="020B0502040204020203" pitchFamily="34" charset="0"/>
              <a:cs typeface="Segoe UI" panose="020B0502040204020203" pitchFamily="34" charset="0"/>
            </a:endParaRPr>
          </a:p>
          <a:p>
            <a:endParaRPr lang="ru-RU" dirty="0" smtClean="0">
              <a:latin typeface="Segoe UI" panose="020B0502040204020203" pitchFamily="34" charset="0"/>
              <a:cs typeface="Segoe UI" panose="020B0502040204020203" pitchFamily="34" charset="0"/>
            </a:endParaRPr>
          </a:p>
          <a:p>
            <a:pPr marL="0" indent="0">
              <a:buNone/>
            </a:pPr>
            <a:r>
              <a:rPr lang="en-US" dirty="0" smtClean="0">
                <a:latin typeface="Segoe UI" panose="020B0502040204020203" pitchFamily="34" charset="0"/>
                <a:cs typeface="Segoe UI" panose="020B0502040204020203" pitchFamily="34" charset="0"/>
              </a:rPr>
              <a:t>other</a:t>
            </a:r>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size</a:t>
            </a:r>
            <a:endParaRPr lang="en-US" dirty="0">
              <a:latin typeface="Segoe UI" panose="020B0502040204020203" pitchFamily="34" charset="0"/>
              <a:cs typeface="Segoe UI" panose="020B0502040204020203" pitchFamily="34" charset="0"/>
            </a:endParaRPr>
          </a:p>
        </p:txBody>
      </p:sp>
      <p:sp>
        <p:nvSpPr>
          <p:cNvPr id="4" name="Rectangle 3"/>
          <p:cNvSpPr/>
          <p:nvPr/>
        </p:nvSpPr>
        <p:spPr>
          <a:xfrm>
            <a:off x="838200" y="1578819"/>
            <a:ext cx="4667054" cy="954107"/>
          </a:xfrm>
          <a:prstGeom prst="rect">
            <a:avLst/>
          </a:prstGeom>
        </p:spPr>
        <p:txBody>
          <a:bodyPr wrap="square">
            <a:spAutoFit/>
          </a:bodyPr>
          <a:lstStyle/>
          <a:p>
            <a:r>
              <a:rPr lang="en-US" sz="2800" dirty="0" smtClean="0">
                <a:latin typeface="Segoe UI" panose="020B0502040204020203" pitchFamily="34" charset="0"/>
                <a:cs typeface="Segoe UI" panose="020B0502040204020203" pitchFamily="34" charset="0"/>
              </a:rPr>
              <a:t>Stack – FIFO - </a:t>
            </a:r>
            <a:r>
              <a:rPr lang="en-US" sz="2800" dirty="0">
                <a:latin typeface="Segoe UI" panose="020B0502040204020203" pitchFamily="34" charset="0"/>
                <a:cs typeface="Segoe UI" panose="020B0502040204020203" pitchFamily="34" charset="0"/>
              </a:rPr>
              <a:t>First-In, First-Out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5840" y="524055"/>
            <a:ext cx="4531017" cy="2682985"/>
          </a:xfrm>
          <a:prstGeom prst="rect">
            <a:avLst/>
          </a:prstGeom>
        </p:spPr>
      </p:pic>
      <p:sp>
        <p:nvSpPr>
          <p:cNvPr id="6" name="Rectangle 5"/>
          <p:cNvSpPr/>
          <p:nvPr/>
        </p:nvSpPr>
        <p:spPr>
          <a:xfrm>
            <a:off x="9104736" y="176113"/>
            <a:ext cx="784189" cy="369332"/>
          </a:xfrm>
          <a:prstGeom prst="rect">
            <a:avLst/>
          </a:prstGeom>
        </p:spPr>
        <p:txBody>
          <a:bodyPr wrap="none">
            <a:spAutoFit/>
          </a:bodyPr>
          <a:lstStyle/>
          <a:p>
            <a:r>
              <a:rPr lang="en-US" dirty="0" smtClean="0">
                <a:solidFill>
                  <a:srgbClr val="FF0000"/>
                </a:solidFill>
                <a:latin typeface="Segoe UI" panose="020B0502040204020203" pitchFamily="34" charset="0"/>
                <a:cs typeface="Segoe UI" panose="020B0502040204020203" pitchFamily="34" charset="0"/>
                <a:hlinkClick r:id="rId3"/>
              </a:rPr>
              <a:t>Visual</a:t>
            </a:r>
            <a:endParaRPr lang="en-US" dirty="0">
              <a:solidFill>
                <a:srgbClr val="FF0000"/>
              </a:solidFill>
              <a:latin typeface="Segoe UI" panose="020B0502040204020203" pitchFamily="34" charset="0"/>
              <a:cs typeface="Segoe UI" panose="020B0502040204020203" pitchFamily="34" charset="0"/>
            </a:endParaRPr>
          </a:p>
        </p:txBody>
      </p:sp>
      <p:sp>
        <p:nvSpPr>
          <p:cNvPr id="7" name="Rectangle 6"/>
          <p:cNvSpPr/>
          <p:nvPr/>
        </p:nvSpPr>
        <p:spPr>
          <a:xfrm>
            <a:off x="6255428" y="4322669"/>
            <a:ext cx="6008761" cy="369332"/>
          </a:xfrm>
          <a:prstGeom prst="rect">
            <a:avLst/>
          </a:prstGeom>
        </p:spPr>
        <p:txBody>
          <a:bodyPr wrap="none">
            <a:spAutoFit/>
          </a:bodyPr>
          <a:lstStyle/>
          <a:p>
            <a:r>
              <a:rPr lang="en-US" dirty="0" smtClean="0">
                <a:latin typeface="Segoe UI" panose="020B0502040204020203" pitchFamily="34" charset="0"/>
                <a:cs typeface="Segoe UI" panose="020B0502040204020203" pitchFamily="34" charset="0"/>
              </a:rPr>
              <a:t>For example all </a:t>
            </a:r>
            <a:r>
              <a:rPr lang="en-US" dirty="0">
                <a:latin typeface="Segoe UI" panose="020B0502040204020203" pitchFamily="34" charset="0"/>
                <a:cs typeface="Segoe UI" panose="020B0502040204020203" pitchFamily="34" charset="0"/>
              </a:rPr>
              <a:t>function calls are stored on the </a:t>
            </a:r>
            <a:r>
              <a:rPr lang="en-US" dirty="0" smtClean="0">
                <a:latin typeface="Segoe UI" panose="020B0502040204020203" pitchFamily="34" charset="0"/>
                <a:cs typeface="Segoe UI" panose="020B0502040204020203" pitchFamily="34" charset="0"/>
              </a:rPr>
              <a:t>Call Stack</a:t>
            </a:r>
            <a:r>
              <a:rPr lang="en-US" dirty="0">
                <a:latin typeface="Segoe UI" panose="020B0502040204020203" pitchFamily="34" charset="0"/>
                <a:cs typeface="Segoe UI" panose="020B0502040204020203" pitchFamily="34" charset="0"/>
              </a:rPr>
              <a:t>.</a:t>
            </a:r>
          </a:p>
        </p:txBody>
      </p:sp>
      <p:pic>
        <p:nvPicPr>
          <p:cNvPr id="8" name="Picture 7"/>
          <p:cNvPicPr>
            <a:picLocks noChangeAspect="1"/>
          </p:cNvPicPr>
          <p:nvPr/>
        </p:nvPicPr>
        <p:blipFill>
          <a:blip r:embed="rId4"/>
          <a:stretch>
            <a:fillRect/>
          </a:stretch>
        </p:blipFill>
        <p:spPr>
          <a:xfrm>
            <a:off x="9848850" y="5553075"/>
            <a:ext cx="2343150" cy="1304925"/>
          </a:xfrm>
          <a:prstGeom prst="rect">
            <a:avLst/>
          </a:prstGeom>
        </p:spPr>
      </p:pic>
    </p:spTree>
    <p:extLst>
      <p:ext uri="{BB962C8B-B14F-4D97-AF65-F5344CB8AC3E}">
        <p14:creationId xmlns:p14="http://schemas.microsoft.com/office/powerpoint/2010/main" val="2974046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5218"/>
          </a:xfrm>
        </p:spPr>
        <p:txBody>
          <a:bodyPr/>
          <a:lstStyle/>
          <a:p>
            <a:r>
              <a:rPr lang="en-US" b="1" dirty="0">
                <a:latin typeface="Segoe UI" panose="020B0502040204020203" pitchFamily="34" charset="0"/>
                <a:cs typeface="Segoe UI" panose="020B0502040204020203" pitchFamily="34" charset="0"/>
              </a:rPr>
              <a:t>Stack - Queue</a:t>
            </a:r>
            <a:endParaRPr lang="en-US" dirty="0">
              <a:latin typeface="Segoe UI" panose="020B0502040204020203" pitchFamily="34" charset="0"/>
              <a:cs typeface="Segoe UI" panose="020B0502040204020203" pitchFamily="34" charset="0"/>
            </a:endParaRPr>
          </a:p>
        </p:txBody>
      </p:sp>
      <p:sp>
        <p:nvSpPr>
          <p:cNvPr id="4" name="TextBox 3"/>
          <p:cNvSpPr txBox="1"/>
          <p:nvPr/>
        </p:nvSpPr>
        <p:spPr>
          <a:xfrm>
            <a:off x="838200" y="1110344"/>
            <a:ext cx="5260942" cy="954107"/>
          </a:xfrm>
          <a:prstGeom prst="rect">
            <a:avLst/>
          </a:prstGeom>
          <a:noFill/>
        </p:spPr>
        <p:txBody>
          <a:bodyPr wrap="square" rtlCol="0">
            <a:spAutoFit/>
          </a:bodyPr>
          <a:lstStyle/>
          <a:p>
            <a:r>
              <a:rPr lang="en-US" sz="2800" dirty="0" smtClean="0">
                <a:latin typeface="Segoe UI" panose="020B0502040204020203" pitchFamily="34" charset="0"/>
                <a:cs typeface="Segoe UI" panose="020B0502040204020203" pitchFamily="34" charset="0"/>
              </a:rPr>
              <a:t>Queue – LIFO – Last-In</a:t>
            </a:r>
            <a:r>
              <a:rPr lang="en-US" sz="2800" dirty="0">
                <a:latin typeface="Segoe UI" panose="020B0502040204020203" pitchFamily="34" charset="0"/>
                <a:cs typeface="Segoe UI" panose="020B0502040204020203" pitchFamily="34" charset="0"/>
              </a:rPr>
              <a:t>, First-Out</a:t>
            </a:r>
          </a:p>
        </p:txBody>
      </p:sp>
      <p:sp>
        <p:nvSpPr>
          <p:cNvPr id="5" name="Rectangle 4"/>
          <p:cNvSpPr/>
          <p:nvPr/>
        </p:nvSpPr>
        <p:spPr>
          <a:xfrm>
            <a:off x="838200" y="1855562"/>
            <a:ext cx="1726755" cy="1754326"/>
          </a:xfrm>
          <a:prstGeom prst="rect">
            <a:avLst/>
          </a:prstGeom>
        </p:spPr>
        <p:txBody>
          <a:bodyPr wrap="none">
            <a:spAutoFit/>
          </a:bodyPr>
          <a:lstStyle/>
          <a:p>
            <a:r>
              <a:rPr lang="en-US" dirty="0" smtClean="0">
                <a:latin typeface="Segoe UI" panose="020B0502040204020203" pitchFamily="34" charset="0"/>
                <a:cs typeface="Segoe UI" panose="020B0502040204020203" pitchFamily="34" charset="0"/>
              </a:rPr>
              <a:t>Main methods</a:t>
            </a:r>
          </a:p>
          <a:p>
            <a:pPr marL="285750" indent="-285750">
              <a:buFont typeface="Arial" panose="020B0604020202020204" pitchFamily="34" charset="0"/>
              <a:buChar char="•"/>
            </a:pPr>
            <a:r>
              <a:rPr lang="en-US" dirty="0" err="1" smtClean="0">
                <a:latin typeface="Segoe UI" panose="020B0502040204020203" pitchFamily="34" charset="0"/>
                <a:cs typeface="Segoe UI" panose="020B0502040204020203" pitchFamily="34" charset="0"/>
              </a:rPr>
              <a:t>Enqueue</a:t>
            </a:r>
            <a:endParaRPr lang="en-US"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err="1" smtClean="0">
                <a:latin typeface="Segoe UI" panose="020B0502040204020203" pitchFamily="34" charset="0"/>
                <a:cs typeface="Segoe UI" panose="020B0502040204020203" pitchFamily="34" charset="0"/>
              </a:rPr>
              <a:t>Dequeue</a:t>
            </a:r>
            <a:endParaRPr lang="en-US"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Other methods</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size</a:t>
            </a:r>
            <a:endParaRPr lang="en-US" dirty="0">
              <a:latin typeface="Segoe UI" panose="020B0502040204020203" pitchFamily="34" charset="0"/>
              <a:cs typeface="Segoe UI" panose="020B0502040204020203"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11217" y="1186259"/>
            <a:ext cx="4494228" cy="3046595"/>
          </a:xfrm>
          <a:prstGeom prst="rect">
            <a:avLst/>
          </a:prstGeom>
        </p:spPr>
      </p:pic>
      <p:sp>
        <p:nvSpPr>
          <p:cNvPr id="9" name="Rectangle 8"/>
          <p:cNvSpPr/>
          <p:nvPr/>
        </p:nvSpPr>
        <p:spPr>
          <a:xfrm>
            <a:off x="9104736" y="176113"/>
            <a:ext cx="846707" cy="369332"/>
          </a:xfrm>
          <a:prstGeom prst="rect">
            <a:avLst/>
          </a:prstGeom>
        </p:spPr>
        <p:txBody>
          <a:bodyPr wrap="none">
            <a:spAutoFit/>
          </a:bodyPr>
          <a:lstStyle/>
          <a:p>
            <a:r>
              <a:rPr lang="en-US" dirty="0" smtClean="0">
                <a:solidFill>
                  <a:srgbClr val="FF0000"/>
                </a:solidFill>
                <a:latin typeface="Segoe UI" panose="020B0502040204020203" pitchFamily="34" charset="0"/>
                <a:cs typeface="Segoe UI" panose="020B0502040204020203" pitchFamily="34" charset="0"/>
                <a:hlinkClick r:id="rId3"/>
              </a:rPr>
              <a:t>Visual</a:t>
            </a:r>
            <a:r>
              <a:rPr lang="en-US" dirty="0" smtClean="0">
                <a:solidFill>
                  <a:srgbClr val="FF0000"/>
                </a:solidFill>
                <a:latin typeface="Segoe UI" panose="020B0502040204020203" pitchFamily="34" charset="0"/>
                <a:cs typeface="Segoe UI" panose="020B0502040204020203" pitchFamily="34" charset="0"/>
              </a:rPr>
              <a:t> </a:t>
            </a:r>
            <a:endParaRPr lang="en-US" dirty="0">
              <a:solidFill>
                <a:srgbClr val="FF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944420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Segoe UI" panose="020B0502040204020203" pitchFamily="34" charset="0"/>
                <a:cs typeface="Segoe UI" panose="020B0502040204020203" pitchFamily="34" charset="0"/>
              </a:rPr>
              <a:t>Tree</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838200" y="1825625"/>
            <a:ext cx="7399564" cy="2166711"/>
          </a:xfrm>
        </p:spPr>
        <p:txBody>
          <a:bodyPr/>
          <a:lstStyle/>
          <a:p>
            <a:r>
              <a:rPr lang="en-US" dirty="0" smtClean="0">
                <a:latin typeface="Segoe UI" panose="020B0502040204020203" pitchFamily="34" charset="0"/>
                <a:cs typeface="Segoe UI" panose="020B0502040204020203" pitchFamily="34" charset="0"/>
              </a:rPr>
              <a:t>What is tree</a:t>
            </a:r>
          </a:p>
          <a:p>
            <a:r>
              <a:rPr lang="en-US" dirty="0" smtClean="0">
                <a:latin typeface="Segoe UI" panose="020B0502040204020203" pitchFamily="34" charset="0"/>
                <a:cs typeface="Segoe UI" panose="020B0502040204020203" pitchFamily="34" charset="0"/>
              </a:rPr>
              <a:t>Compare trees and lists</a:t>
            </a:r>
          </a:p>
          <a:p>
            <a:r>
              <a:rPr lang="en-US" dirty="0" smtClean="0">
                <a:latin typeface="Segoe UI" panose="020B0502040204020203" pitchFamily="34" charset="0"/>
                <a:cs typeface="Segoe UI" panose="020B0502040204020203" pitchFamily="34" charset="0"/>
              </a:rPr>
              <a:t>Difference between tree, binary tree and binary search tree</a:t>
            </a:r>
            <a:endParaRPr lang="en-US" dirty="0">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8830165" y="460466"/>
            <a:ext cx="3038856" cy="3291840"/>
          </a:xfrm>
          <a:prstGeom prst="rect">
            <a:avLst/>
          </a:prstGeom>
        </p:spPr>
      </p:pic>
      <p:sp>
        <p:nvSpPr>
          <p:cNvPr id="6" name="TextBox 5"/>
          <p:cNvSpPr txBox="1"/>
          <p:nvPr/>
        </p:nvSpPr>
        <p:spPr>
          <a:xfrm>
            <a:off x="1" y="3759382"/>
            <a:ext cx="3268980" cy="2708434"/>
          </a:xfrm>
          <a:prstGeom prst="rect">
            <a:avLst/>
          </a:prstGeom>
          <a:noFill/>
        </p:spPr>
        <p:txBody>
          <a:bodyPr wrap="square" rtlCol="0">
            <a:spAutoFit/>
          </a:bodyPr>
          <a:lstStyle/>
          <a:p>
            <a:r>
              <a:rPr lang="en-US" sz="1000" dirty="0">
                <a:latin typeface="Segoe UI" panose="020B0502040204020203" pitchFamily="34" charset="0"/>
                <a:cs typeface="Segoe UI" panose="020B0502040204020203" pitchFamily="34" charset="0"/>
              </a:rPr>
              <a:t>unlike lists, a tree element can have several child </a:t>
            </a:r>
            <a:r>
              <a:rPr lang="en-US" sz="1000" dirty="0" smtClean="0">
                <a:latin typeface="Segoe UI" panose="020B0502040204020203" pitchFamily="34" charset="0"/>
                <a:cs typeface="Segoe UI" panose="020B0502040204020203" pitchFamily="34" charset="0"/>
              </a:rPr>
              <a:t>nodes</a:t>
            </a:r>
          </a:p>
          <a:p>
            <a:r>
              <a:rPr lang="en-US" sz="1000" dirty="0" smtClean="0">
                <a:latin typeface="Segoe UI" panose="020B0502040204020203" pitchFamily="34" charset="0"/>
                <a:cs typeface="Segoe UI" panose="020B0502040204020203" pitchFamily="34" charset="0"/>
              </a:rPr>
              <a:t>Lists is linear, trees is nonlinear</a:t>
            </a:r>
          </a:p>
          <a:p>
            <a:r>
              <a:rPr lang="en-US" sz="1000" dirty="0" smtClean="0">
                <a:latin typeface="Segoe UI" panose="020B0502040204020203" pitchFamily="34" charset="0"/>
                <a:cs typeface="Segoe UI" panose="020B0502040204020203" pitchFamily="34" charset="0"/>
              </a:rPr>
              <a:t>Singly linked list is special case of tree</a:t>
            </a:r>
          </a:p>
          <a:p>
            <a:r>
              <a:rPr lang="en-US" sz="1000" dirty="0" smtClean="0">
                <a:latin typeface="Segoe UI" panose="020B0502040204020203" pitchFamily="34" charset="0"/>
                <a:cs typeface="Segoe UI" panose="020B0502040204020203" pitchFamily="34" charset="0"/>
              </a:rPr>
              <a:t>Tree node can point only child(</a:t>
            </a:r>
            <a:r>
              <a:rPr lang="en-US" sz="1000" dirty="0">
                <a:latin typeface="Segoe UI" panose="020B0502040204020203" pitchFamily="34" charset="0"/>
                <a:cs typeface="Segoe UI" panose="020B0502040204020203" pitchFamily="34" charset="0"/>
              </a:rPr>
              <a:t>parent child </a:t>
            </a:r>
            <a:r>
              <a:rPr lang="en-US" sz="1000" dirty="0" smtClean="0">
                <a:latin typeface="Segoe UI" panose="020B0502040204020203" pitchFamily="34" charset="0"/>
                <a:cs typeface="Segoe UI" panose="020B0502040204020203" pitchFamily="34" charset="0"/>
              </a:rPr>
              <a:t>relationship)</a:t>
            </a:r>
          </a:p>
          <a:p>
            <a:r>
              <a:rPr lang="en-US" sz="1000" dirty="0" smtClean="0">
                <a:latin typeface="Segoe UI" panose="020B0502040204020203" pitchFamily="34" charset="0"/>
                <a:cs typeface="Segoe UI" panose="020B0502040204020203" pitchFamily="34" charset="0"/>
              </a:rPr>
              <a:t>We can not have node pointing to sibling</a:t>
            </a:r>
          </a:p>
          <a:p>
            <a:r>
              <a:rPr lang="en-US" sz="1000" dirty="0" smtClean="0">
                <a:latin typeface="Segoe UI" panose="020B0502040204020203" pitchFamily="34" charset="0"/>
                <a:cs typeface="Segoe UI" panose="020B0502040204020203" pitchFamily="34" charset="0"/>
              </a:rPr>
              <a:t>Only one root element(top of tree)</a:t>
            </a:r>
          </a:p>
          <a:p>
            <a:r>
              <a:rPr lang="en-US" sz="1000" dirty="0" smtClean="0">
                <a:latin typeface="Segoe UI" panose="020B0502040204020203" pitchFamily="34" charset="0"/>
                <a:cs typeface="Segoe UI" panose="020B0502040204020203" pitchFamily="34" charset="0"/>
              </a:rPr>
              <a:t>___</a:t>
            </a:r>
            <a:r>
              <a:rPr lang="en-US" sz="1000" b="1" dirty="0" smtClean="0">
                <a:latin typeface="Segoe UI" panose="020B0502040204020203" pitchFamily="34" charset="0"/>
                <a:cs typeface="Segoe UI" panose="020B0502040204020203" pitchFamily="34" charset="0"/>
              </a:rPr>
              <a:t>basic </a:t>
            </a:r>
            <a:r>
              <a:rPr lang="en-US" sz="1000" b="1" dirty="0" err="1" smtClean="0">
                <a:latin typeface="Segoe UI" panose="020B0502040204020203" pitchFamily="34" charset="0"/>
                <a:cs typeface="Segoe UI" panose="020B0502040204020203" pitchFamily="34" charset="0"/>
              </a:rPr>
              <a:t>termology</a:t>
            </a:r>
            <a:endParaRPr lang="en-US" sz="1000" b="1" dirty="0" smtClean="0">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Root – the top of tree</a:t>
            </a:r>
          </a:p>
          <a:p>
            <a:r>
              <a:rPr lang="en-US" sz="1000" dirty="0" smtClean="0">
                <a:latin typeface="Segoe UI" panose="020B0502040204020203" pitchFamily="34" charset="0"/>
                <a:cs typeface="Segoe UI" panose="020B0502040204020203" pitchFamily="34" charset="0"/>
              </a:rPr>
              <a:t>Child – a node directly connected to another node when moving away from the root</a:t>
            </a:r>
          </a:p>
          <a:p>
            <a:r>
              <a:rPr lang="en-US" sz="1000" dirty="0" smtClean="0">
                <a:latin typeface="Segoe UI" panose="020B0502040204020203" pitchFamily="34" charset="0"/>
                <a:cs typeface="Segoe UI" panose="020B0502040204020203" pitchFamily="34" charset="0"/>
              </a:rPr>
              <a:t>Parent – the converse notion of a child</a:t>
            </a:r>
          </a:p>
          <a:p>
            <a:r>
              <a:rPr lang="en-US" sz="1000" dirty="0" smtClean="0">
                <a:latin typeface="Segoe UI" panose="020B0502040204020203" pitchFamily="34" charset="0"/>
                <a:cs typeface="Segoe UI" panose="020B0502040204020203" pitchFamily="34" charset="0"/>
              </a:rPr>
              <a:t>Siblings – nodes with same parents</a:t>
            </a:r>
          </a:p>
          <a:p>
            <a:r>
              <a:rPr lang="en-US" sz="1000" dirty="0" smtClean="0">
                <a:latin typeface="Segoe UI" panose="020B0502040204020203" pitchFamily="34" charset="0"/>
                <a:cs typeface="Segoe UI" panose="020B0502040204020203" pitchFamily="34" charset="0"/>
              </a:rPr>
              <a:t>Leaf a node who has no child</a:t>
            </a:r>
          </a:p>
          <a:p>
            <a:r>
              <a:rPr lang="en-US" sz="1000" dirty="0" smtClean="0">
                <a:latin typeface="Segoe UI" panose="020B0502040204020203" pitchFamily="34" charset="0"/>
                <a:cs typeface="Segoe UI" panose="020B0502040204020203" pitchFamily="34" charset="0"/>
              </a:rPr>
              <a:t>Edge – connection between one node and another(parent &lt;&gt; child)</a:t>
            </a:r>
          </a:p>
          <a:p>
            <a:endParaRPr lang="en-US" sz="1000" dirty="0">
              <a:latin typeface="Segoe UI" panose="020B0502040204020203" pitchFamily="34" charset="0"/>
              <a:cs typeface="Segoe UI" panose="020B0502040204020203" pitchFamily="34" charset="0"/>
            </a:endParaRPr>
          </a:p>
        </p:txBody>
      </p:sp>
      <p:sp>
        <p:nvSpPr>
          <p:cNvPr id="7" name="TextBox 6"/>
          <p:cNvSpPr txBox="1"/>
          <p:nvPr/>
        </p:nvSpPr>
        <p:spPr>
          <a:xfrm>
            <a:off x="6736080" y="4127273"/>
            <a:ext cx="4617720" cy="1169551"/>
          </a:xfrm>
          <a:prstGeom prst="rect">
            <a:avLst/>
          </a:prstGeom>
          <a:noFill/>
        </p:spPr>
        <p:txBody>
          <a:bodyPr wrap="square" rtlCol="0">
            <a:spAutoFit/>
          </a:bodyPr>
          <a:lstStyle/>
          <a:p>
            <a:r>
              <a:rPr lang="en-US" sz="1000" dirty="0" smtClean="0">
                <a:latin typeface="Segoe UI" panose="020B0502040204020203" pitchFamily="34" charset="0"/>
                <a:cs typeface="Segoe UI" panose="020B0502040204020203" pitchFamily="34" charset="0"/>
              </a:rPr>
              <a:t>Trees lot of </a:t>
            </a:r>
            <a:r>
              <a:rPr lang="en-US" sz="1000" dirty="0" err="1" smtClean="0">
                <a:latin typeface="Segoe UI" panose="020B0502040204020203" pitchFamily="34" charset="0"/>
                <a:cs typeface="Segoe UI" panose="020B0502040204020203" pitchFamily="34" charset="0"/>
              </a:rPr>
              <a:t>differet</a:t>
            </a:r>
            <a:r>
              <a:rPr lang="en-US" sz="1000" dirty="0" smtClean="0">
                <a:latin typeface="Segoe UI" panose="020B0502040204020203" pitchFamily="34" charset="0"/>
                <a:cs typeface="Segoe UI" panose="020B0502040204020203" pitchFamily="34" charset="0"/>
              </a:rPr>
              <a:t> examples</a:t>
            </a:r>
          </a:p>
          <a:p>
            <a:pPr marL="171450"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Html DOM</a:t>
            </a:r>
          </a:p>
          <a:p>
            <a:pPr marL="171450"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Network Routing unicast&lt;-broadcast&lt;-multicast&lt;-</a:t>
            </a:r>
            <a:r>
              <a:rPr lang="en-US" sz="1000" dirty="0" err="1" smtClean="0">
                <a:latin typeface="Segoe UI" panose="020B0502040204020203" pitchFamily="34" charset="0"/>
                <a:cs typeface="Segoe UI" panose="020B0502040204020203" pitchFamily="34" charset="0"/>
              </a:rPr>
              <a:t>anycast</a:t>
            </a:r>
            <a:r>
              <a:rPr lang="en-US" sz="1000" dirty="0" smtClean="0">
                <a:latin typeface="Segoe UI" panose="020B0502040204020203" pitchFamily="34" charset="0"/>
                <a:cs typeface="Segoe UI" panose="020B0502040204020203" pitchFamily="34" charset="0"/>
              </a:rPr>
              <a:t>&lt;-</a:t>
            </a:r>
            <a:r>
              <a:rPr lang="en-US" sz="1000" dirty="0" err="1" smtClean="0">
                <a:latin typeface="Segoe UI" panose="020B0502040204020203" pitchFamily="34" charset="0"/>
                <a:cs typeface="Segoe UI" panose="020B0502040204020203" pitchFamily="34" charset="0"/>
              </a:rPr>
              <a:t>geocast</a:t>
            </a:r>
            <a:endParaRPr lang="en-US" sz="1000" dirty="0" smtClean="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Folder structure</a:t>
            </a:r>
          </a:p>
          <a:p>
            <a:pPr marL="171450"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JSON</a:t>
            </a:r>
          </a:p>
          <a:p>
            <a:pPr marL="171450" indent="-171450">
              <a:buFont typeface="Arial" panose="020B0604020202020204" pitchFamily="34" charset="0"/>
              <a:buChar char="•"/>
            </a:pPr>
            <a:r>
              <a:rPr lang="en-US" sz="1000" dirty="0" smtClean="0">
                <a:solidFill>
                  <a:srgbClr val="FF0000"/>
                </a:solidFill>
                <a:latin typeface="Segoe UI" panose="020B0502040204020203" pitchFamily="34" charset="0"/>
                <a:cs typeface="Segoe UI" panose="020B0502040204020203" pitchFamily="34" charset="0"/>
              </a:rPr>
              <a:t>more</a:t>
            </a:r>
          </a:p>
          <a:p>
            <a:pPr marL="171450" indent="-171450">
              <a:buFont typeface="Arial" panose="020B0604020202020204" pitchFamily="34" charset="0"/>
              <a:buChar char="•"/>
            </a:pPr>
            <a:endParaRPr lang="en-US" sz="1000" dirty="0" smtClean="0">
              <a:latin typeface="Segoe UI" panose="020B0502040204020203" pitchFamily="34" charset="0"/>
              <a:cs typeface="Segoe UI" panose="020B0502040204020203" pitchFamily="34" charset="0"/>
            </a:endParaRPr>
          </a:p>
        </p:txBody>
      </p:sp>
      <p:sp>
        <p:nvSpPr>
          <p:cNvPr id="8" name="TextBox 7"/>
          <p:cNvSpPr txBox="1"/>
          <p:nvPr/>
        </p:nvSpPr>
        <p:spPr>
          <a:xfrm>
            <a:off x="3268981" y="4922520"/>
            <a:ext cx="2964179" cy="923330"/>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Trees</a:t>
            </a:r>
          </a:p>
          <a:p>
            <a:r>
              <a:rPr lang="en-US" dirty="0" smtClean="0">
                <a:latin typeface="Segoe UI" panose="020B0502040204020203" pitchFamily="34" charset="0"/>
                <a:cs typeface="Segoe UI" panose="020B0502040204020203" pitchFamily="34" charset="0"/>
              </a:rPr>
              <a:t>_Binary trees</a:t>
            </a:r>
            <a:br>
              <a:rPr lang="en-US" dirty="0" smtClean="0">
                <a:latin typeface="Segoe UI" panose="020B0502040204020203" pitchFamily="34" charset="0"/>
                <a:cs typeface="Segoe UI" panose="020B0502040204020203" pitchFamily="34" charset="0"/>
              </a:rPr>
            </a:br>
            <a:r>
              <a:rPr lang="en-US" dirty="0" smtClean="0">
                <a:latin typeface="Segoe UI" panose="020B0502040204020203" pitchFamily="34" charset="0"/>
                <a:cs typeface="Segoe UI" panose="020B0502040204020203" pitchFamily="34" charset="0"/>
              </a:rPr>
              <a:t>__Binary search trees</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817445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3325784" cy="320675"/>
          </a:xfrm>
        </p:spPr>
        <p:txBody>
          <a:bodyPr>
            <a:normAutofit fontScale="90000"/>
          </a:bodyPr>
          <a:lstStyle/>
          <a:p>
            <a:r>
              <a:rPr lang="en-US" sz="3200" b="1" dirty="0">
                <a:latin typeface="Segoe UI" panose="020B0502040204020203" pitchFamily="34" charset="0"/>
                <a:cs typeface="Segoe UI" panose="020B0502040204020203" pitchFamily="34" charset="0"/>
              </a:rPr>
              <a:t>Binary </a:t>
            </a:r>
            <a:r>
              <a:rPr lang="en-US" sz="3200" b="1" dirty="0" smtClean="0">
                <a:latin typeface="Segoe UI" panose="020B0502040204020203" pitchFamily="34" charset="0"/>
                <a:cs typeface="Segoe UI" panose="020B0502040204020203" pitchFamily="34" charset="0"/>
              </a:rPr>
              <a:t>search tree </a:t>
            </a:r>
            <a:endParaRPr lang="en-US" sz="3200" dirty="0">
              <a:latin typeface="Segoe UI" panose="020B0502040204020203" pitchFamily="34" charset="0"/>
              <a:cs typeface="Segoe UI" panose="020B0502040204020203" pitchFamily="34" charset="0"/>
            </a:endParaRPr>
          </a:p>
        </p:txBody>
      </p:sp>
      <p:sp>
        <p:nvSpPr>
          <p:cNvPr id="10" name="TextBox 9"/>
          <p:cNvSpPr txBox="1"/>
          <p:nvPr/>
        </p:nvSpPr>
        <p:spPr>
          <a:xfrm>
            <a:off x="441960" y="906780"/>
            <a:ext cx="3802380" cy="3939540"/>
          </a:xfrm>
          <a:prstGeom prst="rect">
            <a:avLst/>
          </a:prstGeom>
          <a:noFill/>
        </p:spPr>
        <p:txBody>
          <a:bodyPr wrap="square" rtlCol="0">
            <a:spAutoFit/>
          </a:bodyPr>
          <a:lstStyle/>
          <a:p>
            <a:r>
              <a:rPr lang="en-US" sz="1000" dirty="0" smtClean="0">
                <a:latin typeface="Segoe UI" panose="020B0502040204020203" pitchFamily="34" charset="0"/>
                <a:cs typeface="Segoe UI" panose="020B0502040204020203" pitchFamily="34" charset="0"/>
              </a:rPr>
              <a:t>Generic tree </a:t>
            </a:r>
          </a:p>
          <a:p>
            <a:r>
              <a:rPr lang="en-US" sz="1000" dirty="0" smtClean="0">
                <a:latin typeface="Segoe UI" panose="020B0502040204020203" pitchFamily="34" charset="0"/>
                <a:cs typeface="Segoe UI" panose="020B0502040204020203" pitchFamily="34" charset="0"/>
              </a:rPr>
              <a:t>_each node can has any child</a:t>
            </a:r>
          </a:p>
          <a:p>
            <a:r>
              <a:rPr lang="en-US" sz="1000" dirty="0" smtClean="0">
                <a:latin typeface="Segoe UI" panose="020B0502040204020203" pitchFamily="34" charset="0"/>
                <a:cs typeface="Segoe UI" panose="020B0502040204020203" pitchFamily="34" charset="0"/>
              </a:rPr>
              <a:t>Binary tree</a:t>
            </a:r>
          </a:p>
          <a:p>
            <a:r>
              <a:rPr lang="en-US" sz="1000" dirty="0" smtClean="0">
                <a:latin typeface="Segoe UI" panose="020B0502040204020203" pitchFamily="34" charset="0"/>
                <a:cs typeface="Segoe UI" panose="020B0502040204020203" pitchFamily="34" charset="0"/>
              </a:rPr>
              <a:t>_each node can has max 2 child</a:t>
            </a:r>
          </a:p>
          <a:p>
            <a:endParaRPr lang="en-US" sz="1000" dirty="0">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BST</a:t>
            </a:r>
          </a:p>
          <a:p>
            <a:r>
              <a:rPr lang="en-US" sz="1000" dirty="0" smtClean="0">
                <a:latin typeface="Segoe UI" panose="020B0502040204020203" pitchFamily="34" charset="0"/>
                <a:cs typeface="Segoe UI" panose="020B0502040204020203" pitchFamily="34" charset="0"/>
              </a:rPr>
              <a:t>Less than parent located to left | more than parent located to right</a:t>
            </a:r>
          </a:p>
          <a:p>
            <a:r>
              <a:rPr lang="en-US" sz="1000" dirty="0" smtClean="0">
                <a:latin typeface="Segoe UI" panose="020B0502040204020203" pitchFamily="34" charset="0"/>
                <a:cs typeface="Segoe UI" panose="020B0502040204020203" pitchFamily="34" charset="0"/>
              </a:rPr>
              <a:t>And repeat it to each child</a:t>
            </a:r>
          </a:p>
          <a:p>
            <a:endParaRPr lang="en-US" sz="1000" dirty="0">
              <a:latin typeface="Segoe UI" panose="020B0502040204020203" pitchFamily="34" charset="0"/>
              <a:cs typeface="Segoe UI" panose="020B0502040204020203" pitchFamily="34" charset="0"/>
            </a:endParaRPr>
          </a:p>
          <a:p>
            <a:r>
              <a:rPr lang="en-US" sz="1000" dirty="0">
                <a:latin typeface="Segoe UI" panose="020B0502040204020203" pitchFamily="34" charset="0"/>
                <a:cs typeface="Segoe UI" panose="020B0502040204020203" pitchFamily="34" charset="0"/>
              </a:rPr>
              <a:t>Every node to the left of a parent node is </a:t>
            </a:r>
            <a:r>
              <a:rPr lang="en-US" sz="1000" dirty="0" smtClean="0">
                <a:latin typeface="Segoe UI" panose="020B0502040204020203" pitchFamily="34" charset="0"/>
                <a:cs typeface="Segoe UI" panose="020B0502040204020203" pitchFamily="34" charset="0"/>
              </a:rPr>
              <a:t>always </a:t>
            </a:r>
            <a:r>
              <a:rPr lang="en-US" sz="1000" dirty="0">
                <a:latin typeface="Segoe UI" panose="020B0502040204020203" pitchFamily="34" charset="0"/>
                <a:cs typeface="Segoe UI" panose="020B0502040204020203" pitchFamily="34" charset="0"/>
              </a:rPr>
              <a:t>less than the parent</a:t>
            </a:r>
          </a:p>
          <a:p>
            <a:r>
              <a:rPr lang="en-US" sz="1000" dirty="0">
                <a:latin typeface="Segoe UI" panose="020B0502040204020203" pitchFamily="34" charset="0"/>
                <a:cs typeface="Segoe UI" panose="020B0502040204020203" pitchFamily="34" charset="0"/>
              </a:rPr>
              <a:t>Every node to the </a:t>
            </a:r>
            <a:r>
              <a:rPr lang="en-US" sz="1000" dirty="0" smtClean="0">
                <a:latin typeface="Segoe UI" panose="020B0502040204020203" pitchFamily="34" charset="0"/>
                <a:cs typeface="Segoe UI" panose="020B0502040204020203" pitchFamily="34" charset="0"/>
              </a:rPr>
              <a:t>right </a:t>
            </a:r>
            <a:r>
              <a:rPr lang="en-US" sz="1000" dirty="0">
                <a:latin typeface="Segoe UI" panose="020B0502040204020203" pitchFamily="34" charset="0"/>
                <a:cs typeface="Segoe UI" panose="020B0502040204020203" pitchFamily="34" charset="0"/>
              </a:rPr>
              <a:t>of a parent node is </a:t>
            </a:r>
            <a:r>
              <a:rPr lang="en-US" sz="1000" dirty="0" smtClean="0">
                <a:latin typeface="Segoe UI" panose="020B0502040204020203" pitchFamily="34" charset="0"/>
                <a:cs typeface="Segoe UI" panose="020B0502040204020203" pitchFamily="34" charset="0"/>
              </a:rPr>
              <a:t>always greater </a:t>
            </a:r>
            <a:r>
              <a:rPr lang="en-US" sz="1000" dirty="0">
                <a:latin typeface="Segoe UI" panose="020B0502040204020203" pitchFamily="34" charset="0"/>
                <a:cs typeface="Segoe UI" panose="020B0502040204020203" pitchFamily="34" charset="0"/>
              </a:rPr>
              <a:t>than the </a:t>
            </a:r>
            <a:r>
              <a:rPr lang="en-US" sz="1000" dirty="0" smtClean="0">
                <a:latin typeface="Segoe UI" panose="020B0502040204020203" pitchFamily="34" charset="0"/>
                <a:cs typeface="Segoe UI" panose="020B0502040204020203" pitchFamily="34" charset="0"/>
              </a:rPr>
              <a:t>parent</a:t>
            </a:r>
          </a:p>
          <a:p>
            <a:endParaRPr lang="en-US" sz="1000" dirty="0" smtClean="0">
              <a:latin typeface="Segoe UI" panose="020B0502040204020203" pitchFamily="34" charset="0"/>
              <a:cs typeface="Segoe UI" panose="020B0502040204020203" pitchFamily="34" charset="0"/>
            </a:endParaRPr>
          </a:p>
          <a:p>
            <a:endParaRPr lang="en-US" sz="1000" dirty="0" smtClean="0">
              <a:latin typeface="Segoe UI" panose="020B0502040204020203" pitchFamily="34" charset="0"/>
              <a:cs typeface="Segoe UI" panose="020B0502040204020203" pitchFamily="34" charset="0"/>
            </a:endParaRPr>
          </a:p>
          <a:p>
            <a:endParaRPr lang="en-US" sz="1000" dirty="0">
              <a:latin typeface="Segoe UI" panose="020B0502040204020203" pitchFamily="34" charset="0"/>
              <a:cs typeface="Segoe UI" panose="020B0502040204020203" pitchFamily="34" charset="0"/>
            </a:endParaRPr>
          </a:p>
          <a:p>
            <a:endParaRPr lang="en-US" sz="1000" dirty="0" smtClean="0">
              <a:latin typeface="Segoe UI" panose="020B0502040204020203" pitchFamily="34" charset="0"/>
              <a:cs typeface="Segoe UI" panose="020B0502040204020203" pitchFamily="34" charset="0"/>
            </a:endParaRPr>
          </a:p>
          <a:p>
            <a:endParaRPr lang="en-US" sz="1000" dirty="0">
              <a:latin typeface="Segoe UI" panose="020B0502040204020203" pitchFamily="34" charset="0"/>
              <a:cs typeface="Segoe UI" panose="020B0502040204020203" pitchFamily="34" charset="0"/>
            </a:endParaRPr>
          </a:p>
          <a:p>
            <a:endParaRPr lang="en-US" sz="1000" dirty="0" smtClean="0">
              <a:latin typeface="Segoe UI" panose="020B0502040204020203" pitchFamily="34" charset="0"/>
              <a:cs typeface="Segoe UI" panose="020B0502040204020203" pitchFamily="34" charset="0"/>
            </a:endParaRPr>
          </a:p>
          <a:p>
            <a:endParaRPr lang="en-US" sz="1000" dirty="0">
              <a:latin typeface="Segoe UI" panose="020B0502040204020203" pitchFamily="34" charset="0"/>
              <a:cs typeface="Segoe UI" panose="020B0502040204020203" pitchFamily="34" charset="0"/>
            </a:endParaRPr>
          </a:p>
          <a:p>
            <a:endParaRPr lang="en-US" sz="1000" dirty="0" smtClean="0">
              <a:latin typeface="Segoe UI" panose="020B0502040204020203" pitchFamily="34" charset="0"/>
              <a:cs typeface="Segoe UI" panose="020B0502040204020203" pitchFamily="34" charset="0"/>
            </a:endParaRPr>
          </a:p>
          <a:p>
            <a:r>
              <a:rPr lang="en-US" sz="1000" dirty="0" smtClean="0">
                <a:solidFill>
                  <a:schemeClr val="accent6"/>
                </a:solidFill>
                <a:latin typeface="Segoe UI" panose="020B0502040204020203" pitchFamily="34" charset="0"/>
                <a:cs typeface="Segoe UI" panose="020B0502040204020203" pitchFamily="34" charset="0"/>
              </a:rPr>
              <a:t>Why this used??</a:t>
            </a:r>
          </a:p>
          <a:p>
            <a:r>
              <a:rPr lang="en-US" sz="1000" dirty="0" smtClean="0">
                <a:solidFill>
                  <a:schemeClr val="accent6"/>
                </a:solidFill>
                <a:latin typeface="Segoe UI" panose="020B0502040204020203" pitchFamily="34" charset="0"/>
                <a:cs typeface="Segoe UI" panose="020B0502040204020203" pitchFamily="34" charset="0"/>
              </a:rPr>
              <a:t>Search Speed (THIS IN LAST PAGE)</a:t>
            </a:r>
          </a:p>
          <a:p>
            <a:endParaRPr lang="en-US" sz="1000" dirty="0" smtClean="0">
              <a:solidFill>
                <a:schemeClr val="accent6"/>
              </a:solidFill>
              <a:latin typeface="Segoe UI" panose="020B0502040204020203" pitchFamily="34" charset="0"/>
              <a:cs typeface="Segoe UI" panose="020B0502040204020203" pitchFamily="34" charset="0"/>
            </a:endParaRPr>
          </a:p>
        </p:txBody>
      </p:sp>
      <p:sp>
        <p:nvSpPr>
          <p:cNvPr id="2" name="Rectangle 1"/>
          <p:cNvSpPr/>
          <p:nvPr/>
        </p:nvSpPr>
        <p:spPr>
          <a:xfrm>
            <a:off x="681912" y="5137728"/>
            <a:ext cx="1495153" cy="369332"/>
          </a:xfrm>
          <a:prstGeom prst="rect">
            <a:avLst/>
          </a:prstGeom>
        </p:spPr>
        <p:txBody>
          <a:bodyPr wrap="none">
            <a:spAutoFit/>
          </a:bodyPr>
          <a:lstStyle/>
          <a:p>
            <a:r>
              <a:rPr lang="en-US" dirty="0" smtClean="0">
                <a:latin typeface="Segoe UI" panose="020B0502040204020203" pitchFamily="34" charset="0"/>
                <a:cs typeface="Segoe UI" panose="020B0502040204020203" pitchFamily="34" charset="0"/>
              </a:rPr>
              <a:t>BST – no BTS</a:t>
            </a:r>
            <a:endParaRPr lang="en-US" dirty="0">
              <a:latin typeface="Segoe UI" panose="020B0502040204020203" pitchFamily="34" charset="0"/>
              <a:cs typeface="Segoe UI" panose="020B0502040204020203"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7900" y="2194503"/>
            <a:ext cx="6134100" cy="2943225"/>
          </a:xfrm>
          <a:prstGeom prst="rect">
            <a:avLst/>
          </a:prstGeom>
        </p:spPr>
      </p:pic>
    </p:spTree>
    <p:extLst>
      <p:ext uri="{BB962C8B-B14F-4D97-AF65-F5344CB8AC3E}">
        <p14:creationId xmlns:p14="http://schemas.microsoft.com/office/powerpoint/2010/main" val="35165333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3299254" cy="320675"/>
          </a:xfrm>
        </p:spPr>
        <p:txBody>
          <a:bodyPr>
            <a:normAutofit fontScale="90000"/>
          </a:bodyPr>
          <a:lstStyle/>
          <a:p>
            <a:r>
              <a:rPr lang="en-US" sz="3200" b="1" dirty="0">
                <a:latin typeface="Segoe UI" panose="020B0502040204020203" pitchFamily="34" charset="0"/>
                <a:cs typeface="Segoe UI" panose="020B0502040204020203" pitchFamily="34" charset="0"/>
              </a:rPr>
              <a:t>Binary </a:t>
            </a:r>
            <a:r>
              <a:rPr lang="en-US" sz="3200" b="1" dirty="0" smtClean="0">
                <a:latin typeface="Segoe UI" panose="020B0502040204020203" pitchFamily="34" charset="0"/>
                <a:cs typeface="Segoe UI" panose="020B0502040204020203" pitchFamily="34" charset="0"/>
              </a:rPr>
              <a:t>search tree</a:t>
            </a:r>
            <a:endParaRPr lang="en-US" sz="3200" dirty="0">
              <a:latin typeface="Segoe UI" panose="020B0502040204020203" pitchFamily="34" charset="0"/>
              <a:cs typeface="Segoe UI" panose="020B0502040204020203" pitchFamily="34" charset="0"/>
            </a:endParaRPr>
          </a:p>
        </p:txBody>
      </p:sp>
      <p:sp>
        <p:nvSpPr>
          <p:cNvPr id="10" name="TextBox 9"/>
          <p:cNvSpPr txBox="1"/>
          <p:nvPr/>
        </p:nvSpPr>
        <p:spPr>
          <a:xfrm>
            <a:off x="441960" y="906780"/>
            <a:ext cx="3802380" cy="3170099"/>
          </a:xfrm>
          <a:prstGeom prst="rect">
            <a:avLst/>
          </a:prstGeom>
          <a:noFill/>
        </p:spPr>
        <p:txBody>
          <a:bodyPr wrap="square" rtlCol="0">
            <a:spAutoFit/>
          </a:bodyPr>
          <a:lstStyle/>
          <a:p>
            <a:r>
              <a:rPr lang="en-US" sz="1000" dirty="0" smtClean="0">
                <a:latin typeface="Segoe UI" panose="020B0502040204020203" pitchFamily="34" charset="0"/>
                <a:cs typeface="Segoe UI" panose="020B0502040204020203" pitchFamily="34" charset="0"/>
              </a:rPr>
              <a:t>Inserting a Node</a:t>
            </a:r>
          </a:p>
          <a:p>
            <a:endParaRPr lang="en-US" sz="1000"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Start at the root</a:t>
            </a:r>
          </a:p>
          <a:p>
            <a:pPr marL="628650" lvl="1"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Check if there is the root, if not- the root now becomes that new node</a:t>
            </a:r>
          </a:p>
          <a:p>
            <a:pPr marL="628650" lvl="1"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If there is a root, check if value of the new node is greater than or less than the value of the root</a:t>
            </a:r>
          </a:p>
          <a:p>
            <a:pPr marL="628650" lvl="1"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it is </a:t>
            </a:r>
            <a:r>
              <a:rPr lang="en-US" sz="1000" dirty="0" smtClean="0">
                <a:latin typeface="Segoe UI" panose="020B0502040204020203" pitchFamily="34" charset="0"/>
                <a:cs typeface="Segoe UI" panose="020B0502040204020203" pitchFamily="34" charset="0"/>
              </a:rPr>
              <a:t>greater</a:t>
            </a:r>
            <a:endParaRPr lang="en-US" sz="1000" dirty="0">
              <a:latin typeface="Segoe UI" panose="020B0502040204020203" pitchFamily="34" charset="0"/>
              <a:cs typeface="Segoe UI" panose="020B0502040204020203" pitchFamily="34" charset="0"/>
            </a:endParaRPr>
          </a:p>
          <a:p>
            <a:pPr marL="1085850" lvl="2"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Check to see if there is a node to the right</a:t>
            </a:r>
          </a:p>
          <a:p>
            <a:pPr marL="1543050" lvl="3"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there is – move to that node and repeat these steps</a:t>
            </a:r>
          </a:p>
          <a:p>
            <a:pPr marL="1543050" lvl="3"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there is not, add that node as the right </a:t>
            </a:r>
            <a:r>
              <a:rPr lang="en-US" sz="1000" dirty="0" smtClean="0">
                <a:latin typeface="Segoe UI" panose="020B0502040204020203" pitchFamily="34" charset="0"/>
                <a:cs typeface="Segoe UI" panose="020B0502040204020203" pitchFamily="34" charset="0"/>
              </a:rPr>
              <a:t>property</a:t>
            </a:r>
          </a:p>
          <a:p>
            <a:pPr marL="628650" lvl="1"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it is </a:t>
            </a:r>
            <a:r>
              <a:rPr lang="en-US" sz="1000" dirty="0" smtClean="0">
                <a:latin typeface="Segoe UI" panose="020B0502040204020203" pitchFamily="34" charset="0"/>
                <a:cs typeface="Segoe UI" panose="020B0502040204020203" pitchFamily="34" charset="0"/>
              </a:rPr>
              <a:t>less</a:t>
            </a:r>
            <a:endParaRPr lang="en-US" sz="1000" dirty="0">
              <a:latin typeface="Segoe UI" panose="020B0502040204020203" pitchFamily="34" charset="0"/>
              <a:cs typeface="Segoe UI" panose="020B0502040204020203" pitchFamily="34" charset="0"/>
            </a:endParaRPr>
          </a:p>
          <a:p>
            <a:pPr marL="1085850" lvl="2"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Check to see if there is a node to the </a:t>
            </a:r>
            <a:r>
              <a:rPr lang="en-US" sz="1000" dirty="0" smtClean="0">
                <a:latin typeface="Segoe UI" panose="020B0502040204020203" pitchFamily="34" charset="0"/>
                <a:cs typeface="Segoe UI" panose="020B0502040204020203" pitchFamily="34" charset="0"/>
              </a:rPr>
              <a:t>left</a:t>
            </a:r>
            <a:endParaRPr lang="en-US" sz="1000" dirty="0">
              <a:latin typeface="Segoe UI" panose="020B0502040204020203" pitchFamily="34" charset="0"/>
              <a:cs typeface="Segoe UI" panose="020B0502040204020203" pitchFamily="34" charset="0"/>
            </a:endParaRPr>
          </a:p>
          <a:p>
            <a:pPr marL="1543050" lvl="3"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there is – move to that node and repeat these steps</a:t>
            </a:r>
          </a:p>
          <a:p>
            <a:pPr marL="1543050" lvl="3"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there is not, add that node as the </a:t>
            </a:r>
            <a:r>
              <a:rPr lang="en-US" sz="1000" dirty="0" smtClean="0">
                <a:latin typeface="Segoe UI" panose="020B0502040204020203" pitchFamily="34" charset="0"/>
                <a:cs typeface="Segoe UI" panose="020B0502040204020203" pitchFamily="34" charset="0"/>
              </a:rPr>
              <a:t>left </a:t>
            </a:r>
            <a:r>
              <a:rPr lang="en-US" sz="1000" dirty="0">
                <a:latin typeface="Segoe UI" panose="020B0502040204020203" pitchFamily="34" charset="0"/>
                <a:cs typeface="Segoe UI" panose="020B0502040204020203" pitchFamily="34" charset="0"/>
              </a:rPr>
              <a:t>property</a:t>
            </a:r>
          </a:p>
          <a:p>
            <a:pPr marL="628650" lvl="1" indent="-171450">
              <a:buFont typeface="Arial" panose="020B0604020202020204" pitchFamily="34" charset="0"/>
              <a:buChar char="•"/>
            </a:pPr>
            <a:endParaRPr lang="en-US" sz="1000" dirty="0">
              <a:latin typeface="Segoe UI" panose="020B0502040204020203" pitchFamily="34" charset="0"/>
              <a:cs typeface="Segoe UI" panose="020B0502040204020203" pitchFamily="34" charset="0"/>
            </a:endParaRPr>
          </a:p>
        </p:txBody>
      </p:sp>
      <p:sp>
        <p:nvSpPr>
          <p:cNvPr id="3" name="Rectangle 2"/>
          <p:cNvSpPr/>
          <p:nvPr/>
        </p:nvSpPr>
        <p:spPr>
          <a:xfrm>
            <a:off x="5326302" y="3244334"/>
            <a:ext cx="4966039" cy="646331"/>
          </a:xfrm>
          <a:prstGeom prst="rect">
            <a:avLst/>
          </a:prstGeom>
        </p:spPr>
        <p:txBody>
          <a:bodyPr wrap="none">
            <a:spAutoFit/>
          </a:bodyPr>
          <a:lstStyle/>
          <a:p>
            <a:r>
              <a:rPr lang="en-US" dirty="0" err="1" smtClean="0">
                <a:latin typeface="Segoe UI" panose="020B0502040204020203" pitchFamily="34" charset="0"/>
                <a:cs typeface="Segoe UI" panose="020B0502040204020203" pitchFamily="34" charset="0"/>
              </a:rPr>
              <a:t>Dublikati</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momenty</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karanc</a:t>
            </a:r>
            <a:r>
              <a:rPr lang="en-US" dirty="0" smtClean="0">
                <a:latin typeface="Segoe UI" panose="020B0502040204020203" pitchFamily="34" charset="0"/>
                <a:cs typeface="Segoe UI" panose="020B0502040204020203" pitchFamily="34" charset="0"/>
              </a:rPr>
              <a:t> index </a:t>
            </a:r>
            <a:r>
              <a:rPr lang="en-US" dirty="0" err="1" smtClean="0">
                <a:latin typeface="Segoe UI" panose="020B0502040204020203" pitchFamily="34" charset="0"/>
                <a:cs typeface="Segoe UI" panose="020B0502040204020203" pitchFamily="34" charset="0"/>
              </a:rPr>
              <a:t>avelacnenq</a:t>
            </a:r>
            <a:r>
              <a:rPr lang="en-US" dirty="0" smtClean="0">
                <a:latin typeface="Segoe UI" panose="020B0502040204020203" pitchFamily="34" charset="0"/>
                <a:cs typeface="Segoe UI" panose="020B0502040204020203" pitchFamily="34" charset="0"/>
              </a:rPr>
              <a:t>, </a:t>
            </a:r>
          </a:p>
          <a:p>
            <a:r>
              <a:rPr lang="en-US" dirty="0" err="1" smtClean="0">
                <a:latin typeface="Segoe UI" panose="020B0502040204020203" pitchFamily="34" charset="0"/>
                <a:cs typeface="Segoe UI" panose="020B0502040204020203" pitchFamily="34" charset="0"/>
              </a:rPr>
              <a:t>ete</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petq</a:t>
            </a:r>
            <a:r>
              <a:rPr lang="en-US" dirty="0" smtClean="0">
                <a:latin typeface="Segoe UI" panose="020B0502040204020203" pitchFamily="34" charset="0"/>
                <a:cs typeface="Segoe UI" panose="020B0502040204020203" pitchFamily="34" charset="0"/>
              </a:rPr>
              <a:t> a </a:t>
            </a:r>
            <a:r>
              <a:rPr lang="en-US" dirty="0" err="1" smtClean="0">
                <a:latin typeface="Segoe UI" panose="020B0502040204020203" pitchFamily="34" charset="0"/>
                <a:cs typeface="Segoe UI" panose="020B0502040204020203" pitchFamily="34" charset="0"/>
              </a:rPr>
              <a:t>imananq</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qani</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angam</a:t>
            </a:r>
            <a:r>
              <a:rPr lang="en-US" dirty="0" smtClean="0">
                <a:latin typeface="Segoe UI" panose="020B0502040204020203" pitchFamily="34" charset="0"/>
                <a:cs typeface="Segoe UI" panose="020B0502040204020203" pitchFamily="34" charset="0"/>
              </a:rPr>
              <a:t> a </a:t>
            </a:r>
            <a:r>
              <a:rPr lang="en-US" dirty="0" err="1" smtClean="0">
                <a:latin typeface="Segoe UI" panose="020B0502040204020203" pitchFamily="34" charset="0"/>
                <a:cs typeface="Segoe UI" panose="020B0502040204020203" pitchFamily="34" charset="0"/>
              </a:rPr>
              <a:t>krknvum</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tivy</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14155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a:latin typeface="Nirmala UI" panose="020B0502040204020203" pitchFamily="34" charset="0"/>
                <a:ea typeface="Nirmala UI" panose="020B0502040204020203" pitchFamily="34" charset="0"/>
                <a:cs typeface="Nirmala UI" panose="020B0502040204020203" pitchFamily="34" charset="0"/>
              </a:rPr>
              <a:t>Introduction to Algorithms</a:t>
            </a:r>
            <a:endParaRPr dirty="0">
              <a:latin typeface="Nirmala UI" panose="020B0502040204020203" pitchFamily="34" charset="0"/>
              <a:ea typeface="Nirmala UI" panose="020B0502040204020203" pitchFamily="34" charset="0"/>
              <a:cs typeface="Nirmala UI" panose="020B0502040204020203" pitchFamily="34" charset="0"/>
            </a:endParaRPr>
          </a:p>
        </p:txBody>
      </p:sp>
      <p:sp>
        <p:nvSpPr>
          <p:cNvPr id="84" name="Google Shape;84;p13"/>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p>
            <a:pPr marL="0" lvl="0" indent="0">
              <a:spcBef>
                <a:spcPts val="1067"/>
              </a:spcBef>
              <a:buClr>
                <a:schemeClr val="dk1"/>
              </a:buClr>
              <a:buSzPts val="1100"/>
              <a:buNone/>
            </a:pPr>
            <a:r>
              <a:rPr lang="en-US" altLang="ru-RU" sz="1600" b="1" dirty="0" smtClean="0">
                <a:latin typeface="Nirmala UI" panose="020B0502040204020203" pitchFamily="34" charset="0"/>
                <a:ea typeface="Nirmala UI" panose="020B0502040204020203" pitchFamily="34" charset="0"/>
                <a:cs typeface="Nirmala UI" panose="020B0502040204020203" pitchFamily="34" charset="0"/>
              </a:rPr>
              <a:t>Algorithm</a:t>
            </a:r>
            <a:r>
              <a:rPr lang="en-US" altLang="ru-RU" sz="1600" dirty="0" smtClean="0">
                <a:latin typeface="Nirmala UI" panose="020B0502040204020203" pitchFamily="34" charset="0"/>
                <a:ea typeface="Nirmala UI" panose="020B0502040204020203" pitchFamily="34" charset="0"/>
                <a:cs typeface="Nirmala UI" panose="020B0502040204020203" pitchFamily="34" charset="0"/>
              </a:rPr>
              <a:t> </a:t>
            </a:r>
            <a:r>
              <a:rPr lang="en-US" altLang="ru-RU" sz="1600" dirty="0">
                <a:latin typeface="Nirmala UI" panose="020B0502040204020203" pitchFamily="34" charset="0"/>
                <a:ea typeface="Nirmala UI" panose="020B0502040204020203" pitchFamily="34" charset="0"/>
                <a:cs typeface="Nirmala UI" panose="020B0502040204020203" pitchFamily="34" charset="0"/>
              </a:rPr>
              <a:t>is a finite sequence of well-defined, computer-implementable instructions, typically to solve a class of problems or to perform a </a:t>
            </a:r>
            <a:r>
              <a:rPr lang="en-US" altLang="ru-RU" sz="1600" dirty="0" smtClean="0">
                <a:latin typeface="Nirmala UI" panose="020B0502040204020203" pitchFamily="34" charset="0"/>
                <a:ea typeface="Nirmala UI" panose="020B0502040204020203" pitchFamily="34" charset="0"/>
                <a:cs typeface="Nirmala UI" panose="020B0502040204020203" pitchFamily="34" charset="0"/>
              </a:rPr>
              <a:t>computation.</a:t>
            </a:r>
          </a:p>
          <a:p>
            <a:pPr marL="0" lvl="0" indent="0">
              <a:spcBef>
                <a:spcPts val="1067"/>
              </a:spcBef>
              <a:buClr>
                <a:schemeClr val="dk1"/>
              </a:buClr>
              <a:buSzPts val="1100"/>
              <a:buNone/>
            </a:pPr>
            <a:endParaRPr lang="en-US" altLang="ru-RU" sz="1600" dirty="0" smtClean="0">
              <a:latin typeface="Nirmala UI" panose="020B0502040204020203" pitchFamily="34" charset="0"/>
              <a:ea typeface="Nirmala UI" panose="020B0502040204020203" pitchFamily="34" charset="0"/>
              <a:cs typeface="Nirmala UI" panose="020B0502040204020203" pitchFamily="34" charset="0"/>
            </a:endParaRPr>
          </a:p>
          <a:p>
            <a:pPr marL="0" lvl="0" indent="0">
              <a:spcBef>
                <a:spcPts val="1067"/>
              </a:spcBef>
              <a:buClr>
                <a:schemeClr val="dk1"/>
              </a:buClr>
              <a:buSzPts val="1100"/>
              <a:buNone/>
            </a:pPr>
            <a:endParaRPr lang="en-US" altLang="ru-RU" sz="1600" dirty="0">
              <a:latin typeface="Nirmala UI" panose="020B0502040204020203" pitchFamily="34" charset="0"/>
              <a:ea typeface="Nirmala UI" panose="020B0502040204020203" pitchFamily="34" charset="0"/>
              <a:cs typeface="Nirmala UI" panose="020B0502040204020203" pitchFamily="34" charset="0"/>
            </a:endParaRPr>
          </a:p>
        </p:txBody>
      </p:sp>
      <p:sp>
        <p:nvSpPr>
          <p:cNvPr id="86" name="Google Shape;86;p13"/>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Nirmala UI" panose="020B0502040204020203" pitchFamily="34" charset="0"/>
                <a:ea typeface="Nirmala UI" panose="020B0502040204020203" pitchFamily="34" charset="0"/>
                <a:cs typeface="Nirmala UI" panose="020B0502040204020203" pitchFamily="34" charset="0"/>
              </a:rPr>
              <a:pPr/>
              <a:t>2</a:t>
            </a:fld>
            <a:endParaRPr>
              <a:latin typeface="Nirmala UI" panose="020B0502040204020203" pitchFamily="34" charset="0"/>
              <a:ea typeface="Nirmala UI" panose="020B0502040204020203" pitchFamily="34" charset="0"/>
              <a:cs typeface="Nirmala UI" panose="020B0502040204020203" pitchFamily="34" charset="0"/>
            </a:endParaRPr>
          </a:p>
        </p:txBody>
      </p:sp>
      <p:grpSp>
        <p:nvGrpSpPr>
          <p:cNvPr id="87" name="Google Shape;87;p13"/>
          <p:cNvGrpSpPr/>
          <p:nvPr/>
        </p:nvGrpSpPr>
        <p:grpSpPr>
          <a:xfrm>
            <a:off x="826290" y="1279086"/>
            <a:ext cx="311169" cy="266431"/>
            <a:chOff x="912642" y="989345"/>
            <a:chExt cx="277665" cy="237743"/>
          </a:xfrm>
        </p:grpSpPr>
        <p:sp>
          <p:nvSpPr>
            <p:cNvPr id="88" name="Google Shape;88;p13"/>
            <p:cNvSpPr/>
            <p:nvPr/>
          </p:nvSpPr>
          <p:spPr>
            <a:xfrm>
              <a:off x="912642" y="1191256"/>
              <a:ext cx="138835" cy="35832"/>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Nirmala UI" panose="020B0502040204020203" pitchFamily="34" charset="0"/>
                <a:ea typeface="Nirmala UI" panose="020B0502040204020203" pitchFamily="34" charset="0"/>
                <a:cs typeface="Nirmala UI" panose="020B0502040204020203" pitchFamily="34" charset="0"/>
              </a:endParaRPr>
            </a:p>
          </p:txBody>
        </p:sp>
        <p:sp>
          <p:nvSpPr>
            <p:cNvPr id="89" name="Google Shape;89;p13"/>
            <p:cNvSpPr/>
            <p:nvPr/>
          </p:nvSpPr>
          <p:spPr>
            <a:xfrm>
              <a:off x="1051456" y="1191256"/>
              <a:ext cx="138852" cy="35832"/>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Nirmala UI" panose="020B0502040204020203" pitchFamily="34" charset="0"/>
                <a:ea typeface="Nirmala UI" panose="020B0502040204020203" pitchFamily="34" charset="0"/>
                <a:cs typeface="Nirmala UI" panose="020B0502040204020203" pitchFamily="34" charset="0"/>
              </a:endParaRPr>
            </a:p>
          </p:txBody>
        </p:sp>
        <p:sp>
          <p:nvSpPr>
            <p:cNvPr id="90" name="Google Shape;90;p13"/>
            <p:cNvSpPr/>
            <p:nvPr/>
          </p:nvSpPr>
          <p:spPr>
            <a:xfrm>
              <a:off x="912642" y="989345"/>
              <a:ext cx="138835" cy="221441"/>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Nirmala UI" panose="020B0502040204020203" pitchFamily="34" charset="0"/>
                <a:ea typeface="Nirmala UI" panose="020B0502040204020203" pitchFamily="34" charset="0"/>
                <a:cs typeface="Nirmala UI" panose="020B0502040204020203" pitchFamily="34" charset="0"/>
              </a:endParaRPr>
            </a:p>
          </p:txBody>
        </p:sp>
        <p:sp>
          <p:nvSpPr>
            <p:cNvPr id="91" name="Google Shape;91;p13"/>
            <p:cNvSpPr/>
            <p:nvPr/>
          </p:nvSpPr>
          <p:spPr>
            <a:xfrm>
              <a:off x="1051456" y="989345"/>
              <a:ext cx="138852" cy="221441"/>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Nirmala UI" panose="020B0502040204020203" pitchFamily="34" charset="0"/>
                <a:ea typeface="Nirmala UI" panose="020B0502040204020203" pitchFamily="34" charset="0"/>
                <a:cs typeface="Nirmala UI" panose="020B0502040204020203" pitchFamily="34" charset="0"/>
              </a:endParaRPr>
            </a:p>
          </p:txBody>
        </p:sp>
      </p:grpSp>
    </p:spTree>
    <p:extLst>
      <p:ext uri="{BB962C8B-B14F-4D97-AF65-F5344CB8AC3E}">
        <p14:creationId xmlns:p14="http://schemas.microsoft.com/office/powerpoint/2010/main" val="1142195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latin typeface="Segoe UI" panose="020B0502040204020203" pitchFamily="34" charset="0"/>
                <a:cs typeface="Segoe UI" panose="020B0502040204020203" pitchFamily="34" charset="0"/>
              </a:rPr>
              <a:t>Binary </a:t>
            </a:r>
            <a:r>
              <a:rPr lang="en-US" b="1" dirty="0" smtClean="0">
                <a:latin typeface="Segoe UI" panose="020B0502040204020203" pitchFamily="34" charset="0"/>
                <a:cs typeface="Segoe UI" panose="020B0502040204020203" pitchFamily="34" charset="0"/>
              </a:rPr>
              <a:t>Heap</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838200" y="814388"/>
            <a:ext cx="10515600" cy="5622925"/>
          </a:xfrm>
        </p:spPr>
        <p:txBody>
          <a:bodyPr>
            <a:normAutofit/>
          </a:bodyPr>
          <a:lstStyle/>
          <a:p>
            <a:r>
              <a:rPr lang="en-US" sz="1000" dirty="0" smtClean="0">
                <a:latin typeface="Segoe UI" panose="020B0502040204020203" pitchFamily="34" charset="0"/>
                <a:cs typeface="Segoe UI" panose="020B0502040204020203" pitchFamily="34" charset="0"/>
              </a:rPr>
              <a:t>Define what a binary heap is</a:t>
            </a:r>
          </a:p>
          <a:p>
            <a:r>
              <a:rPr lang="en-US" sz="1000" dirty="0" smtClean="0">
                <a:latin typeface="Segoe UI" panose="020B0502040204020203" pitchFamily="34" charset="0"/>
                <a:cs typeface="Segoe UI" panose="020B0502040204020203" pitchFamily="34" charset="0"/>
              </a:rPr>
              <a:t>Compare and </a:t>
            </a:r>
            <a:r>
              <a:rPr lang="en-US" sz="1000" dirty="0" err="1" smtClean="0">
                <a:latin typeface="Segoe UI" panose="020B0502040204020203" pitchFamily="34" charset="0"/>
                <a:cs typeface="Segoe UI" panose="020B0502040204020203" pitchFamily="34" charset="0"/>
              </a:rPr>
              <a:t>constrast</a:t>
            </a:r>
            <a:r>
              <a:rPr lang="en-US" sz="1000" dirty="0" smtClean="0">
                <a:latin typeface="Segoe UI" panose="020B0502040204020203" pitchFamily="34" charset="0"/>
                <a:cs typeface="Segoe UI" panose="020B0502040204020203" pitchFamily="34" charset="0"/>
              </a:rPr>
              <a:t> min and max heaps</a:t>
            </a:r>
          </a:p>
          <a:p>
            <a:r>
              <a:rPr lang="en-US" sz="1000" dirty="0" smtClean="0">
                <a:latin typeface="Segoe UI" panose="020B0502040204020203" pitchFamily="34" charset="0"/>
                <a:cs typeface="Segoe UI" panose="020B0502040204020203" pitchFamily="34" charset="0"/>
              </a:rPr>
              <a:t>Implement basic methods on heaps</a:t>
            </a:r>
          </a:p>
          <a:p>
            <a:r>
              <a:rPr lang="en-US" sz="1000" dirty="0" smtClean="0">
                <a:latin typeface="Segoe UI" panose="020B0502040204020203" pitchFamily="34" charset="0"/>
                <a:cs typeface="Segoe UI" panose="020B0502040204020203" pitchFamily="34" charset="0"/>
              </a:rPr>
              <a:t>Understand where heaps are used in real word and what other data structures can be constructed from heaps</a:t>
            </a:r>
          </a:p>
          <a:p>
            <a:endParaRPr lang="en-US" sz="1000" dirty="0">
              <a:latin typeface="Segoe UI" panose="020B0502040204020203" pitchFamily="34" charset="0"/>
              <a:cs typeface="Segoe UI" panose="020B0502040204020203" pitchFamily="34" charset="0"/>
            </a:endParaRPr>
          </a:p>
          <a:p>
            <a:endParaRPr lang="en-US" sz="1000" dirty="0" smtClean="0">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Very similar to a binary search </a:t>
            </a:r>
            <a:r>
              <a:rPr lang="en-US" sz="1000" dirty="0" err="1" smtClean="0">
                <a:latin typeface="Segoe UI" panose="020B0502040204020203" pitchFamily="34" charset="0"/>
                <a:cs typeface="Segoe UI" panose="020B0502040204020203" pitchFamily="34" charset="0"/>
              </a:rPr>
              <a:t>tess</a:t>
            </a:r>
            <a:r>
              <a:rPr lang="en-US" sz="1000" dirty="0" smtClean="0">
                <a:latin typeface="Segoe UI" panose="020B0502040204020203" pitchFamily="34" charset="0"/>
                <a:cs typeface="Segoe UI" panose="020B0502040204020203" pitchFamily="34" charset="0"/>
              </a:rPr>
              <a:t> but with some different rules</a:t>
            </a:r>
          </a:p>
          <a:p>
            <a:r>
              <a:rPr lang="en-US" sz="1000" dirty="0" smtClean="0">
                <a:latin typeface="Segoe UI" panose="020B0502040204020203" pitchFamily="34" charset="0"/>
                <a:cs typeface="Segoe UI" panose="020B0502040204020203" pitchFamily="34" charset="0"/>
              </a:rPr>
              <a:t>In </a:t>
            </a:r>
            <a:r>
              <a:rPr lang="en-US" sz="1000" dirty="0" err="1" smtClean="0">
                <a:latin typeface="Segoe UI" panose="020B0502040204020203" pitchFamily="34" charset="0"/>
                <a:cs typeface="Segoe UI" panose="020B0502040204020203" pitchFamily="34" charset="0"/>
              </a:rPr>
              <a:t>MaxBinaryHeap</a:t>
            </a:r>
            <a:r>
              <a:rPr lang="en-US" sz="1000" dirty="0" smtClean="0">
                <a:latin typeface="Segoe UI" panose="020B0502040204020203" pitchFamily="34" charset="0"/>
                <a:cs typeface="Segoe UI" panose="020B0502040204020203" pitchFamily="34" charset="0"/>
              </a:rPr>
              <a:t>, parent nodes are always larger than child nodes. In a </a:t>
            </a:r>
            <a:r>
              <a:rPr lang="en-US" sz="1000" dirty="0" err="1" smtClean="0">
                <a:latin typeface="Segoe UI" panose="020B0502040204020203" pitchFamily="34" charset="0"/>
                <a:cs typeface="Segoe UI" panose="020B0502040204020203" pitchFamily="34" charset="0"/>
              </a:rPr>
              <a:t>MinBinaryHeap</a:t>
            </a:r>
            <a:r>
              <a:rPr lang="en-US" sz="1000" dirty="0" smtClean="0">
                <a:latin typeface="Segoe UI" panose="020B0502040204020203" pitchFamily="34" charset="0"/>
                <a:cs typeface="Segoe UI" panose="020B0502040204020203" pitchFamily="34" charset="0"/>
              </a:rPr>
              <a:t>, pare nodes are always smaller than child nodes</a:t>
            </a:r>
          </a:p>
          <a:p>
            <a:r>
              <a:rPr lang="en-US" sz="1000" dirty="0" smtClean="0">
                <a:latin typeface="Segoe UI" panose="020B0502040204020203" pitchFamily="34" charset="0"/>
                <a:cs typeface="Segoe UI" panose="020B0502040204020203" pitchFamily="34" charset="0"/>
              </a:rPr>
              <a:t>Most 2 children, but unlike BST, there is no order left or right</a:t>
            </a:r>
          </a:p>
          <a:p>
            <a:pPr marL="0" indent="0">
              <a:buNone/>
            </a:pPr>
            <a:r>
              <a:rPr lang="en-US" sz="1000" dirty="0" err="1" smtClean="0">
                <a:latin typeface="Segoe UI" panose="020B0502040204020203" pitchFamily="34" charset="0"/>
                <a:cs typeface="Segoe UI" panose="020B0502040204020203" pitchFamily="34" charset="0"/>
              </a:rPr>
              <a:t>MaxBinaryHeap</a:t>
            </a:r>
            <a:endParaRPr lang="en-US" sz="1000" dirty="0" smtClean="0">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Each parent has at most two child nodes</a:t>
            </a:r>
          </a:p>
          <a:p>
            <a:r>
              <a:rPr lang="en-US" sz="1000" dirty="0" smtClean="0">
                <a:latin typeface="Segoe UI" panose="020B0502040204020203" pitchFamily="34" charset="0"/>
                <a:cs typeface="Segoe UI" panose="020B0502040204020203" pitchFamily="34" charset="0"/>
              </a:rPr>
              <a:t>The value of each parent node is always greater than its </a:t>
            </a:r>
            <a:r>
              <a:rPr lang="en-US" sz="1000" dirty="0" err="1" smtClean="0">
                <a:latin typeface="Segoe UI" panose="020B0502040204020203" pitchFamily="34" charset="0"/>
                <a:cs typeface="Segoe UI" panose="020B0502040204020203" pitchFamily="34" charset="0"/>
              </a:rPr>
              <a:t>chid</a:t>
            </a:r>
            <a:r>
              <a:rPr lang="en-US" sz="1000" dirty="0" smtClean="0">
                <a:latin typeface="Segoe UI" panose="020B0502040204020203" pitchFamily="34" charset="0"/>
                <a:cs typeface="Segoe UI" panose="020B0502040204020203" pitchFamily="34" charset="0"/>
              </a:rPr>
              <a:t> node</a:t>
            </a:r>
          </a:p>
          <a:p>
            <a:r>
              <a:rPr lang="en-US" sz="1000" dirty="0" smtClean="0">
                <a:latin typeface="Segoe UI" panose="020B0502040204020203" pitchFamily="34" charset="0"/>
                <a:cs typeface="Segoe UI" panose="020B0502040204020203" pitchFamily="34" charset="0"/>
              </a:rPr>
              <a:t>In a max binary heap the </a:t>
            </a:r>
            <a:r>
              <a:rPr lang="en-US" sz="1000" dirty="0" err="1" smtClean="0">
                <a:latin typeface="Segoe UI" panose="020B0502040204020203" pitchFamily="34" charset="0"/>
                <a:cs typeface="Segoe UI" panose="020B0502040204020203" pitchFamily="34" charset="0"/>
              </a:rPr>
              <a:t>paren</a:t>
            </a:r>
            <a:r>
              <a:rPr lang="en-US" sz="1000" dirty="0" smtClean="0">
                <a:latin typeface="Segoe UI" panose="020B0502040204020203" pitchFamily="34" charset="0"/>
                <a:cs typeface="Segoe UI" panose="020B0502040204020203" pitchFamily="34" charset="0"/>
              </a:rPr>
              <a:t> is greater than the children, but there are no guarantees between sibling nodes</a:t>
            </a:r>
          </a:p>
          <a:p>
            <a:r>
              <a:rPr lang="en-US" sz="1000" dirty="0" smtClean="0">
                <a:latin typeface="Segoe UI" panose="020B0502040204020203" pitchFamily="34" charset="0"/>
                <a:cs typeface="Segoe UI" panose="020B0502040204020203" pitchFamily="34" charset="0"/>
              </a:rPr>
              <a:t>A binary heap is as compact as possible unlike BST, all the children of each node are as full as they can be and left children are filled out first</a:t>
            </a:r>
          </a:p>
          <a:p>
            <a:r>
              <a:rPr lang="en-US" sz="1000" dirty="0" smtClean="0">
                <a:solidFill>
                  <a:srgbClr val="FF0000"/>
                </a:solidFill>
                <a:latin typeface="Segoe UI" panose="020B0502040204020203" pitchFamily="34" charset="0"/>
                <a:cs typeface="Segoe UI" panose="020B0502040204020203" pitchFamily="34" charset="0"/>
              </a:rPr>
              <a:t>No implied ordering between siblings</a:t>
            </a:r>
          </a:p>
          <a:p>
            <a:endParaRPr lang="en-US" sz="1000" dirty="0">
              <a:solidFill>
                <a:srgbClr val="FF0000"/>
              </a:solidFill>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Same idea for Min Binary heap</a:t>
            </a:r>
          </a:p>
          <a:p>
            <a:pPr marL="0" indent="0">
              <a:buNone/>
            </a:pPr>
            <a:endParaRPr lang="en-US" sz="1000" dirty="0" smtClean="0">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Why do we need to know this?</a:t>
            </a:r>
          </a:p>
          <a:p>
            <a:pPr marL="0" indent="0">
              <a:buNone/>
            </a:pPr>
            <a:r>
              <a:rPr lang="en-US" sz="1000" dirty="0" smtClean="0">
                <a:solidFill>
                  <a:schemeClr val="accent6"/>
                </a:solidFill>
                <a:latin typeface="Segoe UI" panose="020B0502040204020203" pitchFamily="34" charset="0"/>
                <a:cs typeface="Segoe UI" panose="020B0502040204020203" pitchFamily="34" charset="0"/>
              </a:rPr>
              <a:t>Binary heaps are used to implement Priority Queues, which are very commonly used data structure</a:t>
            </a:r>
          </a:p>
          <a:p>
            <a:pPr marL="0" indent="0">
              <a:buNone/>
            </a:pPr>
            <a:r>
              <a:rPr lang="en-US" sz="1000" dirty="0" smtClean="0">
                <a:latin typeface="Segoe UI" panose="020B0502040204020203" pitchFamily="34" charset="0"/>
                <a:cs typeface="Segoe UI" panose="020B0502040204020203" pitchFamily="34" charset="0"/>
              </a:rPr>
              <a:t>Set up </a:t>
            </a:r>
            <a:r>
              <a:rPr lang="en-US" sz="1000" dirty="0" err="1" smtClean="0">
                <a:latin typeface="Segoe UI" panose="020B0502040204020203" pitchFamily="34" charset="0"/>
                <a:cs typeface="Segoe UI" panose="020B0502040204020203" pitchFamily="34" charset="0"/>
              </a:rPr>
              <a:t>importants</a:t>
            </a:r>
            <a:r>
              <a:rPr lang="en-US" sz="1000" dirty="0" smtClean="0">
                <a:latin typeface="Segoe UI" panose="020B0502040204020203" pitchFamily="34" charset="0"/>
                <a:cs typeface="Segoe UI" panose="020B0502040204020203" pitchFamily="34" charset="0"/>
              </a:rPr>
              <a:t> level | used quite a bit, with graph traversal algorithms</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37083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latin typeface="Segoe UI" panose="020B0502040204020203" pitchFamily="34" charset="0"/>
                <a:cs typeface="Segoe UI" panose="020B0502040204020203" pitchFamily="34" charset="0"/>
              </a:rPr>
              <a:t>Binary </a:t>
            </a:r>
            <a:r>
              <a:rPr lang="en-US" b="1" dirty="0" smtClean="0">
                <a:latin typeface="Segoe UI" panose="020B0502040204020203" pitchFamily="34" charset="0"/>
                <a:cs typeface="Segoe UI" panose="020B0502040204020203" pitchFamily="34" charset="0"/>
              </a:rPr>
              <a:t>Heap - storing</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838200" y="814389"/>
            <a:ext cx="3286125" cy="2767012"/>
          </a:xfrm>
        </p:spPr>
        <p:txBody>
          <a:bodyPr>
            <a:normAutofit/>
          </a:bodyPr>
          <a:lstStyle/>
          <a:p>
            <a:pPr marL="0" indent="0">
              <a:buNone/>
            </a:pPr>
            <a:r>
              <a:rPr lang="en-US" sz="1000" dirty="0" smtClean="0">
                <a:latin typeface="Segoe UI" panose="020B0502040204020203" pitchFamily="34" charset="0"/>
                <a:cs typeface="Segoe UI" panose="020B0502040204020203" pitchFamily="34" charset="0"/>
              </a:rPr>
              <a:t>            41</a:t>
            </a:r>
          </a:p>
          <a:p>
            <a:pPr marL="0" indent="0">
              <a:buNone/>
            </a:pPr>
            <a:r>
              <a:rPr lang="en-US" sz="1000" dirty="0">
                <a:latin typeface="Segoe UI" panose="020B0502040204020203" pitchFamily="34" charset="0"/>
                <a:cs typeface="Segoe UI" panose="020B0502040204020203" pitchFamily="34" charset="0"/>
              </a:rPr>
              <a:t> </a:t>
            </a:r>
            <a:r>
              <a:rPr lang="en-US" sz="1000" dirty="0" smtClean="0">
                <a:latin typeface="Segoe UI" panose="020B0502040204020203" pitchFamily="34" charset="0"/>
                <a:cs typeface="Segoe UI" panose="020B0502040204020203" pitchFamily="34" charset="0"/>
              </a:rPr>
              <a:t>   39           33</a:t>
            </a:r>
          </a:p>
          <a:p>
            <a:pPr>
              <a:buAutoNum type="arabicPlain" startAt="18"/>
            </a:pPr>
            <a:r>
              <a:rPr lang="en-US" sz="1000" dirty="0" smtClean="0">
                <a:latin typeface="Segoe UI" panose="020B0502040204020203" pitchFamily="34" charset="0"/>
                <a:cs typeface="Segoe UI" panose="020B0502040204020203" pitchFamily="34" charset="0"/>
              </a:rPr>
              <a:t>27     12     7</a:t>
            </a:r>
          </a:p>
          <a:p>
            <a:pPr marL="0" indent="0">
              <a:buNone/>
            </a:pPr>
            <a:r>
              <a:rPr lang="en-US" sz="1000" dirty="0" smtClean="0">
                <a:latin typeface="Segoe UI" panose="020B0502040204020203" pitchFamily="34" charset="0"/>
                <a:cs typeface="Segoe UI" panose="020B0502040204020203" pitchFamily="34" charset="0"/>
              </a:rPr>
              <a:t>Easy way of </a:t>
            </a:r>
            <a:r>
              <a:rPr lang="en-US" sz="1000" dirty="0" err="1" smtClean="0">
                <a:latin typeface="Segoe UI" panose="020B0502040204020203" pitchFamily="34" charset="0"/>
                <a:cs typeface="Segoe UI" panose="020B0502040204020203" pitchFamily="34" charset="0"/>
              </a:rPr>
              <a:t>ording</a:t>
            </a:r>
            <a:r>
              <a:rPr lang="en-US" sz="1000" dirty="0" smtClean="0">
                <a:latin typeface="Segoe UI" panose="020B0502040204020203" pitchFamily="34" charset="0"/>
                <a:cs typeface="Segoe UI" panose="020B0502040204020203" pitchFamily="34" charset="0"/>
              </a:rPr>
              <a:t> a binary heap … </a:t>
            </a:r>
            <a:r>
              <a:rPr lang="en-US" sz="1000" dirty="0" err="1" smtClean="0">
                <a:latin typeface="Segoe UI" panose="020B0502040204020203" pitchFamily="34" charset="0"/>
                <a:cs typeface="Segoe UI" panose="020B0502040204020203" pitchFamily="34" charset="0"/>
              </a:rPr>
              <a:t>tadada</a:t>
            </a:r>
            <a:r>
              <a:rPr lang="en-US" sz="1000" dirty="0" smtClean="0">
                <a:latin typeface="Segoe UI" panose="020B0502040204020203" pitchFamily="34" charset="0"/>
                <a:cs typeface="Segoe UI" panose="020B0502040204020203" pitchFamily="34" charset="0"/>
              </a:rPr>
              <a:t>!! List / array</a:t>
            </a:r>
          </a:p>
          <a:p>
            <a:pPr marL="0" indent="0">
              <a:buNone/>
            </a:pPr>
            <a:r>
              <a:rPr lang="en-US" sz="1000" dirty="0" smtClean="0">
                <a:latin typeface="Segoe UI" panose="020B0502040204020203" pitchFamily="34" charset="0"/>
                <a:cs typeface="Segoe UI" panose="020B0502040204020203" pitchFamily="34" charset="0"/>
              </a:rPr>
              <a:t>41 - 39 –- 33 –-- 18 –-- 27 –-- 12 –-- 7 </a:t>
            </a:r>
          </a:p>
          <a:p>
            <a:pPr marL="0" indent="0">
              <a:buNone/>
            </a:pPr>
            <a:endParaRPr lang="en-US" sz="1000" dirty="0">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For any index of an array n…</a:t>
            </a:r>
          </a:p>
          <a:p>
            <a:pPr marL="0" indent="0">
              <a:buNone/>
            </a:pPr>
            <a:r>
              <a:rPr lang="en-US" sz="1000" dirty="0">
                <a:latin typeface="Segoe UI" panose="020B0502040204020203" pitchFamily="34" charset="0"/>
                <a:cs typeface="Segoe UI" panose="020B0502040204020203" pitchFamily="34" charset="0"/>
              </a:rPr>
              <a:t>The left child is stored at 2n + </a:t>
            </a:r>
            <a:r>
              <a:rPr lang="en-US" sz="1000" dirty="0" smtClean="0">
                <a:latin typeface="Segoe UI" panose="020B0502040204020203" pitchFamily="34" charset="0"/>
                <a:cs typeface="Segoe UI" panose="020B0502040204020203" pitchFamily="34" charset="0"/>
              </a:rPr>
              <a:t>1</a:t>
            </a:r>
          </a:p>
          <a:p>
            <a:pPr marL="0" indent="0">
              <a:buNone/>
            </a:pPr>
            <a:r>
              <a:rPr lang="en-US" sz="1000" dirty="0">
                <a:latin typeface="Segoe UI" panose="020B0502040204020203" pitchFamily="34" charset="0"/>
                <a:cs typeface="Segoe UI" panose="020B0502040204020203" pitchFamily="34" charset="0"/>
              </a:rPr>
              <a:t>The </a:t>
            </a:r>
            <a:r>
              <a:rPr lang="en-US" sz="1000" dirty="0" smtClean="0">
                <a:latin typeface="Segoe UI" panose="020B0502040204020203" pitchFamily="34" charset="0"/>
                <a:cs typeface="Segoe UI" panose="020B0502040204020203" pitchFamily="34" charset="0"/>
              </a:rPr>
              <a:t>right </a:t>
            </a:r>
            <a:r>
              <a:rPr lang="en-US" sz="1000" dirty="0">
                <a:latin typeface="Segoe UI" panose="020B0502040204020203" pitchFamily="34" charset="0"/>
                <a:cs typeface="Segoe UI" panose="020B0502040204020203" pitchFamily="34" charset="0"/>
              </a:rPr>
              <a:t>child is stored at 2n + </a:t>
            </a:r>
            <a:r>
              <a:rPr lang="en-US" sz="1000" dirty="0" smtClean="0">
                <a:latin typeface="Segoe UI" panose="020B0502040204020203" pitchFamily="34" charset="0"/>
                <a:cs typeface="Segoe UI" panose="020B0502040204020203" pitchFamily="34" charset="0"/>
              </a:rPr>
              <a:t>2</a:t>
            </a:r>
            <a:endParaRPr lang="en-US" sz="1000" dirty="0">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Backward solution -&gt; ( n - 1 ) / 2 floor</a:t>
            </a:r>
          </a:p>
          <a:p>
            <a:pPr marL="0" indent="0">
              <a:buNone/>
            </a:pPr>
            <a:endParaRPr lang="en-US" sz="1000" dirty="0">
              <a:latin typeface="Segoe UI" panose="020B0502040204020203" pitchFamily="34" charset="0"/>
              <a:cs typeface="Segoe UI" panose="020B0502040204020203" pitchFamily="34" charset="0"/>
            </a:endParaRPr>
          </a:p>
        </p:txBody>
      </p:sp>
      <p:sp>
        <p:nvSpPr>
          <p:cNvPr id="4" name="Rectangle 3"/>
          <p:cNvSpPr/>
          <p:nvPr/>
        </p:nvSpPr>
        <p:spPr>
          <a:xfrm>
            <a:off x="5724525" y="1273077"/>
            <a:ext cx="6096000" cy="2308324"/>
          </a:xfrm>
          <a:prstGeom prst="rect">
            <a:avLst/>
          </a:prstGeom>
        </p:spPr>
        <p:txBody>
          <a:bodyPr>
            <a:spAutoFit/>
          </a:bodyPr>
          <a:lstStyle/>
          <a:p>
            <a:r>
              <a:rPr lang="en-US" dirty="0">
                <a:latin typeface="Segoe UI" panose="020B0502040204020203" pitchFamily="34" charset="0"/>
                <a:cs typeface="Segoe UI" panose="020B0502040204020203" pitchFamily="34" charset="0"/>
              </a:rPr>
              <a:t>Class Name:</a:t>
            </a:r>
          </a:p>
          <a:p>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MaxBinaryHeap</a:t>
            </a: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Properties:</a:t>
            </a:r>
          </a:p>
          <a:p>
            <a:r>
              <a:rPr lang="en-US" dirty="0">
                <a:latin typeface="Segoe UI" panose="020B0502040204020203" pitchFamily="34" charset="0"/>
                <a:cs typeface="Segoe UI" panose="020B0502040204020203" pitchFamily="34" charset="0"/>
              </a:rPr>
              <a:t>	values = []</a:t>
            </a:r>
          </a:p>
          <a:p>
            <a:r>
              <a:rPr lang="en-US" dirty="0">
                <a:latin typeface="Segoe UI" panose="020B0502040204020203" pitchFamily="34" charset="0"/>
                <a:cs typeface="Segoe UI" panose="020B0502040204020203" pitchFamily="34" charset="0"/>
              </a:rPr>
              <a:t>Adding to a </a:t>
            </a:r>
            <a:r>
              <a:rPr lang="en-US" dirty="0" err="1">
                <a:latin typeface="Segoe UI" panose="020B0502040204020203" pitchFamily="34" charset="0"/>
                <a:cs typeface="Segoe UI" panose="020B0502040204020203" pitchFamily="34" charset="0"/>
              </a:rPr>
              <a:t>MaxBinaryHeap</a:t>
            </a: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Add to the end</a:t>
            </a:r>
          </a:p>
          <a:p>
            <a:r>
              <a:rPr lang="en-US" dirty="0">
                <a:latin typeface="Segoe UI" panose="020B0502040204020203" pitchFamily="34" charset="0"/>
                <a:cs typeface="Segoe UI" panose="020B0502040204020203" pitchFamily="34" charset="0"/>
              </a:rPr>
              <a:t>Bubble up(compare with </a:t>
            </a:r>
            <a:r>
              <a:rPr lang="en-US" dirty="0" err="1">
                <a:latin typeface="Segoe UI" panose="020B0502040204020203" pitchFamily="34" charset="0"/>
                <a:cs typeface="Segoe UI" panose="020B0502040204020203" pitchFamily="34" charset="0"/>
              </a:rPr>
              <a:t>paent</a:t>
            </a:r>
            <a:r>
              <a:rPr lang="en-US" dirty="0">
                <a:latin typeface="Segoe UI" panose="020B0502040204020203" pitchFamily="34" charset="0"/>
                <a:cs typeface="Segoe UI" panose="020B0502040204020203" pitchFamily="34" charset="0"/>
              </a:rPr>
              <a:t>) - &gt; while less than parent – bubble </a:t>
            </a:r>
          </a:p>
        </p:txBody>
      </p:sp>
      <p:sp>
        <p:nvSpPr>
          <p:cNvPr id="6" name="TextBox 5"/>
          <p:cNvSpPr txBox="1"/>
          <p:nvPr/>
        </p:nvSpPr>
        <p:spPr>
          <a:xfrm>
            <a:off x="673100" y="3492500"/>
            <a:ext cx="10680700" cy="2862322"/>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Insert pseudocode</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Push the value into the values property on the heap</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Bubble up</a:t>
            </a:r>
          </a:p>
          <a:p>
            <a:pPr marL="742950" lvl="1"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Create a variable called index which is the length of the values property – 1</a:t>
            </a:r>
          </a:p>
          <a:p>
            <a:pPr marL="742950" lvl="1"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Create a variable called parentIndex which is the floor of (index – 1) / 2</a:t>
            </a:r>
          </a:p>
          <a:p>
            <a:pPr marL="742950" lvl="1"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Keep looping as long as the values element at the parentIndex is less than the values element at the child index</a:t>
            </a:r>
          </a:p>
          <a:p>
            <a:pPr marL="1200150" lvl="2"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Swap the value of the values element at the parentIndex with the value of the element property at the child index</a:t>
            </a:r>
          </a:p>
          <a:p>
            <a:pPr marL="1200150" lvl="2"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Set the index to be the parentIndex and start over</a:t>
            </a:r>
          </a:p>
        </p:txBody>
      </p:sp>
    </p:spTree>
    <p:extLst>
      <p:ext uri="{BB962C8B-B14F-4D97-AF65-F5344CB8AC3E}">
        <p14:creationId xmlns:p14="http://schemas.microsoft.com/office/powerpoint/2010/main" val="3364969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latin typeface="Segoe UI" panose="020B0502040204020203" pitchFamily="34" charset="0"/>
                <a:cs typeface="Segoe UI" panose="020B0502040204020203" pitchFamily="34" charset="0"/>
              </a:rPr>
              <a:t>Binary </a:t>
            </a:r>
            <a:r>
              <a:rPr lang="en-US" b="1" dirty="0" smtClean="0">
                <a:latin typeface="Segoe UI" panose="020B0502040204020203" pitchFamily="34" charset="0"/>
                <a:cs typeface="Segoe UI" panose="020B0502040204020203" pitchFamily="34" charset="0"/>
              </a:rPr>
              <a:t>Heap - removing</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838200" y="814389"/>
            <a:ext cx="3286125" cy="2767012"/>
          </a:xfrm>
        </p:spPr>
        <p:txBody>
          <a:bodyPr>
            <a:normAutofit fontScale="62500" lnSpcReduction="20000"/>
          </a:bodyPr>
          <a:lstStyle/>
          <a:p>
            <a:r>
              <a:rPr lang="en-US" sz="1000" dirty="0" smtClean="0">
                <a:latin typeface="Segoe UI" panose="020B0502040204020203" pitchFamily="34" charset="0"/>
                <a:cs typeface="Segoe UI" panose="020B0502040204020203" pitchFamily="34" charset="0"/>
              </a:rPr>
              <a:t>Remove the root</a:t>
            </a:r>
          </a:p>
          <a:p>
            <a:r>
              <a:rPr lang="en-US" sz="1000" dirty="0" smtClean="0">
                <a:latin typeface="Segoe UI" panose="020B0502040204020203" pitchFamily="34" charset="0"/>
                <a:cs typeface="Segoe UI" panose="020B0502040204020203" pitchFamily="34" charset="0"/>
              </a:rPr>
              <a:t>Replace with the most recently added</a:t>
            </a:r>
          </a:p>
          <a:p>
            <a:r>
              <a:rPr lang="en-US" sz="1000" dirty="0" smtClean="0">
                <a:latin typeface="Segoe UI" panose="020B0502040204020203" pitchFamily="34" charset="0"/>
                <a:cs typeface="Segoe UI" panose="020B0502040204020203" pitchFamily="34" charset="0"/>
              </a:rPr>
              <a:t>Adjust( sink down )</a:t>
            </a:r>
          </a:p>
          <a:p>
            <a:endParaRPr lang="en-US" sz="1000"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SINK DOWN?</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The procedure for deleting the root</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from the heap (effectively extracting</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the maximum element in a max-heap</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or the minimum </a:t>
            </a:r>
            <a:r>
              <a:rPr lang="en-US" dirty="0" smtClean="0">
                <a:latin typeface="Segoe UI" panose="020B0502040204020203" pitchFamily="34" charset="0"/>
                <a:cs typeface="Segoe UI" panose="020B0502040204020203" pitchFamily="34" charset="0"/>
              </a:rPr>
              <a:t>element </a:t>
            </a:r>
            <a:r>
              <a:rPr lang="en-US" dirty="0">
                <a:latin typeface="Segoe UI" panose="020B0502040204020203" pitchFamily="34" charset="0"/>
                <a:cs typeface="Segoe UI" panose="020B0502040204020203" pitchFamily="34" charset="0"/>
              </a:rPr>
              <a:t>in a min-</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heap) and restoring the properties is</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called down-heap (also known as</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solidFill>
                  <a:schemeClr val="tx2">
                    <a:lumMod val="40000"/>
                    <a:lumOff val="60000"/>
                  </a:schemeClr>
                </a:solidFill>
                <a:latin typeface="Segoe UI" panose="020B0502040204020203" pitchFamily="34" charset="0"/>
                <a:cs typeface="Segoe UI" panose="020B0502040204020203" pitchFamily="34" charset="0"/>
              </a:rPr>
              <a:t>bubble-down</a:t>
            </a:r>
            <a:r>
              <a:rPr lang="en-US" dirty="0">
                <a:latin typeface="Segoe UI" panose="020B0502040204020203" pitchFamily="34" charset="0"/>
                <a:cs typeface="Segoe UI" panose="020B0502040204020203" pitchFamily="34" charset="0"/>
              </a:rPr>
              <a:t>, </a:t>
            </a:r>
            <a:r>
              <a:rPr lang="en-US" dirty="0">
                <a:solidFill>
                  <a:schemeClr val="accent2">
                    <a:lumMod val="60000"/>
                    <a:lumOff val="40000"/>
                  </a:schemeClr>
                </a:solidFill>
                <a:latin typeface="Segoe UI" panose="020B0502040204020203" pitchFamily="34" charset="0"/>
                <a:cs typeface="Segoe UI" panose="020B0502040204020203" pitchFamily="34" charset="0"/>
              </a:rPr>
              <a:t>percolate-down</a:t>
            </a:r>
            <a:r>
              <a:rPr lang="en-US" dirty="0">
                <a:latin typeface="Segoe UI" panose="020B0502040204020203" pitchFamily="34" charset="0"/>
                <a:cs typeface="Segoe UI" panose="020B0502040204020203" pitchFamily="34" charset="0"/>
              </a:rPr>
              <a:t>, </a:t>
            </a:r>
            <a:r>
              <a:rPr lang="en-US" dirty="0" smtClean="0">
                <a:solidFill>
                  <a:srgbClr val="7030A0"/>
                </a:solidFill>
                <a:latin typeface="Segoe UI" panose="020B0502040204020203" pitchFamily="34" charset="0"/>
                <a:cs typeface="Segoe UI" panose="020B0502040204020203" pitchFamily="34" charset="0"/>
              </a:rPr>
              <a:t>sift-down</a:t>
            </a:r>
            <a:r>
              <a:rPr lang="en-US" dirty="0">
                <a:latin typeface="Segoe UI" panose="020B0502040204020203" pitchFamily="34" charset="0"/>
                <a:cs typeface="Segoe UI" panose="020B0502040204020203" pitchFamily="34" charset="0"/>
              </a:rPr>
              <a:t>, </a:t>
            </a:r>
            <a:r>
              <a:rPr lang="en-US" dirty="0" smtClean="0">
                <a:solidFill>
                  <a:schemeClr val="accent5">
                    <a:lumMod val="60000"/>
                    <a:lumOff val="40000"/>
                  </a:schemeClr>
                </a:solidFill>
                <a:latin typeface="Segoe UI" panose="020B0502040204020203" pitchFamily="34" charset="0"/>
                <a:cs typeface="Segoe UI" panose="020B0502040204020203" pitchFamily="34" charset="0"/>
              </a:rPr>
              <a:t>trickle-down</a:t>
            </a:r>
            <a:r>
              <a:rPr lang="en-US" dirty="0">
                <a:latin typeface="Segoe UI" panose="020B0502040204020203" pitchFamily="34" charset="0"/>
                <a:cs typeface="Segoe UI" panose="020B0502040204020203" pitchFamily="34" charset="0"/>
              </a:rPr>
              <a:t>, </a:t>
            </a:r>
            <a:r>
              <a:rPr lang="en-US" dirty="0" err="1">
                <a:solidFill>
                  <a:schemeClr val="accent2">
                    <a:lumMod val="75000"/>
                  </a:schemeClr>
                </a:solidFill>
                <a:latin typeface="Segoe UI" panose="020B0502040204020203" pitchFamily="34" charset="0"/>
                <a:cs typeface="Segoe UI" panose="020B0502040204020203" pitchFamily="34" charset="0"/>
              </a:rPr>
              <a:t>heapify</a:t>
            </a:r>
            <a:r>
              <a:rPr lang="en-US" dirty="0">
                <a:solidFill>
                  <a:schemeClr val="accent2">
                    <a:lumMod val="75000"/>
                  </a:schemeClr>
                </a:solidFill>
                <a:latin typeface="Segoe UI" panose="020B0502040204020203" pitchFamily="34" charset="0"/>
                <a:cs typeface="Segoe UI" panose="020B0502040204020203" pitchFamily="34" charset="0"/>
              </a:rPr>
              <a:t>-down</a:t>
            </a:r>
            <a:r>
              <a:rPr lang="en-US" dirty="0">
                <a:latin typeface="Segoe UI" panose="020B0502040204020203" pitchFamily="34" charset="0"/>
                <a:cs typeface="Segoe UI" panose="020B0502040204020203" pitchFamily="34" charset="0"/>
              </a:rPr>
              <a:t>,</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solidFill>
                  <a:schemeClr val="accent6">
                    <a:lumMod val="60000"/>
                    <a:lumOff val="40000"/>
                  </a:schemeClr>
                </a:solidFill>
                <a:latin typeface="Segoe UI" panose="020B0502040204020203" pitchFamily="34" charset="0"/>
                <a:cs typeface="Segoe UI" panose="020B0502040204020203" pitchFamily="34" charset="0"/>
              </a:rPr>
              <a:t>cascade-down</a:t>
            </a:r>
            <a:r>
              <a:rPr lang="en-US" dirty="0">
                <a:latin typeface="Segoe UI" panose="020B0502040204020203" pitchFamily="34" charset="0"/>
                <a:cs typeface="Segoe UI" panose="020B0502040204020203" pitchFamily="34" charset="0"/>
              </a:rPr>
              <a:t>, and </a:t>
            </a:r>
            <a:r>
              <a:rPr lang="en-US" dirty="0">
                <a:solidFill>
                  <a:srgbClr val="FF0000"/>
                </a:solidFill>
                <a:latin typeface="Segoe UI" panose="020B0502040204020203" pitchFamily="34" charset="0"/>
                <a:cs typeface="Segoe UI" panose="020B0502040204020203" pitchFamily="34" charset="0"/>
              </a:rPr>
              <a:t>extract-min/max</a:t>
            </a:r>
            <a:r>
              <a:rPr lang="en-US" dirty="0">
                <a:latin typeface="Segoe UI" panose="020B0502040204020203" pitchFamily="34" charset="0"/>
                <a:cs typeface="Segoe UI" panose="020B0502040204020203" pitchFamily="34" charset="0"/>
              </a:rPr>
              <a:t>).</a:t>
            </a:r>
            <a:endParaRPr lang="en-US" sz="1000" dirty="0">
              <a:latin typeface="Segoe UI" panose="020B0502040204020203" pitchFamily="34" charset="0"/>
              <a:cs typeface="Segoe UI" panose="020B0502040204020203" pitchFamily="34" charset="0"/>
            </a:endParaRPr>
          </a:p>
        </p:txBody>
      </p:sp>
      <p:sp>
        <p:nvSpPr>
          <p:cNvPr id="5" name="Rectangle 4"/>
          <p:cNvSpPr/>
          <p:nvPr/>
        </p:nvSpPr>
        <p:spPr>
          <a:xfrm>
            <a:off x="4124325" y="1119188"/>
            <a:ext cx="4972050" cy="3308598"/>
          </a:xfrm>
          <a:prstGeom prst="rect">
            <a:avLst/>
          </a:prstGeom>
        </p:spPr>
        <p:txBody>
          <a:bodyPr wrap="square">
            <a:spAutoFit/>
          </a:bodyPr>
          <a:lstStyle/>
          <a:p>
            <a:r>
              <a:rPr lang="en-US" sz="1100" dirty="0" smtClean="0">
                <a:latin typeface="Segoe UI" panose="020B0502040204020203" pitchFamily="34" charset="0"/>
                <a:cs typeface="Segoe UI" panose="020B0502040204020203" pitchFamily="34" charset="0"/>
              </a:rPr>
              <a:t>REMOVING (also </a:t>
            </a:r>
            <a:r>
              <a:rPr lang="en-US" sz="1100" dirty="0">
                <a:latin typeface="Segoe UI" panose="020B0502040204020203" pitchFamily="34" charset="0"/>
                <a:cs typeface="Segoe UI" panose="020B0502040204020203" pitchFamily="34" charset="0"/>
              </a:rPr>
              <a:t>called extract Max)</a:t>
            </a:r>
          </a:p>
          <a:p>
            <a:r>
              <a:rPr lang="en-US" sz="1100" dirty="0">
                <a:latin typeface="Segoe UI" panose="020B0502040204020203" pitchFamily="34" charset="0"/>
                <a:cs typeface="Segoe UI" panose="020B0502040204020203" pitchFamily="34" charset="0"/>
              </a:rPr>
              <a:t>Swap the first value in the values property with the last one</a:t>
            </a:r>
          </a:p>
          <a:p>
            <a:pPr marL="171450"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Pop </a:t>
            </a:r>
            <a:r>
              <a:rPr lang="en-US" sz="1100" dirty="0">
                <a:latin typeface="Segoe UI" panose="020B0502040204020203" pitchFamily="34" charset="0"/>
                <a:cs typeface="Segoe UI" panose="020B0502040204020203" pitchFamily="34" charset="0"/>
              </a:rPr>
              <a:t>from the values property, so you can return the value at the end.</a:t>
            </a:r>
          </a:p>
          <a:p>
            <a:pPr marL="171450"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Have </a:t>
            </a:r>
            <a:r>
              <a:rPr lang="en-US" sz="1100" dirty="0">
                <a:latin typeface="Segoe UI" panose="020B0502040204020203" pitchFamily="34" charset="0"/>
                <a:cs typeface="Segoe UI" panose="020B0502040204020203" pitchFamily="34" charset="0"/>
              </a:rPr>
              <a:t>the new root "sink down" to the correct spot</a:t>
            </a:r>
            <a:r>
              <a:rPr lang="en-US" sz="1100" dirty="0" smtClean="0">
                <a:latin typeface="Segoe UI" panose="020B0502040204020203" pitchFamily="34" charset="0"/>
                <a:cs typeface="Segoe UI" panose="020B0502040204020203" pitchFamily="34" charset="0"/>
              </a:rPr>
              <a:t>...</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Your </a:t>
            </a:r>
            <a:r>
              <a:rPr lang="en-US" sz="1100" dirty="0">
                <a:latin typeface="Segoe UI" panose="020B0502040204020203" pitchFamily="34" charset="0"/>
                <a:cs typeface="Segoe UI" panose="020B0502040204020203" pitchFamily="34" charset="0"/>
              </a:rPr>
              <a:t>parent index starts at 0(the root)</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Find </a:t>
            </a:r>
            <a:r>
              <a:rPr lang="en-US" sz="1100" dirty="0">
                <a:latin typeface="Segoe UI" panose="020B0502040204020203" pitchFamily="34" charset="0"/>
                <a:cs typeface="Segoe UI" panose="020B0502040204020203" pitchFamily="34" charset="0"/>
              </a:rPr>
              <a:t>the index of the left child: 2* index + 1 (make sure its not out of</a:t>
            </a:r>
          </a:p>
          <a:p>
            <a:pPr marL="628650" lvl="1" indent="-171450">
              <a:buFont typeface="Arial" panose="020B0604020202020204" pitchFamily="34" charset="0"/>
              <a:buChar char="•"/>
            </a:pPr>
            <a:r>
              <a:rPr lang="en-US" sz="1100" dirty="0">
                <a:latin typeface="Segoe UI" panose="020B0502040204020203" pitchFamily="34" charset="0"/>
                <a:cs typeface="Segoe UI" panose="020B0502040204020203" pitchFamily="34" charset="0"/>
              </a:rPr>
              <a:t>bounds)</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Find </a:t>
            </a:r>
            <a:r>
              <a:rPr lang="en-US" sz="1100" dirty="0">
                <a:latin typeface="Segoe UI" panose="020B0502040204020203" pitchFamily="34" charset="0"/>
                <a:cs typeface="Segoe UI" panose="020B0502040204020203" pitchFamily="34" charset="0"/>
              </a:rPr>
              <a:t>the index of the right child: 2*index + 2 (make sure its not out of</a:t>
            </a:r>
          </a:p>
          <a:p>
            <a:pPr marL="628650" lvl="1" indent="-171450">
              <a:buFont typeface="Arial" panose="020B0604020202020204" pitchFamily="34" charset="0"/>
              <a:buChar char="•"/>
            </a:pPr>
            <a:r>
              <a:rPr lang="en-US" sz="1100" dirty="0">
                <a:latin typeface="Segoe UI" panose="020B0502040204020203" pitchFamily="34" charset="0"/>
                <a:cs typeface="Segoe UI" panose="020B0502040204020203" pitchFamily="34" charset="0"/>
              </a:rPr>
              <a:t>bounds)</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If </a:t>
            </a:r>
            <a:r>
              <a:rPr lang="en-US" sz="1100" dirty="0">
                <a:latin typeface="Segoe UI" panose="020B0502040204020203" pitchFamily="34" charset="0"/>
                <a:cs typeface="Segoe UI" panose="020B0502040204020203" pitchFamily="34" charset="0"/>
              </a:rPr>
              <a:t>the left or right child is greater than the element...swap. If both left and</a:t>
            </a:r>
          </a:p>
          <a:p>
            <a:pPr marL="628650" lvl="1" indent="-171450">
              <a:buFont typeface="Arial" panose="020B0604020202020204" pitchFamily="34" charset="0"/>
              <a:buChar char="•"/>
            </a:pPr>
            <a:r>
              <a:rPr lang="en-US" sz="1100" dirty="0">
                <a:latin typeface="Segoe UI" panose="020B0502040204020203" pitchFamily="34" charset="0"/>
                <a:cs typeface="Segoe UI" panose="020B0502040204020203" pitchFamily="34" charset="0"/>
              </a:rPr>
              <a:t>right children are larger, swap with the largest child.</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The </a:t>
            </a:r>
            <a:r>
              <a:rPr lang="en-US" sz="1100" dirty="0">
                <a:latin typeface="Segoe UI" panose="020B0502040204020203" pitchFamily="34" charset="0"/>
                <a:cs typeface="Segoe UI" panose="020B0502040204020203" pitchFamily="34" charset="0"/>
              </a:rPr>
              <a:t>child index you swapped to now becomes the new parent index.</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Keep </a:t>
            </a:r>
            <a:r>
              <a:rPr lang="en-US" sz="1100" dirty="0">
                <a:latin typeface="Segoe UI" panose="020B0502040204020203" pitchFamily="34" charset="0"/>
                <a:cs typeface="Segoe UI" panose="020B0502040204020203" pitchFamily="34" charset="0"/>
              </a:rPr>
              <a:t>looping and swapping until neither child is larger than the element.</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Return </a:t>
            </a:r>
            <a:r>
              <a:rPr lang="en-US" sz="1100" dirty="0">
                <a:latin typeface="Segoe UI" panose="020B0502040204020203" pitchFamily="34" charset="0"/>
                <a:cs typeface="Segoe UI" panose="020B0502040204020203" pitchFamily="34" charset="0"/>
              </a:rPr>
              <a:t>the old root!</a:t>
            </a:r>
          </a:p>
        </p:txBody>
      </p:sp>
    </p:spTree>
    <p:extLst>
      <p:ext uri="{BB962C8B-B14F-4D97-AF65-F5344CB8AC3E}">
        <p14:creationId xmlns:p14="http://schemas.microsoft.com/office/powerpoint/2010/main" val="31676659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Hash tables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1392633" y="1957833"/>
            <a:ext cx="4652567" cy="3676800"/>
          </a:xfrm>
        </p:spPr>
        <p:txBody>
          <a:bodyPr/>
          <a:lstStyle/>
          <a:p>
            <a:r>
              <a:rPr lang="en-US" sz="1100" dirty="0" smtClean="0">
                <a:latin typeface="Segoe UI" panose="020B0502040204020203" pitchFamily="34" charset="0"/>
                <a:cs typeface="Segoe UI" panose="020B0502040204020203" pitchFamily="34" charset="0"/>
              </a:rPr>
              <a:t>Explain what hash table is</a:t>
            </a:r>
          </a:p>
          <a:p>
            <a:r>
              <a:rPr lang="en-US" sz="1100" dirty="0" smtClean="0">
                <a:latin typeface="Segoe UI" panose="020B0502040204020203" pitchFamily="34" charset="0"/>
                <a:cs typeface="Segoe UI" panose="020B0502040204020203" pitchFamily="34" charset="0"/>
              </a:rPr>
              <a:t>Explain what a hashing algorithm</a:t>
            </a:r>
          </a:p>
          <a:p>
            <a:r>
              <a:rPr lang="en-US" sz="1100" dirty="0" smtClean="0">
                <a:latin typeface="Segoe UI" panose="020B0502040204020203" pitchFamily="34" charset="0"/>
                <a:cs typeface="Segoe UI" panose="020B0502040204020203" pitchFamily="34" charset="0"/>
              </a:rPr>
              <a:t>Discuss what makes a good hashing algorithm</a:t>
            </a:r>
          </a:p>
          <a:p>
            <a:r>
              <a:rPr lang="en-US" sz="1100" dirty="0" smtClean="0">
                <a:latin typeface="Segoe UI" panose="020B0502040204020203" pitchFamily="34" charset="0"/>
                <a:cs typeface="Segoe UI" panose="020B0502040204020203" pitchFamily="34" charset="0"/>
              </a:rPr>
              <a:t>Understand how collisions occur in a hash table</a:t>
            </a:r>
          </a:p>
          <a:p>
            <a:r>
              <a:rPr lang="en-US" sz="1100" dirty="0" smtClean="0">
                <a:latin typeface="Segoe UI" panose="020B0502040204020203" pitchFamily="34" charset="0"/>
                <a:cs typeface="Segoe UI" panose="020B0502040204020203" pitchFamily="34" charset="0"/>
              </a:rPr>
              <a:t>Handle collision using separate chaining or linear probing</a:t>
            </a:r>
          </a:p>
          <a:p>
            <a:endParaRPr lang="en-US" sz="1100" dirty="0">
              <a:latin typeface="Segoe UI" panose="020B0502040204020203" pitchFamily="34" charset="0"/>
              <a:cs typeface="Segoe UI" panose="020B0502040204020203" pitchFamily="34" charset="0"/>
            </a:endParaRPr>
          </a:p>
          <a:p>
            <a:pPr marL="76200" indent="0">
              <a:buNone/>
            </a:pPr>
            <a:r>
              <a:rPr lang="en-US" sz="1100" dirty="0" smtClean="0">
                <a:latin typeface="Segoe UI" panose="020B0502040204020203" pitchFamily="34" charset="0"/>
                <a:cs typeface="Segoe UI" panose="020B0502040204020203" pitchFamily="34" charset="0"/>
              </a:rPr>
              <a:t>What is a hash tables?</a:t>
            </a:r>
          </a:p>
          <a:p>
            <a:pPr marL="76200" indent="0">
              <a:buNone/>
            </a:pPr>
            <a:r>
              <a:rPr lang="en-US" sz="1100" dirty="0" smtClean="0">
                <a:latin typeface="Segoe UI" panose="020B0502040204020203" pitchFamily="34" charset="0"/>
                <a:cs typeface="Segoe UI" panose="020B0502040204020203" pitchFamily="34" charset="0"/>
              </a:rPr>
              <a:t>Hash tables are used to store key-value pairs</a:t>
            </a:r>
          </a:p>
          <a:p>
            <a:pPr marL="76200" indent="0">
              <a:buNone/>
            </a:pPr>
            <a:r>
              <a:rPr lang="en-US" sz="1100" dirty="0" smtClean="0">
                <a:latin typeface="Segoe UI" panose="020B0502040204020203" pitchFamily="34" charset="0"/>
                <a:cs typeface="Segoe UI" panose="020B0502040204020203" pitchFamily="34" charset="0"/>
              </a:rPr>
              <a:t>The hash tables like arrays, but keys is not ordered</a:t>
            </a:r>
          </a:p>
          <a:p>
            <a:pPr marL="76200" indent="0">
              <a:buNone/>
            </a:pPr>
            <a:r>
              <a:rPr lang="en-US" sz="1100" dirty="0" smtClean="0">
                <a:latin typeface="Segoe UI" panose="020B0502040204020203" pitchFamily="34" charset="0"/>
                <a:cs typeface="Segoe UI" panose="020B0502040204020203" pitchFamily="34" charset="0"/>
              </a:rPr>
              <a:t>Unlike arrays – hash tables are fast for all operations(find, add, remove)</a:t>
            </a:r>
          </a:p>
          <a:p>
            <a:pPr marL="76200" indent="0">
              <a:buNone/>
            </a:pPr>
            <a:endParaRPr lang="en-US" sz="1100" dirty="0" smtClean="0">
              <a:latin typeface="Segoe UI" panose="020B0502040204020203" pitchFamily="34" charset="0"/>
              <a:cs typeface="Segoe UI" panose="020B0502040204020203" pitchFamily="34" charset="0"/>
            </a:endParaRPr>
          </a:p>
          <a:p>
            <a:pPr marL="76200" indent="0">
              <a:buNone/>
            </a:pPr>
            <a:r>
              <a:rPr lang="en-US" sz="1100" dirty="0" smtClean="0">
                <a:latin typeface="Segoe UI" panose="020B0502040204020203" pitchFamily="34" charset="0"/>
                <a:cs typeface="Segoe UI" panose="020B0502040204020203" pitchFamily="34" charset="0"/>
              </a:rPr>
              <a:t>Hash tables in other programming languages</a:t>
            </a:r>
          </a:p>
          <a:p>
            <a:pPr marL="76200" indent="0">
              <a:buNone/>
            </a:pPr>
            <a:r>
              <a:rPr lang="en-US" sz="1100" dirty="0" smtClean="0">
                <a:latin typeface="Segoe UI" panose="020B0502040204020203" pitchFamily="34" charset="0"/>
                <a:cs typeface="Segoe UI" panose="020B0502040204020203" pitchFamily="34" charset="0"/>
              </a:rPr>
              <a:t>Python – </a:t>
            </a:r>
            <a:r>
              <a:rPr lang="en-US" sz="1100" dirty="0" err="1" smtClean="0">
                <a:latin typeface="Segoe UI" panose="020B0502040204020203" pitchFamily="34" charset="0"/>
                <a:cs typeface="Segoe UI" panose="020B0502040204020203" pitchFamily="34" charset="0"/>
              </a:rPr>
              <a:t>dicts</a:t>
            </a:r>
            <a:endParaRPr lang="en-US" sz="1100" dirty="0" smtClean="0">
              <a:latin typeface="Segoe UI" panose="020B0502040204020203" pitchFamily="34" charset="0"/>
              <a:cs typeface="Segoe UI" panose="020B0502040204020203" pitchFamily="34" charset="0"/>
            </a:endParaRPr>
          </a:p>
          <a:p>
            <a:pPr marL="76200" indent="0">
              <a:buNone/>
            </a:pPr>
            <a:r>
              <a:rPr lang="en-US" sz="1100" dirty="0" err="1" smtClean="0">
                <a:latin typeface="Segoe UI" panose="020B0502040204020203" pitchFamily="34" charset="0"/>
                <a:cs typeface="Segoe UI" panose="020B0502040204020203" pitchFamily="34" charset="0"/>
              </a:rPr>
              <a:t>Js</a:t>
            </a:r>
            <a:r>
              <a:rPr lang="en-US" sz="1100" dirty="0" smtClean="0">
                <a:latin typeface="Segoe UI" panose="020B0502040204020203" pitchFamily="34" charset="0"/>
                <a:cs typeface="Segoe UI" panose="020B0502040204020203" pitchFamily="34" charset="0"/>
              </a:rPr>
              <a:t> – Objects and Maps</a:t>
            </a:r>
          </a:p>
          <a:p>
            <a:pPr marL="76200" indent="0">
              <a:buNone/>
            </a:pPr>
            <a:r>
              <a:rPr lang="en-US" sz="1100" dirty="0" smtClean="0">
                <a:latin typeface="Segoe UI" panose="020B0502040204020203" pitchFamily="34" charset="0"/>
                <a:cs typeface="Segoe UI" panose="020B0502040204020203" pitchFamily="34" charset="0"/>
              </a:rPr>
              <a:t>Java – Maps</a:t>
            </a:r>
          </a:p>
          <a:p>
            <a:pPr marL="76200" indent="0">
              <a:buNone/>
            </a:pPr>
            <a:r>
              <a:rPr lang="en-US" sz="1100" dirty="0" smtClean="0">
                <a:latin typeface="Segoe UI" panose="020B0502040204020203" pitchFamily="34" charset="0"/>
                <a:cs typeface="Segoe UI" panose="020B0502040204020203" pitchFamily="34" charset="0"/>
              </a:rPr>
              <a:t>Ruby - Hashes</a:t>
            </a:r>
            <a:endParaRPr lang="en-US" sz="1100" dirty="0">
              <a:latin typeface="Segoe UI" panose="020B0502040204020203" pitchFamily="34" charset="0"/>
              <a:cs typeface="Segoe UI" panose="020B0502040204020203" pitchFamily="34" charset="0"/>
            </a:endParaRPr>
          </a:p>
        </p:txBody>
      </p:sp>
      <p:sp>
        <p:nvSpPr>
          <p:cNvPr id="4" name="TextBox 3"/>
          <p:cNvSpPr txBox="1"/>
          <p:nvPr/>
        </p:nvSpPr>
        <p:spPr>
          <a:xfrm>
            <a:off x="6388100" y="825500"/>
            <a:ext cx="5397500" cy="4524315"/>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Imagine we need to store colors(hex) to array</a:t>
            </a:r>
          </a:p>
          <a:p>
            <a:r>
              <a:rPr lang="en-US" dirty="0" smtClean="0">
                <a:latin typeface="Segoe UI" panose="020B0502040204020203" pitchFamily="34" charset="0"/>
                <a:cs typeface="Segoe UI" panose="020B0502040204020203" pitchFamily="34" charset="0"/>
              </a:rPr>
              <a:t>colors = [ ‘ff69b4’, ’00ffff’, ‘</a:t>
            </a:r>
            <a:r>
              <a:rPr lang="en-US" dirty="0" err="1" smtClean="0">
                <a:latin typeface="Segoe UI" panose="020B0502040204020203" pitchFamily="34" charset="0"/>
                <a:cs typeface="Segoe UI" panose="020B0502040204020203" pitchFamily="34" charset="0"/>
              </a:rPr>
              <a:t>ffffff</a:t>
            </a:r>
            <a:r>
              <a:rPr lang="en-US" dirty="0" smtClean="0">
                <a:latin typeface="Segoe UI" panose="020B0502040204020203" pitchFamily="34" charset="0"/>
                <a:cs typeface="Segoe UI" panose="020B0502040204020203" pitchFamily="34" charset="0"/>
              </a:rPr>
              <a:t>’ ]</a:t>
            </a:r>
          </a:p>
          <a:p>
            <a:r>
              <a:rPr lang="en-US" dirty="0" smtClean="0">
                <a:latin typeface="Segoe UI" panose="020B0502040204020203" pitchFamily="34" charset="0"/>
                <a:cs typeface="Segoe UI" panose="020B0502040204020203" pitchFamily="34" charset="0"/>
              </a:rPr>
              <a:t>And would be a nice if instead of using  indices to access the colors, we could use more human readable keys</a:t>
            </a:r>
          </a:p>
          <a:p>
            <a:r>
              <a:rPr lang="en-US" dirty="0" smtClean="0">
                <a:latin typeface="Segoe UI" panose="020B0502040204020203" pitchFamily="34" charset="0"/>
                <a:cs typeface="Segoe UI" panose="020B0502040204020203" pitchFamily="34" charset="0"/>
              </a:rPr>
              <a:t>pink -&gt; ’ff69b4’,</a:t>
            </a:r>
          </a:p>
          <a:p>
            <a:r>
              <a:rPr lang="en-US" dirty="0" smtClean="0">
                <a:latin typeface="Segoe UI" panose="020B0502040204020203" pitchFamily="34" charset="0"/>
                <a:cs typeface="Segoe UI" panose="020B0502040204020203" pitchFamily="34" charset="0"/>
              </a:rPr>
              <a:t>cyan -&gt; ’00ffff’,</a:t>
            </a:r>
          </a:p>
          <a:p>
            <a:r>
              <a:rPr lang="en-US" dirty="0" smtClean="0">
                <a:latin typeface="Segoe UI" panose="020B0502040204020203" pitchFamily="34" charset="0"/>
                <a:cs typeface="Segoe UI" panose="020B0502040204020203" pitchFamily="34" charset="0"/>
              </a:rPr>
              <a:t>And </a:t>
            </a:r>
            <a:r>
              <a:rPr lang="en-US" dirty="0" err="1" smtClean="0">
                <a:latin typeface="Segoe UI" panose="020B0502040204020203" pitchFamily="34" charset="0"/>
                <a:cs typeface="Segoe UI" panose="020B0502040204020203" pitchFamily="34" charset="0"/>
              </a:rPr>
              <a:t>etc</a:t>
            </a:r>
            <a:endParaRPr lang="en-US" dirty="0" smtClean="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c</a:t>
            </a:r>
            <a:r>
              <a:rPr lang="en-US" dirty="0" smtClean="0">
                <a:latin typeface="Segoe UI" panose="020B0502040204020203" pitchFamily="34" charset="0"/>
                <a:cs typeface="Segoe UI" panose="020B0502040204020203" pitchFamily="34" charset="0"/>
              </a:rPr>
              <a:t>olors[‘cyan’] match better than colors[1]</a:t>
            </a:r>
            <a:endParaRPr lang="en-US" dirty="0">
              <a:latin typeface="Segoe UI" panose="020B0502040204020203" pitchFamily="34" charset="0"/>
              <a:cs typeface="Segoe UI" panose="020B0502040204020203" pitchFamily="34" charset="0"/>
            </a:endParaRPr>
          </a:p>
          <a:p>
            <a:endParaRPr lang="en-US" dirty="0" smtClean="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how to </a:t>
            </a:r>
            <a:r>
              <a:rPr lang="en-US" dirty="0" smtClean="0">
                <a:latin typeface="Segoe UI" panose="020B0502040204020203" pitchFamily="34" charset="0"/>
                <a:cs typeface="Segoe UI" panose="020B0502040204020203" pitchFamily="34" charset="0"/>
              </a:rPr>
              <a:t>combine human readable with computer readable(computer does not </a:t>
            </a:r>
            <a:r>
              <a:rPr lang="en-US" dirty="0" err="1" smtClean="0">
                <a:latin typeface="Segoe UI" panose="020B0502040204020203" pitchFamily="34" charset="0"/>
                <a:cs typeface="Segoe UI" panose="020B0502040204020203" pitchFamily="34" charset="0"/>
              </a:rPr>
              <a:t>not</a:t>
            </a:r>
            <a:r>
              <a:rPr lang="en-US" dirty="0" smtClean="0">
                <a:latin typeface="Segoe UI" panose="020B0502040204020203" pitchFamily="34" charset="0"/>
                <a:cs typeface="Segoe UI" panose="020B0502040204020203" pitchFamily="34" charset="0"/>
              </a:rPr>
              <a:t> index like pink)?</a:t>
            </a:r>
          </a:p>
          <a:p>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In order to look up values by key, we need a way to  convert values to valid array indices. A function that performs this task is called a hash function</a:t>
            </a:r>
            <a:endParaRPr lang="ru-RU"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4647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b="1" dirty="0">
                <a:latin typeface="Segoe UI" panose="020B0502040204020203" pitchFamily="34" charset="0"/>
                <a:cs typeface="Segoe UI" panose="020B0502040204020203" pitchFamily="34" charset="0"/>
              </a:rPr>
              <a:t>Hash </a:t>
            </a:r>
            <a:r>
              <a:rPr lang="en-US" b="1" dirty="0" smtClean="0">
                <a:latin typeface="Segoe UI" panose="020B0502040204020203" pitchFamily="34" charset="0"/>
                <a:cs typeface="Segoe UI" panose="020B0502040204020203" pitchFamily="34" charset="0"/>
              </a:rPr>
              <a:t>function</a:t>
            </a:r>
            <a:endParaRPr lang="en-US" dirty="0">
              <a:latin typeface="Segoe UI" panose="020B0502040204020203" pitchFamily="34" charset="0"/>
              <a:cs typeface="Segoe UI" panose="020B0502040204020203" pitchFamily="34" charset="0"/>
            </a:endParaRPr>
          </a:p>
        </p:txBody>
      </p:sp>
      <p:sp>
        <p:nvSpPr>
          <p:cNvPr id="5" name="TextBox 4"/>
          <p:cNvSpPr txBox="1"/>
          <p:nvPr/>
        </p:nvSpPr>
        <p:spPr>
          <a:xfrm>
            <a:off x="660400" y="1549400"/>
            <a:ext cx="10706100" cy="1200329"/>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What makes a good hash?</a:t>
            </a:r>
          </a:p>
          <a:p>
            <a:pPr marL="342900" indent="-342900">
              <a:buFont typeface="+mj-lt"/>
              <a:buAutoNum type="arabicPeriod"/>
            </a:pPr>
            <a:r>
              <a:rPr lang="en-US" dirty="0" smtClean="0">
                <a:latin typeface="Segoe UI" panose="020B0502040204020203" pitchFamily="34" charset="0"/>
                <a:cs typeface="Segoe UI" panose="020B0502040204020203" pitchFamily="34" charset="0"/>
              </a:rPr>
              <a:t>Fast(constant time)</a:t>
            </a:r>
          </a:p>
          <a:p>
            <a:pPr marL="342900" indent="-342900">
              <a:buFont typeface="+mj-lt"/>
              <a:buAutoNum type="arabicPeriod"/>
            </a:pPr>
            <a:r>
              <a:rPr lang="en-US" dirty="0" smtClean="0">
                <a:latin typeface="Segoe UI" panose="020B0502040204020203" pitchFamily="34" charset="0"/>
                <a:cs typeface="Segoe UI" panose="020B0502040204020203" pitchFamily="34" charset="0"/>
              </a:rPr>
              <a:t>Doesn’t cluster outputs at specific indices, but </a:t>
            </a:r>
            <a:r>
              <a:rPr lang="en-US" dirty="0" err="1" smtClean="0">
                <a:latin typeface="Segoe UI" panose="020B0502040204020203" pitchFamily="34" charset="0"/>
                <a:cs typeface="Segoe UI" panose="020B0502040204020203" pitchFamily="34" charset="0"/>
              </a:rPr>
              <a:t>disturbutes</a:t>
            </a:r>
            <a:r>
              <a:rPr lang="en-US" dirty="0" smtClean="0">
                <a:latin typeface="Segoe UI" panose="020B0502040204020203" pitchFamily="34" charset="0"/>
                <a:cs typeface="Segoe UI" panose="020B0502040204020203" pitchFamily="34" charset="0"/>
              </a:rPr>
              <a:t>  uniformly</a:t>
            </a:r>
          </a:p>
          <a:p>
            <a:pPr marL="342900" indent="-342900">
              <a:buFont typeface="+mj-lt"/>
              <a:buAutoNum type="arabicPeriod"/>
            </a:pPr>
            <a:r>
              <a:rPr lang="en-US" dirty="0" err="1" smtClean="0">
                <a:latin typeface="Segoe UI" panose="020B0502040204020203" pitchFamily="34" charset="0"/>
                <a:cs typeface="Segoe UI" panose="020B0502040204020203" pitchFamily="34" charset="0"/>
              </a:rPr>
              <a:t>Determenistic</a:t>
            </a:r>
            <a:r>
              <a:rPr lang="en-US" dirty="0" smtClean="0">
                <a:latin typeface="Segoe UI" panose="020B0502040204020203" pitchFamily="34" charset="0"/>
                <a:cs typeface="Segoe UI" panose="020B0502040204020203" pitchFamily="34" charset="0"/>
              </a:rPr>
              <a:t>(same input -&gt; same output)  </a:t>
            </a:r>
            <a:endParaRPr lang="ru-RU" dirty="0">
              <a:latin typeface="Segoe UI" panose="020B0502040204020203" pitchFamily="34" charset="0"/>
              <a:cs typeface="Segoe UI" panose="020B0502040204020203" pitchFamily="34" charset="0"/>
            </a:endParaRPr>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0" y="2900251"/>
            <a:ext cx="4410691" cy="1590897"/>
          </a:xfrm>
          <a:prstGeom prst="rect">
            <a:avLst/>
          </a:prstGeom>
        </p:spPr>
      </p:pic>
      <p:sp>
        <p:nvSpPr>
          <p:cNvPr id="7" name="TextBox 6"/>
          <p:cNvSpPr txBox="1"/>
          <p:nvPr/>
        </p:nvSpPr>
        <p:spPr>
          <a:xfrm>
            <a:off x="5194300" y="2900251"/>
            <a:ext cx="6235700" cy="1200329"/>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Problems</a:t>
            </a:r>
          </a:p>
          <a:p>
            <a:pPr marL="342900" indent="-342900">
              <a:buFont typeface="+mj-lt"/>
              <a:buAutoNum type="arabicPeriod"/>
            </a:pPr>
            <a:r>
              <a:rPr lang="en-US" dirty="0" smtClean="0">
                <a:latin typeface="Segoe UI" panose="020B0502040204020203" pitchFamily="34" charset="0"/>
                <a:cs typeface="Segoe UI" panose="020B0502040204020203" pitchFamily="34" charset="0"/>
              </a:rPr>
              <a:t>This work only with strings( we don’t worry about it )</a:t>
            </a:r>
          </a:p>
          <a:p>
            <a:pPr marL="342900" indent="-342900">
              <a:buFont typeface="+mj-lt"/>
              <a:buAutoNum type="arabicPeriod"/>
            </a:pPr>
            <a:r>
              <a:rPr lang="en-US" dirty="0" smtClean="0">
                <a:latin typeface="Segoe UI" panose="020B0502040204020203" pitchFamily="34" charset="0"/>
                <a:cs typeface="Segoe UI" panose="020B0502040204020203" pitchFamily="34" charset="0"/>
              </a:rPr>
              <a:t>Not constant time – linear in key length</a:t>
            </a:r>
          </a:p>
          <a:p>
            <a:pPr marL="342900" indent="-342900">
              <a:buFont typeface="+mj-lt"/>
              <a:buAutoNum type="arabicPeriod"/>
            </a:pPr>
            <a:r>
              <a:rPr lang="en-US" dirty="0" smtClean="0">
                <a:latin typeface="Segoe UI" panose="020B0502040204020203" pitchFamily="34" charset="0"/>
                <a:cs typeface="Segoe UI" panose="020B0502040204020203" pitchFamily="34" charset="0"/>
              </a:rPr>
              <a:t>Collisions </a:t>
            </a:r>
            <a:endParaRPr lang="ru-RU" dirty="0">
              <a:latin typeface="Segoe UI" panose="020B0502040204020203" pitchFamily="34" charset="0"/>
              <a:cs typeface="Segoe UI" panose="020B0502040204020203" pitchFamily="34" charset="0"/>
            </a:endParaRPr>
          </a:p>
        </p:txBody>
      </p:sp>
      <p:sp>
        <p:nvSpPr>
          <p:cNvPr id="8" name="Прямоугольник 7"/>
          <p:cNvSpPr/>
          <p:nvPr/>
        </p:nvSpPr>
        <p:spPr>
          <a:xfrm>
            <a:off x="660400" y="4641670"/>
            <a:ext cx="3721100" cy="2308324"/>
          </a:xfrm>
          <a:prstGeom prst="rect">
            <a:avLst/>
          </a:prstGeom>
        </p:spPr>
        <p:txBody>
          <a:bodyPr wrap="square">
            <a:spAutoFit/>
          </a:bodyPr>
          <a:lstStyle/>
          <a:p>
            <a:r>
              <a:rPr lang="en-US" sz="1200" dirty="0">
                <a:solidFill>
                  <a:srgbClr val="1D1C1D"/>
                </a:solidFill>
                <a:latin typeface="Segoe UI" panose="020B0502040204020203" pitchFamily="34" charset="0"/>
                <a:cs typeface="Segoe UI" panose="020B0502040204020203" pitchFamily="34" charset="0"/>
              </a:rPr>
              <a:t>Prime numbers? </a:t>
            </a:r>
            <a:r>
              <a:rPr lang="en-US" sz="1200" dirty="0" err="1">
                <a:solidFill>
                  <a:srgbClr val="1D1C1D"/>
                </a:solidFill>
                <a:latin typeface="Segoe UI" panose="020B0502040204020203" pitchFamily="34" charset="0"/>
                <a:cs typeface="Segoe UI" panose="020B0502040204020203" pitchFamily="34" charset="0"/>
              </a:rPr>
              <a:t>wut</a:t>
            </a:r>
            <a:r>
              <a:rPr lang="en-US" sz="1200" dirty="0">
                <a:solidFill>
                  <a:srgbClr val="1D1C1D"/>
                </a:solidFill>
                <a:latin typeface="Segoe UI" panose="020B0502040204020203" pitchFamily="34" charset="0"/>
                <a:cs typeface="Segoe UI" panose="020B0502040204020203" pitchFamily="34" charset="0"/>
              </a:rPr>
              <a:t>.</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The prime number in the hash is helpful in</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spreading out the keys more uniformly.</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It's also helpful if the array that you're</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putting values into has a prime length.</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You don't need to know why. (Math is complicated!)</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But here are some links if you're curious.</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Why do hash functions use prime numbers?</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Does making array size a prime number</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help in hash table implementation</a:t>
            </a:r>
            <a:r>
              <a:rPr lang="en-US" sz="1200" dirty="0" smtClean="0">
                <a:solidFill>
                  <a:srgbClr val="1D1C1D"/>
                </a:solidFill>
                <a:latin typeface="Segoe UI" panose="020B0502040204020203" pitchFamily="34" charset="0"/>
                <a:cs typeface="Segoe UI" panose="020B0502040204020203" pitchFamily="34" charset="0"/>
              </a:rPr>
              <a:t>?</a:t>
            </a:r>
          </a:p>
          <a:p>
            <a:r>
              <a:rPr lang="en-US" sz="1200" dirty="0" smtClean="0">
                <a:latin typeface="Segoe UI" panose="020B0502040204020203" pitchFamily="34" charset="0"/>
                <a:cs typeface="Segoe UI" panose="020B0502040204020203" pitchFamily="34" charset="0"/>
                <a:hlinkClick r:id="rId3"/>
              </a:rPr>
              <a:t>Does-making-array-size-a-prime-number-help-in-hash-table-implementation</a:t>
            </a:r>
            <a:endParaRPr lang="ru-RU" sz="1200" dirty="0">
              <a:latin typeface="Segoe UI" panose="020B0502040204020203" pitchFamily="34" charset="0"/>
              <a:cs typeface="Segoe UI" panose="020B0502040204020203" pitchFamily="34" charset="0"/>
            </a:endParaRPr>
          </a:p>
        </p:txBody>
      </p:sp>
      <p:sp>
        <p:nvSpPr>
          <p:cNvPr id="9" name="TextBox 8"/>
          <p:cNvSpPr txBox="1"/>
          <p:nvPr/>
        </p:nvSpPr>
        <p:spPr>
          <a:xfrm>
            <a:off x="5397500" y="4641670"/>
            <a:ext cx="4356100" cy="646331"/>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Not need to now why, but just set prime number in hash function and array size</a:t>
            </a:r>
            <a:endParaRPr lang="ru-RU"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14979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0"/>
            <a:ext cx="9610000" cy="844400"/>
          </a:xfrm>
        </p:spPr>
        <p:txBody>
          <a:bodyPr/>
          <a:lstStyle/>
          <a:p>
            <a:r>
              <a:rPr lang="en-US" dirty="0" smtClean="0">
                <a:latin typeface="Segoe UI" panose="020B0502040204020203" pitchFamily="34" charset="0"/>
                <a:cs typeface="Segoe UI" panose="020B0502040204020203" pitchFamily="34" charset="0"/>
              </a:rPr>
              <a:t>Dealing </a:t>
            </a:r>
            <a:r>
              <a:rPr lang="en-US" dirty="0">
                <a:latin typeface="Segoe UI" panose="020B0502040204020203" pitchFamily="34" charset="0"/>
                <a:cs typeface="Segoe UI" panose="020B0502040204020203" pitchFamily="34" charset="0"/>
              </a:rPr>
              <a:t>with collision</a:t>
            </a:r>
            <a:endParaRPr lang="ru-RU" dirty="0">
              <a:latin typeface="Segoe UI" panose="020B0502040204020203" pitchFamily="34" charset="0"/>
              <a:cs typeface="Segoe UI" panose="020B0502040204020203" pitchFamily="34" charset="0"/>
            </a:endParaRPr>
          </a:p>
        </p:txBody>
      </p:sp>
      <p:sp>
        <p:nvSpPr>
          <p:cNvPr id="4" name="TextBox 3"/>
          <p:cNvSpPr txBox="1"/>
          <p:nvPr/>
        </p:nvSpPr>
        <p:spPr>
          <a:xfrm>
            <a:off x="257577" y="953037"/>
            <a:ext cx="6053071" cy="3693319"/>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Even with a large array and a great hash function, collisions are inevitable</a:t>
            </a:r>
          </a:p>
          <a:p>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Two strategy, for handle collisions</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Separate chaining</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Linear probing</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Separate chaining – </a:t>
            </a:r>
            <a:r>
              <a:rPr lang="en-US" dirty="0">
                <a:latin typeface="Segoe UI" panose="020B0502040204020203" pitchFamily="34" charset="0"/>
                <a:cs typeface="Segoe UI" panose="020B0502040204020203" pitchFamily="34" charset="0"/>
              </a:rPr>
              <a:t>w</a:t>
            </a:r>
            <a:r>
              <a:rPr lang="en-US" dirty="0" smtClean="0">
                <a:latin typeface="Segoe UI" panose="020B0502040204020203" pitchFamily="34" charset="0"/>
                <a:cs typeface="Segoe UI" panose="020B0502040204020203" pitchFamily="34" charset="0"/>
              </a:rPr>
              <a:t>e store multiply key-values in same index</a:t>
            </a:r>
          </a:p>
          <a:p>
            <a:endParaRPr lang="en-US" dirty="0" smtClean="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Linear probing – search through the array to find the next empty slot, unlike separate chaining, we store only one key-value at one index</a:t>
            </a:r>
            <a:endParaRPr lang="ru-RU" dirty="0">
              <a:latin typeface="Segoe UI" panose="020B0502040204020203" pitchFamily="34" charset="0"/>
              <a:cs typeface="Segoe UI" panose="020B0502040204020203" pitchFamily="34" charset="0"/>
            </a:endParaRPr>
          </a:p>
        </p:txBody>
      </p:sp>
      <p:sp>
        <p:nvSpPr>
          <p:cNvPr id="10" name="TextBox 9"/>
          <p:cNvSpPr txBox="1"/>
          <p:nvPr/>
        </p:nvSpPr>
        <p:spPr>
          <a:xfrm>
            <a:off x="6310648" y="0"/>
            <a:ext cx="4644190" cy="2492990"/>
          </a:xfrm>
          <a:prstGeom prst="rect">
            <a:avLst/>
          </a:prstGeom>
          <a:noFill/>
        </p:spPr>
        <p:txBody>
          <a:bodyPr wrap="square" rtlCol="0">
            <a:spAutoFit/>
          </a:bodyPr>
          <a:lstStyle/>
          <a:p>
            <a:r>
              <a:rPr lang="en-US" sz="1200" dirty="0" smtClean="0">
                <a:latin typeface="Segoe UI" panose="020B0502040204020203" pitchFamily="34" charset="0"/>
                <a:cs typeface="Segoe UI" panose="020B0502040204020203" pitchFamily="34" charset="0"/>
              </a:rPr>
              <a:t>Set / Get</a:t>
            </a:r>
          </a:p>
          <a:p>
            <a:r>
              <a:rPr lang="en-US" sz="1200" dirty="0" smtClean="0">
                <a:latin typeface="Segoe UI" panose="020B0502040204020203" pitchFamily="34" charset="0"/>
                <a:cs typeface="Segoe UI" panose="020B0502040204020203" pitchFamily="34" charset="0"/>
              </a:rPr>
              <a:t>Set</a:t>
            </a:r>
          </a:p>
          <a:p>
            <a:endParaRPr lang="en-US" sz="1200" dirty="0">
              <a:latin typeface="Segoe UI" panose="020B0502040204020203" pitchFamily="34" charset="0"/>
              <a:cs typeface="Segoe UI" panose="020B0502040204020203" pitchFamily="34" charset="0"/>
            </a:endParaRP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Accept a key and a value</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Hashes the key</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Store the key-value pair in the hash table array via separate chaining</a:t>
            </a:r>
          </a:p>
          <a:p>
            <a:endParaRPr lang="en-US" sz="1200" dirty="0">
              <a:latin typeface="Segoe UI" panose="020B0502040204020203" pitchFamily="34" charset="0"/>
              <a:cs typeface="Segoe UI" panose="020B0502040204020203" pitchFamily="34" charset="0"/>
            </a:endParaRPr>
          </a:p>
          <a:p>
            <a:r>
              <a:rPr lang="en-US" sz="1200" dirty="0" smtClean="0">
                <a:latin typeface="Segoe UI" panose="020B0502040204020203" pitchFamily="34" charset="0"/>
                <a:cs typeface="Segoe UI" panose="020B0502040204020203" pitchFamily="34" charset="0"/>
              </a:rPr>
              <a:t>Get</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Accepts a key</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Hashes the key</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Retrieves the key-value pair in the hash table</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If the key isn’t found return undefined</a:t>
            </a:r>
            <a:endParaRPr lang="ru-RU" sz="1200" dirty="0">
              <a:latin typeface="Segoe UI" panose="020B0502040204020203" pitchFamily="34" charset="0"/>
              <a:cs typeface="Segoe UI" panose="020B0502040204020203" pitchFamily="34" charset="0"/>
            </a:endParaRPr>
          </a:p>
        </p:txBody>
      </p:sp>
      <p:sp>
        <p:nvSpPr>
          <p:cNvPr id="11" name="TextBox 10"/>
          <p:cNvSpPr txBox="1"/>
          <p:nvPr/>
        </p:nvSpPr>
        <p:spPr>
          <a:xfrm>
            <a:off x="6332508" y="2629113"/>
            <a:ext cx="4644190" cy="2308324"/>
          </a:xfrm>
          <a:prstGeom prst="rect">
            <a:avLst/>
          </a:prstGeom>
          <a:noFill/>
        </p:spPr>
        <p:txBody>
          <a:bodyPr wrap="square" rtlCol="0">
            <a:spAutoFit/>
          </a:bodyPr>
          <a:lstStyle/>
          <a:p>
            <a:r>
              <a:rPr lang="en-US" dirty="0">
                <a:solidFill>
                  <a:srgbClr val="00B050"/>
                </a:solidFill>
                <a:latin typeface="Segoe UI" panose="020B0502040204020203" pitchFamily="34" charset="0"/>
                <a:cs typeface="Segoe UI" panose="020B0502040204020203" pitchFamily="34" charset="0"/>
              </a:rPr>
              <a:t>In short, if you have data that doesn’t use too many inserts or deletes, and access the items frequently out of order, use an array. If you need data that can be quickly inserted and deleted into and is accessed mostly in sequential order, use a linked list. If you need a fast traversal then a hash table with a good hash function will be a better choice.</a:t>
            </a:r>
            <a:endParaRPr lang="en-US" sz="1600" dirty="0" smtClean="0">
              <a:solidFill>
                <a:srgbClr val="00B050"/>
              </a:solidFill>
              <a:latin typeface="Segoe UI" panose="020B0502040204020203" pitchFamily="34" charset="0"/>
              <a:cs typeface="Segoe UI" panose="020B0502040204020203" pitchFamily="34" charset="0"/>
            </a:endParaRPr>
          </a:p>
        </p:txBody>
      </p:sp>
      <p:sp>
        <p:nvSpPr>
          <p:cNvPr id="12" name="TextBox 11"/>
          <p:cNvSpPr txBox="1"/>
          <p:nvPr/>
        </p:nvSpPr>
        <p:spPr>
          <a:xfrm>
            <a:off x="433137" y="4957011"/>
            <a:ext cx="5005137" cy="1477328"/>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Methods</a:t>
            </a:r>
          </a:p>
          <a:p>
            <a:r>
              <a:rPr lang="en-US" dirty="0" smtClean="0">
                <a:latin typeface="Segoe UI" panose="020B0502040204020203" pitchFamily="34" charset="0"/>
                <a:cs typeface="Segoe UI" panose="020B0502040204020203" pitchFamily="34" charset="0"/>
              </a:rPr>
              <a:t>1)Set</a:t>
            </a:r>
          </a:p>
          <a:p>
            <a:r>
              <a:rPr lang="en-US" dirty="0" smtClean="0">
                <a:latin typeface="Segoe UI" panose="020B0502040204020203" pitchFamily="34" charset="0"/>
                <a:cs typeface="Segoe UI" panose="020B0502040204020203" pitchFamily="34" charset="0"/>
              </a:rPr>
              <a:t>2)Get</a:t>
            </a:r>
          </a:p>
          <a:p>
            <a:r>
              <a:rPr lang="en-US" dirty="0" smtClean="0">
                <a:latin typeface="Segoe UI" panose="020B0502040204020203" pitchFamily="34" charset="0"/>
                <a:cs typeface="Segoe UI" panose="020B0502040204020203" pitchFamily="34" charset="0"/>
              </a:rPr>
              <a:t>3)Keyes</a:t>
            </a:r>
          </a:p>
          <a:p>
            <a:r>
              <a:rPr lang="en-US" dirty="0" smtClean="0">
                <a:latin typeface="Segoe UI" panose="020B0502040204020203" pitchFamily="34" charset="0"/>
                <a:cs typeface="Segoe UI" panose="020B0502040204020203" pitchFamily="34" charset="0"/>
              </a:rPr>
              <a:t>4)Values</a:t>
            </a:r>
          </a:p>
        </p:txBody>
      </p:sp>
      <p:sp>
        <p:nvSpPr>
          <p:cNvPr id="13" name="TextBox 12"/>
          <p:cNvSpPr txBox="1"/>
          <p:nvPr/>
        </p:nvSpPr>
        <p:spPr>
          <a:xfrm>
            <a:off x="2601532" y="4479064"/>
            <a:ext cx="8648842" cy="2062103"/>
          </a:xfrm>
          <a:prstGeom prst="rect">
            <a:avLst/>
          </a:prstGeom>
          <a:noFill/>
        </p:spPr>
        <p:txBody>
          <a:bodyPr wrap="square" rtlCol="0">
            <a:spAutoFit/>
          </a:bodyPr>
          <a:lstStyle/>
          <a:p>
            <a:r>
              <a:rPr lang="en-US" sz="1600" dirty="0" smtClean="0">
                <a:latin typeface="Segoe UI" panose="020B0502040204020203" pitchFamily="34" charset="0"/>
                <a:cs typeface="Segoe UI" panose="020B0502040204020203" pitchFamily="34" charset="0"/>
              </a:rPr>
              <a:t>Big o of hash tables</a:t>
            </a:r>
          </a:p>
          <a:p>
            <a:r>
              <a:rPr lang="en-US" sz="1600" dirty="0" smtClean="0">
                <a:latin typeface="Segoe UI" panose="020B0502040204020203" pitchFamily="34" charset="0"/>
                <a:cs typeface="Segoe UI" panose="020B0502040204020203" pitchFamily="34" charset="0"/>
              </a:rPr>
              <a:t>Insert: O(1)</a:t>
            </a:r>
          </a:p>
          <a:p>
            <a:r>
              <a:rPr lang="en-US" sz="1600" dirty="0" smtClean="0">
                <a:latin typeface="Segoe UI" panose="020B0502040204020203" pitchFamily="34" charset="0"/>
                <a:cs typeface="Segoe UI" panose="020B0502040204020203" pitchFamily="34" charset="0"/>
              </a:rPr>
              <a:t>Deletion: O(1)</a:t>
            </a:r>
          </a:p>
          <a:p>
            <a:r>
              <a:rPr lang="en-US" sz="1600" dirty="0" smtClean="0">
                <a:latin typeface="Segoe UI" panose="020B0502040204020203" pitchFamily="34" charset="0"/>
                <a:cs typeface="Segoe UI" panose="020B0502040204020203" pitchFamily="34" charset="0"/>
              </a:rPr>
              <a:t>Access: O(1)</a:t>
            </a:r>
          </a:p>
          <a:p>
            <a:r>
              <a:rPr lang="en-US" sz="1600" dirty="0" smtClean="0">
                <a:latin typeface="Segoe UI" panose="020B0502040204020203" pitchFamily="34" charset="0"/>
                <a:cs typeface="Segoe UI" panose="020B0502040204020203" pitchFamily="34" charset="0"/>
              </a:rPr>
              <a:t>Only with good hash function and O(n) for bad hash function</a:t>
            </a:r>
          </a:p>
          <a:p>
            <a:endParaRPr lang="en-US" sz="1600" dirty="0" smtClean="0">
              <a:latin typeface="Segoe UI" panose="020B0502040204020203" pitchFamily="34" charset="0"/>
              <a:cs typeface="Segoe UI" panose="020B0502040204020203" pitchFamily="34" charset="0"/>
            </a:endParaRPr>
          </a:p>
          <a:p>
            <a:r>
              <a:rPr lang="en-US" sz="1600" dirty="0" smtClean="0">
                <a:latin typeface="Segoe UI" panose="020B0502040204020203" pitchFamily="34" charset="0"/>
                <a:cs typeface="Segoe UI" panose="020B0502040204020203" pitchFamily="34" charset="0"/>
              </a:rPr>
              <a:t>Why we don’t use hash tables instead of arrays or linked list if there is so fast? </a:t>
            </a:r>
            <a:r>
              <a:rPr lang="en-US" sz="1600" dirty="0">
                <a:latin typeface="Segoe UI" panose="020B0502040204020203" pitchFamily="34" charset="0"/>
                <a:cs typeface="Segoe UI" panose="020B0502040204020203" pitchFamily="34" charset="0"/>
              </a:rPr>
              <a:t>I</a:t>
            </a:r>
            <a:r>
              <a:rPr lang="en-US" sz="1600" dirty="0" smtClean="0">
                <a:latin typeface="Segoe UI" panose="020B0502040204020203" pitchFamily="34" charset="0"/>
                <a:cs typeface="Segoe UI" panose="020B0502040204020203" pitchFamily="34" charset="0"/>
              </a:rPr>
              <a:t>t </a:t>
            </a:r>
            <a:r>
              <a:rPr lang="en-US" sz="1600" dirty="0">
                <a:latin typeface="Segoe UI" panose="020B0502040204020203" pitchFamily="34" charset="0"/>
                <a:cs typeface="Segoe UI" panose="020B0502040204020203" pitchFamily="34" charset="0"/>
              </a:rPr>
              <a:t>doesn’t store its elements in any particular order</a:t>
            </a:r>
            <a:endParaRPr lang="ru-RU"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73857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Graphs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ru-RU" dirty="0">
                <a:latin typeface="Segoe UI" panose="020B0502040204020203" pitchFamily="34" charset="0"/>
                <a:cs typeface="Segoe UI" panose="020B0502040204020203" pitchFamily="34" charset="0"/>
              </a:rPr>
              <a:t>Задача о семи </a:t>
            </a:r>
            <a:r>
              <a:rPr lang="ru-RU" dirty="0" smtClean="0">
                <a:latin typeface="Segoe UI" panose="020B0502040204020203" pitchFamily="34" charset="0"/>
                <a:cs typeface="Segoe UI" panose="020B0502040204020203" pitchFamily="34" charset="0"/>
              </a:rPr>
              <a:t>мостах</a:t>
            </a:r>
            <a:endParaRPr lang="en-US" dirty="0" smtClean="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Dracula for </a:t>
            </a:r>
            <a:r>
              <a:rPr lang="en-US" smtClean="0">
                <a:latin typeface="Segoe UI" panose="020B0502040204020203" pitchFamily="34" charset="0"/>
                <a:cs typeface="Segoe UI" panose="020B0502040204020203" pitchFamily="34" charset="0"/>
              </a:rPr>
              <a:t>graph visualization</a:t>
            </a:r>
            <a:endParaRPr lang="ru-RU"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41804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Segoe UI" panose="020B0502040204020203" pitchFamily="34" charset="0"/>
                <a:cs typeface="Segoe UI" panose="020B0502040204020203" pitchFamily="34" charset="0"/>
              </a:rPr>
              <a:t>notes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n-US" dirty="0" smtClean="0">
                <a:latin typeface="Segoe UI" panose="020B0502040204020203" pitchFamily="34" charset="0"/>
                <a:cs typeface="Segoe UI" panose="020B0502040204020203" pitchFamily="34" charset="0"/>
              </a:rPr>
              <a:t>Open all depends</a:t>
            </a:r>
          </a:p>
          <a:p>
            <a:r>
              <a:rPr lang="en-US" dirty="0" err="1" smtClean="0">
                <a:solidFill>
                  <a:srgbClr val="FF0000"/>
                </a:solidFill>
                <a:latin typeface="Segoe UI" panose="020B0502040204020203" pitchFamily="34" charset="0"/>
                <a:cs typeface="Segoe UI" panose="020B0502040204020203" pitchFamily="34" charset="0"/>
              </a:rPr>
              <a:t>Kapy</a:t>
            </a:r>
            <a:r>
              <a:rPr lang="en-US" dirty="0" smtClean="0">
                <a:solidFill>
                  <a:srgbClr val="FF0000"/>
                </a:solidFill>
                <a:latin typeface="Segoe UI" panose="020B0502040204020203" pitchFamily="34" charset="0"/>
                <a:cs typeface="Segoe UI" panose="020B0502040204020203" pitchFamily="34" charset="0"/>
              </a:rPr>
              <a:t> </a:t>
            </a:r>
            <a:r>
              <a:rPr lang="en-US" dirty="0" err="1" smtClean="0">
                <a:solidFill>
                  <a:srgbClr val="FF0000"/>
                </a:solidFill>
                <a:latin typeface="Segoe UI" panose="020B0502040204020203" pitchFamily="34" charset="0"/>
                <a:cs typeface="Segoe UI" panose="020B0502040204020203" pitchFamily="34" charset="0"/>
              </a:rPr>
              <a:t>algoneri</a:t>
            </a:r>
            <a:r>
              <a:rPr lang="en-US" dirty="0" smtClean="0">
                <a:solidFill>
                  <a:srgbClr val="FF0000"/>
                </a:solidFill>
                <a:latin typeface="Segoe UI" panose="020B0502040204020203" pitchFamily="34" charset="0"/>
                <a:cs typeface="Segoe UI" panose="020B0502040204020203" pitchFamily="34" charset="0"/>
              </a:rPr>
              <a:t> u ds </a:t>
            </a:r>
            <a:r>
              <a:rPr lang="en-US" dirty="0" err="1" smtClean="0">
                <a:solidFill>
                  <a:srgbClr val="FF0000"/>
                </a:solidFill>
                <a:latin typeface="Segoe UI" panose="020B0502040204020203" pitchFamily="34" charset="0"/>
                <a:cs typeface="Segoe UI" panose="020B0502040204020203" pitchFamily="34" charset="0"/>
              </a:rPr>
              <a:t>neri</a:t>
            </a:r>
            <a:r>
              <a:rPr lang="en-US" dirty="0" smtClean="0">
                <a:solidFill>
                  <a:srgbClr val="FF0000"/>
                </a:solidFill>
                <a:latin typeface="Segoe UI" panose="020B0502040204020203" pitchFamily="34" charset="0"/>
                <a:cs typeface="Segoe UI" panose="020B0502040204020203" pitchFamily="34" charset="0"/>
              </a:rPr>
              <a:t> </a:t>
            </a:r>
            <a:r>
              <a:rPr lang="en-US" dirty="0" err="1" smtClean="0">
                <a:solidFill>
                  <a:srgbClr val="FF0000"/>
                </a:solidFill>
                <a:latin typeface="Segoe UI" panose="020B0502040204020203" pitchFamily="34" charset="0"/>
                <a:cs typeface="Segoe UI" panose="020B0502040204020203" pitchFamily="34" charset="0"/>
              </a:rPr>
              <a:t>mej</a:t>
            </a:r>
            <a:endParaRPr lang="en-US" dirty="0" smtClean="0">
              <a:solidFill>
                <a:srgbClr val="FF0000"/>
              </a:solidFill>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05067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Nirmala UI" panose="020B0502040204020203" pitchFamily="34" charset="0"/>
                <a:ea typeface="Nirmala UI" panose="020B0502040204020203" pitchFamily="34" charset="0"/>
                <a:cs typeface="Nirmala UI" panose="020B0502040204020203" pitchFamily="34" charset="0"/>
              </a:rPr>
              <a:t>Algorithms </a:t>
            </a:r>
            <a:r>
              <a:rPr lang="ru-RU" dirty="0">
                <a:latin typeface="Segoe UI" panose="020B0502040204020203" pitchFamily="34" charset="0"/>
                <a:ea typeface="Nirmala UI" panose="020B0502040204020203" pitchFamily="34" charset="0"/>
                <a:cs typeface="Segoe UI" panose="020B0502040204020203" pitchFamily="34" charset="0"/>
              </a:rPr>
              <a:t>efficiency</a:t>
            </a:r>
            <a:endParaRPr dirty="0">
              <a:latin typeface="Segoe UI" panose="020B0502040204020203" pitchFamily="34" charset="0"/>
              <a:ea typeface="Nirmala UI" panose="020B0502040204020203" pitchFamily="34" charset="0"/>
              <a:cs typeface="Segoe UI" panose="020B0502040204020203" pitchFamily="34" charset="0"/>
            </a:endParaRPr>
          </a:p>
        </p:txBody>
      </p:sp>
      <p:sp>
        <p:nvSpPr>
          <p:cNvPr id="84" name="Google Shape;84;p13"/>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p>
            <a:pPr marL="0" lvl="0" indent="0">
              <a:spcBef>
                <a:spcPts val="1067"/>
              </a:spcBef>
              <a:buClr>
                <a:schemeClr val="dk1"/>
              </a:buClr>
              <a:buSzPts val="1100"/>
              <a:buNone/>
            </a:pPr>
            <a:r>
              <a:rPr lang="ru-RU" sz="1600" dirty="0" smtClean="0">
                <a:latin typeface="Segoe UI" panose="020B0502040204020203" pitchFamily="34" charset="0"/>
                <a:ea typeface="Nirmala UI" panose="020B0502040204020203" pitchFamily="34" charset="0"/>
                <a:cs typeface="Segoe UI" panose="020B0502040204020203" pitchFamily="34" charset="0"/>
              </a:rPr>
              <a:t>One </a:t>
            </a:r>
            <a:r>
              <a:rPr lang="ru-RU" sz="1600" dirty="0">
                <a:latin typeface="Segoe UI" panose="020B0502040204020203" pitchFamily="34" charset="0"/>
                <a:ea typeface="Nirmala UI" panose="020B0502040204020203" pitchFamily="34" charset="0"/>
                <a:cs typeface="Segoe UI" panose="020B0502040204020203" pitchFamily="34" charset="0"/>
              </a:rPr>
              <a:t>of the most important aspects of algorithm design is resource (run-time, memory usage) </a:t>
            </a:r>
            <a:r>
              <a:rPr lang="ru-RU" sz="1600" dirty="0" smtClean="0">
                <a:latin typeface="Segoe UI" panose="020B0502040204020203" pitchFamily="34" charset="0"/>
                <a:ea typeface="Nirmala UI" panose="020B0502040204020203" pitchFamily="34" charset="0"/>
                <a:cs typeface="Segoe UI" panose="020B0502040204020203" pitchFamily="34" charset="0"/>
              </a:rPr>
              <a:t>efficiency</a:t>
            </a:r>
          </a:p>
          <a:p>
            <a:pPr marL="0" lvl="0" indent="0">
              <a:spcBef>
                <a:spcPts val="1067"/>
              </a:spcBef>
              <a:buClr>
                <a:schemeClr val="dk1"/>
              </a:buClr>
              <a:buSzPts val="1100"/>
              <a:buNone/>
            </a:pPr>
            <a:r>
              <a:rPr lang="en-US" sz="1600" dirty="0" smtClean="0">
                <a:latin typeface="Segoe UI" panose="020B0502040204020203" pitchFamily="34" charset="0"/>
                <a:ea typeface="Nirmala UI" panose="020B0502040204020203" pitchFamily="34" charset="0"/>
                <a:cs typeface="Segoe UI" panose="020B0502040204020203" pitchFamily="34" charset="0"/>
              </a:rPr>
              <a:t>Imagine how much implementations we have of the same function, how know witch one of them is best?</a:t>
            </a:r>
          </a:p>
          <a:p>
            <a:pPr marL="0" lvl="0" indent="0">
              <a:spcBef>
                <a:spcPts val="1067"/>
              </a:spcBef>
              <a:buClr>
                <a:schemeClr val="dk1"/>
              </a:buClr>
              <a:buSzPts val="1100"/>
              <a:buNone/>
            </a:pPr>
            <a:r>
              <a:rPr lang="en-US" sz="1600" dirty="0" smtClean="0">
                <a:latin typeface="Segoe UI" panose="020B0502040204020203" pitchFamily="34" charset="0"/>
                <a:ea typeface="Nirmala UI" panose="020B0502040204020203" pitchFamily="34" charset="0"/>
                <a:cs typeface="Segoe UI" panose="020B0502040204020203" pitchFamily="34" charset="0"/>
              </a:rPr>
              <a:t>Need </a:t>
            </a:r>
            <a:r>
              <a:rPr lang="en-US" sz="1600" dirty="0">
                <a:latin typeface="Segoe UI" panose="020B0502040204020203" pitchFamily="34" charset="0"/>
                <a:ea typeface="Nirmala UI" panose="020B0502040204020203" pitchFamily="34" charset="0"/>
                <a:cs typeface="Segoe UI" panose="020B0502040204020203" pitchFamily="34" charset="0"/>
              </a:rPr>
              <a:t>numeric presentation of </a:t>
            </a:r>
            <a:r>
              <a:rPr lang="en-US" sz="1600" dirty="0" smtClean="0">
                <a:latin typeface="Segoe UI" panose="020B0502040204020203" pitchFamily="34" charset="0"/>
                <a:ea typeface="Nirmala UI" panose="020B0502040204020203" pitchFamily="34" charset="0"/>
                <a:cs typeface="Segoe UI" panose="020B0502040204020203" pitchFamily="34" charset="0"/>
              </a:rPr>
              <a:t>that. </a:t>
            </a:r>
            <a:r>
              <a:rPr lang="en-US" sz="1600" dirty="0" smtClean="0">
                <a:solidFill>
                  <a:schemeClr val="accent6"/>
                </a:solidFill>
                <a:latin typeface="Segoe UI" panose="020B0502040204020203" pitchFamily="34" charset="0"/>
                <a:ea typeface="Nirmala UI" panose="020B0502040204020203" pitchFamily="34" charset="0"/>
                <a:cs typeface="Segoe UI" panose="020B0502040204020203" pitchFamily="34" charset="0"/>
              </a:rPr>
              <a:t>Sometime </a:t>
            </a:r>
            <a:r>
              <a:rPr lang="en-US" sz="1600" dirty="0">
                <a:solidFill>
                  <a:schemeClr val="accent6"/>
                </a:solidFill>
                <a:latin typeface="Segoe UI" panose="020B0502040204020203" pitchFamily="34" charset="0"/>
                <a:ea typeface="Nirmala UI" panose="020B0502040204020203" pitchFamily="34" charset="0"/>
                <a:cs typeface="Segoe UI" panose="020B0502040204020203" pitchFamily="34" charset="0"/>
              </a:rPr>
              <a:t>best solution is that, what working</a:t>
            </a:r>
          </a:p>
          <a:p>
            <a:pPr marL="0" lvl="0" indent="0">
              <a:spcBef>
                <a:spcPts val="1067"/>
              </a:spcBef>
              <a:buClr>
                <a:schemeClr val="dk1"/>
              </a:buClr>
              <a:buSzPts val="1100"/>
              <a:buNone/>
            </a:pPr>
            <a:endParaRPr lang="en-US" sz="1600" dirty="0">
              <a:latin typeface="Segoe UI" panose="020B0502040204020203" pitchFamily="34" charset="0"/>
              <a:ea typeface="Nirmala UI" panose="020B0502040204020203" pitchFamily="34" charset="0"/>
              <a:cs typeface="Segoe UI" panose="020B0502040204020203" pitchFamily="34" charset="0"/>
            </a:endParaRPr>
          </a:p>
        </p:txBody>
      </p:sp>
      <p:sp>
        <p:nvSpPr>
          <p:cNvPr id="86" name="Google Shape;86;p13"/>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Nirmala UI" panose="020B0502040204020203" pitchFamily="34" charset="0"/>
                <a:ea typeface="Nirmala UI" panose="020B0502040204020203" pitchFamily="34" charset="0"/>
                <a:cs typeface="Nirmala UI" panose="020B0502040204020203" pitchFamily="34" charset="0"/>
              </a:rPr>
              <a:pPr/>
              <a:t>3</a:t>
            </a:fld>
            <a:endParaRPr>
              <a:latin typeface="Nirmala UI" panose="020B0502040204020203" pitchFamily="34" charset="0"/>
              <a:ea typeface="Nirmala UI" panose="020B0502040204020203" pitchFamily="34" charset="0"/>
              <a:cs typeface="Nirmala UI" panose="020B0502040204020203" pitchFamily="34" charset="0"/>
            </a:endParaRPr>
          </a:p>
        </p:txBody>
      </p:sp>
      <p:graphicFrame>
        <p:nvGraphicFramePr>
          <p:cNvPr id="14" name="Table 6"/>
          <p:cNvGraphicFramePr>
            <a:graphicFrameLocks noGrp="1"/>
          </p:cNvGraphicFramePr>
          <p:nvPr>
            <p:extLst>
              <p:ext uri="{D42A27DB-BD31-4B8C-83A1-F6EECF244321}">
                <p14:modId xmlns:p14="http://schemas.microsoft.com/office/powerpoint/2010/main" val="2799390485"/>
              </p:ext>
            </p:extLst>
          </p:nvPr>
        </p:nvGraphicFramePr>
        <p:xfrm>
          <a:off x="7577034" y="2145664"/>
          <a:ext cx="2760766" cy="2959735"/>
        </p:xfrm>
        <a:graphic>
          <a:graphicData uri="http://schemas.openxmlformats.org/drawingml/2006/table">
            <a:tbl>
              <a:tblPr firstRow="1" bandRow="1">
                <a:tableStyleId>{5C22544A-7EE6-4342-B048-85BDC9FD1C3A}</a:tableStyleId>
              </a:tblPr>
              <a:tblGrid>
                <a:gridCol w="2760766">
                  <a:extLst>
                    <a:ext uri="{9D8B030D-6E8A-4147-A177-3AD203B41FA5}">
                      <a16:colId xmlns:a16="http://schemas.microsoft.com/office/drawing/2014/main" val="835600199"/>
                    </a:ext>
                  </a:extLst>
                </a:gridCol>
              </a:tblGrid>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Excellent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699367530"/>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Pretty good</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200992923"/>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Only ok</a:t>
                      </a:r>
                      <a:endParaRPr lang="en-US" sz="1800" b="1" i="0" u="none" strike="noStrike" cap="none" dirty="0">
                        <a:solidFill>
                          <a:schemeClr val="lt1"/>
                        </a:solidFill>
                        <a:latin typeface="+mn-lt"/>
                        <a:ea typeface="+mn-ea"/>
                        <a:cs typeface="+mn-cs"/>
                        <a:sym typeface="Aria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3093520352"/>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Ehhh</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450806556"/>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Awful</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65632956"/>
                  </a:ext>
                </a:extLst>
              </a:tr>
            </a:tbl>
          </a:graphicData>
        </a:graphic>
      </p:graphicFrame>
      <p:grpSp>
        <p:nvGrpSpPr>
          <p:cNvPr id="13" name="Google Shape;1005;p47"/>
          <p:cNvGrpSpPr/>
          <p:nvPr/>
        </p:nvGrpSpPr>
        <p:grpSpPr>
          <a:xfrm>
            <a:off x="806880" y="1226528"/>
            <a:ext cx="371564" cy="371543"/>
            <a:chOff x="938891" y="4319400"/>
            <a:chExt cx="442075" cy="442050"/>
          </a:xfrm>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rmala UI" panose="020B0502040204020203" pitchFamily="34" charset="0"/>
                <a:ea typeface="Nirmala UI" panose="020B0502040204020203" pitchFamily="34" charset="0"/>
                <a:cs typeface="Nirmala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rmala UI" panose="020B0502040204020203" pitchFamily="34" charset="0"/>
                <a:ea typeface="Nirmala UI" panose="020B0502040204020203" pitchFamily="34" charset="0"/>
                <a:cs typeface="Nirmala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rmala UI" panose="020B0502040204020203" pitchFamily="34" charset="0"/>
                <a:ea typeface="Nirmala UI" panose="020B0502040204020203" pitchFamily="34" charset="0"/>
                <a:cs typeface="Nirmala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rmala UI" panose="020B0502040204020203" pitchFamily="34" charset="0"/>
                <a:ea typeface="Nirmala UI" panose="020B0502040204020203" pitchFamily="34" charset="0"/>
                <a:cs typeface="Nirmala UI" panose="020B0502040204020203" pitchFamily="34" charset="0"/>
              </a:endParaRPr>
            </a:p>
          </p:txBody>
        </p:sp>
      </p:grpSp>
    </p:spTree>
    <p:extLst>
      <p:ext uri="{BB962C8B-B14F-4D97-AF65-F5344CB8AC3E}">
        <p14:creationId xmlns:p14="http://schemas.microsoft.com/office/powerpoint/2010/main" val="247200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marL="342900" indent="-342900"/>
            <a:r>
              <a:rPr lang="en-US" dirty="0" smtClean="0">
                <a:latin typeface="Segoe UI" panose="020B0502040204020203" pitchFamily="34" charset="0"/>
                <a:cs typeface="Segoe UI" panose="020B0502040204020203" pitchFamily="34" charset="0"/>
              </a:rPr>
              <a:t>Imagine </a:t>
            </a:r>
            <a:r>
              <a:rPr lang="en-US" dirty="0">
                <a:latin typeface="Segoe UI" panose="020B0502040204020203" pitchFamily="34" charset="0"/>
                <a:cs typeface="Segoe UI" panose="020B0502040204020203" pitchFamily="34" charset="0"/>
              </a:rPr>
              <a:t>spaceship problem</a:t>
            </a:r>
          </a:p>
        </p:txBody>
      </p:sp>
      <p:graphicFrame>
        <p:nvGraphicFramePr>
          <p:cNvPr id="248" name="Google Shape;248;p24"/>
          <p:cNvGraphicFramePr/>
          <p:nvPr>
            <p:extLst>
              <p:ext uri="{D42A27DB-BD31-4B8C-83A1-F6EECF244321}">
                <p14:modId xmlns:p14="http://schemas.microsoft.com/office/powerpoint/2010/main" val="4092108054"/>
              </p:ext>
            </p:extLst>
          </p:nvPr>
        </p:nvGraphicFramePr>
        <p:xfrm>
          <a:off x="1392667" y="3670299"/>
          <a:ext cx="9609966" cy="1798264"/>
        </p:xfrm>
        <a:graphic>
          <a:graphicData uri="http://schemas.openxmlformats.org/drawingml/2006/table">
            <a:tbl>
              <a:tblPr>
                <a:noFill/>
              </a:tblPr>
              <a:tblGrid>
                <a:gridCol w="3203322">
                  <a:extLst>
                    <a:ext uri="{9D8B030D-6E8A-4147-A177-3AD203B41FA5}">
                      <a16:colId xmlns:a16="http://schemas.microsoft.com/office/drawing/2014/main" val="20000"/>
                    </a:ext>
                  </a:extLst>
                </a:gridCol>
                <a:gridCol w="3203322">
                  <a:extLst>
                    <a:ext uri="{9D8B030D-6E8A-4147-A177-3AD203B41FA5}">
                      <a16:colId xmlns:a16="http://schemas.microsoft.com/office/drawing/2014/main" val="20001"/>
                    </a:ext>
                  </a:extLst>
                </a:gridCol>
                <a:gridCol w="3203322">
                  <a:extLst>
                    <a:ext uri="{9D8B030D-6E8A-4147-A177-3AD203B41FA5}">
                      <a16:colId xmlns:a16="http://schemas.microsoft.com/office/drawing/2014/main" val="20002"/>
                    </a:ext>
                  </a:extLst>
                </a:gridCol>
              </a:tblGrid>
              <a:tr h="329411">
                <a:tc>
                  <a:txBody>
                    <a:bodyPr/>
                    <a:lstStyle/>
                    <a:p>
                      <a:pPr marL="0" lvl="0" indent="0" algn="ctr" rtl="0">
                        <a:spcBef>
                          <a:spcPts val="0"/>
                        </a:spcBef>
                        <a:spcAft>
                          <a:spcPts val="0"/>
                        </a:spcAft>
                        <a:buNone/>
                      </a:pPr>
                      <a:endParaRPr sz="2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1500" dirty="0" smtClean="0">
                          <a:solidFill>
                            <a:schemeClr val="dk2"/>
                          </a:solidFill>
                          <a:latin typeface="Segoe UI" panose="020B0502040204020203" pitchFamily="34" charset="0"/>
                          <a:ea typeface="Red Hat Text"/>
                          <a:cs typeface="Segoe UI" panose="020B0502040204020203" pitchFamily="34" charset="0"/>
                          <a:sym typeface="Red Hat Text"/>
                        </a:rPr>
                        <a:t>Simple search</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dirty="0" smtClean="0">
                          <a:solidFill>
                            <a:schemeClr val="dk2"/>
                          </a:solidFill>
                          <a:latin typeface="Segoe UI" panose="020B0502040204020203" pitchFamily="34" charset="0"/>
                          <a:ea typeface="Red Hat Text"/>
                          <a:cs typeface="Segoe UI" panose="020B0502040204020203" pitchFamily="34" charset="0"/>
                          <a:sym typeface="Red Hat Text"/>
                        </a:rPr>
                        <a:t>Binary search</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0"/>
                  </a:ext>
                </a:extLst>
              </a:tr>
              <a:tr h="329411">
                <a:tc>
                  <a:txBody>
                    <a:bodyPr/>
                    <a:lstStyle/>
                    <a:p>
                      <a:pPr marL="0" lvl="0" indent="0" algn="ctr" rtl="0">
                        <a:spcBef>
                          <a:spcPts val="0"/>
                        </a:spcBef>
                        <a:spcAft>
                          <a:spcPts val="0"/>
                        </a:spcAft>
                        <a:buNone/>
                      </a:pPr>
                      <a:r>
                        <a:rPr lang="en" sz="1500" dirty="0" smtClean="0">
                          <a:solidFill>
                            <a:schemeClr val="dk2"/>
                          </a:solidFill>
                          <a:latin typeface="Segoe UI" panose="020B0502040204020203" pitchFamily="34" charset="0"/>
                          <a:ea typeface="Red Hat Text"/>
                          <a:cs typeface="Segoe UI" panose="020B0502040204020203" pitchFamily="34" charset="0"/>
                          <a:sym typeface="Red Hat Text"/>
                        </a:rPr>
                        <a:t>100 elements</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100ms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7ms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29411">
                <a:tc>
                  <a:txBody>
                    <a:bodyPr/>
                    <a:lstStyle/>
                    <a:p>
                      <a:pPr marL="0" lvl="0" indent="0" algn="ctr" rtl="0">
                        <a:spcBef>
                          <a:spcPts val="0"/>
                        </a:spcBef>
                        <a:spcAft>
                          <a:spcPts val="0"/>
                        </a:spcAft>
                        <a:buNone/>
                      </a:pPr>
                      <a:r>
                        <a:rPr lang="en" sz="1500" dirty="0" smtClean="0">
                          <a:solidFill>
                            <a:schemeClr val="dk2"/>
                          </a:solidFill>
                          <a:latin typeface="Segoe UI" panose="020B0502040204020203" pitchFamily="34" charset="0"/>
                          <a:ea typeface="Red Hat Text"/>
                          <a:cs typeface="Segoe UI" panose="020B0502040204020203" pitchFamily="34" charset="0"/>
                          <a:sym typeface="Red Hat Text"/>
                        </a:rPr>
                        <a:t>1 000</a:t>
                      </a:r>
                      <a:r>
                        <a:rPr lang="en" sz="1500" baseline="0" dirty="0" smtClean="0">
                          <a:solidFill>
                            <a:schemeClr val="dk2"/>
                          </a:solidFill>
                          <a:latin typeface="Segoe UI" panose="020B0502040204020203" pitchFamily="34" charset="0"/>
                          <a:ea typeface="Red Hat Text"/>
                          <a:cs typeface="Segoe UI" panose="020B0502040204020203" pitchFamily="34" charset="0"/>
                          <a:sym typeface="Red Hat Text"/>
                        </a:rPr>
                        <a:t> elements</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10s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14ms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2"/>
                  </a:ext>
                </a:extLst>
              </a:tr>
              <a:tr h="329411">
                <a:tc>
                  <a:txBody>
                    <a:bodyPr/>
                    <a:lstStyle/>
                    <a:p>
                      <a:pPr marL="0" lvl="0" indent="0" algn="ctr" rtl="0">
                        <a:spcBef>
                          <a:spcPts val="0"/>
                        </a:spcBef>
                        <a:spcAft>
                          <a:spcPts val="0"/>
                        </a:spcAft>
                        <a:buNone/>
                      </a:pPr>
                      <a:r>
                        <a:rPr lang="en" sz="1500" dirty="0" smtClean="0">
                          <a:solidFill>
                            <a:schemeClr val="dk2"/>
                          </a:solidFill>
                          <a:latin typeface="Segoe UI" panose="020B0502040204020203" pitchFamily="34" charset="0"/>
                          <a:ea typeface="Red Hat Text"/>
                          <a:cs typeface="Segoe UI" panose="020B0502040204020203" pitchFamily="34" charset="0"/>
                          <a:sym typeface="Red Hat Text"/>
                        </a:rPr>
                        <a:t>1 000 000 elements</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11day</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32ms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4</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806880" y="1226528"/>
            <a:ext cx="371564" cy="371543"/>
            <a:chOff x="938891" y="4319400"/>
            <a:chExt cx="442075" cy="442050"/>
          </a:xfrm>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2" name="TextBox 1"/>
          <p:cNvSpPr txBox="1"/>
          <p:nvPr/>
        </p:nvSpPr>
        <p:spPr>
          <a:xfrm>
            <a:off x="1392633" y="2006600"/>
            <a:ext cx="9313467" cy="1077218"/>
          </a:xfrm>
          <a:prstGeom prst="rect">
            <a:avLst/>
          </a:prstGeom>
          <a:noFill/>
        </p:spPr>
        <p:txBody>
          <a:bodyPr wrap="square" rtlCol="0">
            <a:spAutoFit/>
          </a:bodyPr>
          <a:lstStyle/>
          <a:p>
            <a:r>
              <a:rPr lang="en-US" sz="1600" dirty="0">
                <a:solidFill>
                  <a:schemeClr val="dk1"/>
                </a:solidFill>
                <a:latin typeface="Segoe UI" panose="020B0502040204020203" pitchFamily="34" charset="0"/>
                <a:ea typeface="Red Hat Text"/>
                <a:cs typeface="Segoe UI" panose="020B0502040204020203" pitchFamily="34" charset="0"/>
                <a:sym typeface="Red Hat Text"/>
              </a:rPr>
              <a:t>Bob is writing a search algorithm for Elon Musk’s. Its algorithm will work when the rocket flies up to the moon, and will help calculate the landing </a:t>
            </a:r>
            <a:r>
              <a:rPr lang="en-US" sz="1600" dirty="0" smtClean="0">
                <a:solidFill>
                  <a:schemeClr val="dk1"/>
                </a:solidFill>
                <a:latin typeface="Segoe UI" panose="020B0502040204020203" pitchFamily="34" charset="0"/>
                <a:ea typeface="Red Hat Text"/>
                <a:cs typeface="Segoe UI" panose="020B0502040204020203" pitchFamily="34" charset="0"/>
                <a:sym typeface="Red Hat Text"/>
              </a:rPr>
              <a:t>point. </a:t>
            </a:r>
            <a:r>
              <a:rPr lang="en-US" sz="1600" dirty="0" smtClean="0">
                <a:solidFill>
                  <a:srgbClr val="7030A0"/>
                </a:solidFill>
                <a:latin typeface="Segoe UI" panose="020B0502040204020203" pitchFamily="34" charset="0"/>
                <a:ea typeface="Red Hat Text"/>
                <a:cs typeface="Segoe UI" panose="020B0502040204020203" pitchFamily="34" charset="0"/>
                <a:sym typeface="Red Hat Text"/>
              </a:rPr>
              <a:t>Let's </a:t>
            </a:r>
            <a:r>
              <a:rPr lang="en-US" sz="1600" dirty="0">
                <a:solidFill>
                  <a:srgbClr val="7030A0"/>
                </a:solidFill>
                <a:latin typeface="Segoe UI" panose="020B0502040204020203" pitchFamily="34" charset="0"/>
                <a:ea typeface="Red Hat Text"/>
                <a:cs typeface="Segoe UI" panose="020B0502040204020203" pitchFamily="34" charset="0"/>
                <a:sym typeface="Red Hat Text"/>
              </a:rPr>
              <a:t>say it takes 1 millisecond to check one item</a:t>
            </a:r>
          </a:p>
          <a:p>
            <a:r>
              <a:rPr lang="en-US" sz="1600" dirty="0">
                <a:solidFill>
                  <a:schemeClr val="dk1"/>
                </a:solidFill>
                <a:latin typeface="Segoe UI" panose="020B0502040204020203" pitchFamily="34" charset="0"/>
                <a:ea typeface="Red Hat Text"/>
                <a:cs typeface="Segoe UI" panose="020B0502040204020203" pitchFamily="34" charset="0"/>
                <a:sym typeface="Red Hat Text"/>
              </a:rPr>
              <a:t>Bob has only 10 seconds to choose a landing site, if it does not meet this time, then the moment for landing will be missed</a:t>
            </a:r>
          </a:p>
        </p:txBody>
      </p:sp>
    </p:spTree>
    <p:extLst>
      <p:ext uri="{BB962C8B-B14F-4D97-AF65-F5344CB8AC3E}">
        <p14:creationId xmlns:p14="http://schemas.microsoft.com/office/powerpoint/2010/main" val="2782725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 dirty="0" smtClean="0">
                <a:latin typeface="Segoe UI" panose="020B0502040204020203" pitchFamily="34" charset="0"/>
                <a:cs typeface="Segoe UI" panose="020B0502040204020203" pitchFamily="34" charset="0"/>
              </a:rPr>
              <a:t>What is Big O</a:t>
            </a:r>
            <a:endParaRPr dirty="0">
              <a:latin typeface="Segoe UI" panose="020B0502040204020203" pitchFamily="34" charset="0"/>
              <a:cs typeface="Segoe UI" panose="020B0502040204020203" pitchFamily="34" charset="0"/>
            </a:endParaRPr>
          </a:p>
        </p:txBody>
      </p:sp>
      <p:sp>
        <p:nvSpPr>
          <p:cNvPr id="452" name="Google Shape;452;p35"/>
          <p:cNvSpPr txBox="1">
            <a:spLocks noGrp="1"/>
          </p:cNvSpPr>
          <p:nvPr>
            <p:ph type="body" idx="1"/>
          </p:nvPr>
        </p:nvSpPr>
        <p:spPr>
          <a:xfrm>
            <a:off x="1392633" y="1957833"/>
            <a:ext cx="9610000" cy="1661667"/>
          </a:xfrm>
          <a:prstGeom prst="rect">
            <a:avLst/>
          </a:prstGeom>
        </p:spPr>
        <p:txBody>
          <a:bodyPr spcFirstLastPara="1" wrap="square" lIns="0" tIns="0" rIns="0" bIns="0" anchor="t" anchorCtr="0">
            <a:noAutofit/>
          </a:bodyPr>
          <a:lstStyle/>
          <a:p>
            <a:pPr marL="0" indent="0">
              <a:buNone/>
            </a:pPr>
            <a:r>
              <a:rPr lang="en-US" sz="1600" dirty="0">
                <a:latin typeface="Segoe UI" panose="020B0502040204020203" pitchFamily="34" charset="0"/>
                <a:cs typeface="Segoe UI" panose="020B0502040204020203" pitchFamily="34" charset="0"/>
              </a:rPr>
              <a:t>The special big O notation describes the speed of the </a:t>
            </a:r>
            <a:r>
              <a:rPr lang="en-US" sz="1600" dirty="0" smtClean="0">
                <a:latin typeface="Segoe UI" panose="020B0502040204020203" pitchFamily="34" charset="0"/>
                <a:cs typeface="Segoe UI" panose="020B0502040204020203" pitchFamily="34" charset="0"/>
              </a:rPr>
              <a:t>algorithm</a:t>
            </a:r>
          </a:p>
          <a:p>
            <a:pPr marL="457200" indent="-457200"/>
            <a:r>
              <a:rPr lang="en-US" sz="1600" dirty="0" smtClean="0">
                <a:latin typeface="Segoe UI" panose="020B0502040204020203" pitchFamily="34" charset="0"/>
                <a:cs typeface="Segoe UI" panose="020B0502040204020203" pitchFamily="34" charset="0"/>
              </a:rPr>
              <a:t>Write as O(n) – where n is operations count</a:t>
            </a:r>
          </a:p>
          <a:p>
            <a:pPr marL="457200" indent="-457200"/>
            <a:r>
              <a:rPr lang="en-US" sz="1600" dirty="0" smtClean="0">
                <a:latin typeface="Segoe UI" panose="020B0502040204020203" pitchFamily="34" charset="0"/>
                <a:cs typeface="Segoe UI" panose="020B0502040204020203" pitchFamily="34" charset="0"/>
              </a:rPr>
              <a:t>Big </a:t>
            </a:r>
            <a:r>
              <a:rPr lang="en-US" sz="1600" dirty="0">
                <a:latin typeface="Segoe UI" panose="020B0502040204020203" pitchFamily="34" charset="0"/>
                <a:cs typeface="Segoe UI" panose="020B0502040204020203" pitchFamily="34" charset="0"/>
              </a:rPr>
              <a:t>O describes the speed of algorithms not in seconds, but in the rate of growth of the number of operations. </a:t>
            </a:r>
          </a:p>
          <a:p>
            <a:pPr marL="457200" indent="-457200"/>
            <a:r>
              <a:rPr lang="en-US" sz="1600" dirty="0" smtClean="0">
                <a:latin typeface="Segoe UI" panose="020B0502040204020203" pitchFamily="34" charset="0"/>
                <a:cs typeface="Segoe UI" panose="020B0502040204020203" pitchFamily="34" charset="0"/>
              </a:rPr>
              <a:t>Big O describes </a:t>
            </a:r>
            <a:r>
              <a:rPr lang="en-US" sz="1600" dirty="0">
                <a:latin typeface="Segoe UI" panose="020B0502040204020203" pitchFamily="34" charset="0"/>
                <a:cs typeface="Segoe UI" panose="020B0502040204020203" pitchFamily="34" charset="0"/>
              </a:rPr>
              <a:t>how </a:t>
            </a:r>
            <a:r>
              <a:rPr lang="en-US" sz="1600" dirty="0" smtClean="0">
                <a:latin typeface="Segoe UI" panose="020B0502040204020203" pitchFamily="34" charset="0"/>
                <a:cs typeface="Segoe UI" panose="020B0502040204020203" pitchFamily="34" charset="0"/>
              </a:rPr>
              <a:t>quickly the </a:t>
            </a:r>
            <a:r>
              <a:rPr lang="en-US" sz="1600" dirty="0">
                <a:latin typeface="Segoe UI" panose="020B0502040204020203" pitchFamily="34" charset="0"/>
                <a:cs typeface="Segoe UI" panose="020B0502040204020203" pitchFamily="34" charset="0"/>
              </a:rPr>
              <a:t>algorithm</a:t>
            </a:r>
            <a:r>
              <a:rPr lang="en-US" sz="1600" dirty="0" smtClean="0">
                <a:latin typeface="Segoe UI" panose="020B0502040204020203" pitchFamily="34" charset="0"/>
                <a:cs typeface="Segoe UI" panose="020B0502040204020203" pitchFamily="34" charset="0"/>
              </a:rPr>
              <a:t> execution </a:t>
            </a:r>
            <a:r>
              <a:rPr lang="en-US" sz="1600" dirty="0">
                <a:latin typeface="Segoe UI" panose="020B0502040204020203" pitchFamily="34" charset="0"/>
                <a:cs typeface="Segoe UI" panose="020B0502040204020203" pitchFamily="34" charset="0"/>
              </a:rPr>
              <a:t>time </a:t>
            </a:r>
            <a:r>
              <a:rPr lang="en-US" sz="1600" dirty="0" smtClean="0">
                <a:latin typeface="Segoe UI" panose="020B0502040204020203" pitchFamily="34" charset="0"/>
                <a:cs typeface="Segoe UI" panose="020B0502040204020203" pitchFamily="34" charset="0"/>
              </a:rPr>
              <a:t>increases with </a:t>
            </a:r>
            <a:r>
              <a:rPr lang="en-US" sz="1600" dirty="0">
                <a:latin typeface="Segoe UI" panose="020B0502040204020203" pitchFamily="34" charset="0"/>
                <a:cs typeface="Segoe UI" panose="020B0502040204020203" pitchFamily="34" charset="0"/>
              </a:rPr>
              <a:t>an increase in the size of the input data.</a:t>
            </a:r>
            <a:endParaRPr sz="1600" dirty="0">
              <a:latin typeface="Segoe UI" panose="020B0502040204020203" pitchFamily="34" charset="0"/>
              <a:cs typeface="Segoe UI" panose="020B0502040204020203" pitchFamily="34" charset="0"/>
            </a:endParaRPr>
          </a:p>
        </p:txBody>
      </p:sp>
      <p:sp>
        <p:nvSpPr>
          <p:cNvPr id="453" name="Google Shape;453;p3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5</a:t>
            </a:fld>
            <a:endParaRPr>
              <a:latin typeface="Segoe UI" panose="020B0502040204020203" pitchFamily="34" charset="0"/>
              <a:cs typeface="Segoe UI" panose="020B0502040204020203" pitchFamily="34" charset="0"/>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8968" y="3619500"/>
            <a:ext cx="7621064" cy="2333951"/>
          </a:xfrm>
          <a:prstGeom prst="rect">
            <a:avLst/>
          </a:prstGeom>
        </p:spPr>
      </p:pic>
      <p:sp>
        <p:nvSpPr>
          <p:cNvPr id="3" name="TextBox 2"/>
          <p:cNvSpPr txBox="1"/>
          <p:nvPr/>
        </p:nvSpPr>
        <p:spPr>
          <a:xfrm>
            <a:off x="1498600" y="4201243"/>
            <a:ext cx="2120368" cy="1077218"/>
          </a:xfrm>
          <a:prstGeom prst="rect">
            <a:avLst/>
          </a:prstGeom>
          <a:noFill/>
        </p:spPr>
        <p:txBody>
          <a:bodyPr wrap="square" rtlCol="0">
            <a:spAutoFit/>
          </a:bodyPr>
          <a:lstStyle/>
          <a:p>
            <a:r>
              <a:rPr lang="en-US" sz="3200" b="1" dirty="0">
                <a:solidFill>
                  <a:schemeClr val="accent4"/>
                </a:solidFill>
                <a:latin typeface="Segoe UI" panose="020B0502040204020203" pitchFamily="34" charset="0"/>
                <a:ea typeface="Red Hat Text"/>
                <a:cs typeface="Segoe UI" panose="020B0502040204020203" pitchFamily="34" charset="0"/>
                <a:sym typeface="Red Hat Text"/>
              </a:rPr>
              <a:t>Big O examples</a:t>
            </a:r>
            <a:endParaRPr lang="ru-RU" sz="3200" b="1" dirty="0">
              <a:solidFill>
                <a:schemeClr val="accent4"/>
              </a:solidFill>
              <a:latin typeface="Segoe UI" panose="020B0502040204020203" pitchFamily="34" charset="0"/>
              <a:ea typeface="Red Hat Text"/>
              <a:cs typeface="Segoe UI" panose="020B0502040204020203" pitchFamily="34" charset="0"/>
              <a:sym typeface="Red Hat Text"/>
            </a:endParaRPr>
          </a:p>
        </p:txBody>
      </p:sp>
      <p:grpSp>
        <p:nvGrpSpPr>
          <p:cNvPr id="24" name="Google Shape;162;p19"/>
          <p:cNvGrpSpPr/>
          <p:nvPr/>
        </p:nvGrpSpPr>
        <p:grpSpPr>
          <a:xfrm>
            <a:off x="850224" y="1245425"/>
            <a:ext cx="210524" cy="333750"/>
            <a:chOff x="899801" y="909674"/>
            <a:chExt cx="250475" cy="397085"/>
          </a:xfrm>
        </p:grpSpPr>
        <p:sp>
          <p:nvSpPr>
            <p:cNvPr id="25" name="Google Shape;163;p19"/>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6" name="Google Shape;164;p19"/>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7" name="Google Shape;165;p19"/>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8" name="Google Shape;166;p19"/>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9" name="Google Shape;167;p19"/>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30" name="Google Shape;168;p19"/>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31" name="Google Shape;169;p19"/>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32" name="Google Shape;170;p19"/>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89587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marL="101598"/>
            <a:r>
              <a:rPr lang="en-US" dirty="0">
                <a:latin typeface="Segoe UI" panose="020B0502040204020203" pitchFamily="34" charset="0"/>
                <a:cs typeface="Segoe UI" panose="020B0502040204020203" pitchFamily="34" charset="0"/>
              </a:rPr>
              <a:t>n! – who need this algorithm?</a:t>
            </a:r>
          </a:p>
        </p:txBody>
      </p:sp>
      <p:sp>
        <p:nvSpPr>
          <p:cNvPr id="452" name="Google Shape;452;p35"/>
          <p:cNvSpPr txBox="1">
            <a:spLocks noGrp="1"/>
          </p:cNvSpPr>
          <p:nvPr>
            <p:ph type="body" idx="1"/>
          </p:nvPr>
        </p:nvSpPr>
        <p:spPr>
          <a:xfrm>
            <a:off x="1392633" y="1957833"/>
            <a:ext cx="6924280" cy="4023867"/>
          </a:xfrm>
          <a:prstGeom prst="rect">
            <a:avLst/>
          </a:prstGeom>
        </p:spPr>
        <p:txBody>
          <a:bodyPr spcFirstLastPara="1" wrap="square" lIns="0" tIns="0" rIns="0" bIns="0" anchor="t" anchorCtr="0">
            <a:noAutofit/>
          </a:bodyPr>
          <a:lstStyle/>
          <a:p>
            <a:pPr marL="101598" indent="0">
              <a:buNone/>
            </a:pPr>
            <a:r>
              <a:rPr lang="en-US" sz="1600" dirty="0" smtClean="0">
                <a:latin typeface="Segoe UI" panose="020B0502040204020203" pitchFamily="34" charset="0"/>
                <a:cs typeface="Segoe UI" panose="020B0502040204020203" pitchFamily="34" charset="0"/>
              </a:rPr>
              <a:t>Travelling </a:t>
            </a:r>
            <a:r>
              <a:rPr lang="en-US" sz="1600" dirty="0">
                <a:latin typeface="Segoe UI" panose="020B0502040204020203" pitchFamily="34" charset="0"/>
                <a:cs typeface="Segoe UI" panose="020B0502040204020203" pitchFamily="34" charset="0"/>
              </a:rPr>
              <a:t>salesman </a:t>
            </a:r>
            <a:r>
              <a:rPr lang="en-US" sz="1600" dirty="0" smtClean="0">
                <a:latin typeface="Segoe UI" panose="020B0502040204020203" pitchFamily="34" charset="0"/>
                <a:cs typeface="Segoe UI" panose="020B0502040204020203" pitchFamily="34" charset="0"/>
              </a:rPr>
              <a:t>problem. </a:t>
            </a:r>
            <a:r>
              <a:rPr lang="en-US" sz="1600" dirty="0">
                <a:latin typeface="Segoe UI" panose="020B0502040204020203" pitchFamily="34" charset="0"/>
                <a:cs typeface="Segoe UI" panose="020B0502040204020203" pitchFamily="34" charset="0"/>
              </a:rPr>
              <a:t>He must go around </a:t>
            </a:r>
            <a:r>
              <a:rPr lang="en-US" sz="1600" dirty="0" smtClean="0">
                <a:latin typeface="Segoe UI" panose="020B0502040204020203" pitchFamily="34" charset="0"/>
                <a:cs typeface="Segoe UI" panose="020B0502040204020203" pitchFamily="34" charset="0"/>
              </a:rPr>
              <a:t>N </a:t>
            </a:r>
            <a:r>
              <a:rPr lang="en-US" sz="1600" dirty="0">
                <a:latin typeface="Segoe UI" panose="020B0502040204020203" pitchFamily="34" charset="0"/>
                <a:cs typeface="Segoe UI" panose="020B0502040204020203" pitchFamily="34" charset="0"/>
              </a:rPr>
              <a:t>cities. One possible solution - you need to iterate over all possible combinations of the order of detouring </a:t>
            </a:r>
            <a:r>
              <a:rPr lang="en-US" sz="1600" dirty="0" smtClean="0">
                <a:latin typeface="Segoe UI" panose="020B0502040204020203" pitchFamily="34" charset="0"/>
                <a:cs typeface="Segoe UI" panose="020B0502040204020203" pitchFamily="34" charset="0"/>
              </a:rPr>
              <a:t>cities. </a:t>
            </a:r>
            <a:r>
              <a:rPr lang="en-US" sz="1600" dirty="0" smtClean="0">
                <a:solidFill>
                  <a:srgbClr val="7030A0"/>
                </a:solidFill>
                <a:latin typeface="Segoe UI" panose="020B0502040204020203" pitchFamily="34" charset="0"/>
                <a:cs typeface="Segoe UI" panose="020B0502040204020203" pitchFamily="34" charset="0"/>
              </a:rPr>
              <a:t>All </a:t>
            </a:r>
            <a:r>
              <a:rPr lang="en-US" sz="1600" dirty="0">
                <a:solidFill>
                  <a:srgbClr val="7030A0"/>
                </a:solidFill>
                <a:latin typeface="Segoe UI" panose="020B0502040204020203" pitchFamily="34" charset="0"/>
                <a:cs typeface="Segoe UI" panose="020B0502040204020203" pitchFamily="34" charset="0"/>
              </a:rPr>
              <a:t>distances are summed up, after which the path with the shortest </a:t>
            </a:r>
            <a:r>
              <a:rPr lang="en-US" sz="1600" dirty="0" smtClean="0">
                <a:solidFill>
                  <a:srgbClr val="7030A0"/>
                </a:solidFill>
                <a:latin typeface="Segoe UI" panose="020B0502040204020203" pitchFamily="34" charset="0"/>
                <a:cs typeface="Segoe UI" panose="020B0502040204020203" pitchFamily="34" charset="0"/>
              </a:rPr>
              <a:t>distance.</a:t>
            </a:r>
          </a:p>
          <a:p>
            <a:pPr marL="101598" indent="0">
              <a:buNone/>
            </a:pPr>
            <a:r>
              <a:rPr lang="en-US" sz="1600" dirty="0" smtClean="0">
                <a:latin typeface="Segoe UI" panose="020B0502040204020203" pitchFamily="34" charset="0"/>
                <a:cs typeface="Segoe UI" panose="020B0502040204020203" pitchFamily="34" charset="0"/>
              </a:rPr>
              <a:t>For </a:t>
            </a:r>
            <a:r>
              <a:rPr lang="en-US" sz="1600" dirty="0">
                <a:latin typeface="Segoe UI" panose="020B0502040204020203" pitchFamily="34" charset="0"/>
                <a:cs typeface="Segoe UI" panose="020B0502040204020203" pitchFamily="34" charset="0"/>
              </a:rPr>
              <a:t>5 cities, 120 permutations can be created, so solving the problem for 5 cities will require 120 operations. </a:t>
            </a:r>
            <a:r>
              <a:rPr lang="en-US" sz="1600" dirty="0" smtClean="0">
                <a:latin typeface="Segoe UI" panose="020B0502040204020203" pitchFamily="34" charset="0"/>
                <a:cs typeface="Segoe UI" panose="020B0502040204020203" pitchFamily="34" charset="0"/>
              </a:rPr>
              <a:t>And </a:t>
            </a:r>
            <a:r>
              <a:rPr lang="en-US" sz="1600" dirty="0">
                <a:latin typeface="Segoe UI" panose="020B0502040204020203" pitchFamily="34" charset="0"/>
                <a:cs typeface="Segoe UI" panose="020B0502040204020203" pitchFamily="34" charset="0"/>
              </a:rPr>
              <a:t>for 7 cities, 5040 operations are required already! In the general case, to calculate the result for n elements, it will be required n! (n-factorial) </a:t>
            </a:r>
            <a:r>
              <a:rPr lang="en-US" sz="1600" dirty="0" smtClean="0">
                <a:latin typeface="Segoe UI" panose="020B0502040204020203" pitchFamily="34" charset="0"/>
                <a:cs typeface="Segoe UI" panose="020B0502040204020203" pitchFamily="34" charset="0"/>
              </a:rPr>
              <a:t>operations.</a:t>
            </a:r>
            <a:endParaRPr lang="en-US" sz="1600" dirty="0">
              <a:latin typeface="Segoe UI" panose="020B0502040204020203" pitchFamily="34" charset="0"/>
              <a:cs typeface="Segoe UI" panose="020B0502040204020203" pitchFamily="34" charset="0"/>
            </a:endParaRPr>
          </a:p>
          <a:p>
            <a:pPr marL="101598" indent="0">
              <a:buNone/>
            </a:pPr>
            <a:r>
              <a:rPr lang="en-US" sz="1600" dirty="0">
                <a:latin typeface="Segoe UI" panose="020B0502040204020203" pitchFamily="34" charset="0"/>
                <a:cs typeface="Segoe UI" panose="020B0502040204020203" pitchFamily="34" charset="0"/>
              </a:rPr>
              <a:t>This is one of the famous unsolved problems in the field of computation </a:t>
            </a:r>
            <a:r>
              <a:rPr lang="en-US" sz="1600" dirty="0" smtClean="0">
                <a:latin typeface="Segoe UI" panose="020B0502040204020203" pitchFamily="34" charset="0"/>
                <a:cs typeface="Segoe UI" panose="020B0502040204020203" pitchFamily="34" charset="0"/>
              </a:rPr>
              <a:t>theory. At </a:t>
            </a:r>
            <a:r>
              <a:rPr lang="en-US" sz="1600" dirty="0">
                <a:latin typeface="Segoe UI" panose="020B0502040204020203" pitchFamily="34" charset="0"/>
                <a:cs typeface="Segoe UI" panose="020B0502040204020203" pitchFamily="34" charset="0"/>
              </a:rPr>
              <a:t>its best case, you can look for an approximate solution</a:t>
            </a:r>
            <a:r>
              <a:rPr lang="ru-RU" sz="1600" dirty="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with dynamical programming.</a:t>
            </a:r>
            <a:br>
              <a:rPr lang="en-US" sz="1600" dirty="0">
                <a:latin typeface="Segoe UI" panose="020B0502040204020203" pitchFamily="34" charset="0"/>
                <a:cs typeface="Segoe UI" panose="020B0502040204020203" pitchFamily="34" charset="0"/>
              </a:rPr>
            </a:br>
            <a:endParaRPr lang="en-US" sz="1600" dirty="0">
              <a:latin typeface="Segoe UI" panose="020B0502040204020203" pitchFamily="34" charset="0"/>
              <a:cs typeface="Segoe UI" panose="020B0502040204020203" pitchFamily="34" charset="0"/>
            </a:endParaRPr>
          </a:p>
          <a:p>
            <a:pPr marL="0" indent="0">
              <a:buNone/>
            </a:pPr>
            <a:endParaRPr sz="1600" dirty="0">
              <a:latin typeface="Segoe UI" panose="020B0502040204020203" pitchFamily="34" charset="0"/>
              <a:cs typeface="Segoe UI" panose="020B0502040204020203" pitchFamily="34" charset="0"/>
            </a:endParaRPr>
          </a:p>
        </p:txBody>
      </p:sp>
      <p:sp>
        <p:nvSpPr>
          <p:cNvPr id="453" name="Google Shape;453;p3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6</a:t>
            </a:fld>
            <a:endParaRPr>
              <a:latin typeface="Segoe UI" panose="020B0502040204020203" pitchFamily="34" charset="0"/>
              <a:cs typeface="Segoe UI" panose="020B0502040204020203" pitchFamily="34" charset="0"/>
            </a:endParaRPr>
          </a:p>
        </p:txBody>
      </p:sp>
      <p:grpSp>
        <p:nvGrpSpPr>
          <p:cNvPr id="16" name="Google Shape;1206;p47"/>
          <p:cNvGrpSpPr/>
          <p:nvPr/>
        </p:nvGrpSpPr>
        <p:grpSpPr>
          <a:xfrm>
            <a:off x="744120" y="1289209"/>
            <a:ext cx="445255" cy="246182"/>
            <a:chOff x="894441" y="5071350"/>
            <a:chExt cx="529750" cy="292900"/>
          </a:xfrm>
        </p:grpSpPr>
        <p:sp>
          <p:nvSpPr>
            <p:cNvPr id="17" name="Google Shape;1207;p47"/>
            <p:cNvSpPr/>
            <p:nvPr/>
          </p:nvSpPr>
          <p:spPr>
            <a:xfrm>
              <a:off x="995516"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208;p47"/>
            <p:cNvSpPr/>
            <p:nvPr/>
          </p:nvSpPr>
          <p:spPr>
            <a:xfrm>
              <a:off x="1248816"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9" name="Google Shape;1209;p47"/>
            <p:cNvSpPr/>
            <p:nvPr/>
          </p:nvSpPr>
          <p:spPr>
            <a:xfrm>
              <a:off x="894441"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0" name="Google Shape;1210;p47"/>
            <p:cNvSpPr/>
            <p:nvPr/>
          </p:nvSpPr>
          <p:spPr>
            <a:xfrm>
              <a:off x="1222016"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1" name="Google Shape;1211;p47"/>
            <p:cNvSpPr/>
            <p:nvPr/>
          </p:nvSpPr>
          <p:spPr>
            <a:xfrm>
              <a:off x="1038741" y="5071350"/>
              <a:ext cx="86500" cy="7325"/>
            </a:xfrm>
            <a:custGeom>
              <a:avLst/>
              <a:gdLst/>
              <a:ahLst/>
              <a:cxnLst/>
              <a:rect l="l" t="t" r="r" b="b"/>
              <a:pathLst>
                <a:path w="3460" h="293" fill="none" extrusionOk="0">
                  <a:moveTo>
                    <a:pt x="1" y="1"/>
                  </a:moveTo>
                  <a:lnTo>
                    <a:pt x="3459" y="29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2" name="Google Shape;1212;p47"/>
            <p:cNvSpPr/>
            <p:nvPr/>
          </p:nvSpPr>
          <p:spPr>
            <a:xfrm>
              <a:off x="1304216"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3" name="Google Shape;1213;p47"/>
            <p:cNvSpPr/>
            <p:nvPr/>
          </p:nvSpPr>
          <p:spPr>
            <a:xfrm>
              <a:off x="977241"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3" y="1957833"/>
            <a:ext cx="2939976" cy="2617787"/>
          </a:xfrm>
          <a:prstGeom prst="rect">
            <a:avLst/>
          </a:prstGeom>
        </p:spPr>
      </p:pic>
    </p:spTree>
    <p:extLst>
      <p:ext uri="{BB962C8B-B14F-4D97-AF65-F5344CB8AC3E}">
        <p14:creationId xmlns:p14="http://schemas.microsoft.com/office/powerpoint/2010/main" val="272959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a:latin typeface="Segoe UI" panose="020B0502040204020203" pitchFamily="34" charset="0"/>
                <a:cs typeface="Segoe UI" panose="020B0502040204020203" pitchFamily="34" charset="0"/>
              </a:rPr>
              <a:t>Algorithm </a:t>
            </a:r>
            <a:r>
              <a:rPr lang="en-US" dirty="0" smtClean="0">
                <a:latin typeface="Segoe UI" panose="020B0502040204020203" pitchFamily="34" charset="0"/>
                <a:cs typeface="Segoe UI" panose="020B0502040204020203" pitchFamily="34" charset="0"/>
              </a:rPr>
              <a:t>properties</a:t>
            </a:r>
            <a:endParaRPr dirty="0">
              <a:latin typeface="Segoe UI" panose="020B0502040204020203" pitchFamily="34" charset="0"/>
              <a:cs typeface="Segoe UI" panose="020B0502040204020203" pitchFamily="34" charset="0"/>
            </a:endParaRPr>
          </a:p>
        </p:txBody>
      </p:sp>
      <p:sp>
        <p:nvSpPr>
          <p:cNvPr id="119" name="Google Shape;119;p17"/>
          <p:cNvSpPr txBox="1">
            <a:spLocks noGrp="1"/>
          </p:cNvSpPr>
          <p:nvPr>
            <p:ph type="body" idx="1"/>
          </p:nvPr>
        </p:nvSpPr>
        <p:spPr>
          <a:xfrm>
            <a:off x="1392633" y="1957833"/>
            <a:ext cx="9610000" cy="3676800"/>
          </a:xfrm>
          <a:prstGeom prst="rect">
            <a:avLst/>
          </a:prstGeom>
        </p:spPr>
        <p:txBody>
          <a:bodyPr spcFirstLastPara="1" wrap="square" lIns="0" tIns="0" rIns="0" bIns="0" anchor="t" anchorCtr="0">
            <a:noAutofit/>
          </a:bodyPr>
          <a:lstStyle/>
          <a:p>
            <a:pPr marL="101598" indent="0">
              <a:buNone/>
            </a:pPr>
            <a:r>
              <a:rPr lang="en-US" dirty="0">
                <a:latin typeface="Segoe UI" panose="020B0502040204020203" pitchFamily="34" charset="0"/>
                <a:cs typeface="Segoe UI" panose="020B0502040204020203" pitchFamily="34" charset="0"/>
              </a:rPr>
              <a:t>Various definitions of an algorithm, explicitly or implicitly, contain the following set of general </a:t>
            </a:r>
            <a:r>
              <a:rPr lang="en-US" dirty="0" smtClean="0">
                <a:latin typeface="Segoe UI" panose="020B0502040204020203" pitchFamily="34" charset="0"/>
                <a:cs typeface="Segoe UI" panose="020B0502040204020203" pitchFamily="34" charset="0"/>
              </a:rPr>
              <a:t>requirements</a:t>
            </a:r>
          </a:p>
          <a:p>
            <a:pPr marL="101598" indent="0">
              <a:buNone/>
            </a:pPr>
            <a:endParaRPr lang="en" dirty="0" smtClean="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The </a:t>
            </a:r>
            <a:r>
              <a:rPr lang="en-US" dirty="0">
                <a:latin typeface="Segoe UI" panose="020B0502040204020203" pitchFamily="34" charset="0"/>
                <a:cs typeface="Segoe UI" panose="020B0502040204020203" pitchFamily="34" charset="0"/>
              </a:rPr>
              <a:t>algorithm must represent the process of solving the problem as an orderly execution of some simple </a:t>
            </a:r>
            <a:r>
              <a:rPr lang="en-US" dirty="0" smtClean="0">
                <a:latin typeface="Segoe UI" panose="020B0502040204020203" pitchFamily="34" charset="0"/>
                <a:cs typeface="Segoe UI" panose="020B0502040204020203" pitchFamily="34" charset="0"/>
              </a:rPr>
              <a:t>steps</a:t>
            </a:r>
          </a:p>
          <a:p>
            <a:r>
              <a:rPr lang="en-US" dirty="0">
                <a:latin typeface="Segoe UI" panose="020B0502040204020203" pitchFamily="34" charset="0"/>
                <a:cs typeface="Segoe UI" panose="020B0502040204020203" pitchFamily="34" charset="0"/>
              </a:rPr>
              <a:t>The algorithm should be applicable to different sets of initial data</a:t>
            </a:r>
            <a:r>
              <a:rPr lang="en-US" dirty="0" smtClean="0">
                <a:latin typeface="Segoe UI" panose="020B0502040204020203" pitchFamily="34" charset="0"/>
                <a:cs typeface="Segoe UI" panose="020B0502040204020203" pitchFamily="34" charset="0"/>
              </a:rPr>
              <a:t>.</a:t>
            </a:r>
          </a:p>
          <a:p>
            <a:r>
              <a:rPr lang="en-US" dirty="0">
                <a:latin typeface="Segoe UI" panose="020B0502040204020203" pitchFamily="34" charset="0"/>
                <a:cs typeface="Segoe UI" panose="020B0502040204020203" pitchFamily="34" charset="0"/>
              </a:rPr>
              <a:t>The algorithm should produce the same result for the same input data</a:t>
            </a:r>
            <a:r>
              <a:rPr lang="en-US" dirty="0" smtClean="0">
                <a:latin typeface="Segoe UI" panose="020B0502040204020203" pitchFamily="34" charset="0"/>
                <a:cs typeface="Segoe UI" panose="020B0502040204020203" pitchFamily="34" charset="0"/>
              </a:rPr>
              <a:t>.</a:t>
            </a:r>
            <a:endParaRPr dirty="0">
              <a:latin typeface="Segoe UI" panose="020B0502040204020203" pitchFamily="34" charset="0"/>
              <a:cs typeface="Segoe UI" panose="020B0502040204020203" pitchFamily="34" charset="0"/>
            </a:endParaRPr>
          </a:p>
        </p:txBody>
      </p:sp>
      <p:sp>
        <p:nvSpPr>
          <p:cNvPr id="120" name="Google Shape;120;p17"/>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7</a:t>
            </a:fld>
            <a:endParaRPr>
              <a:latin typeface="Segoe UI" panose="020B0502040204020203" pitchFamily="34" charset="0"/>
              <a:cs typeface="Segoe UI" panose="020B0502040204020203" pitchFamily="34" charset="0"/>
            </a:endParaRPr>
          </a:p>
        </p:txBody>
      </p:sp>
      <p:grpSp>
        <p:nvGrpSpPr>
          <p:cNvPr id="121" name="Google Shape;121;p17"/>
          <p:cNvGrpSpPr/>
          <p:nvPr/>
        </p:nvGrpSpPr>
        <p:grpSpPr>
          <a:xfrm>
            <a:off x="811899" y="1189800"/>
            <a:ext cx="280699" cy="445000"/>
            <a:chOff x="899801" y="909674"/>
            <a:chExt cx="250475" cy="397085"/>
          </a:xfrm>
        </p:grpSpPr>
        <p:sp>
          <p:nvSpPr>
            <p:cNvPr id="122" name="Google Shape;122;p17"/>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Segoe UI" panose="020B0502040204020203" pitchFamily="34" charset="0"/>
                <a:cs typeface="Segoe UI" panose="020B0502040204020203" pitchFamily="34" charset="0"/>
              </a:endParaRPr>
            </a:p>
          </p:txBody>
        </p:sp>
        <p:sp>
          <p:nvSpPr>
            <p:cNvPr id="123" name="Google Shape;123;p17"/>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Segoe UI" panose="020B0502040204020203" pitchFamily="34" charset="0"/>
                <a:cs typeface="Segoe UI" panose="020B0502040204020203" pitchFamily="34" charset="0"/>
              </a:endParaRPr>
            </a:p>
          </p:txBody>
        </p:sp>
        <p:sp>
          <p:nvSpPr>
            <p:cNvPr id="124" name="Google Shape;124;p17"/>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Segoe UI" panose="020B0502040204020203" pitchFamily="34" charset="0"/>
                <a:cs typeface="Segoe UI" panose="020B0502040204020203" pitchFamily="34" charset="0"/>
              </a:endParaRPr>
            </a:p>
          </p:txBody>
        </p:sp>
        <p:sp>
          <p:nvSpPr>
            <p:cNvPr id="125" name="Google Shape;125;p17"/>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Segoe UI" panose="020B0502040204020203" pitchFamily="34" charset="0"/>
                <a:cs typeface="Segoe UI" panose="020B0502040204020203" pitchFamily="34" charset="0"/>
              </a:endParaRPr>
            </a:p>
          </p:txBody>
        </p:sp>
        <p:sp>
          <p:nvSpPr>
            <p:cNvPr id="126" name="Google Shape;126;p17"/>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Segoe UI" panose="020B0502040204020203" pitchFamily="34" charset="0"/>
                <a:cs typeface="Segoe UI" panose="020B0502040204020203" pitchFamily="34" charset="0"/>
              </a:endParaRPr>
            </a:p>
          </p:txBody>
        </p:sp>
        <p:sp>
          <p:nvSpPr>
            <p:cNvPr id="127" name="Google Shape;127;p17"/>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Segoe UI" panose="020B0502040204020203" pitchFamily="34" charset="0"/>
                <a:cs typeface="Segoe UI" panose="020B0502040204020203" pitchFamily="34" charset="0"/>
              </a:endParaRPr>
            </a:p>
          </p:txBody>
        </p:sp>
        <p:sp>
          <p:nvSpPr>
            <p:cNvPr id="128" name="Google Shape;128;p17"/>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Segoe UI" panose="020B0502040204020203" pitchFamily="34" charset="0"/>
                <a:cs typeface="Segoe UI" panose="020B0502040204020203" pitchFamily="34" charset="0"/>
              </a:endParaRPr>
            </a:p>
          </p:txBody>
        </p:sp>
        <p:sp>
          <p:nvSpPr>
            <p:cNvPr id="129" name="Google Shape;129;p17"/>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899768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Problem solving patterns</a:t>
            </a:r>
            <a:endParaRPr lang="en-US" dirty="0">
              <a:latin typeface="Segoe UI" panose="020B0502040204020203" pitchFamily="34" charset="0"/>
              <a:cs typeface="Segoe UI" panose="020B0502040204020203" pitchFamily="34" charset="0"/>
            </a:endParaRPr>
          </a:p>
        </p:txBody>
      </p:sp>
      <p:sp>
        <p:nvSpPr>
          <p:cNvPr id="3" name="Rectangle 2"/>
          <p:cNvSpPr/>
          <p:nvPr/>
        </p:nvSpPr>
        <p:spPr>
          <a:xfrm>
            <a:off x="838201" y="1815584"/>
            <a:ext cx="10515600" cy="1754326"/>
          </a:xfrm>
          <a:prstGeom prst="rect">
            <a:avLst/>
          </a:prstGeom>
        </p:spPr>
        <p:txBody>
          <a:bodyPr wrap="square">
            <a:spAutoFit/>
          </a:bodyPr>
          <a:lstStyle/>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Divide-and-conquer</a:t>
            </a:r>
            <a:br>
              <a:rPr lang="en-US" dirty="0" smtClean="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dirty="0" smtClean="0">
                <a:latin typeface="Segoe UI" panose="020B0502040204020203" pitchFamily="34" charset="0"/>
                <a:cs typeface="Segoe UI" panose="020B0502040204020203" pitchFamily="34" charset="0"/>
              </a:rPr>
              <a:t>Merge </a:t>
            </a:r>
            <a:r>
              <a:rPr lang="en-US" dirty="0">
                <a:latin typeface="Segoe UI" panose="020B0502040204020203" pitchFamily="34" charset="0"/>
                <a:cs typeface="Segoe UI" panose="020B0502040204020203" pitchFamily="34" charset="0"/>
              </a:rPr>
              <a:t>sort and quicksort employ a common algorithmic paradigm based on recursion. This paradigm, divide-and-conquer, breaks a problem into subproblems that are similar to the original problem, recursively solves the subproblems, and finally combines the solutions to the subproblems to solve the original problem.</a:t>
            </a:r>
          </a:p>
        </p:txBody>
      </p:sp>
    </p:spTree>
    <p:extLst>
      <p:ext uri="{BB962C8B-B14F-4D97-AF65-F5344CB8AC3E}">
        <p14:creationId xmlns:p14="http://schemas.microsoft.com/office/powerpoint/2010/main" val="27304219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Recursion</a:t>
            </a:r>
            <a:endParaRPr lang="en-US" dirty="0">
              <a:latin typeface="Segoe UI" panose="020B0502040204020203" pitchFamily="34" charset="0"/>
              <a:cs typeface="Segoe UI" panose="020B0502040204020203" pitchFamily="34" charset="0"/>
            </a:endParaRPr>
          </a:p>
        </p:txBody>
      </p:sp>
      <p:sp>
        <p:nvSpPr>
          <p:cNvPr id="3" name="Rectangle 2"/>
          <p:cNvSpPr/>
          <p:nvPr/>
        </p:nvSpPr>
        <p:spPr>
          <a:xfrm>
            <a:off x="838200" y="1864570"/>
            <a:ext cx="7649017" cy="646331"/>
          </a:xfrm>
          <a:prstGeom prst="rect">
            <a:avLst/>
          </a:prstGeom>
        </p:spPr>
        <p:txBody>
          <a:bodyPr wrap="none">
            <a:spAutoFit/>
          </a:bodyPr>
          <a:lstStyle/>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when a function calls itself, it is called recursion</a:t>
            </a:r>
            <a:r>
              <a:rPr lang="en-US" dirty="0" smtClean="0">
                <a:latin typeface="Segoe UI" panose="020B0502040204020203" pitchFamily="34" charset="0"/>
                <a:cs typeface="Segoe UI" panose="020B0502040204020203" pitchFamily="34" charset="0"/>
              </a:rPr>
              <a:t>.</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each recursive function </a:t>
            </a:r>
            <a:r>
              <a:rPr lang="en-US" dirty="0" smtClean="0">
                <a:latin typeface="Segoe UI" panose="020B0502040204020203" pitchFamily="34" charset="0"/>
                <a:cs typeface="Segoe UI" panose="020B0502040204020203" pitchFamily="34" charset="0"/>
              </a:rPr>
              <a:t>should there </a:t>
            </a:r>
            <a:r>
              <a:rPr lang="en-US" dirty="0">
                <a:latin typeface="Segoe UI" panose="020B0502040204020203" pitchFamily="34" charset="0"/>
                <a:cs typeface="Segoe UI" panose="020B0502040204020203" pitchFamily="34" charset="0"/>
              </a:rPr>
              <a:t>are two cases: basic and recursive.</a:t>
            </a:r>
          </a:p>
        </p:txBody>
      </p:sp>
    </p:spTree>
    <p:extLst>
      <p:ext uri="{BB962C8B-B14F-4D97-AF65-F5344CB8AC3E}">
        <p14:creationId xmlns:p14="http://schemas.microsoft.com/office/powerpoint/2010/main" val="3555126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yellow">
  <a:themeElements>
    <a:clrScheme name="Custom 347">
      <a:dk1>
        <a:srgbClr val="24283B"/>
      </a:dk1>
      <a:lt1>
        <a:srgbClr val="FFFFFF"/>
      </a:lt1>
      <a:dk2>
        <a:srgbClr val="80828B"/>
      </a:dk2>
      <a:lt2>
        <a:srgbClr val="EAECF0"/>
      </a:lt2>
      <a:accent1>
        <a:srgbClr val="FFCE00"/>
      </a:accent1>
      <a:accent2>
        <a:srgbClr val="FFF14C"/>
      </a:accent2>
      <a:accent3>
        <a:srgbClr val="9FE2D0"/>
      </a:accent3>
      <a:accent4>
        <a:srgbClr val="1AB6D1"/>
      </a:accent4>
      <a:accent5>
        <a:srgbClr val="0784B1"/>
      </a:accent5>
      <a:accent6>
        <a:srgbClr val="EE7673"/>
      </a:accent6>
      <a:hlink>
        <a:srgbClr val="3180BD"/>
      </a:hlink>
      <a:folHlink>
        <a:srgbClr val="6611CC"/>
      </a:folHlink>
    </a:clrScheme>
    <a:fontScheme name="Стандартная">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lue-yellow" id="{93BC4216-78B5-4194-95AD-3BF2EA9D52D2}" vid="{2C482733-1CD9-4786-AFD1-9EEB896DB9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Blue-yellow</Template>
  <TotalTime>5206</TotalTime>
  <Words>2349</Words>
  <Application>Microsoft Office PowerPoint</Application>
  <PresentationFormat>Widescreen</PresentationFormat>
  <Paragraphs>395</Paragraphs>
  <Slides>27</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Nirmala UI</vt:lpstr>
      <vt:lpstr>Red Hat Display</vt:lpstr>
      <vt:lpstr>Red Hat Text</vt:lpstr>
      <vt:lpstr>Segoe UI</vt:lpstr>
      <vt:lpstr>Blue-yellow</vt:lpstr>
      <vt:lpstr>Structure</vt:lpstr>
      <vt:lpstr>Introduction to Algorithms</vt:lpstr>
      <vt:lpstr>Algorithms efficiency</vt:lpstr>
      <vt:lpstr>Imagine spaceship problem</vt:lpstr>
      <vt:lpstr>What is Big O</vt:lpstr>
      <vt:lpstr>n! – who need this algorithm?</vt:lpstr>
      <vt:lpstr>Algorithm properties</vt:lpstr>
      <vt:lpstr>Problem solving patterns</vt:lpstr>
      <vt:lpstr>Recursion</vt:lpstr>
      <vt:lpstr>Quick sort</vt:lpstr>
      <vt:lpstr>Most popular sort algorithms Big O</vt:lpstr>
      <vt:lpstr>Data structures</vt:lpstr>
      <vt:lpstr>Something about default arrays</vt:lpstr>
      <vt:lpstr>Linked list ( singly and doubly)</vt:lpstr>
      <vt:lpstr>Stack - Queue</vt:lpstr>
      <vt:lpstr>Stack - Queue</vt:lpstr>
      <vt:lpstr>Tree</vt:lpstr>
      <vt:lpstr>Binary search tree </vt:lpstr>
      <vt:lpstr>Binary search tree</vt:lpstr>
      <vt:lpstr>Binary Heap</vt:lpstr>
      <vt:lpstr>Binary Heap - storing</vt:lpstr>
      <vt:lpstr>Binary Heap - removing</vt:lpstr>
      <vt:lpstr>Hash tables</vt:lpstr>
      <vt:lpstr>Hash function</vt:lpstr>
      <vt:lpstr>Dealing with collision</vt:lpstr>
      <vt:lpstr>Graphs</vt:lpstr>
      <vt:lpstr>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we need Big O notation?</dc:title>
  <dc:creator>User</dc:creator>
  <cp:lastModifiedBy>User</cp:lastModifiedBy>
  <cp:revision>86</cp:revision>
  <dcterms:created xsi:type="dcterms:W3CDTF">2021-04-08T15:07:51Z</dcterms:created>
  <dcterms:modified xsi:type="dcterms:W3CDTF">2021-05-03T07:57:44Z</dcterms:modified>
</cp:coreProperties>
</file>