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62" r:id="rId4"/>
    <p:sldId id="265" r:id="rId5"/>
    <p:sldId id="257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C9A5"/>
    <a:srgbClr val="82B8D5"/>
    <a:srgbClr val="F64236"/>
    <a:srgbClr val="61D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02-Dec-20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3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02-Dec-20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1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02-Dec-20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6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02-Dec-20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9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02-Dec-20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7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02-Dec-20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35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02-Dec-20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8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02-Dec-20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02-Dec-20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05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02-Dec-20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6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4072-81E0-44CE-8CF3-79AEA47A879C}" type="datetimeFigureOut">
              <a:rPr lang="en-US" smtClean="0"/>
              <a:t>02-Dec-20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0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44072-81E0-44CE-8CF3-79AEA47A879C}" type="datetimeFigureOut">
              <a:rPr lang="en-US" smtClean="0"/>
              <a:t>02-Dec-20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D73A1-BDE1-426D-B179-7A3D75BA31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4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igranvardanyan.github.io/React-component-lifecycle/" TargetMode="Externa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igranvardanyan.github.io/React-component-lifecycle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462" y="2746348"/>
            <a:ext cx="2000250" cy="1200329"/>
          </a:xfrm>
          <a:prstGeom prst="rect">
            <a:avLst/>
          </a:prstGeom>
          <a:solidFill>
            <a:srgbClr val="61D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8" algn="ctr"/>
            <a:r>
              <a:rPr lang="en-US" b="1" dirty="0"/>
              <a:t>React</a:t>
            </a:r>
            <a:r>
              <a:rPr lang="en-US" dirty="0"/>
              <a:t> is a JavaScript library for building user interfaces.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0"/>
            <a:ext cx="6074229" cy="1015663"/>
          </a:xfrm>
          <a:prstGeom prst="rect">
            <a:avLst/>
          </a:prstGeom>
          <a:solidFill>
            <a:srgbClr val="61D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6000" dirty="0" smtClean="0"/>
              <a:t>  React          v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6074229" y="0"/>
            <a:ext cx="6117771" cy="1015663"/>
          </a:xfrm>
          <a:prstGeom prst="rect">
            <a:avLst/>
          </a:prstGeom>
          <a:solidFill>
            <a:srgbClr val="F642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000" dirty="0"/>
              <a:t>s </a:t>
            </a:r>
            <a:r>
              <a:rPr lang="en-US" sz="6000" dirty="0" smtClean="0"/>
              <a:t>        Angular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6361340" y="2746348"/>
            <a:ext cx="2771774" cy="1754326"/>
          </a:xfrm>
          <a:prstGeom prst="rect">
            <a:avLst/>
          </a:prstGeom>
          <a:solidFill>
            <a:srgbClr val="F64236"/>
          </a:solidFill>
        </p:spPr>
        <p:txBody>
          <a:bodyPr wrap="square" rtlCol="0">
            <a:spAutoFit/>
          </a:bodyPr>
          <a:lstStyle/>
          <a:p>
            <a:pPr marL="0" lvl="8" algn="ctr"/>
            <a:r>
              <a:rPr lang="en-US" dirty="0">
                <a:solidFill>
                  <a:schemeClr val="bg1"/>
                </a:solidFill>
              </a:rPr>
              <a:t>Angular is an application design framework and development platform for creating efficient and sophisticated single-page apps.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4201" y="1637744"/>
            <a:ext cx="2868724" cy="923330"/>
          </a:xfrm>
          <a:prstGeom prst="rect">
            <a:avLst/>
          </a:prstGeom>
          <a:solidFill>
            <a:srgbClr val="61D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8" algn="ctr"/>
            <a:r>
              <a:rPr lang="en-US" dirty="0">
                <a:solidFill>
                  <a:schemeClr val="bg1"/>
                </a:solidFill>
              </a:rPr>
              <a:t>React </a:t>
            </a:r>
            <a:r>
              <a:rPr lang="en-US" dirty="0" smtClean="0">
                <a:solidFill>
                  <a:schemeClr val="bg1"/>
                </a:solidFill>
              </a:rPr>
              <a:t>maintained and supported </a:t>
            </a:r>
            <a:r>
              <a:rPr lang="en-US" dirty="0">
                <a:solidFill>
                  <a:schemeClr val="bg1"/>
                </a:solidFill>
              </a:rPr>
              <a:t>by </a:t>
            </a:r>
            <a:r>
              <a:rPr lang="en-US" dirty="0" smtClean="0">
                <a:solidFill>
                  <a:schemeClr val="bg1"/>
                </a:solidFill>
              </a:rPr>
              <a:t>Facebook and </a:t>
            </a:r>
            <a:r>
              <a:rPr lang="en-US" dirty="0"/>
              <a:t>community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55275" y="1637744"/>
            <a:ext cx="2422751" cy="923330"/>
          </a:xfrm>
          <a:prstGeom prst="rect">
            <a:avLst/>
          </a:prstGeom>
          <a:solidFill>
            <a:srgbClr val="F64236"/>
          </a:solidFill>
        </p:spPr>
        <p:txBody>
          <a:bodyPr wrap="square" rtlCol="0">
            <a:spAutoFit/>
          </a:bodyPr>
          <a:lstStyle/>
          <a:p>
            <a:pPr marL="0" lvl="8" algn="ctr"/>
            <a:r>
              <a:rPr lang="en-US" dirty="0">
                <a:solidFill>
                  <a:schemeClr val="bg1"/>
                </a:solidFill>
              </a:rPr>
              <a:t>Angular </a:t>
            </a:r>
            <a:r>
              <a:rPr lang="en-US" dirty="0" smtClean="0">
                <a:solidFill>
                  <a:schemeClr val="bg1"/>
                </a:solidFill>
              </a:rPr>
              <a:t>maintain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dirty="0" smtClean="0">
                <a:solidFill>
                  <a:schemeClr val="bg1"/>
                </a:solidFill>
              </a:rPr>
              <a:t>supported by Google and </a:t>
            </a:r>
            <a:r>
              <a:rPr lang="en-US" dirty="0">
                <a:solidFill>
                  <a:schemeClr val="bg1"/>
                </a:solidFill>
              </a:rPr>
              <a:t>community</a:t>
            </a:r>
            <a:r>
              <a:rPr lang="en-US" dirty="0"/>
              <a:t>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90300" y="2986468"/>
            <a:ext cx="2009775" cy="646331"/>
          </a:xfrm>
          <a:prstGeom prst="rect">
            <a:avLst/>
          </a:prstGeom>
          <a:solidFill>
            <a:srgbClr val="F64236"/>
          </a:solidFill>
        </p:spPr>
        <p:txBody>
          <a:bodyPr wrap="square" rtlCol="0">
            <a:spAutoFit/>
          </a:bodyPr>
          <a:lstStyle/>
          <a:p>
            <a:pPr marL="0" lvl="8" algn="ctr"/>
            <a:r>
              <a:rPr lang="en-US" dirty="0" smtClean="0">
                <a:solidFill>
                  <a:schemeClr val="bg1"/>
                </a:solidFill>
              </a:rPr>
              <a:t>use </a:t>
            </a:r>
            <a:r>
              <a:rPr lang="en-US" dirty="0">
                <a:solidFill>
                  <a:schemeClr val="bg1"/>
                </a:solidFill>
              </a:rPr>
              <a:t>TypeScript as primary language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73290" y="3171134"/>
            <a:ext cx="2899344" cy="923330"/>
          </a:xfrm>
          <a:prstGeom prst="rect">
            <a:avLst/>
          </a:prstGeom>
          <a:solidFill>
            <a:srgbClr val="61D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8" algn="ctr"/>
            <a:r>
              <a:rPr lang="en-US" b="1" dirty="0" smtClean="0"/>
              <a:t>In React you can use JSX for</a:t>
            </a:r>
            <a:r>
              <a:rPr lang="hy-AM" b="1" dirty="0" smtClean="0"/>
              <a:t> </a:t>
            </a:r>
            <a:r>
              <a:rPr lang="en-US" b="1" dirty="0"/>
              <a:t>for convenience and better code readability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01591" y="1345447"/>
            <a:ext cx="2171699" cy="646331"/>
          </a:xfrm>
          <a:prstGeom prst="rect">
            <a:avLst/>
          </a:prstGeom>
          <a:solidFill>
            <a:srgbClr val="61D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8" algn="ctr"/>
            <a:r>
              <a:rPr lang="en-US" dirty="0">
                <a:solidFill>
                  <a:schemeClr val="bg1"/>
                </a:solidFill>
              </a:rPr>
              <a:t>React </a:t>
            </a:r>
            <a:r>
              <a:rPr lang="en-US" dirty="0" smtClean="0">
                <a:solidFill>
                  <a:schemeClr val="bg1"/>
                </a:solidFill>
              </a:rPr>
              <a:t>is JavaScript library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23275" y="1346666"/>
            <a:ext cx="2301650" cy="646331"/>
          </a:xfrm>
          <a:prstGeom prst="rect">
            <a:avLst/>
          </a:prstGeom>
          <a:solidFill>
            <a:srgbClr val="F64236"/>
          </a:solidFill>
        </p:spPr>
        <p:txBody>
          <a:bodyPr wrap="square" rtlCol="0">
            <a:spAutoFit/>
          </a:bodyPr>
          <a:lstStyle/>
          <a:p>
            <a:pPr marL="0" lvl="8" algn="ctr"/>
            <a:r>
              <a:rPr lang="en-US" dirty="0" smtClean="0">
                <a:solidFill>
                  <a:schemeClr val="bg1"/>
                </a:solidFill>
              </a:rPr>
              <a:t>Angular</a:t>
            </a:r>
            <a:r>
              <a:rPr lang="en-US" dirty="0">
                <a:solidFill>
                  <a:schemeClr val="bg1"/>
                </a:solidFill>
              </a:rPr>
              <a:t> is JavaScript </a:t>
            </a:r>
            <a:r>
              <a:rPr lang="en-US" dirty="0" smtClean="0">
                <a:solidFill>
                  <a:schemeClr val="bg1"/>
                </a:solidFill>
              </a:rPr>
              <a:t>framework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1591" y="4239582"/>
            <a:ext cx="2822634" cy="923330"/>
          </a:xfrm>
          <a:prstGeom prst="rect">
            <a:avLst/>
          </a:prstGeom>
          <a:solidFill>
            <a:srgbClr val="61D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8" algn="ctr"/>
            <a:r>
              <a:rPr lang="en-US" b="1" dirty="0"/>
              <a:t>we can also write </a:t>
            </a:r>
            <a:r>
              <a:rPr lang="en-US" b="1" dirty="0" smtClean="0"/>
              <a:t>our components in TypeScript </a:t>
            </a:r>
            <a:r>
              <a:rPr lang="en-US" b="1" dirty="0"/>
              <a:t>instead of </a:t>
            </a:r>
            <a:r>
              <a:rPr lang="en-US" b="1" dirty="0" smtClean="0"/>
              <a:t>JavaScript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694165" y="4741350"/>
            <a:ext cx="2822634" cy="646331"/>
          </a:xfrm>
          <a:prstGeom prst="rect">
            <a:avLst/>
          </a:prstGeom>
          <a:solidFill>
            <a:srgbClr val="61D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8" algn="ctr"/>
            <a:r>
              <a:rPr lang="en-US" b="1" dirty="0"/>
              <a:t>can be added to any page as a external script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14479" y="5471211"/>
            <a:ext cx="2822634" cy="646331"/>
          </a:xfrm>
          <a:prstGeom prst="rect">
            <a:avLst/>
          </a:prstGeom>
          <a:solidFill>
            <a:srgbClr val="61D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8" algn="ctr"/>
            <a:r>
              <a:rPr lang="en-US" b="1" dirty="0"/>
              <a:t>VirtualDOM</a:t>
            </a:r>
          </a:p>
          <a:p>
            <a:pPr marL="0" lvl="8" algn="ctr"/>
            <a:r>
              <a:rPr lang="en-US" b="1" dirty="0"/>
              <a:t>Faster than Angular Ivy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58225" y="5194212"/>
            <a:ext cx="3067050" cy="923330"/>
          </a:xfrm>
          <a:prstGeom prst="rect">
            <a:avLst/>
          </a:prstGeom>
          <a:solidFill>
            <a:srgbClr val="F64236"/>
          </a:solidFill>
        </p:spPr>
        <p:txBody>
          <a:bodyPr wrap="square" rtlCol="0">
            <a:spAutoFit/>
          </a:bodyPr>
          <a:lstStyle/>
          <a:p>
            <a:pPr marL="0" lvl="8" algn="ctr"/>
            <a:r>
              <a:rPr lang="en-US" dirty="0">
                <a:solidFill>
                  <a:schemeClr val="bg1"/>
                </a:solidFill>
              </a:rPr>
              <a:t>Angular </a:t>
            </a:r>
            <a:r>
              <a:rPr lang="en-US" dirty="0" smtClean="0">
                <a:solidFill>
                  <a:schemeClr val="bg1"/>
                </a:solidFill>
              </a:rPr>
              <a:t>Ivy(</a:t>
            </a:r>
            <a:r>
              <a:rPr lang="en-US" dirty="0">
                <a:solidFill>
                  <a:schemeClr val="bg1"/>
                </a:solidFill>
              </a:rPr>
              <a:t>Incremental DOM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marL="0" lvl="8" algn="ctr"/>
            <a:r>
              <a:rPr lang="en-US" dirty="0">
                <a:solidFill>
                  <a:schemeClr val="bg1"/>
                </a:solidFill>
              </a:rPr>
              <a:t>Need less memory than VirtualDOM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839" y="5757401"/>
            <a:ext cx="2822634" cy="923330"/>
          </a:xfrm>
          <a:prstGeom prst="rect">
            <a:avLst/>
          </a:prstGeom>
          <a:solidFill>
            <a:srgbClr val="61D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8" algn="ctr"/>
            <a:r>
              <a:rPr lang="en-US" b="1" dirty="0"/>
              <a:t>You can use Create-React-App to install and get a customized </a:t>
            </a:r>
            <a:r>
              <a:rPr lang="en-US" b="1" dirty="0" smtClean="0"/>
              <a:t>project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445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12192001" cy="769441"/>
          </a:xfrm>
          <a:prstGeom prst="rect">
            <a:avLst/>
          </a:prstGeom>
          <a:solidFill>
            <a:srgbClr val="61DA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React with JSX and without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5" y="1590675"/>
            <a:ext cx="5791200" cy="2133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762125"/>
            <a:ext cx="39624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4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rgbClr val="61DA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React VirtualDOM</a:t>
            </a:r>
            <a:endParaRPr lang="en-US" sz="6000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5" y="2101512"/>
            <a:ext cx="8248650" cy="310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10275" y="2098"/>
            <a:ext cx="6181725" cy="1015663"/>
          </a:xfrm>
          <a:prstGeom prst="rect">
            <a:avLst/>
          </a:prstGeom>
          <a:solidFill>
            <a:srgbClr val="82B8D5"/>
          </a:solidFill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</a:t>
            </a:r>
            <a:r>
              <a:rPr lang="en-US" sz="6000" dirty="0" smtClean="0">
                <a:solidFill>
                  <a:schemeClr val="bg1"/>
                </a:solidFill>
              </a:rPr>
              <a:t>           State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3250" y="1722976"/>
            <a:ext cx="2019300" cy="646331"/>
          </a:xfrm>
          <a:prstGeom prst="rect">
            <a:avLst/>
          </a:prstGeom>
          <a:solidFill>
            <a:srgbClr val="46C9A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Props are read-only for component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44011" y="2459132"/>
            <a:ext cx="2505075" cy="923330"/>
          </a:xfrm>
          <a:prstGeom prst="rect">
            <a:avLst/>
          </a:prstGeom>
          <a:solidFill>
            <a:srgbClr val="82B8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Must be modified by setState() function or useState hook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6812" y="3505333"/>
            <a:ext cx="2352675" cy="923330"/>
          </a:xfrm>
          <a:prstGeom prst="rect">
            <a:avLst/>
          </a:prstGeom>
          <a:solidFill>
            <a:srgbClr val="46C9A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Component’s props can changed by component’s parent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50" y="1275575"/>
            <a:ext cx="2343150" cy="923330"/>
          </a:xfrm>
          <a:prstGeom prst="rect">
            <a:avLst/>
          </a:prstGeom>
          <a:solidFill>
            <a:srgbClr val="46C9A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b="1" dirty="0" smtClean="0">
                <a:solidFill>
                  <a:schemeClr val="bg1"/>
                </a:solidFill>
              </a:rPr>
              <a:t>rops</a:t>
            </a:r>
            <a:r>
              <a:rPr lang="en-US" dirty="0">
                <a:solidFill>
                  <a:schemeClr val="bg1"/>
                </a:solidFill>
              </a:rPr>
              <a:t> are variables passed to it by its parent component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96037" y="1271432"/>
            <a:ext cx="2505075" cy="1200329"/>
          </a:xfrm>
          <a:prstGeom prst="rect">
            <a:avLst/>
          </a:prstGeom>
          <a:solidFill>
            <a:srgbClr val="82B8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State </a:t>
            </a:r>
            <a:r>
              <a:rPr lang="en-US" dirty="0" smtClean="0">
                <a:solidFill>
                  <a:schemeClr val="bg1"/>
                </a:solidFill>
              </a:rPr>
              <a:t>is </a:t>
            </a:r>
            <a:r>
              <a:rPr lang="en-US" dirty="0">
                <a:solidFill>
                  <a:schemeClr val="bg1"/>
                </a:solidFill>
              </a:rPr>
              <a:t>still variables, but directly initialized and managed by the component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43150" y="5068430"/>
            <a:ext cx="2819400" cy="1200329"/>
          </a:xfrm>
          <a:prstGeom prst="rect">
            <a:avLst/>
          </a:prstGeom>
          <a:solidFill>
            <a:srgbClr val="46C9A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Props </a:t>
            </a:r>
            <a:r>
              <a:rPr lang="en-US" dirty="0" smtClean="0">
                <a:solidFill>
                  <a:schemeClr val="bg1"/>
                </a:solidFill>
              </a:rPr>
              <a:t>can used </a:t>
            </a:r>
            <a:r>
              <a:rPr lang="en-US" dirty="0">
                <a:solidFill>
                  <a:schemeClr val="bg1"/>
                </a:solidFill>
              </a:rPr>
              <a:t>to allow child components to access methods defined in the parent component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58111" y="4517261"/>
            <a:ext cx="2505075" cy="1200329"/>
          </a:xfrm>
          <a:prstGeom prst="rect">
            <a:avLst/>
          </a:prstGeom>
          <a:solidFill>
            <a:srgbClr val="82B8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Component without state called stateless.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They has not lifecycle methods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098"/>
            <a:ext cx="6010275" cy="1015663"/>
          </a:xfrm>
          <a:prstGeom prst="rect">
            <a:avLst/>
          </a:prstGeom>
          <a:solidFill>
            <a:srgbClr val="46C9A5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6000" dirty="0" smtClean="0">
                <a:solidFill>
                  <a:schemeClr val="bg1"/>
                </a:solidFill>
              </a:rPr>
              <a:t>Props          v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77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10746" y="247135"/>
            <a:ext cx="1713470" cy="22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Component initialization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510746" y="676670"/>
            <a:ext cx="1713470" cy="2205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constructor()</a:t>
            </a: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136776" y="1158995"/>
            <a:ext cx="2471351" cy="658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static getDerivedStateFromProps()</a:t>
            </a:r>
          </a:p>
          <a:p>
            <a:pPr algn="ctr"/>
            <a:r>
              <a:rPr lang="en-US" sz="800" dirty="0" smtClean="0"/>
              <a:t>For write something from props to state</a:t>
            </a:r>
          </a:p>
          <a:p>
            <a:pPr algn="ctr"/>
            <a:r>
              <a:rPr lang="en-US" sz="800" dirty="0" smtClean="0"/>
              <a:t>Get props</a:t>
            </a:r>
          </a:p>
          <a:p>
            <a:pPr algn="ctr"/>
            <a:r>
              <a:rPr lang="en-US" sz="800" dirty="0" smtClean="0"/>
              <a:t>Return object</a:t>
            </a:r>
            <a:endParaRPr lang="en-US" sz="800" dirty="0"/>
          </a:p>
        </p:txBody>
      </p:sp>
      <p:sp>
        <p:nvSpPr>
          <p:cNvPr id="25" name="Rectangle 24"/>
          <p:cNvSpPr/>
          <p:nvPr/>
        </p:nvSpPr>
        <p:spPr>
          <a:xfrm>
            <a:off x="1092028" y="1933874"/>
            <a:ext cx="550906" cy="2917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</a:t>
            </a:r>
            <a:r>
              <a:rPr lang="en-US" sz="800" dirty="0" smtClean="0"/>
              <a:t>ender()</a:t>
            </a:r>
            <a:endParaRPr lang="en-US" sz="800" dirty="0"/>
          </a:p>
        </p:txBody>
      </p:sp>
      <p:sp>
        <p:nvSpPr>
          <p:cNvPr id="26" name="Rectangle 25"/>
          <p:cNvSpPr/>
          <p:nvPr/>
        </p:nvSpPr>
        <p:spPr>
          <a:xfrm>
            <a:off x="349374" y="5315377"/>
            <a:ext cx="1713470" cy="190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componentDidiMount()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5673883" y="1005251"/>
            <a:ext cx="965722" cy="338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props </a:t>
            </a:r>
            <a:r>
              <a:rPr lang="en-US" sz="800" dirty="0" smtClean="0"/>
              <a:t>has changed by parent</a:t>
            </a:r>
            <a:endParaRPr lang="en-US" sz="800" dirty="0"/>
          </a:p>
        </p:txBody>
      </p:sp>
      <p:sp>
        <p:nvSpPr>
          <p:cNvPr id="32" name="Rectangle 31"/>
          <p:cNvSpPr/>
          <p:nvPr/>
        </p:nvSpPr>
        <p:spPr>
          <a:xfrm>
            <a:off x="7855946" y="851746"/>
            <a:ext cx="637131" cy="2776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setState()</a:t>
            </a:r>
            <a:endParaRPr lang="en-US" sz="800" dirty="0"/>
          </a:p>
        </p:txBody>
      </p:sp>
      <p:sp>
        <p:nvSpPr>
          <p:cNvPr id="34" name="Rectangle 33"/>
          <p:cNvSpPr/>
          <p:nvPr/>
        </p:nvSpPr>
        <p:spPr>
          <a:xfrm>
            <a:off x="10000730" y="247135"/>
            <a:ext cx="1713470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Removing a component</a:t>
            </a:r>
            <a:endParaRPr lang="en-US" sz="800" dirty="0"/>
          </a:p>
        </p:txBody>
      </p:sp>
      <p:sp>
        <p:nvSpPr>
          <p:cNvPr id="36" name="Rectangle 35"/>
          <p:cNvSpPr/>
          <p:nvPr/>
        </p:nvSpPr>
        <p:spPr>
          <a:xfrm>
            <a:off x="6322514" y="2373657"/>
            <a:ext cx="1874109" cy="264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shouldComponentUpdate()</a:t>
            </a:r>
            <a:endParaRPr lang="en-US" sz="800" dirty="0"/>
          </a:p>
        </p:txBody>
      </p:sp>
      <p:sp>
        <p:nvSpPr>
          <p:cNvPr id="37" name="Rectangle 36"/>
          <p:cNvSpPr/>
          <p:nvPr/>
        </p:nvSpPr>
        <p:spPr>
          <a:xfrm>
            <a:off x="4612957" y="5148196"/>
            <a:ext cx="2253049" cy="264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getSnapshotBeforeUpdate()</a:t>
            </a:r>
            <a:endParaRPr lang="en-US" sz="800" dirty="0"/>
          </a:p>
        </p:txBody>
      </p:sp>
      <p:sp>
        <p:nvSpPr>
          <p:cNvPr id="38" name="Rectangle 37"/>
          <p:cNvSpPr/>
          <p:nvPr/>
        </p:nvSpPr>
        <p:spPr>
          <a:xfrm>
            <a:off x="6566768" y="6500468"/>
            <a:ext cx="1693163" cy="23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componentDidUpdate()</a:t>
            </a:r>
            <a:endParaRPr lang="en-US" sz="800" dirty="0"/>
          </a:p>
        </p:txBody>
      </p:sp>
      <p:sp>
        <p:nvSpPr>
          <p:cNvPr id="39" name="Rectangle 38"/>
          <p:cNvSpPr/>
          <p:nvPr/>
        </p:nvSpPr>
        <p:spPr>
          <a:xfrm>
            <a:off x="10161818" y="2863302"/>
            <a:ext cx="1391755" cy="333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componentWillUnmount()</a:t>
            </a:r>
            <a:endParaRPr lang="en-US" sz="800" dirty="0"/>
          </a:p>
        </p:txBody>
      </p:sp>
      <p:cxnSp>
        <p:nvCxnSpPr>
          <p:cNvPr id="55" name="Elbow Connector 54"/>
          <p:cNvCxnSpPr>
            <a:stCxn id="34" idx="2"/>
            <a:endCxn id="39" idx="0"/>
          </p:cNvCxnSpPr>
          <p:nvPr/>
        </p:nvCxnSpPr>
        <p:spPr>
          <a:xfrm rot="16200000" flipH="1">
            <a:off x="9862535" y="1868140"/>
            <a:ext cx="1990091" cy="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6" idx="2"/>
            <a:endCxn id="25" idx="0"/>
          </p:cNvCxnSpPr>
          <p:nvPr/>
        </p:nvCxnSpPr>
        <p:spPr>
          <a:xfrm flipH="1">
            <a:off x="1367481" y="1817978"/>
            <a:ext cx="4971" cy="115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6708176" y="302724"/>
            <a:ext cx="1219203" cy="334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Waits until </a:t>
            </a:r>
            <a:r>
              <a:rPr lang="en-US" sz="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props/state </a:t>
            </a:r>
            <a:r>
              <a:rPr lang="en-US" sz="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43191" y="4324815"/>
            <a:ext cx="162854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 </a:t>
            </a:r>
            <a:r>
              <a:rPr lang="en-US" sz="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will never be mounted again</a:t>
            </a:r>
          </a:p>
        </p:txBody>
      </p:sp>
      <p:cxnSp>
        <p:nvCxnSpPr>
          <p:cNvPr id="5" name="Straight Arrow Connector 4"/>
          <p:cNvCxnSpPr>
            <a:stCxn id="39" idx="2"/>
            <a:endCxn id="3" idx="0"/>
          </p:cNvCxnSpPr>
          <p:nvPr/>
        </p:nvCxnSpPr>
        <p:spPr>
          <a:xfrm flipH="1">
            <a:off x="10857465" y="3196442"/>
            <a:ext cx="231" cy="112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2" idx="2"/>
            <a:endCxn id="15" idx="0"/>
          </p:cNvCxnSpPr>
          <p:nvPr/>
        </p:nvCxnSpPr>
        <p:spPr>
          <a:xfrm>
            <a:off x="1367481" y="469556"/>
            <a:ext cx="0" cy="20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5" idx="2"/>
            <a:endCxn id="16" idx="0"/>
          </p:cNvCxnSpPr>
          <p:nvPr/>
        </p:nvCxnSpPr>
        <p:spPr>
          <a:xfrm>
            <a:off x="1367481" y="897224"/>
            <a:ext cx="4971" cy="26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6639014" y="1664940"/>
            <a:ext cx="1856231" cy="515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static getDerivedStateFromProps()</a:t>
            </a:r>
          </a:p>
          <a:p>
            <a:pPr algn="ctr"/>
            <a:r>
              <a:rPr lang="en-US" sz="800" dirty="0" smtClean="0"/>
              <a:t>For write something from props to state</a:t>
            </a:r>
          </a:p>
          <a:p>
            <a:pPr algn="ctr"/>
            <a:r>
              <a:rPr lang="en-US" sz="800" dirty="0" smtClean="0"/>
              <a:t>Get props</a:t>
            </a:r>
          </a:p>
          <a:p>
            <a:pPr algn="ctr"/>
            <a:r>
              <a:rPr lang="en-US" sz="800" dirty="0" smtClean="0"/>
              <a:t>Return object</a:t>
            </a:r>
            <a:endParaRPr lang="en-US" sz="800" dirty="0"/>
          </a:p>
        </p:txBody>
      </p:sp>
      <p:cxnSp>
        <p:nvCxnSpPr>
          <p:cNvPr id="96" name="Elbow Connector 95"/>
          <p:cNvCxnSpPr>
            <a:stCxn id="31" idx="2"/>
            <a:endCxn id="87" idx="0"/>
          </p:cNvCxnSpPr>
          <p:nvPr/>
        </p:nvCxnSpPr>
        <p:spPr>
          <a:xfrm rot="16200000" flipH="1">
            <a:off x="6701517" y="799327"/>
            <a:ext cx="320840" cy="14103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32" idx="2"/>
            <a:endCxn id="87" idx="0"/>
          </p:cNvCxnSpPr>
          <p:nvPr/>
        </p:nvCxnSpPr>
        <p:spPr>
          <a:xfrm rot="5400000">
            <a:off x="7603066" y="1093494"/>
            <a:ext cx="535510" cy="607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6435919" y="2802205"/>
            <a:ext cx="1647291" cy="235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</a:t>
            </a:r>
            <a:r>
              <a:rPr lang="en-US" sz="800" dirty="0" smtClean="0"/>
              <a:t>ender()</a:t>
            </a:r>
            <a:endParaRPr lang="en-US" sz="800" dirty="0"/>
          </a:p>
        </p:txBody>
      </p:sp>
      <p:cxnSp>
        <p:nvCxnSpPr>
          <p:cNvPr id="105" name="Elbow Connector 104"/>
          <p:cNvCxnSpPr>
            <a:stCxn id="87" idx="2"/>
            <a:endCxn id="36" idx="0"/>
          </p:cNvCxnSpPr>
          <p:nvPr/>
        </p:nvCxnSpPr>
        <p:spPr>
          <a:xfrm rot="5400000">
            <a:off x="7316540" y="2123067"/>
            <a:ext cx="193620" cy="307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36" idx="3"/>
            <a:endCxn id="89" idx="0"/>
          </p:cNvCxnSpPr>
          <p:nvPr/>
        </p:nvCxnSpPr>
        <p:spPr>
          <a:xfrm flipH="1" flipV="1">
            <a:off x="7317778" y="302724"/>
            <a:ext cx="878845" cy="2203144"/>
          </a:xfrm>
          <a:prstGeom prst="bentConnector4">
            <a:avLst>
              <a:gd name="adj1" fmla="val -84537"/>
              <a:gd name="adj2" fmla="val 1103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26" idx="2"/>
            <a:endCxn id="89" idx="0"/>
          </p:cNvCxnSpPr>
          <p:nvPr/>
        </p:nvCxnSpPr>
        <p:spPr>
          <a:xfrm rot="5400000" flipH="1" flipV="1">
            <a:off x="1660354" y="-151522"/>
            <a:ext cx="5203178" cy="6111669"/>
          </a:xfrm>
          <a:prstGeom prst="bentConnector5">
            <a:avLst>
              <a:gd name="adj1" fmla="val -4393"/>
              <a:gd name="adj2" fmla="val 52022"/>
              <a:gd name="adj3" fmla="val 104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483842" y="1451546"/>
            <a:ext cx="1198180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t</a:t>
            </a:r>
            <a:r>
              <a:rPr lang="en-US" sz="800" dirty="0" smtClean="0"/>
              <a:t>his.state is no updated here</a:t>
            </a:r>
            <a:endParaRPr lang="en-US" sz="800" dirty="0"/>
          </a:p>
        </p:txBody>
      </p:sp>
      <p:cxnSp>
        <p:nvCxnSpPr>
          <p:cNvPr id="6" name="Elbow Connector 5"/>
          <p:cNvCxnSpPr>
            <a:stCxn id="2" idx="3"/>
            <a:endCxn id="36" idx="1"/>
          </p:cNvCxnSpPr>
          <p:nvPr/>
        </p:nvCxnSpPr>
        <p:spPr>
          <a:xfrm>
            <a:off x="5682022" y="1620823"/>
            <a:ext cx="640492" cy="8850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36" idx="2"/>
            <a:endCxn id="103" idx="0"/>
          </p:cNvCxnSpPr>
          <p:nvPr/>
        </p:nvCxnSpPr>
        <p:spPr>
          <a:xfrm rot="5400000">
            <a:off x="7177504" y="2720140"/>
            <a:ext cx="164126" cy="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008120" y="5241362"/>
            <a:ext cx="1065084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Excellent place to get </a:t>
            </a:r>
            <a:r>
              <a:rPr lang="en-US" sz="800" dirty="0" smtClean="0">
                <a:hlinkClick r:id="rId2" action="ppaction://hlinksldjump"/>
              </a:rPr>
              <a:t>side effects</a:t>
            </a:r>
            <a:endParaRPr 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1063851" y="6281592"/>
            <a:ext cx="1678264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draw/update</a:t>
            </a:r>
          </a:p>
          <a:p>
            <a:pPr algn="ctr"/>
            <a:r>
              <a:rPr lang="en-US" sz="800" dirty="0" smtClean="0"/>
              <a:t>component on front</a:t>
            </a:r>
            <a:endParaRPr lang="en-US" sz="800" dirty="0"/>
          </a:p>
        </p:txBody>
      </p:sp>
      <p:cxnSp>
        <p:nvCxnSpPr>
          <p:cNvPr id="95" name="Elbow Connector 94"/>
          <p:cNvCxnSpPr>
            <a:stCxn id="93" idx="3"/>
            <a:endCxn id="38" idx="1"/>
          </p:cNvCxnSpPr>
          <p:nvPr/>
        </p:nvCxnSpPr>
        <p:spPr>
          <a:xfrm>
            <a:off x="2742115" y="6450869"/>
            <a:ext cx="3824653" cy="169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93" idx="1"/>
            <a:endCxn id="26" idx="1"/>
          </p:cNvCxnSpPr>
          <p:nvPr/>
        </p:nvCxnSpPr>
        <p:spPr>
          <a:xfrm rot="10800000">
            <a:off x="349375" y="5410641"/>
            <a:ext cx="714477" cy="1040229"/>
          </a:xfrm>
          <a:prstGeom prst="bentConnector3">
            <a:avLst>
              <a:gd name="adj1" fmla="val 1319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38" idx="3"/>
            <a:endCxn id="89" idx="0"/>
          </p:cNvCxnSpPr>
          <p:nvPr/>
        </p:nvCxnSpPr>
        <p:spPr>
          <a:xfrm flipH="1" flipV="1">
            <a:off x="7317778" y="302724"/>
            <a:ext cx="942153" cy="6317422"/>
          </a:xfrm>
          <a:prstGeom prst="bentConnector4">
            <a:avLst>
              <a:gd name="adj1" fmla="val -159109"/>
              <a:gd name="adj2" fmla="val 1036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252061" y="3267512"/>
            <a:ext cx="1623580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Child’s</a:t>
            </a:r>
          </a:p>
          <a:p>
            <a:pPr algn="ctr"/>
            <a:r>
              <a:rPr lang="en-US" sz="800" dirty="0" smtClean="0"/>
              <a:t>constructor() </a:t>
            </a:r>
          </a:p>
          <a:p>
            <a:pPr algn="ctr"/>
            <a:r>
              <a:rPr lang="en-US" sz="800" dirty="0" smtClean="0"/>
              <a:t>static </a:t>
            </a:r>
            <a:r>
              <a:rPr lang="en-US" sz="800" dirty="0"/>
              <a:t>getDerivedStateFromProps</a:t>
            </a:r>
            <a:r>
              <a:rPr lang="en-US" sz="800" dirty="0" smtClean="0"/>
              <a:t>()</a:t>
            </a:r>
          </a:p>
          <a:p>
            <a:pPr algn="ctr"/>
            <a:r>
              <a:rPr lang="en-US" sz="800" dirty="0" smtClean="0"/>
              <a:t>render()</a:t>
            </a:r>
            <a:endParaRPr lang="en-US" sz="8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78786" y="4287763"/>
            <a:ext cx="1623580" cy="3385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Child’s</a:t>
            </a:r>
          </a:p>
          <a:p>
            <a:pPr algn="ctr"/>
            <a:r>
              <a:rPr lang="en-US" sz="800" dirty="0"/>
              <a:t>componentDidiMount</a:t>
            </a:r>
            <a:r>
              <a:rPr lang="en-US" sz="800" dirty="0" smtClean="0"/>
              <a:t>()</a:t>
            </a:r>
            <a:endParaRPr lang="en-US" sz="800" dirty="0"/>
          </a:p>
        </p:txBody>
      </p:sp>
      <p:cxnSp>
        <p:nvCxnSpPr>
          <p:cNvPr id="191" name="Elbow Connector 190"/>
          <p:cNvCxnSpPr>
            <a:stCxn id="88" idx="1"/>
            <a:endCxn id="26" idx="3"/>
          </p:cNvCxnSpPr>
          <p:nvPr/>
        </p:nvCxnSpPr>
        <p:spPr>
          <a:xfrm rot="10800000" flipV="1">
            <a:off x="2062844" y="5410638"/>
            <a:ext cx="94527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Diamond 232"/>
          <p:cNvSpPr/>
          <p:nvPr/>
        </p:nvSpPr>
        <p:spPr>
          <a:xfrm>
            <a:off x="558757" y="2348771"/>
            <a:ext cx="1630191" cy="62722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child component?</a:t>
            </a:r>
            <a:endParaRPr lang="en-US" sz="800" dirty="0"/>
          </a:p>
        </p:txBody>
      </p:sp>
      <p:cxnSp>
        <p:nvCxnSpPr>
          <p:cNvPr id="235" name="Elbow Connector 234"/>
          <p:cNvCxnSpPr>
            <a:stCxn id="233" idx="1"/>
            <a:endCxn id="156" idx="0"/>
          </p:cNvCxnSpPr>
          <p:nvPr/>
        </p:nvCxnSpPr>
        <p:spPr>
          <a:xfrm rot="10800000" flipH="1" flipV="1">
            <a:off x="558757" y="2662382"/>
            <a:ext cx="505094" cy="605130"/>
          </a:xfrm>
          <a:prstGeom prst="bentConnector4">
            <a:avLst>
              <a:gd name="adj1" fmla="val -45259"/>
              <a:gd name="adj2" fmla="val 7591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stCxn id="25" idx="2"/>
            <a:endCxn id="233" idx="0"/>
          </p:cNvCxnSpPr>
          <p:nvPr/>
        </p:nvCxnSpPr>
        <p:spPr>
          <a:xfrm rot="16200000" flipH="1">
            <a:off x="1309093" y="2284011"/>
            <a:ext cx="123148" cy="6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/>
          <p:cNvCxnSpPr>
            <a:stCxn id="233" idx="3"/>
            <a:endCxn id="26" idx="0"/>
          </p:cNvCxnSpPr>
          <p:nvPr/>
        </p:nvCxnSpPr>
        <p:spPr>
          <a:xfrm flipH="1">
            <a:off x="1206109" y="2662382"/>
            <a:ext cx="982839" cy="2652995"/>
          </a:xfrm>
          <a:prstGeom prst="bentConnector4">
            <a:avLst>
              <a:gd name="adj1" fmla="val -23259"/>
              <a:gd name="adj2" fmla="val 7888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8" name="Elbow Connector 317"/>
          <p:cNvCxnSpPr>
            <a:stCxn id="156" idx="2"/>
            <a:endCxn id="169" idx="0"/>
          </p:cNvCxnSpPr>
          <p:nvPr/>
        </p:nvCxnSpPr>
        <p:spPr>
          <a:xfrm rot="5400000">
            <a:off x="809476" y="4033388"/>
            <a:ext cx="435476" cy="7327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1" name="Elbow Connector 240"/>
          <p:cNvCxnSpPr>
            <a:stCxn id="169" idx="2"/>
            <a:endCxn id="26" idx="0"/>
          </p:cNvCxnSpPr>
          <p:nvPr/>
        </p:nvCxnSpPr>
        <p:spPr>
          <a:xfrm rot="16200000" flipH="1">
            <a:off x="753812" y="4863080"/>
            <a:ext cx="689060" cy="2155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8" name="TextBox 327"/>
          <p:cNvSpPr txBox="1"/>
          <p:nvPr/>
        </p:nvSpPr>
        <p:spPr>
          <a:xfrm>
            <a:off x="4474792" y="2637439"/>
            <a:ext cx="121627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this.state updated to nextState</a:t>
            </a:r>
            <a:endParaRPr lang="en-US" sz="800" dirty="0"/>
          </a:p>
        </p:txBody>
      </p:sp>
      <p:cxnSp>
        <p:nvCxnSpPr>
          <p:cNvPr id="330" name="Elbow Connector 329"/>
          <p:cNvCxnSpPr>
            <a:stCxn id="328" idx="3"/>
            <a:endCxn id="103" idx="1"/>
          </p:cNvCxnSpPr>
          <p:nvPr/>
        </p:nvCxnSpPr>
        <p:spPr>
          <a:xfrm>
            <a:off x="5691071" y="2806716"/>
            <a:ext cx="744848" cy="1131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Diamond 342"/>
          <p:cNvSpPr/>
          <p:nvPr/>
        </p:nvSpPr>
        <p:spPr>
          <a:xfrm>
            <a:off x="6444468" y="3196442"/>
            <a:ext cx="1630191" cy="62722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Has child component?</a:t>
            </a:r>
            <a:endParaRPr lang="en-US" sz="800" dirty="0"/>
          </a:p>
        </p:txBody>
      </p:sp>
      <p:cxnSp>
        <p:nvCxnSpPr>
          <p:cNvPr id="345" name="Elbow Connector 344"/>
          <p:cNvCxnSpPr>
            <a:stCxn id="103" idx="2"/>
            <a:endCxn id="343" idx="0"/>
          </p:cNvCxnSpPr>
          <p:nvPr/>
        </p:nvCxnSpPr>
        <p:spPr>
          <a:xfrm rot="5400000">
            <a:off x="7180129" y="3117006"/>
            <a:ext cx="15887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Elbow Connector 346"/>
          <p:cNvCxnSpPr>
            <a:stCxn id="343" idx="1"/>
            <a:endCxn id="350" idx="0"/>
          </p:cNvCxnSpPr>
          <p:nvPr/>
        </p:nvCxnSpPr>
        <p:spPr>
          <a:xfrm rot="10800000" flipV="1">
            <a:off x="5346318" y="3510052"/>
            <a:ext cx="1098151" cy="14534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0" name="TextBox 349"/>
          <p:cNvSpPr txBox="1"/>
          <p:nvPr/>
        </p:nvSpPr>
        <p:spPr>
          <a:xfrm>
            <a:off x="4534527" y="3655402"/>
            <a:ext cx="1623580" cy="58477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Child’s</a:t>
            </a:r>
          </a:p>
          <a:p>
            <a:pPr algn="ctr"/>
            <a:r>
              <a:rPr lang="en-US" sz="800" dirty="0" smtClean="0"/>
              <a:t>constructor() </a:t>
            </a:r>
          </a:p>
          <a:p>
            <a:pPr algn="ctr"/>
            <a:r>
              <a:rPr lang="en-US" sz="800" dirty="0" smtClean="0"/>
              <a:t>static </a:t>
            </a:r>
            <a:r>
              <a:rPr lang="en-US" sz="800" dirty="0"/>
              <a:t>getDerivedStateFromProps</a:t>
            </a:r>
            <a:r>
              <a:rPr lang="en-US" sz="800" dirty="0" smtClean="0"/>
              <a:t>()</a:t>
            </a:r>
          </a:p>
          <a:p>
            <a:pPr algn="ctr"/>
            <a:r>
              <a:rPr lang="en-US" sz="800" dirty="0" smtClean="0"/>
              <a:t>render()</a:t>
            </a:r>
            <a:endParaRPr lang="en-US" sz="800" dirty="0"/>
          </a:p>
        </p:txBody>
      </p:sp>
      <p:sp>
        <p:nvSpPr>
          <p:cNvPr id="351" name="TextBox 350"/>
          <p:cNvSpPr txBox="1"/>
          <p:nvPr/>
        </p:nvSpPr>
        <p:spPr>
          <a:xfrm>
            <a:off x="4533164" y="4409454"/>
            <a:ext cx="1623580" cy="33855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Child’s</a:t>
            </a:r>
          </a:p>
          <a:p>
            <a:pPr algn="ctr"/>
            <a:r>
              <a:rPr lang="en-US" sz="800" dirty="0"/>
              <a:t>getSnapshotBeforeUpdate()</a:t>
            </a:r>
          </a:p>
        </p:txBody>
      </p:sp>
      <p:cxnSp>
        <p:nvCxnSpPr>
          <p:cNvPr id="355" name="Elbow Connector 354"/>
          <p:cNvCxnSpPr>
            <a:stCxn id="350" idx="2"/>
            <a:endCxn id="351" idx="0"/>
          </p:cNvCxnSpPr>
          <p:nvPr/>
        </p:nvCxnSpPr>
        <p:spPr>
          <a:xfrm rot="5400000">
            <a:off x="5260998" y="4324134"/>
            <a:ext cx="169277" cy="13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Elbow Connector 356"/>
          <p:cNvCxnSpPr>
            <a:stCxn id="351" idx="2"/>
            <a:endCxn id="37" idx="0"/>
          </p:cNvCxnSpPr>
          <p:nvPr/>
        </p:nvCxnSpPr>
        <p:spPr>
          <a:xfrm rot="16200000" flipH="1">
            <a:off x="5342124" y="4750838"/>
            <a:ext cx="400188" cy="3945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Rectangle 357"/>
          <p:cNvSpPr/>
          <p:nvPr/>
        </p:nvSpPr>
        <p:spPr>
          <a:xfrm>
            <a:off x="5107558" y="5581895"/>
            <a:ext cx="1263845" cy="398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Child’s</a:t>
            </a:r>
          </a:p>
          <a:p>
            <a:pPr algn="ctr"/>
            <a:r>
              <a:rPr lang="en-US" sz="800" dirty="0" smtClean="0"/>
              <a:t>componentDidUpdate()</a:t>
            </a:r>
            <a:endParaRPr lang="en-US" sz="800" dirty="0"/>
          </a:p>
        </p:txBody>
      </p:sp>
      <p:cxnSp>
        <p:nvCxnSpPr>
          <p:cNvPr id="360" name="Elbow Connector 359"/>
          <p:cNvCxnSpPr>
            <a:stCxn id="37" idx="2"/>
            <a:endCxn id="358" idx="0"/>
          </p:cNvCxnSpPr>
          <p:nvPr/>
        </p:nvCxnSpPr>
        <p:spPr>
          <a:xfrm rot="5400000">
            <a:off x="5654844" y="5497256"/>
            <a:ext cx="16927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Elbow Connector 361"/>
          <p:cNvCxnSpPr>
            <a:stCxn id="358" idx="2"/>
            <a:endCxn id="38" idx="0"/>
          </p:cNvCxnSpPr>
          <p:nvPr/>
        </p:nvCxnSpPr>
        <p:spPr>
          <a:xfrm rot="16200000" flipH="1">
            <a:off x="6316189" y="5403306"/>
            <a:ext cx="520453" cy="1673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angle 362"/>
          <p:cNvSpPr/>
          <p:nvPr/>
        </p:nvSpPr>
        <p:spPr>
          <a:xfrm>
            <a:off x="7336537" y="4659897"/>
            <a:ext cx="2253049" cy="264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getSnapshotBeforeUpdate()</a:t>
            </a:r>
            <a:endParaRPr lang="en-US" sz="800" dirty="0"/>
          </a:p>
        </p:txBody>
      </p:sp>
      <p:cxnSp>
        <p:nvCxnSpPr>
          <p:cNvPr id="365" name="Elbow Connector 364"/>
          <p:cNvCxnSpPr>
            <a:stCxn id="343" idx="3"/>
            <a:endCxn id="363" idx="0"/>
          </p:cNvCxnSpPr>
          <p:nvPr/>
        </p:nvCxnSpPr>
        <p:spPr>
          <a:xfrm>
            <a:off x="8074659" y="3510053"/>
            <a:ext cx="388403" cy="114984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7" name="Elbow Connector 366"/>
          <p:cNvCxnSpPr>
            <a:stCxn id="363" idx="2"/>
            <a:endCxn id="38" idx="0"/>
          </p:cNvCxnSpPr>
          <p:nvPr/>
        </p:nvCxnSpPr>
        <p:spPr>
          <a:xfrm rot="5400000">
            <a:off x="7150132" y="5187537"/>
            <a:ext cx="1576149" cy="10497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89" idx="2"/>
            <a:endCxn id="31" idx="0"/>
          </p:cNvCxnSpPr>
          <p:nvPr/>
        </p:nvCxnSpPr>
        <p:spPr>
          <a:xfrm rot="5400000">
            <a:off x="6553174" y="240646"/>
            <a:ext cx="368175" cy="1161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9" idx="2"/>
            <a:endCxn id="32" idx="0"/>
          </p:cNvCxnSpPr>
          <p:nvPr/>
        </p:nvCxnSpPr>
        <p:spPr>
          <a:xfrm rot="16200000" flipH="1">
            <a:off x="7638810" y="316044"/>
            <a:ext cx="214670" cy="856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675987" y="247136"/>
            <a:ext cx="1621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hlinkClick r:id="rId3"/>
              </a:rPr>
              <a:t>Test app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8664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75469"/>
            <a:ext cx="12192000" cy="13234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943350" lvl="8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Modifying a global variable</a:t>
            </a:r>
          </a:p>
          <a:p>
            <a:pPr marL="3943350" lvl="8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Screen </a:t>
            </a:r>
            <a:r>
              <a:rPr lang="en-US" sz="2000" dirty="0"/>
              <a:t>recording</a:t>
            </a:r>
          </a:p>
          <a:p>
            <a:pPr marL="3943350" lvl="8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Write to file</a:t>
            </a:r>
          </a:p>
          <a:p>
            <a:pPr marL="3943350" lvl="8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Any network request like AJAX request.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Side effects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2204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React </a:t>
            </a:r>
            <a:r>
              <a:rPr lang="en-US" sz="5400" dirty="0" smtClean="0"/>
              <a:t>lifecycle hooks</a:t>
            </a:r>
            <a:endParaRPr lang="en-US" sz="5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110201"/>
              </p:ext>
            </p:extLst>
          </p:nvPr>
        </p:nvGraphicFramePr>
        <p:xfrm>
          <a:off x="909006" y="1556248"/>
          <a:ext cx="10373988" cy="47542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57996">
                  <a:extLst>
                    <a:ext uri="{9D8B030D-6E8A-4147-A177-3AD203B41FA5}">
                      <a16:colId xmlns:a16="http://schemas.microsoft.com/office/drawing/2014/main" val="4136255314"/>
                    </a:ext>
                  </a:extLst>
                </a:gridCol>
                <a:gridCol w="3457996">
                  <a:extLst>
                    <a:ext uri="{9D8B030D-6E8A-4147-A177-3AD203B41FA5}">
                      <a16:colId xmlns:a16="http://schemas.microsoft.com/office/drawing/2014/main" val="3137709569"/>
                    </a:ext>
                  </a:extLst>
                </a:gridCol>
                <a:gridCol w="3457996">
                  <a:extLst>
                    <a:ext uri="{9D8B030D-6E8A-4147-A177-3AD203B41FA5}">
                      <a16:colId xmlns:a16="http://schemas.microsoft.com/office/drawing/2014/main" val="4175335531"/>
                    </a:ext>
                  </a:extLst>
                </a:gridCol>
              </a:tblGrid>
              <a:tr h="453331">
                <a:tc>
                  <a:txBody>
                    <a:bodyPr/>
                    <a:lstStyle/>
                    <a:p>
                      <a:r>
                        <a:rPr lang="en-US" dirty="0" smtClean="0"/>
                        <a:t>Lifecycle Hook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is it for?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cannot be done here?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78184"/>
                  </a:ext>
                </a:extLst>
              </a:tr>
              <a:tr h="453331"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shouldComponentUpdate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optimize component performance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877207"/>
                  </a:ext>
                </a:extLst>
              </a:tr>
              <a:tr h="647616"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componentDidUpdate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side effects (AJAX calls, etc.)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setState() here give you infinity update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530564"/>
                  </a:ext>
                </a:extLst>
              </a:tr>
              <a:tr h="647616"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componentDidMount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side effects (AJAX calls, etc.)</a:t>
                      </a: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setState() here give you infinity update</a:t>
                      </a: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48971"/>
                  </a:ext>
                </a:extLst>
              </a:tr>
              <a:tr h="841901"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componentWillUnmount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 timers and listeners created during the lifetime of the component.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not call setState(), do not set new listeners or run timers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382511"/>
                  </a:ext>
                </a:extLst>
              </a:tr>
              <a:tr h="262644"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getDerivedStateFromProps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set component’s state from props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415070"/>
                  </a:ext>
                </a:extLst>
              </a:tr>
              <a:tr h="262644"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getSnapshotBeforeUpdate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capture some information from the DOM (e.g. scroll position)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problem example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85146"/>
                  </a:ext>
                </a:extLst>
              </a:tr>
              <a:tr h="262644"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 getDerivedStateFromError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 thrown by a descendant component. Should return a value to update state.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663511"/>
                  </a:ext>
                </a:extLst>
              </a:tr>
              <a:tr h="262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componentDidCatch</a:t>
                      </a: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 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 thrown by a descendant component(used for things like logging errors)</a:t>
                      </a: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237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96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429</Words>
  <Application>Microsoft Office PowerPoint</Application>
  <PresentationFormat>Widescreen</PresentationFormat>
  <Paragraphs>102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44</cp:revision>
  <dcterms:created xsi:type="dcterms:W3CDTF">2020-11-16T17:16:01Z</dcterms:created>
  <dcterms:modified xsi:type="dcterms:W3CDTF">2020-12-02T17:31:20Z</dcterms:modified>
</cp:coreProperties>
</file>