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Montserrat" panose="00000500000000000000" pitchFamily="2" charset="-52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7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5401" y="5976"/>
            <a:ext cx="14064948" cy="10287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5104" y="5977"/>
            <a:ext cx="14659148" cy="10287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254096" y="2313603"/>
            <a:ext cx="7780263" cy="3581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kern="1200" spc="-519">
                <a:solidFill>
                  <a:schemeClr val="tx2"/>
                </a:solidFill>
                <a:latin typeface="+mj-lt"/>
                <a:ea typeface="+mj-ea"/>
                <a:cs typeface="+mj-cs"/>
                <a:sym typeface="TAN Pearl"/>
              </a:rPr>
              <a:t>WORK CASE 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53202" y="6002380"/>
            <a:ext cx="7782051" cy="102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spc="-159">
                <a:solidFill>
                  <a:schemeClr val="tx2"/>
                </a:solidFill>
                <a:latin typeface="+mn-lt"/>
                <a:ea typeface="+mn-ea"/>
                <a:cs typeface="+mn-cs"/>
                <a:sym typeface="TAN Pearl"/>
              </a:rPr>
              <a:t>Мірошніченко А., Михальов В.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6233"/>
            <a:ext cx="3772421" cy="3261500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4528590" y="7025499"/>
            <a:ext cx="3772422" cy="3261500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98806" y="264841"/>
            <a:ext cx="8939360" cy="223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30"/>
              </a:lnSpc>
            </a:pPr>
            <a:r>
              <a:rPr lang="en-US" sz="7000" spc="-399" dirty="0">
                <a:solidFill>
                  <a:srgbClr val="494949"/>
                </a:solidFill>
                <a:latin typeface="Times New Roman" panose="02020603050405020304" pitchFamily="18" charset="0"/>
                <a:ea typeface="TAN Pearl"/>
                <a:cs typeface="Times New Roman" panose="02020603050405020304" pitchFamily="18" charset="0"/>
                <a:sym typeface="TAN Pearl"/>
              </a:rPr>
              <a:t>Installing multiple shell scripts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8806" y="5731277"/>
            <a:ext cx="7707571" cy="983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4"/>
              </a:lnSpc>
            </a:pPr>
            <a:r>
              <a:rPr lang="en-US" sz="2000" dirty="0" err="1"/>
              <a:t>Zsh</a:t>
            </a:r>
            <a:r>
              <a:rPr lang="en-US" sz="2000" dirty="0"/>
              <a:t> (Z Shell) is a shell that supports many plugins and themes through Oh My </a:t>
            </a:r>
            <a:r>
              <a:rPr lang="en-US" sz="2000" dirty="0" err="1"/>
              <a:t>Zsh</a:t>
            </a:r>
            <a:r>
              <a:rPr lang="en-US" sz="2000" dirty="0"/>
              <a:t>. It features autocompletion for commands, files, and directories, and offers numerous options for customizing the working environment.</a:t>
            </a:r>
            <a:endParaRPr lang="en-US" sz="1899" spc="113" dirty="0">
              <a:solidFill>
                <a:srgbClr val="49494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8806" y="3815667"/>
            <a:ext cx="7707571" cy="1317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4"/>
              </a:lnSpc>
            </a:pPr>
            <a:r>
              <a:rPr lang="en-US" sz="2000" dirty="0"/>
              <a:t>Fish (Friendly Interactive Shell) highlights syntax errors in commands. It offers interactive autocompletion with suggestions and documentation. It requires minimal configuration, allowing you to install and start working immediately.</a:t>
            </a:r>
            <a:endParaRPr lang="en-US" sz="1899" spc="113" dirty="0">
              <a:solidFill>
                <a:srgbClr val="49494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713316-37EB-10B6-8216-9557C129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247900"/>
            <a:ext cx="7505700" cy="10001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C3C7CF-9484-B235-9904-9B253E77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474088"/>
            <a:ext cx="6915150" cy="10001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B1904C-CECE-A03E-EF83-3BC598EDB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291" y="4682958"/>
            <a:ext cx="903922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683837" y="5717497"/>
            <a:ext cx="6422885" cy="1452938"/>
          </a:xfrm>
          <a:custGeom>
            <a:avLst/>
            <a:gdLst/>
            <a:ahLst/>
            <a:cxnLst/>
            <a:rect l="l" t="t" r="r" b="b"/>
            <a:pathLst>
              <a:path w="6422885" h="1452938">
                <a:moveTo>
                  <a:pt x="0" y="0"/>
                </a:moveTo>
                <a:lnTo>
                  <a:pt x="6422884" y="0"/>
                </a:lnTo>
                <a:lnTo>
                  <a:pt x="6422884" y="1452938"/>
                </a:lnTo>
                <a:lnTo>
                  <a:pt x="0" y="1452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1267" b="-308721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Freeform 4"/>
          <p:cNvSpPr/>
          <p:nvPr/>
        </p:nvSpPr>
        <p:spPr>
          <a:xfrm>
            <a:off x="4725308" y="1639829"/>
            <a:ext cx="6147618" cy="1452938"/>
          </a:xfrm>
          <a:custGeom>
            <a:avLst/>
            <a:gdLst/>
            <a:ahLst/>
            <a:cxnLst/>
            <a:rect l="l" t="t" r="r" b="b"/>
            <a:pathLst>
              <a:path w="6147618" h="1452938">
                <a:moveTo>
                  <a:pt x="0" y="0"/>
                </a:moveTo>
                <a:lnTo>
                  <a:pt x="6147618" y="0"/>
                </a:lnTo>
                <a:lnTo>
                  <a:pt x="6147618" y="1452937"/>
                </a:lnTo>
                <a:lnTo>
                  <a:pt x="0" y="1452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8710" b="-189421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5" name="Freeform 5"/>
          <p:cNvSpPr/>
          <p:nvPr/>
        </p:nvSpPr>
        <p:spPr>
          <a:xfrm>
            <a:off x="11734800" y="1639829"/>
            <a:ext cx="6236714" cy="1452938"/>
          </a:xfrm>
          <a:custGeom>
            <a:avLst/>
            <a:gdLst/>
            <a:ahLst/>
            <a:cxnLst/>
            <a:rect l="l" t="t" r="r" b="b"/>
            <a:pathLst>
              <a:path w="6236714" h="1452938">
                <a:moveTo>
                  <a:pt x="0" y="0"/>
                </a:moveTo>
                <a:lnTo>
                  <a:pt x="6236714" y="0"/>
                </a:lnTo>
                <a:lnTo>
                  <a:pt x="6236714" y="1452937"/>
                </a:lnTo>
                <a:lnTo>
                  <a:pt x="0" y="1452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78" b="-98327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6" name="Freeform 6"/>
          <p:cNvSpPr/>
          <p:nvPr/>
        </p:nvSpPr>
        <p:spPr>
          <a:xfrm>
            <a:off x="4619347" y="7396009"/>
            <a:ext cx="7293784" cy="1452938"/>
          </a:xfrm>
          <a:custGeom>
            <a:avLst/>
            <a:gdLst/>
            <a:ahLst/>
            <a:cxnLst/>
            <a:rect l="l" t="t" r="r" b="b"/>
            <a:pathLst>
              <a:path w="7293784" h="1452938">
                <a:moveTo>
                  <a:pt x="0" y="0"/>
                </a:moveTo>
                <a:lnTo>
                  <a:pt x="7293784" y="0"/>
                </a:lnTo>
                <a:lnTo>
                  <a:pt x="7293784" y="1452937"/>
                </a:lnTo>
                <a:lnTo>
                  <a:pt x="0" y="1452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69235" b="-9903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8" name="TextBox 8"/>
          <p:cNvSpPr txBox="1"/>
          <p:nvPr/>
        </p:nvSpPr>
        <p:spPr>
          <a:xfrm>
            <a:off x="466872" y="171451"/>
            <a:ext cx="6608949" cy="77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-285" dirty="0">
                <a:solidFill>
                  <a:srgbClr val="494949"/>
                </a:solidFill>
                <a:latin typeface="Times New Roman" panose="02020603050405020304" pitchFamily="18" charset="0"/>
                <a:ea typeface="TAN Pearl"/>
                <a:cs typeface="Times New Roman" panose="02020603050405020304" pitchFamily="18" charset="0"/>
                <a:sym typeface="TAN Pearl"/>
              </a:rPr>
              <a:t>Technical support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3724" y="5910827"/>
            <a:ext cx="4361768" cy="77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-285" dirty="0">
                <a:solidFill>
                  <a:srgbClr val="494949"/>
                </a:solidFill>
                <a:latin typeface="Times New Roman" panose="02020603050405020304" pitchFamily="18" charset="0"/>
                <a:ea typeface="TAN Pearl"/>
                <a:cs typeface="Times New Roman" panose="02020603050405020304" pitchFamily="18" charset="0"/>
                <a:sym typeface="TAN Pearl"/>
              </a:rPr>
              <a:t>Developers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3724" y="1958766"/>
            <a:ext cx="3945623" cy="77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-285" dirty="0">
                <a:solidFill>
                  <a:srgbClr val="494949"/>
                </a:solidFill>
                <a:latin typeface="Times New Roman" panose="02020603050405020304" pitchFamily="18" charset="0"/>
                <a:ea typeface="TAN Pearl"/>
                <a:cs typeface="Times New Roman" panose="02020603050405020304" pitchFamily="18" charset="0"/>
                <a:sym typeface="TAN Pearl"/>
              </a:rPr>
              <a:t>Financiers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16000" y="462052"/>
            <a:ext cx="3945623" cy="77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-285" dirty="0">
                <a:solidFill>
                  <a:srgbClr val="494949"/>
                </a:solidFill>
                <a:latin typeface="Times New Roman" panose="02020603050405020304" pitchFamily="18" charset="0"/>
                <a:ea typeface="TAN Pearl"/>
                <a:cs typeface="Times New Roman" panose="02020603050405020304" pitchFamily="18" charset="0"/>
                <a:sym typeface="TAN Pearl"/>
              </a:rPr>
              <a:t>Founders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1472" y="7552765"/>
            <a:ext cx="2497439" cy="77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spc="-285" dirty="0">
                <a:solidFill>
                  <a:srgbClr val="494949"/>
                </a:solidFill>
                <a:latin typeface="Times New Roman" panose="02020603050405020304" pitchFamily="18" charset="0"/>
                <a:ea typeface="TAN Pearl"/>
                <a:cs typeface="Times New Roman" panose="02020603050405020304" pitchFamily="18" charset="0"/>
                <a:sym typeface="TAN Pearl"/>
              </a:rPr>
              <a:t>Guests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3755468"/>
            <a:ext cx="4290040" cy="106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5"/>
              </a:lnSpc>
            </a:pPr>
            <a:r>
              <a:rPr lang="en-US" sz="5000" spc="-425" dirty="0">
                <a:solidFill>
                  <a:srgbClr val="494949"/>
                </a:solidFill>
                <a:latin typeface="Times New Roman" panose="02020603050405020304" pitchFamily="18" charset="0"/>
                <a:ea typeface="TAN Pearl"/>
                <a:cs typeface="Times New Roman" panose="02020603050405020304" pitchFamily="18" charset="0"/>
                <a:sym typeface="TAN Pearl"/>
              </a:rPr>
              <a:t>NEW USERS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4C4A9D-834F-6638-1587-8315722D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308" y="201303"/>
            <a:ext cx="6248400" cy="10287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E47D80D-1E68-9928-498D-3C76AF2C3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308" y="3395876"/>
            <a:ext cx="30670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4"/>
          <p:cNvSpPr txBox="1"/>
          <p:nvPr/>
        </p:nvSpPr>
        <p:spPr>
          <a:xfrm>
            <a:off x="-533400" y="-482467"/>
            <a:ext cx="16026227" cy="29879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kern="1200" spc="-285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AN Pearl"/>
              </a:rPr>
              <a:t>Default command interpreter for new users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00702" y="0"/>
            <a:ext cx="6487298" cy="3961723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8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684396" y="5487804"/>
            <a:ext cx="5483588" cy="4114803"/>
            <a:chOff x="-305" y="-1"/>
            <a:chExt cx="3832880" cy="2876136"/>
          </a:xfrm>
        </p:grpSpPr>
        <p:sp>
          <p:nvSpPr>
            <p:cNvPr id="32" name="Freeform: Shape 19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3">
            <a:extLst>
              <a:ext uri="{FF2B5EF4-FFF2-40B4-BE49-F238E27FC236}">
                <a16:creationId xmlns:a16="http://schemas.microsoft.com/office/drawing/2014/main" id="{3B7FE345-F872-4E23-5AEE-E18185B44D72}"/>
              </a:ext>
            </a:extLst>
          </p:cNvPr>
          <p:cNvSpPr/>
          <p:nvPr/>
        </p:nvSpPr>
        <p:spPr>
          <a:xfrm>
            <a:off x="8146295" y="4463310"/>
            <a:ext cx="10103147" cy="3903976"/>
          </a:xfrm>
          <a:custGeom>
            <a:avLst/>
            <a:gdLst/>
            <a:ahLst/>
            <a:cxnLst/>
            <a:rect l="l" t="t" r="r" b="b"/>
            <a:pathLst>
              <a:path w="10103147" h="3903976">
                <a:moveTo>
                  <a:pt x="0" y="0"/>
                </a:moveTo>
                <a:lnTo>
                  <a:pt x="10103147" y="0"/>
                </a:lnTo>
                <a:lnTo>
                  <a:pt x="10103147" y="3903976"/>
                </a:lnTo>
                <a:lnTo>
                  <a:pt x="0" y="390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A12570-B133-E04B-5A54-C3DC7EAF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03" y="4463310"/>
            <a:ext cx="7191375" cy="3903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3901863" y="3034665"/>
            <a:ext cx="3704436" cy="4269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spc="-266">
                <a:solidFill>
                  <a:schemeClr val="tx1"/>
                </a:solidFill>
                <a:latin typeface="+mj-lt"/>
                <a:ea typeface="+mj-ea"/>
                <a:cs typeface="+mj-cs"/>
                <a:sym typeface="TAN Pearl"/>
              </a:rPr>
              <a:t>Examples of how each user group works in the command interpreter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50960" y="-1240850"/>
            <a:ext cx="2573217" cy="12875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27" y="996462"/>
            <a:ext cx="12123948" cy="84005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F070BF-AC65-7A6F-53F6-25B05706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57" y="2400664"/>
            <a:ext cx="11412456" cy="559210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925671" y="5088146"/>
            <a:ext cx="2578608" cy="2285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0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5"/>
          <p:cNvSpPr txBox="1"/>
          <p:nvPr/>
        </p:nvSpPr>
        <p:spPr>
          <a:xfrm>
            <a:off x="12569587" y="960121"/>
            <a:ext cx="4809215" cy="8233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kern="1200" spc="-519">
                <a:solidFill>
                  <a:schemeClr val="tx1"/>
                </a:solidFill>
                <a:latin typeface="+mj-lt"/>
                <a:ea typeface="+mj-ea"/>
                <a:cs typeface="+mj-cs"/>
                <a:sym typeface="TAN Pearl"/>
              </a:rPr>
              <a:t>THANK YOU </a:t>
            </a:r>
          </a:p>
        </p:txBody>
      </p:sp>
      <p:pic>
        <p:nvPicPr>
          <p:cNvPr id="1026" name="Picture 2" descr="Ответы Mail: Почему рулет тигровый? Откуда пошёл такой внешний вид?">
            <a:extLst>
              <a:ext uri="{FF2B5EF4-FFF2-40B4-BE49-F238E27FC236}">
                <a16:creationId xmlns:a16="http://schemas.microsoft.com/office/drawing/2014/main" id="{A3449FC5-DE71-D538-7390-DAD939B5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477262"/>
            <a:ext cx="11018738" cy="73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115</Words>
  <Application>Microsoft Office PowerPoint</Application>
  <PresentationFormat>Произвольный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Arial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CASE 6</dc:title>
  <dc:creator>Toogrik</dc:creator>
  <cp:lastModifiedBy>Антон Мирошниченко</cp:lastModifiedBy>
  <cp:revision>2</cp:revision>
  <dcterms:created xsi:type="dcterms:W3CDTF">2006-08-16T00:00:00Z</dcterms:created>
  <dcterms:modified xsi:type="dcterms:W3CDTF">2025-05-16T10:10:41Z</dcterms:modified>
  <dc:identifier>DAGXa6q7bWY</dc:identifier>
</cp:coreProperties>
</file>