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iTPYRYggo2uSWKIhK4kJW0tGV8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2536c34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2536c344e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Заголовок раздела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>
  <p:cSld name="Только заголовок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>
  <p:cSld name="Объект с подписью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>
  <p:cSld name="Рисунок с подписью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>
            <a:alphaModFix/>
          </a:blip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" descr="Рисунок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944" y="125924"/>
            <a:ext cx="2275454" cy="2275455"/>
          </a:xfrm>
          <a:prstGeom prst="rect">
            <a:avLst/>
          </a:prstGeom>
          <a:noFill/>
          <a:ln>
            <a:noFill/>
          </a:ln>
          <a:effectLst>
            <a:outerShdw blurRad="88900" dist="127000" dir="2700000" rotWithShape="0">
              <a:srgbClr val="000000">
                <a:alpha val="49803"/>
              </a:srgbClr>
            </a:outerShdw>
          </a:effectLst>
        </p:spPr>
      </p:pic>
      <p:sp>
        <p:nvSpPr>
          <p:cNvPr id="50" name="Google Shape;50;p1"/>
          <p:cNvSpPr txBox="1"/>
          <p:nvPr/>
        </p:nvSpPr>
        <p:spPr>
          <a:xfrm>
            <a:off x="3146612" y="414898"/>
            <a:ext cx="880444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0"/>
              <a:buFont typeface="Calibri"/>
              <a:buNone/>
            </a:pPr>
            <a:r>
              <a:rPr lang="en-US" sz="5400" b="1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Київський</a:t>
            </a:r>
            <a:r>
              <a:rPr lang="en-US" sz="54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400" b="1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коледж</a:t>
            </a:r>
            <a:r>
              <a:rPr lang="en-US" sz="54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400" b="1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зв’язку</a:t>
            </a:r>
            <a:endParaRPr sz="1200" dirty="0"/>
          </a:p>
        </p:txBody>
      </p:sp>
      <p:sp>
        <p:nvSpPr>
          <p:cNvPr id="51" name="Google Shape;51;p1"/>
          <p:cNvSpPr txBox="1"/>
          <p:nvPr/>
        </p:nvSpPr>
        <p:spPr>
          <a:xfrm>
            <a:off x="5866612" y="4000436"/>
            <a:ext cx="5796469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Calibri"/>
              <a:buNone/>
            </a:pPr>
            <a:r>
              <a:rPr lang="en-US" sz="25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Підготува</a:t>
            </a:r>
            <a:r>
              <a:rPr lang="uk-UA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в</a:t>
            </a:r>
            <a:r>
              <a:rPr lang="en-US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студент</a:t>
            </a:r>
            <a:r>
              <a:rPr lang="en-US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групи</a:t>
            </a:r>
            <a:r>
              <a:rPr lang="en-US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РПЗ</a:t>
            </a:r>
            <a:r>
              <a:rPr lang="uk-UA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-23б</a:t>
            </a:r>
            <a:endParaRPr dirty="0"/>
          </a:p>
          <a:p>
            <a:pPr marL="0" marR="0" lvl="0" indent="45021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Calibri"/>
              <a:buNone/>
            </a:pPr>
            <a:r>
              <a:rPr lang="uk-UA" sz="25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Мірошніченко</a:t>
            </a:r>
            <a:r>
              <a:rPr lang="uk-UA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25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r>
              <a:rPr lang="uk-UA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.Ю</a:t>
            </a:r>
            <a:r>
              <a:rPr lang="en-US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45021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Calibri"/>
              <a:buNone/>
            </a:pPr>
            <a:r>
              <a:rPr lang="en-US" sz="25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Керівник</a:t>
            </a:r>
            <a:r>
              <a:rPr lang="en-US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Андрійченко</a:t>
            </a:r>
            <a:r>
              <a:rPr lang="en-US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Т.Р.</a:t>
            </a:r>
            <a:endParaRPr dirty="0"/>
          </a:p>
        </p:txBody>
      </p:sp>
      <p:sp>
        <p:nvSpPr>
          <p:cNvPr id="52" name="Google Shape;52;p1"/>
          <p:cNvSpPr txBox="1"/>
          <p:nvPr/>
        </p:nvSpPr>
        <p:spPr>
          <a:xfrm>
            <a:off x="4860596" y="6037850"/>
            <a:ext cx="2470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Calibri"/>
              <a:buNone/>
            </a:pPr>
            <a:r>
              <a:rPr lang="en-US" sz="2500" b="0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Київ</a:t>
            </a:r>
            <a:r>
              <a:rPr lang="en-US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uk-UA" sz="2500" b="0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</p:txBody>
      </p:sp>
      <p:sp>
        <p:nvSpPr>
          <p:cNvPr id="53" name="Google Shape;53;p1"/>
          <p:cNvSpPr txBox="1"/>
          <p:nvPr/>
        </p:nvSpPr>
        <p:spPr>
          <a:xfrm>
            <a:off x="2153873" y="2258270"/>
            <a:ext cx="10038127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</a:pPr>
            <a:r>
              <a:rPr lang="uk-UA" sz="32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Курсова робота на тему: Інформаційна система «</a:t>
            </a:r>
            <a:r>
              <a:rPr lang="uk-UA" sz="3200" b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Товарообіг кафе</a:t>
            </a:r>
            <a:r>
              <a:rPr lang="uk-UA" sz="32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»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/>
        </p:nvSpPr>
        <p:spPr>
          <a:xfrm>
            <a:off x="3803472" y="704450"/>
            <a:ext cx="36846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500"/>
              <a:buFont typeface="Calibri"/>
              <a:buNone/>
            </a:pPr>
            <a:r>
              <a:rPr lang="en-US" sz="65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Мета</a:t>
            </a:r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1294512" y="2421032"/>
            <a:ext cx="10113831" cy="136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R="264795" indent="457200" algn="just">
              <a:lnSpc>
                <a:spcPct val="115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Метою даної курсової роботи є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проєктування</a:t>
            </a:r>
            <a:r>
              <a:rPr lang="uk-UA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та розроблення бази даних для обліку товарообігу кафе, яка забезпечить ефективне управління товарними запасами, контроль надходження та реалізації продукції. Розроблена система може бути використана в кафе та інших закладах громадського харчування для підвищення ефективності управління бізнес-процесами.</a:t>
            </a:r>
            <a:endParaRPr lang="ru-U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11499782" y="282058"/>
            <a:ext cx="209723" cy="49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/>
        </p:nvSpPr>
        <p:spPr>
          <a:xfrm>
            <a:off x="376518" y="407275"/>
            <a:ext cx="1133298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500"/>
              <a:buFont typeface="Calibri"/>
              <a:buNone/>
            </a:pPr>
            <a:r>
              <a:rPr lang="uk-UA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Діаграма </a:t>
            </a:r>
            <a:r>
              <a:rPr lang="en-US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DFD-0</a:t>
            </a:r>
            <a:r>
              <a:rPr lang="uk-UA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інформаційної системи «</a:t>
            </a:r>
            <a:r>
              <a:rPr lang="uk-UA" sz="4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Товарообіг кафе</a:t>
            </a:r>
            <a:r>
              <a:rPr lang="uk-UA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»</a:t>
            </a:r>
            <a:endParaRPr sz="1050" dirty="0"/>
          </a:p>
        </p:txBody>
      </p:sp>
      <p:sp>
        <p:nvSpPr>
          <p:cNvPr id="67" name="Google Shape;67;p3"/>
          <p:cNvSpPr txBox="1"/>
          <p:nvPr/>
        </p:nvSpPr>
        <p:spPr>
          <a:xfrm>
            <a:off x="11499782" y="282058"/>
            <a:ext cx="209723" cy="49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2" name="Рисунок 1" descr="Изображение выглядит как диаграмма, План, текст, Технический чертеж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2D7CB5D-923C-7108-3865-B52B3257FD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6" r="3899" b="5395"/>
          <a:stretch/>
        </p:blipFill>
        <p:spPr bwMode="auto">
          <a:xfrm>
            <a:off x="3391783" y="2102112"/>
            <a:ext cx="5752465" cy="40906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/>
        </p:nvSpPr>
        <p:spPr>
          <a:xfrm>
            <a:off x="482495" y="493400"/>
            <a:ext cx="11141756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500"/>
              <a:buFont typeface="Calibri"/>
              <a:buNone/>
            </a:pPr>
            <a:r>
              <a:rPr lang="uk-UA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Схема БД інформаційної системи «</a:t>
            </a:r>
            <a:r>
              <a:rPr lang="uk-UA" sz="4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Товарообіг кафе</a:t>
            </a:r>
            <a:r>
              <a:rPr lang="uk-UA" sz="48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»</a:t>
            </a:r>
            <a:endParaRPr lang="uk-UA" sz="1050" dirty="0"/>
          </a:p>
        </p:txBody>
      </p:sp>
      <p:sp>
        <p:nvSpPr>
          <p:cNvPr id="79" name="Google Shape;79;p4"/>
          <p:cNvSpPr txBox="1"/>
          <p:nvPr/>
        </p:nvSpPr>
        <p:spPr>
          <a:xfrm>
            <a:off x="11499782" y="282058"/>
            <a:ext cx="209723" cy="49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2" name="Рисунок 1" descr="Изображение выглядит как текст, снимок экрана, число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A58CEB7-9202-F19F-CBB8-29026950F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2"/>
          <a:stretch/>
        </p:blipFill>
        <p:spPr bwMode="auto">
          <a:xfrm>
            <a:off x="2204185" y="2004463"/>
            <a:ext cx="7541130" cy="46754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/>
        </p:nvSpPr>
        <p:spPr>
          <a:xfrm>
            <a:off x="764601" y="514250"/>
            <a:ext cx="106101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500"/>
              <a:buFont typeface="Calibri"/>
              <a:buNone/>
            </a:pPr>
            <a:r>
              <a:rPr lang="en-US" sz="6500" b="1" i="0" u="none" strike="noStrike" cap="none" dirty="0" err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Демонстрація</a:t>
            </a:r>
            <a:r>
              <a:rPr lang="en-US" sz="65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65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роботи</a:t>
            </a:r>
            <a:endParaRPr dirty="0"/>
          </a:p>
        </p:txBody>
      </p:sp>
      <p:sp>
        <p:nvSpPr>
          <p:cNvPr id="87" name="Google Shape;87;p5"/>
          <p:cNvSpPr txBox="1"/>
          <p:nvPr/>
        </p:nvSpPr>
        <p:spPr>
          <a:xfrm>
            <a:off x="11499782" y="282058"/>
            <a:ext cx="209723" cy="49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/>
        </p:nvSpPr>
        <p:spPr>
          <a:xfrm>
            <a:off x="2916310" y="644700"/>
            <a:ext cx="6359400" cy="10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500"/>
              <a:buFont typeface="Calibri"/>
              <a:buNone/>
            </a:pPr>
            <a:r>
              <a:rPr lang="en-US" sz="65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Висновки</a:t>
            </a:r>
            <a:endParaRPr/>
          </a:p>
        </p:txBody>
      </p:sp>
      <p:sp>
        <p:nvSpPr>
          <p:cNvPr id="93" name="Google Shape;93;p6"/>
          <p:cNvSpPr txBox="1"/>
          <p:nvPr/>
        </p:nvSpPr>
        <p:spPr>
          <a:xfrm>
            <a:off x="553036" y="2177218"/>
            <a:ext cx="11225522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Calibri"/>
              <a:buNone/>
            </a:pPr>
            <a:r>
              <a:rPr lang="ru-RU" sz="2400" dirty="0"/>
              <a:t>У </a:t>
            </a:r>
            <a:r>
              <a:rPr lang="ru-RU" sz="2400" dirty="0" err="1"/>
              <a:t>курсовій</a:t>
            </a:r>
            <a:r>
              <a:rPr lang="ru-RU" sz="2400" dirty="0"/>
              <a:t> </a:t>
            </a:r>
            <a:r>
              <a:rPr lang="ru-RU" sz="2400" dirty="0" err="1"/>
              <a:t>роботі</a:t>
            </a:r>
            <a:r>
              <a:rPr lang="ru-RU" sz="2400" dirty="0"/>
              <a:t> </a:t>
            </a:r>
            <a:r>
              <a:rPr lang="ru-RU" sz="2400" dirty="0" err="1"/>
              <a:t>проаналізовано</a:t>
            </a:r>
            <a:r>
              <a:rPr lang="ru-RU" sz="2400" dirty="0"/>
              <a:t> </a:t>
            </a:r>
            <a:r>
              <a:rPr lang="ru-RU" sz="2400" dirty="0" err="1"/>
              <a:t>товарообіг</a:t>
            </a:r>
            <a:r>
              <a:rPr lang="ru-RU" sz="2400" dirty="0"/>
              <a:t> кафе, </a:t>
            </a:r>
            <a:r>
              <a:rPr lang="ru-RU" sz="2400" dirty="0" err="1"/>
              <a:t>спроєктовано</a:t>
            </a:r>
            <a:r>
              <a:rPr lang="ru-RU" sz="2400" dirty="0"/>
              <a:t> базу </a:t>
            </a:r>
            <a:r>
              <a:rPr lang="ru-RU" sz="2400" dirty="0" err="1"/>
              <a:t>даних</a:t>
            </a:r>
            <a:r>
              <a:rPr lang="ru-RU" sz="2400" dirty="0"/>
              <a:t> та </a:t>
            </a:r>
            <a:r>
              <a:rPr lang="ru-RU" sz="2400" dirty="0" err="1"/>
              <a:t>розроблено</a:t>
            </a:r>
            <a:r>
              <a:rPr lang="ru-RU" sz="2400" dirty="0"/>
              <a:t> </a:t>
            </a:r>
            <a:r>
              <a:rPr lang="ru-RU" sz="2400" dirty="0" err="1"/>
              <a:t>інформаційну</a:t>
            </a:r>
            <a:r>
              <a:rPr lang="ru-RU" sz="2400" dirty="0"/>
              <a:t> систему для </a:t>
            </a:r>
            <a:r>
              <a:rPr lang="ru-RU" sz="2400" dirty="0" err="1"/>
              <a:t>управління</a:t>
            </a:r>
            <a:r>
              <a:rPr lang="ru-RU" sz="2400" dirty="0"/>
              <a:t> </a:t>
            </a:r>
            <a:r>
              <a:rPr lang="ru-RU" sz="2400" dirty="0" err="1"/>
              <a:t>клієнтами</a:t>
            </a:r>
            <a:r>
              <a:rPr lang="ru-RU" sz="2400" dirty="0"/>
              <a:t>, автоматичного </a:t>
            </a:r>
            <a:r>
              <a:rPr lang="ru-RU" sz="2400" dirty="0" err="1"/>
              <a:t>розрахунку</a:t>
            </a:r>
            <a:r>
              <a:rPr lang="ru-RU" sz="2400" dirty="0"/>
              <a:t> </a:t>
            </a:r>
            <a:r>
              <a:rPr lang="ru-RU" sz="2400" dirty="0" err="1"/>
              <a:t>вартості</a:t>
            </a:r>
            <a:r>
              <a:rPr lang="ru-RU" sz="2400" dirty="0"/>
              <a:t> та зарплат, і </a:t>
            </a:r>
            <a:r>
              <a:rPr lang="ru-RU" sz="2400" dirty="0" err="1"/>
              <a:t>пошуку</a:t>
            </a:r>
            <a:r>
              <a:rPr lang="ru-RU" sz="2400" dirty="0"/>
              <a:t> за </a:t>
            </a:r>
            <a:r>
              <a:rPr lang="ru-RU" sz="2400" dirty="0" err="1"/>
              <a:t>критеріями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підтверджує</a:t>
            </a:r>
            <a:r>
              <a:rPr lang="ru-RU" sz="2400" dirty="0"/>
              <a:t> </a:t>
            </a:r>
            <a:r>
              <a:rPr lang="ru-RU" sz="2400" dirty="0" err="1"/>
              <a:t>важливість</a:t>
            </a:r>
            <a:r>
              <a:rPr lang="ru-RU" sz="2400" dirty="0"/>
              <a:t> СУБД для </a:t>
            </a:r>
            <a:r>
              <a:rPr lang="ru-RU" sz="2400" dirty="0" err="1"/>
              <a:t>автоматизації</a:t>
            </a:r>
            <a:r>
              <a:rPr lang="ru-RU" sz="2400" dirty="0"/>
              <a:t> </a:t>
            </a:r>
            <a:r>
              <a:rPr lang="ru-RU" sz="2400" dirty="0" err="1"/>
              <a:t>обліку</a:t>
            </a:r>
            <a:r>
              <a:rPr lang="ru-RU" sz="2400" dirty="0"/>
              <a:t>. В </a:t>
            </a:r>
            <a:r>
              <a:rPr lang="ru-RU" sz="2400" dirty="0" err="1"/>
              <a:t>процесі</a:t>
            </a:r>
            <a:r>
              <a:rPr lang="ru-RU" sz="2400" dirty="0"/>
              <a:t> </a:t>
            </a:r>
            <a:r>
              <a:rPr lang="ru-RU" sz="2400" dirty="0" err="1"/>
              <a:t>отримано</a:t>
            </a:r>
            <a:r>
              <a:rPr lang="ru-RU" sz="2400" dirty="0"/>
              <a:t> </a:t>
            </a:r>
            <a:r>
              <a:rPr lang="ru-RU" sz="2400" dirty="0" err="1"/>
              <a:t>практичні</a:t>
            </a:r>
            <a:r>
              <a:rPr lang="ru-RU" sz="2400" dirty="0"/>
              <a:t> </a:t>
            </a:r>
            <a:r>
              <a:rPr lang="ru-RU" sz="2400" dirty="0" err="1"/>
              <a:t>навички</a:t>
            </a:r>
            <a:r>
              <a:rPr lang="ru-RU" sz="2400" dirty="0"/>
              <a:t> </a:t>
            </a:r>
            <a:r>
              <a:rPr lang="ru-RU" sz="2400" dirty="0" err="1"/>
              <a:t>проєктування</a:t>
            </a:r>
            <a:r>
              <a:rPr lang="ru-RU" sz="2400" dirty="0"/>
              <a:t> БД, </a:t>
            </a:r>
            <a:r>
              <a:rPr lang="ru-RU" sz="2400" dirty="0" err="1"/>
              <a:t>розробки</a:t>
            </a:r>
            <a:r>
              <a:rPr lang="ru-RU" sz="2400" dirty="0"/>
              <a:t> ІС </a:t>
            </a:r>
            <a:r>
              <a:rPr lang="ru-RU" sz="2400" dirty="0" err="1"/>
              <a:t>зі</a:t>
            </a:r>
            <a:r>
              <a:rPr lang="ru-RU" sz="2400" dirty="0"/>
              <a:t> </a:t>
            </a:r>
            <a:r>
              <a:rPr lang="ru-RU" sz="2400" dirty="0" err="1"/>
              <a:t>зручним</a:t>
            </a:r>
            <a:r>
              <a:rPr lang="ru-RU" sz="2400" dirty="0"/>
              <a:t> </a:t>
            </a:r>
            <a:r>
              <a:rPr lang="ru-RU" sz="2400" dirty="0" err="1"/>
              <a:t>інтерфейсом</a:t>
            </a:r>
            <a:r>
              <a:rPr lang="ru-RU" sz="2400" dirty="0"/>
              <a:t> та </a:t>
            </a:r>
            <a:r>
              <a:rPr lang="ru-RU" sz="2400" dirty="0" err="1"/>
              <a:t>нормалізації</a:t>
            </a:r>
            <a:r>
              <a:rPr lang="ru-RU" sz="2400" dirty="0"/>
              <a:t> </a:t>
            </a:r>
            <a:r>
              <a:rPr lang="ru-RU" sz="2400" dirty="0" err="1"/>
              <a:t>даних</a:t>
            </a:r>
            <a:r>
              <a:rPr lang="ru-RU" sz="2400" dirty="0"/>
              <a:t>. </a:t>
            </a:r>
            <a:r>
              <a:rPr lang="ru-RU" sz="2400" dirty="0" err="1"/>
              <a:t>Практичне</a:t>
            </a:r>
            <a:r>
              <a:rPr lang="ru-RU" sz="2400" dirty="0"/>
              <a:t> </a:t>
            </a:r>
            <a:r>
              <a:rPr lang="ru-RU" sz="2400" dirty="0" err="1"/>
              <a:t>значення</a:t>
            </a:r>
            <a:r>
              <a:rPr lang="ru-RU" sz="2400" dirty="0"/>
              <a:t> </a:t>
            </a:r>
            <a:r>
              <a:rPr lang="ru-RU" sz="2400" dirty="0" err="1"/>
              <a:t>розробленої</a:t>
            </a:r>
            <a:r>
              <a:rPr lang="ru-RU" sz="2400" dirty="0"/>
              <a:t> ІС </a:t>
            </a:r>
            <a:r>
              <a:rPr lang="ru-RU" sz="2400" dirty="0" err="1"/>
              <a:t>полягає</a:t>
            </a:r>
            <a:r>
              <a:rPr lang="ru-RU" sz="2400" dirty="0"/>
              <a:t> в </a:t>
            </a:r>
            <a:r>
              <a:rPr lang="ru-RU" sz="2400" dirty="0" err="1"/>
              <a:t>автоматизації</a:t>
            </a:r>
            <a:r>
              <a:rPr lang="ru-RU" sz="2400" dirty="0"/>
              <a:t> </a:t>
            </a:r>
            <a:r>
              <a:rPr lang="ru-RU" sz="2400" dirty="0" err="1"/>
              <a:t>управління</a:t>
            </a:r>
            <a:r>
              <a:rPr lang="ru-RU" sz="2400" dirty="0"/>
              <a:t> </a:t>
            </a:r>
            <a:r>
              <a:rPr lang="ru-RU" sz="2400" dirty="0" err="1"/>
              <a:t>даними</a:t>
            </a:r>
            <a:r>
              <a:rPr lang="ru-RU" sz="2400" dirty="0"/>
              <a:t> </a:t>
            </a:r>
            <a:r>
              <a:rPr lang="ru-RU" sz="2400" dirty="0" err="1"/>
              <a:t>клієнтів</a:t>
            </a:r>
            <a:r>
              <a:rPr lang="ru-RU" sz="2400" dirty="0"/>
              <a:t>, </a:t>
            </a:r>
            <a:r>
              <a:rPr lang="ru-RU" sz="2400" dirty="0" err="1"/>
              <a:t>підвищенні</a:t>
            </a:r>
            <a:r>
              <a:rPr lang="ru-RU" sz="2400" dirty="0"/>
              <a:t> </a:t>
            </a:r>
            <a:r>
              <a:rPr lang="ru-RU" sz="2400" dirty="0" err="1"/>
              <a:t>ефективності</a:t>
            </a:r>
            <a:r>
              <a:rPr lang="ru-RU" sz="2400" dirty="0"/>
              <a:t> та </a:t>
            </a:r>
            <a:r>
              <a:rPr lang="ru-RU" sz="2400" dirty="0" err="1"/>
              <a:t>зменшенні</a:t>
            </a:r>
            <a:r>
              <a:rPr lang="ru-RU" sz="2400" dirty="0"/>
              <a:t> </a:t>
            </a:r>
            <a:r>
              <a:rPr lang="ru-RU" sz="2400" dirty="0" err="1"/>
              <a:t>помилок</a:t>
            </a:r>
            <a:r>
              <a:rPr lang="ru-RU" sz="2400" dirty="0"/>
              <a:t>.</a:t>
            </a:r>
            <a:endParaRPr lang="uk-UA" sz="2400" dirty="0"/>
          </a:p>
        </p:txBody>
      </p:sp>
      <p:sp>
        <p:nvSpPr>
          <p:cNvPr id="94" name="Google Shape;94;p6"/>
          <p:cNvSpPr txBox="1"/>
          <p:nvPr/>
        </p:nvSpPr>
        <p:spPr>
          <a:xfrm>
            <a:off x="11499782" y="282058"/>
            <a:ext cx="209723" cy="49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45021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2536c344e_0_0"/>
          <p:cNvSpPr txBox="1">
            <a:spLocks noGrp="1"/>
          </p:cNvSpPr>
          <p:nvPr>
            <p:ph type="body" idx="1"/>
          </p:nvPr>
        </p:nvSpPr>
        <p:spPr>
          <a:xfrm>
            <a:off x="2682000" y="2871575"/>
            <a:ext cx="6828000" cy="26487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 b="1"/>
              <a:t>ДЯКУЮ ЗА УВАГУ</a:t>
            </a:r>
            <a:endParaRPr sz="4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179</Words>
  <Application>Microsoft Office PowerPoint</Application>
  <PresentationFormat>Широкоэкранный</PresentationFormat>
  <Paragraphs>19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Антон Мирошниченко</cp:lastModifiedBy>
  <cp:revision>3</cp:revision>
  <dcterms:modified xsi:type="dcterms:W3CDTF">2025-05-05T16:01:41Z</dcterms:modified>
</cp:coreProperties>
</file>