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5" r:id="rId8"/>
    <p:sldId id="266" r:id="rId9"/>
    <p:sldId id="267" r:id="rId10"/>
    <p:sldId id="268" r:id="rId11"/>
    <p:sldId id="269" r:id="rId12"/>
    <p:sldId id="262" r:id="rId13"/>
    <p:sldId id="275" r:id="rId14"/>
    <p:sldId id="270" r:id="rId15"/>
    <p:sldId id="271" r:id="rId16"/>
    <p:sldId id="272" r:id="rId17"/>
    <p:sldId id="273" r:id="rId18"/>
    <p:sldId id="274" r:id="rId19"/>
    <p:sldId id="263" r:id="rId20"/>
    <p:sldId id="277" r:id="rId21"/>
    <p:sldId id="276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98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7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4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2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3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9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24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23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Klasifikacija voća i povrća korišćenjem neuronskih mreža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t>Tihomir Stojković, Minja Stankov</a:t>
            </a:r>
          </a:p>
          <a:p>
            <a:r>
              <a:t>Matematički fakultet, Univerzitet u Beogradu</a:t>
            </a:r>
          </a:p>
          <a:p>
            <a:r>
              <a:t>Septembar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F3EE4E-D872-442B-A8AD-197ECB0A7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44" y="311084"/>
            <a:ext cx="9052356" cy="60991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87226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1BA616-3642-4CF5-846F-F7E5A3C7E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975" y="688157"/>
            <a:ext cx="7713212" cy="5013276"/>
          </a:xfrm>
        </p:spPr>
      </p:pic>
    </p:spTree>
    <p:extLst>
      <p:ext uri="{BB962C8B-B14F-4D97-AF65-F5344CB8AC3E}">
        <p14:creationId xmlns:p14="http://schemas.microsoft.com/office/powerpoint/2010/main" val="397746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ResNet</a:t>
            </a:r>
            <a:r>
              <a:rPr dirty="0"/>
              <a:t> (</a:t>
            </a:r>
            <a:r>
              <a:rPr dirty="0" err="1"/>
              <a:t>Residualna</a:t>
            </a:r>
            <a:r>
              <a:rPr dirty="0"/>
              <a:t> </a:t>
            </a:r>
            <a:r>
              <a:rPr dirty="0" err="1"/>
              <a:t>Mreža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ResNet arhitektura rešava problem nestajućeg gradijenta u dubokim mrežama.</a:t>
            </a:r>
          </a:p>
          <a:p>
            <a:r>
              <a:t>Osnovne karakteristike uključuju:</a:t>
            </a:r>
          </a:p>
          <a:p>
            <a:r>
              <a:t>- Rezidualni blokovi: omogućavaju mreži da uči razliku između ulaza i izlaza.</a:t>
            </a:r>
          </a:p>
          <a:p>
            <a:r>
              <a:t>- Skok veze: omogućavaju lakše treniranje veoma dubokih mreža.</a:t>
            </a:r>
          </a:p>
          <a:p>
            <a:r>
              <a:t>ResNet koristi rezidualne blokove kako bi omogućio treniranje veoma dubokih mreža bez gubitka performansi.</a:t>
            </a:r>
          </a:p>
          <a:p>
            <a:r>
              <a:t>Skok veze omogućavaju mreži da uči rezidualno preslikavanje, što ubrzava i olakšava proces obuke dubljih mreža.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D8F657-3060-4CCF-B1D2-999636644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791" y="969748"/>
            <a:ext cx="7126418" cy="4083019"/>
          </a:xfrm>
        </p:spPr>
      </p:pic>
    </p:spTree>
    <p:extLst>
      <p:ext uri="{BB962C8B-B14F-4D97-AF65-F5344CB8AC3E}">
        <p14:creationId xmlns:p14="http://schemas.microsoft.com/office/powerpoint/2010/main" val="339442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A6551B-91C7-4591-9BB7-72F43B385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468" y="1329137"/>
            <a:ext cx="7301878" cy="4391107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A929DA5-C13E-49E5-B359-031F5199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68" y="279902"/>
            <a:ext cx="6571343" cy="1049235"/>
          </a:xfrm>
        </p:spPr>
        <p:txBody>
          <a:bodyPr/>
          <a:lstStyle/>
          <a:p>
            <a:r>
              <a:rPr dirty="0" err="1"/>
              <a:t>ResNet</a:t>
            </a:r>
            <a:r>
              <a:rPr lang="en-US" dirty="0"/>
              <a:t>-Pretrained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221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521607-41EB-4D0D-BB08-801C60CB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5" y="786983"/>
            <a:ext cx="8641829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66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0127-8F05-4637-BE6B-B3D7B0DF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09" y="418021"/>
            <a:ext cx="6571343" cy="1049235"/>
          </a:xfrm>
        </p:spPr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our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C686F-1A58-4973-8F03-879566977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409" y="1167712"/>
            <a:ext cx="7710207" cy="47146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8469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84CEF0-C970-4FFB-9037-A0B6C5DEE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04" y="1189444"/>
            <a:ext cx="8536687" cy="381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8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A1CDC2-B9DB-4075-BF2D-4C1786065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28" y="745602"/>
            <a:ext cx="8311605" cy="4731371"/>
          </a:xfrm>
        </p:spPr>
      </p:pic>
    </p:spTree>
    <p:extLst>
      <p:ext uri="{BB962C8B-B14F-4D97-AF65-F5344CB8AC3E}">
        <p14:creationId xmlns:p14="http://schemas.microsoft.com/office/powerpoint/2010/main" val="172556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Vizuelni transformer (ViT)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ViT je arhitektura bazirana na mehanizmu pažnje za obradu slika.</a:t>
            </a:r>
          </a:p>
          <a:p>
            <a:r>
              <a:t>Ključne komponente uključuju:</a:t>
            </a:r>
          </a:p>
          <a:p>
            <a:r>
              <a:t>- Tokenizacija: slika se deli u delove i projektuje u visoko-dimenzionalne tokene.</a:t>
            </a:r>
          </a:p>
          <a:p>
            <a:r>
              <a:t>- Poziciono kodiranje: dodaje prostorne informacije tokenima.</a:t>
            </a:r>
          </a:p>
          <a:p>
            <a:r>
              <a:t>Vizuelni transformeri koriste mehanizam pažnje za globalno razumevanje slike, za razliku od CNN-ova koji su fokusirani na lokalne karakteristike.</a:t>
            </a:r>
          </a:p>
          <a:p>
            <a:r>
              <a:t>ViT tokenizuje slike, a potom koristi enkodere transformatora da nauči međusobne odnose između tokena.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Projekat koristi neuronske mreže za prepoznavanje i klasifikaciju različitih vrsta voća i povrća, koristeći slike kao ulazne podatke.</a:t>
            </a:r>
          </a:p>
          <a:p>
            <a:r>
              <a:t>Cilj je automatizacija procesa klasifikacije radi poboljšanja efikasnosti i kontrole kvaliteta u poljoprivredi.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93C3-2522-4EF2-8B78-DA2DF4CD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FBC33-DD83-462F-8E21-CD8655142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94" y="200284"/>
            <a:ext cx="8163612" cy="5853196"/>
          </a:xfrm>
        </p:spPr>
      </p:pic>
    </p:spTree>
    <p:extLst>
      <p:ext uri="{BB962C8B-B14F-4D97-AF65-F5344CB8AC3E}">
        <p14:creationId xmlns:p14="http://schemas.microsoft.com/office/powerpoint/2010/main" val="768879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9043-D2A9-4FB1-A6BF-D9915364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AD2C9-AE23-434D-90C4-5488D06BB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7980311" cy="26498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6F34F8-559D-4E0F-836C-69AB93C7A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87" y="2819050"/>
            <a:ext cx="6607113" cy="4038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7944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Korišćenjem</a:t>
            </a:r>
            <a:r>
              <a:rPr dirty="0"/>
              <a:t> CNN, </a:t>
            </a:r>
            <a:r>
              <a:rPr dirty="0" err="1"/>
              <a:t>ResNet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ViT</a:t>
            </a:r>
            <a:r>
              <a:rPr dirty="0"/>
              <a:t> </a:t>
            </a:r>
            <a:r>
              <a:rPr dirty="0" err="1"/>
              <a:t>arhitektura</a:t>
            </a:r>
            <a:r>
              <a:rPr dirty="0"/>
              <a:t> </a:t>
            </a:r>
            <a:r>
              <a:rPr dirty="0" err="1"/>
              <a:t>razvijen</a:t>
            </a:r>
            <a:r>
              <a:rPr dirty="0"/>
              <a:t> je </a:t>
            </a:r>
            <a:r>
              <a:rPr dirty="0" err="1"/>
              <a:t>precizan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skalabilan</a:t>
            </a:r>
            <a:r>
              <a:rPr dirty="0"/>
              <a:t> </a:t>
            </a:r>
            <a:r>
              <a:rPr dirty="0" err="1"/>
              <a:t>sistem</a:t>
            </a:r>
            <a:r>
              <a:rPr dirty="0"/>
              <a:t> za </a:t>
            </a:r>
            <a:r>
              <a:rPr dirty="0" err="1"/>
              <a:t>klasifikaciju</a:t>
            </a:r>
            <a:r>
              <a:rPr dirty="0"/>
              <a:t> </a:t>
            </a:r>
            <a:r>
              <a:rPr dirty="0" err="1"/>
              <a:t>voća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povrća</a:t>
            </a:r>
            <a:r>
              <a:rPr dirty="0"/>
              <a:t>.</a:t>
            </a:r>
          </a:p>
          <a:p>
            <a:r>
              <a:rPr dirty="0" err="1"/>
              <a:t>Sistem</a:t>
            </a:r>
            <a:r>
              <a:rPr dirty="0"/>
              <a:t> je </a:t>
            </a:r>
            <a:r>
              <a:rPr dirty="0" err="1"/>
              <a:t>pokazao</a:t>
            </a:r>
            <a:r>
              <a:rPr dirty="0"/>
              <a:t> </a:t>
            </a:r>
            <a:r>
              <a:rPr dirty="0" err="1"/>
              <a:t>visoku</a:t>
            </a:r>
            <a:r>
              <a:rPr dirty="0"/>
              <a:t> </a:t>
            </a:r>
            <a:r>
              <a:rPr dirty="0" err="1"/>
              <a:t>tačnost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svestranost</a:t>
            </a:r>
            <a:r>
              <a:rPr dirty="0"/>
              <a:t>, </a:t>
            </a:r>
            <a:r>
              <a:rPr dirty="0" err="1"/>
              <a:t>sa</a:t>
            </a:r>
            <a:r>
              <a:rPr dirty="0"/>
              <a:t> </a:t>
            </a:r>
            <a:r>
              <a:rPr dirty="0" err="1"/>
              <a:t>potencijalom</a:t>
            </a:r>
            <a:r>
              <a:rPr dirty="0"/>
              <a:t> za </a:t>
            </a:r>
            <a:r>
              <a:rPr dirty="0" err="1"/>
              <a:t>primenu</a:t>
            </a:r>
            <a:r>
              <a:rPr dirty="0"/>
              <a:t> u </a:t>
            </a:r>
            <a:r>
              <a:rPr dirty="0" err="1"/>
              <a:t>realnim</a:t>
            </a:r>
            <a:r>
              <a:rPr dirty="0"/>
              <a:t> </a:t>
            </a:r>
            <a:r>
              <a:rPr dirty="0" err="1"/>
              <a:t>uslovima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Neuronske mreže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Neuronske mreže su inspirisane ljudskim mozgom i koriste se za rešavanje složenih zadataka, poput prepoznavanja vizuelnih obrazaca.</a:t>
            </a:r>
          </a:p>
          <a:p>
            <a:r>
              <a:t>Svaka mreža je sastavljena od neurona, gde svaki neuron obrađuje ulazne signale i šalje izlaze drugim neuronima.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93976E-7377-40CE-A36E-3E97BFE4B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170" y="722282"/>
            <a:ext cx="6989296" cy="4403257"/>
          </a:xfrm>
        </p:spPr>
      </p:pic>
    </p:spTree>
    <p:extLst>
      <p:ext uri="{BB962C8B-B14F-4D97-AF65-F5344CB8AC3E}">
        <p14:creationId xmlns:p14="http://schemas.microsoft.com/office/powerpoint/2010/main" val="277980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Implementacioni pristup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Korišćene arhitekture neuronskih mreža:</a:t>
            </a:r>
          </a:p>
          <a:p>
            <a:r>
              <a:t>- CNN (Konvolutivne neuronske mreže): za analizu slika i prepoznavanje lokalnih obrazaca.</a:t>
            </a:r>
          </a:p>
          <a:p>
            <a:r>
              <a:t>- ResNet (Residualna Mreža): omogućava treniranje veoma dubokih mreža bez gubitka performansi.</a:t>
            </a:r>
          </a:p>
          <a:p>
            <a:r>
              <a:t>- Vizuelni transformeri (ViT): koristi prostornu rešetku piksela i omogućava globalno razumevanje slike.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Konvolutivne neuronske mreže (CNN)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CNN je specijalizovana arhitektura neuronskih mreža dizajnirana za obradu slika.</a:t>
            </a:r>
          </a:p>
          <a:p>
            <a:r>
              <a:t>Ključne komponente uključuju:</a:t>
            </a:r>
          </a:p>
          <a:p>
            <a:r>
              <a:t>- Konvolutivne slojeve: za ekstrakciju karakteristika.</a:t>
            </a:r>
          </a:p>
          <a:p>
            <a:r>
              <a:t>- Agregacione slojeve: za smanjenje dimenzionalnosti.</a:t>
            </a:r>
          </a:p>
          <a:p>
            <a:r>
              <a:t>- Aktivacione funkcije: kao što je ReLU za uvođenje nelinearnosti.</a:t>
            </a:r>
          </a:p>
          <a:p>
            <a:r>
              <a:t>CNN koristi hijerarhijske slojeve za ekstrakciju karakteristika iz slika.</a:t>
            </a:r>
          </a:p>
          <a:p>
            <a:r>
              <a:t>Filteri se primenjuju na ulazne slike u konvolutivnim slojevima kako bi prepoznali lokalne obrasce, kao što su ivice, teksture i oblici.</a:t>
            </a:r>
          </a:p>
          <a:p>
            <a:r>
              <a:t>Slojevi agregacije služe za smanjenje dimenzionalnosti, dok aktivacione funkcije poput ReLU uvode nelinearnost u mrežu.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38C56-C788-4828-92B8-BD0A8FD40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883" y="1128959"/>
            <a:ext cx="7466233" cy="3688139"/>
          </a:xfrm>
        </p:spPr>
      </p:pic>
    </p:spTree>
    <p:extLst>
      <p:ext uri="{BB962C8B-B14F-4D97-AF65-F5344CB8AC3E}">
        <p14:creationId xmlns:p14="http://schemas.microsoft.com/office/powerpoint/2010/main" val="53117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6043D0-0117-45DE-B959-D7956C32E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196699" cy="37419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3A4386-F8AF-4922-9DE0-688BA7C3D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245" y="3116076"/>
            <a:ext cx="6145755" cy="37419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523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27BFD-05D0-439E-88BC-AA9BCD767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14" y="0"/>
            <a:ext cx="5260157" cy="3102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03DF28-1B3E-444F-96AE-1424B5D5D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34" y="3221610"/>
            <a:ext cx="5440490" cy="36363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430596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66</TotalTime>
  <Words>446</Words>
  <Application>Microsoft Office PowerPoint</Application>
  <PresentationFormat>On-screen Show (4:3)</PresentationFormat>
  <Paragraphs>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Klasifikacija voća i povrća korišćenjem neuronskih mreža</vt:lpstr>
      <vt:lpstr>Uvod</vt:lpstr>
      <vt:lpstr>Neuronske mreže</vt:lpstr>
      <vt:lpstr>PowerPoint Presentation</vt:lpstr>
      <vt:lpstr>Implementacioni pristup</vt:lpstr>
      <vt:lpstr>Konvolutivne neuronske mreže (CNN)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ResNet (Residualna Mreža)</vt:lpstr>
      <vt:lpstr>PowerPoint Presentation</vt:lpstr>
      <vt:lpstr>ResNet-Pretrained</vt:lpstr>
      <vt:lpstr>PowerPoint Presentation</vt:lpstr>
      <vt:lpstr>RESnet our implementation</vt:lpstr>
      <vt:lpstr>PowerPoint Presentation</vt:lpstr>
      <vt:lpstr>PowerPoint Presentation</vt:lpstr>
      <vt:lpstr>Vizuelni transformer (ViT)</vt:lpstr>
      <vt:lpstr>PowerPoint Presentation</vt:lpstr>
      <vt:lpstr>PowerPoint Presentation</vt:lpstr>
      <vt:lpstr>Zaključak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voća i povrća korišćenjem neuronskih mreža</dc:title>
  <dc:subject/>
  <dc:creator/>
  <cp:keywords/>
  <dc:description>generated using python-pptx</dc:description>
  <cp:lastModifiedBy>Tihomir Stojkovic</cp:lastModifiedBy>
  <cp:revision>8</cp:revision>
  <dcterms:created xsi:type="dcterms:W3CDTF">2013-01-27T09:14:16Z</dcterms:created>
  <dcterms:modified xsi:type="dcterms:W3CDTF">2024-09-27T12:00:48Z</dcterms:modified>
  <cp:category/>
</cp:coreProperties>
</file>