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8"/>
  </p:notesMasterIdLst>
  <p:handoutMasterIdLst>
    <p:handoutMasterId r:id="rId39"/>
  </p:handoutMasterIdLst>
  <p:sldIdLst>
    <p:sldId id="503" r:id="rId3"/>
    <p:sldId id="473" r:id="rId4"/>
    <p:sldId id="504" r:id="rId5"/>
    <p:sldId id="505" r:id="rId6"/>
    <p:sldId id="506" r:id="rId7"/>
    <p:sldId id="645" r:id="rId8"/>
    <p:sldId id="646" r:id="rId9"/>
    <p:sldId id="507" r:id="rId10"/>
    <p:sldId id="481" r:id="rId11"/>
    <p:sldId id="482" r:id="rId12"/>
    <p:sldId id="648" r:id="rId13"/>
    <p:sldId id="483" r:id="rId14"/>
    <p:sldId id="484" r:id="rId15"/>
    <p:sldId id="508" r:id="rId16"/>
    <p:sldId id="647" r:id="rId17"/>
    <p:sldId id="487" r:id="rId18"/>
    <p:sldId id="488" r:id="rId19"/>
    <p:sldId id="649" r:id="rId20"/>
    <p:sldId id="489" r:id="rId21"/>
    <p:sldId id="490" r:id="rId22"/>
    <p:sldId id="491" r:id="rId23"/>
    <p:sldId id="492" r:id="rId24"/>
    <p:sldId id="493" r:id="rId25"/>
    <p:sldId id="494" r:id="rId26"/>
    <p:sldId id="496" r:id="rId27"/>
    <p:sldId id="510" r:id="rId28"/>
    <p:sldId id="517" r:id="rId29"/>
    <p:sldId id="499" r:id="rId30"/>
    <p:sldId id="500" r:id="rId31"/>
    <p:sldId id="511" r:id="rId32"/>
    <p:sldId id="528" r:id="rId33"/>
    <p:sldId id="644" r:id="rId34"/>
    <p:sldId id="643" r:id="rId35"/>
    <p:sldId id="405" r:id="rId36"/>
    <p:sldId id="400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3"/>
            <p14:sldId id="473"/>
            <p14:sldId id="504"/>
          </p14:sldIdLst>
        </p14:section>
        <p14:section name="Functional Programming" id="{10745B23-C988-4BAA-AE42-C501B8B4B899}">
          <p14:sldIdLst>
            <p14:sldId id="505"/>
            <p14:sldId id="506"/>
            <p14:sldId id="645"/>
            <p14:sldId id="646"/>
          </p14:sldIdLst>
        </p14:section>
        <p14:section name="Lambda Expressions" id="{FC7A6BB1-9875-4E99-A906-85D921810372}">
          <p14:sldIdLst>
            <p14:sldId id="507"/>
            <p14:sldId id="481"/>
            <p14:sldId id="482"/>
            <p14:sldId id="648"/>
            <p14:sldId id="483"/>
            <p14:sldId id="484"/>
          </p14:sldIdLst>
        </p14:section>
        <p14:section name="Functions" id="{FF983992-9705-473B-B3E7-FA29676CBF4A}">
          <p14:sldIdLst>
            <p14:sldId id="508"/>
            <p14:sldId id="647"/>
            <p14:sldId id="487"/>
            <p14:sldId id="488"/>
            <p14:sldId id="649"/>
            <p14:sldId id="489"/>
            <p14:sldId id="490"/>
            <p14:sldId id="491"/>
            <p14:sldId id="492"/>
            <p14:sldId id="493"/>
            <p14:sldId id="494"/>
            <p14:sldId id="496"/>
            <p14:sldId id="510"/>
            <p14:sldId id="517"/>
            <p14:sldId id="499"/>
            <p14:sldId id="500"/>
          </p14:sldIdLst>
        </p14:section>
        <p14:section name="Conclusion" id="{58D64C7F-D402-4999-9405-70BF278F6A9E}">
          <p14:sldIdLst>
            <p14:sldId id="511"/>
            <p14:sldId id="528"/>
            <p14:sldId id="644"/>
            <p14:sldId id="64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BEEDC"/>
    <a:srgbClr val="3BABFF"/>
    <a:srgbClr val="005828"/>
    <a:srgbClr val="00B050"/>
    <a:srgbClr val="003760"/>
    <a:srgbClr val="0070C0"/>
    <a:srgbClr val="C6C0AA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384" autoAdjust="0"/>
  </p:normalViewPr>
  <p:slideViewPr>
    <p:cSldViewPr>
      <p:cViewPr varScale="1">
        <p:scale>
          <a:sx n="114" d="100"/>
          <a:sy n="114" d="100"/>
        </p:scale>
        <p:origin x="39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6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0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3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25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1149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8782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065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7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06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1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7145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4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43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9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19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5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7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97/Functional-Programming-Lab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97/Functional-Programming-Lab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1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5.png"/><Relationship Id="rId10" Type="http://schemas.openxmlformats.org/officeDocument/2006/relationships/image" Target="../media/image4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53.png"/><Relationship Id="rId27" Type="http://schemas.openxmlformats.org/officeDocument/2006/relationships/hyperlink" Target="http://smartit.bg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6.jpe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0.gif"/><Relationship Id="rId5" Type="http://schemas.openxmlformats.org/officeDocument/2006/relationships/image" Target="../media/image5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9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2185796"/>
            <a:ext cx="2362200" cy="31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Zero parameters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More parameters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03175" y="1890449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msg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03175" y="3211962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msg)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Console.WriteLine(msg);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3175" y="4533475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Console.WriteLine("hi");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03175" y="5916637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return x + y;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2913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D92CD-3B62-4618-A825-7B6EBFAE6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body of an expression lambda can consist of a method call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If you are creating expression trees that are evaluated outside </a:t>
            </a:r>
            <a:br>
              <a:rPr lang="en-US" dirty="0"/>
            </a:br>
            <a:r>
              <a:rPr lang="en-US" dirty="0"/>
              <a:t>of the .NET Framework, such as in SQL Server, you should not </a:t>
            </a:r>
            <a:br>
              <a:rPr lang="en-US" dirty="0"/>
            </a:br>
            <a:r>
              <a:rPr lang="en-US" dirty="0"/>
              <a:t>use method calls in lambda expressions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EDF78F-489E-4B03-B70C-1703F6F8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(3)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C3925-8095-4CCB-85B8-D8C64284A0C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662B2F-484D-4A6E-B2A7-830B77151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1905000"/>
            <a:ext cx="4876800" cy="5259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SomeFancyMethod();</a:t>
            </a:r>
          </a:p>
        </p:txBody>
      </p:sp>
    </p:spTree>
    <p:extLst>
      <p:ext uri="{BB962C8B-B14F-4D97-AF65-F5344CB8AC3E}">
        <p14:creationId xmlns:p14="http://schemas.microsoft.com/office/powerpoint/2010/main" val="38000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Integers from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  <a:r>
              <a:rPr lang="en-US" b="1" dirty="0"/>
              <a:t> </a:t>
            </a:r>
            <a:r>
              <a:rPr lang="en-US" dirty="0"/>
              <a:t>sorted in ascending order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2 Lambda Expressions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dirty="0"/>
              <a:t>Examples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12812" y="3810000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4, 2, 1, 3, 5, 7, 1, 4, 2, 12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82110" y="3810000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2, 2, 4, 4, 12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A1F6AD-3140-4C43-BDD4-98961CA95705}"/>
              </a:ext>
            </a:extLst>
          </p:cNvPr>
          <p:cNvSpPr/>
          <p:nvPr/>
        </p:nvSpPr>
        <p:spPr bwMode="auto">
          <a:xfrm>
            <a:off x="7159711" y="3881110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30AB4-CE7A-4FC7-A992-BAB24136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685043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1, 3, 3, 4, 5, 6, 10, 9, 8, 2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6429A-79FB-4212-A7E8-01CCA153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110" y="4685043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2, 4, 6, 8, 10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43EECA7-F493-4666-A818-9B89AA7D6BFD}"/>
              </a:ext>
            </a:extLst>
          </p:cNvPr>
          <p:cNvSpPr/>
          <p:nvPr/>
        </p:nvSpPr>
        <p:spPr bwMode="auto">
          <a:xfrm>
            <a:off x="7159711" y="4756153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BFD9A-52F9-4388-88FB-3771D8A9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5560086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1, 3, 4, 13, 10, 23, 45, 5, 1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1439-F93A-43D0-8D8D-877AC7D0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110" y="5560086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4, 10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698BB7-BD62-49AB-9CE0-0E1B8998F160}"/>
              </a:ext>
            </a:extLst>
          </p:cNvPr>
          <p:cNvSpPr/>
          <p:nvPr/>
        </p:nvSpPr>
        <p:spPr bwMode="auto">
          <a:xfrm>
            <a:off x="7159711" y="563119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99580-FD6A-4619-8F33-680F1D96245B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6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3" grpId="0" animBg="1"/>
      <p:bldP spid="9" grpId="0" animBg="1"/>
      <p:bldP spid="10" grpId="0" animBg="1"/>
      <p:bldP spid="13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1412" y="1363725"/>
            <a:ext cx="914053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int[] numbers = Console.ReadLine()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	.Split(new string[] { ", " }, 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StringSplitOptions.RemoveEmptyEntries)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chemeClr val="tx1"/>
                </a:solidFill>
              </a:rPr>
              <a:t>	.Select(</a:t>
            </a:r>
            <a:r>
              <a:rPr lang="en-US" sz="2400" dirty="0">
                <a:solidFill>
                  <a:schemeClr val="bg1"/>
                </a:solidFill>
              </a:rPr>
              <a:t>n =&gt; int.Parse(n)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.Where(</a:t>
            </a:r>
            <a:r>
              <a:rPr lang="en-US" sz="2400" dirty="0">
                <a:solidFill>
                  <a:schemeClr val="bg1"/>
                </a:solidFill>
              </a:rPr>
              <a:t>n =&gt; n % 2 </a:t>
            </a:r>
            <a:r>
              <a:rPr lang="bg-BG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chemeClr val="bg1"/>
                </a:solidFill>
              </a:rPr>
              <a:t>= 0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.OrderBy(</a:t>
            </a:r>
            <a:r>
              <a:rPr lang="en-US" sz="2400" dirty="0">
                <a:solidFill>
                  <a:schemeClr val="bg1"/>
                </a:solidFill>
              </a:rPr>
              <a:t>n =&gt; n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.ToArray();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result = string.Join(", ", numbers);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Console.WriteLine(result);</a:t>
            </a:r>
          </a:p>
        </p:txBody>
      </p:sp>
    </p:spTree>
    <p:extLst>
      <p:ext uri="{BB962C8B-B14F-4D97-AF65-F5344CB8AC3E}">
        <p14:creationId xmlns:p14="http://schemas.microsoft.com/office/powerpoint/2010/main" val="24504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Func&lt;T, V&gt;, Action&lt;T&gt;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0897" y="990600"/>
            <a:ext cx="272703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0"/>
                <a:solidFill>
                  <a:schemeClr val="bg2"/>
                </a:solidFill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161568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delegate</a:t>
            </a:r>
            <a:r>
              <a:rPr lang="en-US" dirty="0"/>
              <a:t> is a type that represents references to methods with a particular parameter list and return type</a:t>
            </a:r>
          </a:p>
          <a:p>
            <a:r>
              <a:rPr lang="en-US" dirty="0"/>
              <a:t>Used to pass </a:t>
            </a:r>
            <a:r>
              <a:rPr lang="en-US" b="1" dirty="0">
                <a:solidFill>
                  <a:schemeClr val="bg1"/>
                </a:solidFill>
              </a:rPr>
              <a:t>methods as arguments </a:t>
            </a:r>
            <a:r>
              <a:rPr lang="en-US" dirty="0"/>
              <a:t>to other methods</a:t>
            </a:r>
          </a:p>
          <a:p>
            <a:r>
              <a:rPr lang="en-US" dirty="0"/>
              <a:t>Can be used to define callback methods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35BF4-ED06-41F9-BC8B-5A4CB73C02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18" y="3803649"/>
            <a:ext cx="9001009" cy="1428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</p:spTree>
    <p:extLst>
      <p:ext uri="{BB962C8B-B14F-4D97-AF65-F5344CB8AC3E}">
        <p14:creationId xmlns:p14="http://schemas.microsoft.com/office/powerpoint/2010/main" val="207118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Initialization of function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3200" dirty="0"/>
              <a:t>Input and output type can be </a:t>
            </a:r>
            <a:r>
              <a:rPr lang="en-US" sz="3200" b="1" dirty="0">
                <a:solidFill>
                  <a:schemeClr val="bg1"/>
                </a:solidFill>
              </a:rPr>
              <a:t>different type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Input and output type </a:t>
            </a:r>
            <a:r>
              <a:rPr lang="en-US" sz="3200" b="1" dirty="0">
                <a:solidFill>
                  <a:schemeClr val="bg1"/>
                </a:solidFill>
              </a:rPr>
              <a:t>must be from type which we declare them</a:t>
            </a:r>
          </a:p>
          <a:p>
            <a:pPr>
              <a:lnSpc>
                <a:spcPct val="100000"/>
              </a:lnSpc>
            </a:pPr>
            <a:r>
              <a:rPr lang="en-US" sz="3200" dirty="0" err="1"/>
              <a:t>Func</a:t>
            </a:r>
            <a:r>
              <a:rPr lang="en-US" sz="3200" dirty="0"/>
              <a:t> generic delegate use type parameters to define the number and </a:t>
            </a:r>
            <a:br>
              <a:rPr lang="en-US" sz="3200" dirty="0"/>
            </a:br>
            <a:r>
              <a:rPr lang="en-US" sz="3200" dirty="0"/>
              <a:t>types of input parameters, and the return type of the delegate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</a:t>
            </a:r>
            <a:r>
              <a:rPr lang="en-US" dirty="0" err="1"/>
              <a:t>Func</a:t>
            </a:r>
            <a:r>
              <a:rPr lang="en-US" dirty="0"/>
              <a:t>&lt;T, V&gt;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5478" y="2909834"/>
            <a:ext cx="10100934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0411" y="2167725"/>
            <a:ext cx="1819491" cy="577081"/>
          </a:xfrm>
          <a:prstGeom prst="wedgeRoundRectCallout">
            <a:avLst>
              <a:gd name="adj1" fmla="val 54578"/>
              <a:gd name="adj2" fmla="val 49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2642" y="769144"/>
            <a:ext cx="465640" cy="3733799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658340" y="1662574"/>
            <a:ext cx="3811623" cy="635408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 Expressions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759661" y="3621465"/>
            <a:ext cx="2804490" cy="477301"/>
          </a:xfrm>
          <a:prstGeom prst="wedgeRoundRectCallout">
            <a:avLst>
              <a:gd name="adj1" fmla="val -10930"/>
              <a:gd name="adj2" fmla="val -85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parameter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841284" y="3616530"/>
            <a:ext cx="2911813" cy="47730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expression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046412" y="2162018"/>
            <a:ext cx="2079142" cy="577081"/>
          </a:xfrm>
          <a:prstGeom prst="wedgeRoundRectCallout">
            <a:avLst>
              <a:gd name="adj1" fmla="val 28204"/>
              <a:gd name="adj2" fmla="val 68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331604" y="3621466"/>
            <a:ext cx="1145692" cy="477301"/>
          </a:xfrm>
          <a:prstGeom prst="wedgeRoundRectCallout">
            <a:avLst>
              <a:gd name="adj1" fmla="val 38798"/>
              <a:gd name="adj2" fmla="val -7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7009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 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</a:pPr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- Action&lt;T&gt;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4762" y="1873700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4762" y="3632563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= 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=&gt; 						  			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4762" y="5399995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print("pesho"); 	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//pesho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print(5.ToString());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//5</a:t>
            </a:r>
          </a:p>
        </p:txBody>
      </p:sp>
    </p:spTree>
    <p:extLst>
      <p:ext uri="{BB962C8B-B14F-4D97-AF65-F5344CB8AC3E}">
        <p14:creationId xmlns:p14="http://schemas.microsoft.com/office/powerpoint/2010/main" val="4040142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DF92F-840F-4EB6-8905-732AE8EF6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Expression trees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represent code in a tree-like data structure, </a:t>
            </a:r>
            <a:br>
              <a:rPr lang="en-US" dirty="0"/>
            </a:br>
            <a:r>
              <a:rPr lang="en-US" dirty="0"/>
              <a:t>where each node is an expression, for example, a method call </a:t>
            </a:r>
            <a:br>
              <a:rPr lang="en-US" dirty="0"/>
            </a:br>
            <a:r>
              <a:rPr lang="en-US" dirty="0"/>
              <a:t>or a binary operation such as </a:t>
            </a:r>
            <a:r>
              <a:rPr lang="en-US" b="1" dirty="0">
                <a:solidFill>
                  <a:schemeClr val="bg1"/>
                </a:solidFill>
              </a:rPr>
              <a:t>x &lt; y</a:t>
            </a:r>
          </a:p>
          <a:p>
            <a:pPr>
              <a:buClr>
                <a:schemeClr val="tx1"/>
              </a:buClr>
            </a:pPr>
            <a:r>
              <a:rPr lang="en-US" dirty="0"/>
              <a:t>The C# compiler can generate expression trees only from </a:t>
            </a:r>
            <a:br>
              <a:rPr lang="en-US" dirty="0"/>
            </a:br>
            <a:r>
              <a:rPr lang="en-US" dirty="0"/>
              <a:t>expression lambdas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90DD7B-1DD1-4F2C-9837-770F7618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Expression Trees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A1359-24CD-4A66-AC69-F141BE7C19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2CD21C-748D-4009-885E-F2D4D061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" y="4191000"/>
            <a:ext cx="10591800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Expression&lt;Func&lt;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&gt;&gt; lambda = num =&gt; num &lt; 5;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9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numbers from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Use your </a:t>
            </a:r>
            <a:r>
              <a:rPr lang="en-US" b="1" dirty="0">
                <a:solidFill>
                  <a:schemeClr val="bg1"/>
                </a:solidFill>
              </a:rPr>
              <a:t>own function to parse</a:t>
            </a:r>
            <a:r>
              <a:rPr lang="en-US" dirty="0"/>
              <a:t> each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the count of numbers</a:t>
            </a:r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the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932382" y="3505200"/>
            <a:ext cx="98143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3797588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1A824-6C39-46DF-98BF-9257E5C8D90C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7130693" y="393158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049" y="4886619"/>
            <a:ext cx="94876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279" y="5179007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7163360" y="5313005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15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sz="3800" dirty="0"/>
              <a:t> Functional Programming Paradigms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sz="3800" dirty="0"/>
              <a:t> Lambda Expressions</a:t>
            </a:r>
          </a:p>
          <a:p>
            <a:pPr marL="444500" indent="-444500" defTabSz="895350">
              <a:lnSpc>
                <a:spcPct val="100000"/>
              </a:lnSpc>
              <a:buClr>
                <a:schemeClr val="tx1"/>
              </a:buClr>
              <a:buFontTx/>
              <a:buAutoNum type="arabicPeriod"/>
              <a:tabLst/>
            </a:pPr>
            <a:r>
              <a:rPr lang="en-US" sz="3800" dirty="0">
                <a:latin typeface="+mj-lt"/>
              </a:rPr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sz="3800" dirty="0"/>
              <a:t>, </a:t>
            </a:r>
            <a:r>
              <a:rPr lang="en-US" sz="3800" b="1" noProof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800" dirty="0"/>
              <a:t> Passing Functions to Methods</a:t>
            </a:r>
            <a:endParaRPr lang="bg-BG" sz="38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1516748"/>
            <a:ext cx="9858388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string input = Console.ReadLine();</a:t>
            </a:r>
          </a:p>
          <a:p>
            <a:r>
              <a:rPr lang="en-US" sz="2800" dirty="0">
                <a:solidFill>
                  <a:schemeClr val="bg1"/>
                </a:solidFill>
              </a:rPr>
              <a:t>Func&lt;string, int&gt;</a:t>
            </a:r>
            <a:r>
              <a:rPr lang="en-US" sz="2800" dirty="0">
                <a:solidFill>
                  <a:schemeClr val="tx1"/>
                </a:solidFill>
              </a:rPr>
              <a:t> parser = 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int[] numbers = input.Split(new string[] {", "},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StringSplitOptions.RemoveEmptyEntries)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.Select(</a:t>
            </a:r>
            <a:r>
              <a:rPr lang="en-US" sz="2800" dirty="0">
                <a:solidFill>
                  <a:schemeClr val="bg1"/>
                </a:solidFill>
              </a:rPr>
              <a:t>parser</a:t>
            </a:r>
            <a:r>
              <a:rPr lang="en-US" sz="2800" dirty="0">
                <a:solidFill>
                  <a:schemeClr val="tx1"/>
                </a:solidFill>
              </a:rPr>
              <a:t>).ToArray();</a:t>
            </a:r>
            <a:endParaRPr lang="bg-BG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Console.WriteLine(numbers.Length);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DDEBD-6D1F-4F94-8632-227168702480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text from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Filter only words that </a:t>
            </a:r>
            <a:r>
              <a:rPr lang="en-US" b="1" dirty="0">
                <a:solidFill>
                  <a:schemeClr val="bg1"/>
                </a:solidFill>
              </a:rPr>
              <a:t>start with a capital letter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Predicate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each uppercase word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07224" y="3810745"/>
            <a:ext cx="5601511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89812" y="3733800"/>
            <a:ext cx="20574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336" y="4131611"/>
            <a:ext cx="523875" cy="43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2" y="5220133"/>
            <a:ext cx="423109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8404" y="5211634"/>
            <a:ext cx="2057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917" y="5325556"/>
            <a:ext cx="523875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E572C3-D51B-457A-AF35-65788B5D487B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50937" y="1295400"/>
            <a:ext cx="988694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Func</a:t>
            </a:r>
            <a:r>
              <a:rPr lang="en-US" dirty="0">
                <a:solidFill>
                  <a:schemeClr val="bg1"/>
                </a:solidFill>
              </a:rPr>
              <a:t>&lt;string, bool&gt;</a:t>
            </a:r>
            <a:r>
              <a:rPr lang="en-US" dirty="0">
                <a:solidFill>
                  <a:schemeClr val="tx1"/>
                </a:solidFill>
              </a:rPr>
              <a:t> checker = </a:t>
            </a:r>
            <a:r>
              <a:rPr lang="en-US" dirty="0">
                <a:solidFill>
                  <a:schemeClr val="bg1"/>
                </a:solidFill>
              </a:rPr>
              <a:t>n =&gt; n[0] == </a:t>
            </a:r>
            <a:r>
              <a:rPr lang="en-US" dirty="0" err="1">
                <a:solidFill>
                  <a:schemeClr val="bg1"/>
                </a:solidFill>
              </a:rPr>
              <a:t>n.ToUpper</a:t>
            </a:r>
            <a:r>
              <a:rPr lang="en-US" dirty="0">
                <a:solidFill>
                  <a:schemeClr val="bg1"/>
                </a:solidFill>
              </a:rPr>
              <a:t>()[0]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words = 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().Split(new string[] {" "},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</a:t>
            </a:r>
            <a:r>
              <a:rPr lang="en-US" dirty="0" err="1">
                <a:solidFill>
                  <a:schemeClr val="tx1"/>
                </a:solidFill>
              </a:rPr>
              <a:t>StringSplitOptions.RemoveEmptyEntries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.Where(</a:t>
            </a:r>
            <a:r>
              <a:rPr lang="en-US" dirty="0">
                <a:solidFill>
                  <a:schemeClr val="bg1"/>
                </a:solidFill>
              </a:rPr>
              <a:t>checker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.</a:t>
            </a:r>
            <a:r>
              <a:rPr lang="en-US" dirty="0" err="1">
                <a:solidFill>
                  <a:schemeClr val="tx1"/>
                </a:solidFill>
              </a:rPr>
              <a:t>ToArray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foreach (string word in words)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(word);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667EB-38AF-4B51-A7A5-7AA725C7BF77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from</a:t>
            </a:r>
            <a:r>
              <a:rPr lang="bg-BG" dirty="0"/>
              <a:t> </a:t>
            </a:r>
            <a:r>
              <a:rPr lang="en-GB" dirty="0"/>
              <a:t>the </a:t>
            </a:r>
            <a:r>
              <a:rPr lang="en-US" dirty="0"/>
              <a:t>console </a:t>
            </a:r>
            <a:r>
              <a:rPr lang="en-US" b="1" dirty="0">
                <a:solidFill>
                  <a:schemeClr val="bg1"/>
                </a:solidFill>
              </a:rPr>
              <a:t>prices of items</a:t>
            </a:r>
          </a:p>
          <a:p>
            <a:pPr>
              <a:lnSpc>
                <a:spcPct val="100000"/>
              </a:lnSpc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VAT</a:t>
            </a:r>
            <a:r>
              <a:rPr lang="en-US" dirty="0"/>
              <a:t> of 20% to all of them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UnaryOperator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2812" y="4114800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049280" y="3329969"/>
            <a:ext cx="10668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10" y="4189446"/>
            <a:ext cx="52387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629B6D-BA9F-4D5A-B7C6-047245DCA62D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https://judge.softuni.bg/Contests/597/Functional-Programming-Lab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8345" y="4141149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813" y="3356318"/>
            <a:ext cx="10668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743" y="4215795"/>
            <a:ext cx="5238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6212" y="1328413"/>
            <a:ext cx="92964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double[] prices = </a:t>
            </a:r>
            <a:r>
              <a:rPr lang="en-US" sz="2800" dirty="0" err="1">
                <a:solidFill>
                  <a:schemeClr val="tx1"/>
                </a:solidFill>
              </a:rPr>
              <a:t>Console.ReadLine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.Split(new string[] { ", " },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StringSplitOptions.RemoveEmptyEntries)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.Select(</a:t>
            </a:r>
            <a:r>
              <a:rPr lang="en-US" sz="2800" dirty="0">
                <a:solidFill>
                  <a:schemeClr val="bg1"/>
                </a:solidFill>
              </a:rPr>
              <a:t>double.Parse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.Select(</a:t>
            </a:r>
            <a:r>
              <a:rPr lang="en-US" sz="2800" dirty="0">
                <a:solidFill>
                  <a:schemeClr val="bg1"/>
                </a:solidFill>
              </a:rPr>
              <a:t>n =&gt; n * 1.2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.</a:t>
            </a:r>
            <a:r>
              <a:rPr lang="en-US" sz="2800" dirty="0" err="1">
                <a:solidFill>
                  <a:schemeClr val="tx1"/>
                </a:solidFill>
              </a:rPr>
              <a:t>ToArray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foreach (</a:t>
            </a:r>
            <a:r>
              <a:rPr lang="en-US" sz="2800" dirty="0" err="1">
                <a:solidFill>
                  <a:schemeClr val="tx1"/>
                </a:solidFill>
              </a:rPr>
              <a:t>var</a:t>
            </a:r>
            <a:r>
              <a:rPr lang="en-US" sz="2800" dirty="0">
                <a:solidFill>
                  <a:schemeClr val="tx1"/>
                </a:solidFill>
              </a:rPr>
              <a:t> price in prices)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sz="2800" dirty="0" err="1">
                <a:solidFill>
                  <a:schemeClr val="tx1"/>
                </a:solidFill>
              </a:rPr>
              <a:t>Console.WriteLine</a:t>
            </a:r>
            <a:r>
              <a:rPr lang="en-US" sz="2800" dirty="0">
                <a:solidFill>
                  <a:schemeClr val="tx1"/>
                </a:solidFill>
              </a:rPr>
              <a:t>($"{price:f2}")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143C5-6E02-4D0E-96C3-5509E91B539E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879434"/>
            <a:ext cx="10126689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4267200"/>
            <a:ext cx="8382000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//25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75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from console </a:t>
            </a:r>
            <a:r>
              <a:rPr lang="en-US" b="1" dirty="0">
                <a:solidFill>
                  <a:schemeClr val="bg1"/>
                </a:solidFill>
              </a:rPr>
              <a:t>n people</a:t>
            </a:r>
            <a:r>
              <a:rPr lang="en-US" dirty="0"/>
              <a:t> with their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</a:p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and age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</a:p>
          <a:p>
            <a:pPr>
              <a:lnSpc>
                <a:spcPct val="100000"/>
              </a:lnSpc>
            </a:pPr>
            <a:r>
              <a:rPr lang="en-US" dirty="0"/>
              <a:t>Read format type for output and filter the people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by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600262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9379" y="3167568"/>
            <a:ext cx="18288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Ico, 31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883033" y="4090897"/>
            <a:ext cx="19467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 - 20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 - 29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Ico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3112006" y="448195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C95EE-A118-4DC5-A294-7A5AF65F6023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458" y="3167568"/>
            <a:ext cx="18288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Gosho,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8280" y="4256959"/>
            <a:ext cx="11236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Gosho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8857669" y="448195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12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1194780"/>
            <a:ext cx="10440988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accent2"/>
                </a:solidFill>
              </a:rPr>
              <a:t>//TODO: </a:t>
            </a:r>
            <a:r>
              <a:rPr lang="en-US" sz="2600" i="1" dirty="0">
                <a:solidFill>
                  <a:schemeClr val="accent2"/>
                </a:solidFill>
              </a:rPr>
              <a:t>Read data from console</a:t>
            </a:r>
            <a:endParaRPr lang="bg-BG" sz="2600" i="1" dirty="0">
              <a:solidFill>
                <a:schemeClr val="accent2"/>
              </a:solidFill>
            </a:endParaRPr>
          </a:p>
          <a:p>
            <a:r>
              <a:rPr lang="en-US" sz="2600" dirty="0" err="1">
                <a:solidFill>
                  <a:schemeClr val="bg1"/>
                </a:solidFill>
              </a:rPr>
              <a:t>Func</a:t>
            </a:r>
            <a:r>
              <a:rPr lang="en-US" sz="2600" dirty="0">
                <a:solidFill>
                  <a:schemeClr val="bg1"/>
                </a:solidFill>
              </a:rPr>
              <a:t>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, bool&gt;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tester = </a:t>
            </a:r>
            <a:r>
              <a:rPr lang="en-US" sz="2600" dirty="0" err="1">
                <a:solidFill>
                  <a:schemeClr val="tx1"/>
                </a:solidFill>
              </a:rPr>
              <a:t>CreateTester</a:t>
            </a:r>
            <a:r>
              <a:rPr lang="en-US" sz="2600" dirty="0">
                <a:solidFill>
                  <a:schemeClr val="tx1"/>
                </a:solidFill>
              </a:rPr>
              <a:t>(condition, age);</a:t>
            </a:r>
          </a:p>
          <a:p>
            <a:r>
              <a:rPr lang="en-US" sz="2600" dirty="0">
                <a:solidFill>
                  <a:schemeClr val="bg1"/>
                </a:solidFill>
              </a:rPr>
              <a:t>Action&lt;</a:t>
            </a:r>
            <a:r>
              <a:rPr lang="en-US" sz="2600" dirty="0" err="1">
                <a:solidFill>
                  <a:schemeClr val="bg1"/>
                </a:solidFill>
              </a:rPr>
              <a:t>KeyValuePair</a:t>
            </a:r>
            <a:r>
              <a:rPr lang="en-US" sz="2600" dirty="0">
                <a:solidFill>
                  <a:schemeClr val="bg1"/>
                </a:solidFill>
              </a:rPr>
              <a:t>&lt;string, 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&gt;&gt;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printer = 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                                  </a:t>
            </a:r>
            <a:r>
              <a:rPr lang="en-US" sz="2600" dirty="0" err="1">
                <a:solidFill>
                  <a:schemeClr val="tx1"/>
                </a:solidFill>
              </a:rPr>
              <a:t>CreatePrinter</a:t>
            </a:r>
            <a:r>
              <a:rPr lang="en-US" sz="2600" dirty="0">
                <a:solidFill>
                  <a:schemeClr val="tx1"/>
                </a:solidFill>
              </a:rPr>
              <a:t>(format);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PrintFilteredStudent</a:t>
            </a:r>
            <a:r>
              <a:rPr lang="en-US" sz="2600" dirty="0">
                <a:solidFill>
                  <a:schemeClr val="tx1"/>
                </a:solidFill>
              </a:rPr>
              <a:t>(people, tester, printer);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35D21-0C6B-409B-AF84-CDE2980DCB37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0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6406" y="1194780"/>
            <a:ext cx="11201400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Func&lt;int, bool&gt; </a:t>
            </a:r>
            <a:r>
              <a:rPr lang="en-US" sz="2600" dirty="0">
                <a:solidFill>
                  <a:schemeClr val="tx1"/>
                </a:solidFill>
              </a:rPr>
              <a:t>CreateTester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				     </a:t>
            </a:r>
            <a:r>
              <a:rPr lang="en-US" sz="2600" dirty="0">
                <a:solidFill>
                  <a:schemeClr val="tx1"/>
                </a:solidFill>
              </a:rPr>
              <a:t>(string condition, int age)</a:t>
            </a:r>
          </a:p>
          <a:p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(condition)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"younger":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&lt; age;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"older":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&gt;= age;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CABF0-FB69-4439-B8EC-22976FCE4F12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6406" y="1194780"/>
            <a:ext cx="11201400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dirty="0"/>
              <a:t> </a:t>
            </a:r>
            <a:endParaRPr lang="bg-BG" sz="2600" dirty="0"/>
          </a:p>
          <a:p>
            <a:r>
              <a:rPr lang="bg-BG" sz="2600" dirty="0"/>
              <a:t>                                </a:t>
            </a:r>
            <a:r>
              <a:rPr lang="en-US" sz="2600" dirty="0">
                <a:solidFill>
                  <a:schemeClr val="tx1"/>
                </a:solidFill>
              </a:rPr>
              <a:t>CreatePrinter(string format)</a:t>
            </a:r>
          </a:p>
          <a:p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(format)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    </a:t>
            </a:r>
            <a:r>
              <a:rPr lang="en-US" sz="2600" dirty="0">
                <a:solidFill>
                  <a:schemeClr val="tx1"/>
                </a:solidFill>
              </a:rPr>
              <a:t>case "name":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</a:p>
          <a:p>
            <a:r>
              <a:rPr lang="bg-BG" sz="2600" dirty="0">
                <a:solidFill>
                  <a:schemeClr val="tx1"/>
                </a:solidFill>
              </a:rPr>
              <a:t>      </a:t>
            </a:r>
            <a:r>
              <a:rPr lang="en-US" sz="2600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/>
              <a:t>    </a:t>
            </a:r>
            <a:r>
              <a:rPr lang="bg-BG" sz="2600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TODO: </a:t>
            </a:r>
            <a:r>
              <a:rPr lang="en-US" sz="2600" i="1" dirty="0">
                <a:solidFill>
                  <a:schemeClr val="accent2"/>
                </a:solidFill>
              </a:rPr>
              <a:t>complete the other cases</a:t>
            </a:r>
            <a:endParaRPr lang="bg-BG" sz="2600" i="1" dirty="0">
              <a:solidFill>
                <a:schemeClr val="accent2"/>
              </a:solidFill>
            </a:endParaRP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511DE-1DA2-45E2-9C34-7FA7FA7AC2DE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2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Lambda expressions are </a:t>
            </a:r>
            <a:r>
              <a:rPr lang="en-US" sz="3200" b="1" dirty="0">
                <a:solidFill>
                  <a:schemeClr val="bg1"/>
                </a:solidFill>
              </a:rPr>
              <a:t>anonymous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>
                <a:solidFill>
                  <a:schemeClr val="bg2"/>
                </a:solidFill>
              </a:rPr>
              <a:t> used with delegates</a:t>
            </a:r>
            <a:endParaRPr lang="en-US" sz="3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Func&lt;T, TResult&gt;</a:t>
            </a:r>
            <a:r>
              <a:rPr lang="en-US" sz="3200" dirty="0">
                <a:solidFill>
                  <a:schemeClr val="bg2"/>
                </a:solidFill>
              </a:rPr>
              <a:t> is a function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that returns TResult type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 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Functions can be submitted as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parameters </a:t>
            </a:r>
          </a:p>
        </p:txBody>
      </p:sp>
    </p:spTree>
    <p:extLst>
      <p:ext uri="{BB962C8B-B14F-4D97-AF65-F5344CB8AC3E}">
        <p14:creationId xmlns:p14="http://schemas.microsoft.com/office/powerpoint/2010/main" val="202141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28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Paradigms, Concepts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525303-2DAA-45AB-AF5B-FF7C242324C5}"/>
              </a:ext>
            </a:extLst>
          </p:cNvPr>
          <p:cNvSpPr/>
          <p:nvPr/>
        </p:nvSpPr>
        <p:spPr>
          <a:xfrm>
            <a:off x="4764561" y="1524000"/>
            <a:ext cx="265970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0"/>
                <a:solidFill>
                  <a:schemeClr val="bg2"/>
                </a:solidFill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124734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function is a special </a:t>
            </a:r>
            <a:br>
              <a:rPr lang="en-US" dirty="0"/>
            </a:br>
            <a:r>
              <a:rPr lang="en-US" dirty="0"/>
              <a:t>relationship where </a:t>
            </a:r>
            <a:r>
              <a:rPr lang="en-US" b="1" dirty="0">
                <a:solidFill>
                  <a:schemeClr val="bg1"/>
                </a:solidFill>
              </a:rPr>
              <a:t>each input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has a single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79327" y="1828800"/>
            <a:ext cx="29899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</a:rPr>
              <a:t>f(x) = x2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69940" y="2338285"/>
            <a:ext cx="1324777" cy="582182"/>
          </a:xfrm>
          <a:prstGeom prst="wedgeRoundRectCallout">
            <a:avLst>
              <a:gd name="adj1" fmla="val 65210"/>
              <a:gd name="adj2" fmla="val -299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227981"/>
              </p:ext>
            </p:extLst>
          </p:nvPr>
        </p:nvGraphicFramePr>
        <p:xfrm>
          <a:off x="8355593" y="1592341"/>
          <a:ext cx="2207305" cy="3908110"/>
        </p:xfrm>
        <a:graphic>
          <a:graphicData uri="http://schemas.openxmlformats.org/drawingml/2006/table">
            <a:tbl>
              <a:tblPr/>
              <a:tblGrid>
                <a:gridCol w="65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3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6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910210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197563"/>
                  </a:ext>
                </a:extLst>
              </a:tr>
              <a:tr h="672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870235"/>
                  </a:ext>
                </a:extLst>
              </a:tr>
            </a:tbl>
          </a:graphicData>
        </a:graphic>
      </p:graphicFrame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949510" y="2964214"/>
            <a:ext cx="1324777" cy="582182"/>
          </a:xfrm>
          <a:prstGeom prst="wedgeRoundRectCallout">
            <a:avLst>
              <a:gd name="adj1" fmla="val -7511"/>
              <a:gd name="adj2" fmla="val -8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988581" y="2964214"/>
            <a:ext cx="1324777" cy="582182"/>
          </a:xfrm>
          <a:prstGeom prst="wedgeRoundRectCallout">
            <a:avLst>
              <a:gd name="adj1" fmla="val -33395"/>
              <a:gd name="adj2" fmla="val -83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388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21143"/>
            <a:ext cx="10012498" cy="527605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Functional programming is</a:t>
            </a:r>
            <a:r>
              <a:rPr lang="bg-BG" dirty="0"/>
              <a:t> </a:t>
            </a:r>
            <a:r>
              <a:rPr lang="en-US" dirty="0"/>
              <a:t>a declarative type of </a:t>
            </a:r>
            <a:br>
              <a:rPr lang="en-US" dirty="0"/>
            </a:br>
            <a:r>
              <a:rPr lang="en-US" dirty="0"/>
              <a:t>programming style</a:t>
            </a:r>
            <a:endParaRPr lang="bg-BG" dirty="0"/>
          </a:p>
          <a:p>
            <a:r>
              <a:rPr lang="en-US" dirty="0"/>
              <a:t>Its main focus is on "what to solve" in contrast to an </a:t>
            </a:r>
            <a:br>
              <a:rPr lang="en-US" dirty="0"/>
            </a:br>
            <a:r>
              <a:rPr lang="en-US" dirty="0"/>
              <a:t>imperative style where the main focus is how to </a:t>
            </a:r>
            <a:br>
              <a:rPr lang="en-US" dirty="0"/>
            </a:br>
            <a:r>
              <a:rPr lang="en-US" dirty="0"/>
              <a:t>solve"</a:t>
            </a:r>
            <a:endParaRPr lang="bg-BG" dirty="0"/>
          </a:p>
          <a:p>
            <a:r>
              <a:rPr lang="en-US" dirty="0"/>
              <a:t>Functions are First-Class or Higher-Order</a:t>
            </a:r>
          </a:p>
          <a:p>
            <a:pPr lvl="1"/>
            <a:r>
              <a:rPr lang="en-US" dirty="0"/>
              <a:t>Higher-order functions are functions that can either </a:t>
            </a:r>
            <a:br>
              <a:rPr lang="en-US" dirty="0"/>
            </a:br>
            <a:r>
              <a:rPr lang="en-US" dirty="0"/>
              <a:t>take other functions as arguments or return them as results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A114-9D3F-4BBD-AB3C-A78DFC8D9F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74C9-02DB-465E-ABBE-C9A3C0543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1121143"/>
            <a:ext cx="10012498" cy="5276053"/>
          </a:xfrm>
        </p:spPr>
        <p:txBody>
          <a:bodyPr>
            <a:normAutofit/>
          </a:bodyPr>
          <a:lstStyle/>
          <a:p>
            <a:r>
              <a:rPr lang="en-US" sz="3600" dirty="0"/>
              <a:t>Treats computation as the evaluation of </a:t>
            </a:r>
            <a:br>
              <a:rPr lang="en-US" sz="3600" dirty="0"/>
            </a:br>
            <a:r>
              <a:rPr lang="en-US" sz="3600" dirty="0"/>
              <a:t>mathematical functions avoiding state and </a:t>
            </a:r>
            <a:br>
              <a:rPr lang="en-US" sz="3600" dirty="0"/>
            </a:br>
            <a:r>
              <a:rPr lang="en-US" sz="3600" dirty="0"/>
              <a:t>mutable data</a:t>
            </a:r>
          </a:p>
          <a:p>
            <a:r>
              <a:rPr lang="en-US" sz="3600" dirty="0"/>
              <a:t>There can't be any information accessed beside </a:t>
            </a:r>
            <a:br>
              <a:rPr lang="en-US" sz="3600" dirty="0"/>
            </a:br>
            <a:r>
              <a:rPr lang="en-US" sz="3600" dirty="0"/>
              <a:t>the input variables</a:t>
            </a:r>
          </a:p>
          <a:p>
            <a:r>
              <a:rPr lang="en-US" sz="3600" dirty="0"/>
              <a:t>The output value of a function depends only on </a:t>
            </a:r>
            <a:br>
              <a:rPr lang="en-US" sz="3600" dirty="0"/>
            </a:br>
            <a:r>
              <a:rPr lang="en-US" sz="3600" dirty="0"/>
              <a:t>the arguments that are passed to the function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F9B9-968A-4F6A-8076-44F0A6E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 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A114-9D3F-4BBD-AB3C-A78DFC8D9F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Implicit / Explicit lambda Expressions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914400"/>
            <a:ext cx="1981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9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2" y="1121144"/>
            <a:ext cx="10049240" cy="52760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lambda expression is an anonymous function containing expressions and statements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dirty="0"/>
              <a:t>Lambda syntax</a:t>
            </a:r>
            <a:endParaRPr lang="bg-BG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</a:p>
          <a:p>
            <a:pPr marL="1218072" lvl="2" indent="0">
              <a:lnSpc>
                <a:spcPct val="100000"/>
              </a:lnSpc>
              <a:buNone/>
            </a:pPr>
            <a:r>
              <a:rPr lang="en-US" sz="3200" dirty="0"/>
              <a:t>Read as "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Parameters can be enclosed in parentheses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body holds the expression or statement  </a:t>
            </a:r>
            <a:br>
              <a:rPr lang="bg-BG" dirty="0"/>
            </a:br>
            <a:r>
              <a:rPr lang="en-US" dirty="0"/>
              <a:t>and can be</a:t>
            </a:r>
            <a:r>
              <a:rPr lang="bg-BG" dirty="0"/>
              <a:t> </a:t>
            </a:r>
            <a:r>
              <a:rPr lang="en-US" dirty="0"/>
              <a:t>enclosed in braces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817812" y="2743200"/>
            <a:ext cx="4038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(parameters) =&gt; {body}</a:t>
            </a:r>
          </a:p>
        </p:txBody>
      </p:sp>
    </p:spTree>
    <p:extLst>
      <p:ext uri="{BB962C8B-B14F-4D97-AF65-F5344CB8AC3E}">
        <p14:creationId xmlns:p14="http://schemas.microsoft.com/office/powerpoint/2010/main" val="190849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11939</TotalTime>
  <Words>1706</Words>
  <Application>Microsoft Office PowerPoint</Application>
  <PresentationFormat>Custom</PresentationFormat>
  <Paragraphs>350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Functional Programming</vt:lpstr>
      <vt:lpstr>Table of Contents</vt:lpstr>
      <vt:lpstr>Have a Question?</vt:lpstr>
      <vt:lpstr>PowerPoint Presentation</vt:lpstr>
      <vt:lpstr>What is Function?</vt:lpstr>
      <vt:lpstr>Functional Programming </vt:lpstr>
      <vt:lpstr>Functional Programming </vt:lpstr>
      <vt:lpstr>PowerPoint Presentation</vt:lpstr>
      <vt:lpstr>Lambda Expressions</vt:lpstr>
      <vt:lpstr>Lambda Expressions (2)</vt:lpstr>
      <vt:lpstr>Lambda Expressions (3)</vt:lpstr>
      <vt:lpstr>Problem: Sort Even Numbers </vt:lpstr>
      <vt:lpstr>Solution: Sort Even Numbers</vt:lpstr>
      <vt:lpstr>PowerPoint Presentation</vt:lpstr>
      <vt:lpstr>Delegates</vt:lpstr>
      <vt:lpstr>Generic Delegates - Func&lt;T, V&gt;</vt:lpstr>
      <vt:lpstr>Generic Delegates - Action&lt;T&gt;</vt:lpstr>
      <vt:lpstr>Expression Trees</vt:lpstr>
      <vt:lpstr>Problem: Sum Numbers </vt:lpstr>
      <vt:lpstr>Solution: Sum Numbers</vt:lpstr>
      <vt:lpstr>Problem: Count Uppercase Words</vt:lpstr>
      <vt:lpstr>Solution: Count Uppercase Words</vt:lpstr>
      <vt:lpstr>Problem: Add VAT</vt:lpstr>
      <vt:lpstr>Solution: Add VAT</vt:lpstr>
      <vt:lpstr>Passing Functions to Method</vt:lpstr>
      <vt:lpstr>Problem: Filter by Age</vt:lpstr>
      <vt:lpstr>Solution: Filter by Age</vt:lpstr>
      <vt:lpstr>Solution: Filter by Age (2)</vt:lpstr>
      <vt:lpstr>Solution: Filter by Age (3)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Functional Programming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Atanas Atanasov</cp:lastModifiedBy>
  <cp:revision>402</cp:revision>
  <dcterms:created xsi:type="dcterms:W3CDTF">2014-01-02T17:00:34Z</dcterms:created>
  <dcterms:modified xsi:type="dcterms:W3CDTF">2018-10-04T20:28:37Z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