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2"/>
  </p:notesMasterIdLst>
  <p:handoutMasterIdLst>
    <p:handoutMasterId r:id="rId33"/>
  </p:handoutMasterIdLst>
  <p:sldIdLst>
    <p:sldId id="402" r:id="rId3"/>
    <p:sldId id="493" r:id="rId4"/>
    <p:sldId id="508" r:id="rId5"/>
    <p:sldId id="467" r:id="rId6"/>
    <p:sldId id="468" r:id="rId7"/>
    <p:sldId id="469" r:id="rId8"/>
    <p:sldId id="548" r:id="rId9"/>
    <p:sldId id="563" r:id="rId10"/>
    <p:sldId id="473" r:id="rId11"/>
    <p:sldId id="474" r:id="rId12"/>
    <p:sldId id="550" r:id="rId13"/>
    <p:sldId id="551" r:id="rId14"/>
    <p:sldId id="552" r:id="rId15"/>
    <p:sldId id="553" r:id="rId16"/>
    <p:sldId id="554" r:id="rId17"/>
    <p:sldId id="555" r:id="rId18"/>
    <p:sldId id="565" r:id="rId19"/>
    <p:sldId id="569" r:id="rId20"/>
    <p:sldId id="559" r:id="rId21"/>
    <p:sldId id="560" r:id="rId22"/>
    <p:sldId id="566" r:id="rId23"/>
    <p:sldId id="567" r:id="rId24"/>
    <p:sldId id="571" r:id="rId25"/>
    <p:sldId id="349" r:id="rId26"/>
    <p:sldId id="543" r:id="rId27"/>
    <p:sldId id="492" r:id="rId28"/>
    <p:sldId id="570" r:id="rId29"/>
    <p:sldId id="546" r:id="rId30"/>
    <p:sldId id="547" r:id="rId3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Abstraction" id="{434EBAE8-1691-433D-9596-8AE3E67F67B5}">
          <p14:sldIdLst>
            <p14:sldId id="467"/>
            <p14:sldId id="468"/>
            <p14:sldId id="469"/>
            <p14:sldId id="548"/>
            <p14:sldId id="563"/>
          </p14:sldIdLst>
        </p14:section>
        <p14:section name="Interfaces" id="{6F66BED0-FBED-470B-BAD5-ACFC36FA0673}">
          <p14:sldIdLst>
            <p14:sldId id="473"/>
            <p14:sldId id="474"/>
            <p14:sldId id="550"/>
            <p14:sldId id="551"/>
            <p14:sldId id="552"/>
            <p14:sldId id="553"/>
            <p14:sldId id="554"/>
            <p14:sldId id="555"/>
            <p14:sldId id="565"/>
            <p14:sldId id="569"/>
            <p14:sldId id="559"/>
            <p14:sldId id="560"/>
            <p14:sldId id="566"/>
            <p14:sldId id="567"/>
            <p14:sldId id="571"/>
          </p14:sldIdLst>
        </p14:section>
        <p14:section name="Conclusion" id="{10E03AB1-9AA8-4E86-9A64-D741901E50A2}">
          <p14:sldIdLst>
            <p14:sldId id="349"/>
            <p14:sldId id="543"/>
            <p14:sldId id="492"/>
            <p14:sldId id="570"/>
            <p14:sldId id="546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71" d="100"/>
          <a:sy n="71" d="100"/>
        </p:scale>
        <p:origin x="330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90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19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80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483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67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21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00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40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408010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59408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39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61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92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97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06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46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3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705/Interfaces-and-Abstraction-La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705/Interfaces-and-Abstraction-La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705/Interfaces-and-Abstraction-La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705/Interfaces-and-Abstraction-La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705/Interfaces-and-Abstraction-La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705/Interfaces-and-Abstraction-La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705/Interfaces-and-Abstraction-La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705/Interfaces-and-Abstraction-La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oop-basic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5.png"/><Relationship Id="rId10" Type="http://schemas.openxmlformats.org/officeDocument/2006/relationships/image" Target="../media/image36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42.png"/><Relationship Id="rId27" Type="http://schemas.openxmlformats.org/officeDocument/2006/relationships/hyperlink" Target="http://smartit.bg/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46.jpe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0.gif"/><Relationship Id="rId5" Type="http://schemas.openxmlformats.org/officeDocument/2006/relationships/image" Target="../media/image47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49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Interfaces vs Abstract Classes</a:t>
            </a:r>
            <a:br>
              <a:rPr lang="fr-FR" dirty="0"/>
            </a:br>
            <a:r>
              <a:rPr lang="fr-FR" dirty="0"/>
              <a:t>Abstraction vs Encapsulation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 and Abstraction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658" y="2185796"/>
            <a:ext cx="40005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Internal addition by compiler</a:t>
            </a:r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44458" y="1815183"/>
            <a:ext cx="655410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IPrintable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810121" y="4514532"/>
            <a:ext cx="655410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IPrintable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abstract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0" name="Arrow: Down 4"/>
          <p:cNvSpPr/>
          <p:nvPr/>
        </p:nvSpPr>
        <p:spPr>
          <a:xfrm>
            <a:off x="3721505" y="3633731"/>
            <a:ext cx="4731335" cy="816690"/>
          </a:xfrm>
          <a:prstGeom prst="downArrow">
            <a:avLst>
              <a:gd name="adj1" fmla="val 42753"/>
              <a:gd name="adj2" fmla="val 100000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compiler</a:t>
            </a:r>
            <a:endParaRPr lang="bg-BG" sz="28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5900346" y="2456734"/>
            <a:ext cx="1415709" cy="516724"/>
          </a:xfrm>
          <a:prstGeom prst="wedgeRoundRectCallout">
            <a:avLst>
              <a:gd name="adj1" fmla="val -64897"/>
              <a:gd name="adj2" fmla="val -55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Keyword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7820033" y="2455205"/>
            <a:ext cx="1275780" cy="429457"/>
          </a:xfrm>
          <a:prstGeom prst="wedgeRoundRectCallout">
            <a:avLst>
              <a:gd name="adj1" fmla="val -56763"/>
              <a:gd name="adj2" fmla="val -55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Name 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Implementation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is provided in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427413" y="1981200"/>
            <a:ext cx="51816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IPrintable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084513" y="4365545"/>
            <a:ext cx="58674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Document : IPrintable { 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Print()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 Console.WriteLine("Hello"); }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C79D966C-494F-4DD4-BBB0-D4A1D83B6DCA}"/>
              </a:ext>
            </a:extLst>
          </p:cNvPr>
          <p:cNvSpPr/>
          <p:nvPr/>
        </p:nvSpPr>
        <p:spPr bwMode="auto">
          <a:xfrm>
            <a:off x="5865813" y="3761713"/>
            <a:ext cx="3048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9470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Inheritance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Relationship between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r>
              <a:rPr lang="en-US" dirty="0"/>
              <a:t>Multiple inheritance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799012" y="1905000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3337" y="2394985"/>
            <a:ext cx="191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implements</a:t>
            </a:r>
            <a:endParaRPr lang="bg-BG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642861" y="2384805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9066212" y="2389528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467340" y="3046066"/>
            <a:ext cx="2146218" cy="439968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Inteface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467340" y="1909210"/>
            <a:ext cx="2146218" cy="42326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Inteface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799012" y="3063085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125547" y="3063085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130684" y="1905000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Class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1903412" y="5707579"/>
            <a:ext cx="2146218" cy="457200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122612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Inteface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25503" y="4517124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Inteface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144437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Inteface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761412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Inteface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430743" y="5689013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Inteface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523412" y="5069075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3951634" y="5087818"/>
            <a:ext cx="191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implements</a:t>
            </a:r>
            <a:endParaRPr lang="bg-BG" sz="2800" dirty="0"/>
          </a:p>
        </p:txBody>
      </p:sp>
      <p:sp>
        <p:nvSpPr>
          <p:cNvPr id="7" name="Down Arrow 6"/>
          <p:cNvSpPr/>
          <p:nvPr/>
        </p:nvSpPr>
        <p:spPr bwMode="auto">
          <a:xfrm rot="10800000">
            <a:off x="1465231" y="2363824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0800000">
            <a:off x="8839625" y="2363823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Down Arrow 37"/>
          <p:cNvSpPr/>
          <p:nvPr/>
        </p:nvSpPr>
        <p:spPr bwMode="auto">
          <a:xfrm rot="7254787">
            <a:off x="7556109" y="4736110"/>
            <a:ext cx="45719" cy="12330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Down Arrow 39"/>
          <p:cNvSpPr/>
          <p:nvPr/>
        </p:nvSpPr>
        <p:spPr bwMode="auto">
          <a:xfrm rot="14388737">
            <a:off x="8911653" y="4678933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 bwMode="auto">
          <a:xfrm rot="7254787">
            <a:off x="2046109" y="4744143"/>
            <a:ext cx="45719" cy="12330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Down Arrow 49"/>
          <p:cNvSpPr/>
          <p:nvPr/>
        </p:nvSpPr>
        <p:spPr bwMode="auto">
          <a:xfrm rot="14388737">
            <a:off x="3401653" y="4686966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Down Arrow 53"/>
          <p:cNvSpPr/>
          <p:nvPr/>
        </p:nvSpPr>
        <p:spPr bwMode="auto">
          <a:xfrm rot="10800000">
            <a:off x="5090065" y="2360202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6" grpId="0"/>
      <p:bldP spid="28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  <p:bldP spid="7" grpId="0" animBg="1"/>
      <p:bldP spid="37" grpId="0" animBg="1"/>
      <p:bldP spid="38" grpId="0" animBg="1"/>
      <p:bldP spid="40" grpId="0" animBg="1"/>
      <p:bldP spid="41" grpId="0" animBg="1"/>
      <p:bldP spid="50" grpId="0" animBg="1"/>
      <p:bldP spid="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Shapes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Build a project that contains an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drawable objects</a:t>
            </a:r>
          </a:p>
          <a:p>
            <a:r>
              <a:rPr lang="en-US" dirty="0"/>
              <a:t>Implements two type of shapes: </a:t>
            </a:r>
            <a:r>
              <a:rPr lang="en-US" b="1" dirty="0">
                <a:solidFill>
                  <a:schemeClr val="bg1"/>
                </a:solidFill>
              </a:rPr>
              <a:t>Circle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Rectangle </a:t>
            </a:r>
          </a:p>
          <a:p>
            <a:r>
              <a:rPr lang="en-US" dirty="0"/>
              <a:t>Both classes have to print on the console </a:t>
            </a:r>
            <a:br>
              <a:rPr lang="en-US" dirty="0"/>
            </a:br>
            <a:r>
              <a:rPr lang="en-US" dirty="0"/>
              <a:t>their shape with "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"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56654" y="4120244"/>
            <a:ext cx="3598731" cy="1630467"/>
            <a:chOff x="-307258" y="1714897"/>
            <a:chExt cx="1971792" cy="1630467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714897"/>
              <a:ext cx="1970922" cy="10668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&lt;&lt;IDrawable&gt;&gt;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Circle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7258" y="2781697"/>
              <a:ext cx="1970922" cy="5636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anose="020B0609020204030204" pitchFamily="49" charset="0"/>
                </a:rPr>
                <a:t>+</a:t>
              </a:r>
              <a:r>
                <a:rPr lang="en-US" sz="2800" b="1" noProof="1">
                  <a:latin typeface="Consolas" panose="020B0609020204030204" pitchFamily="49" charset="0"/>
                </a:rPr>
                <a:t>Radius: int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91498" y="3739135"/>
            <a:ext cx="3429001" cy="2011576"/>
            <a:chOff x="-306388" y="1581920"/>
            <a:chExt cx="1878795" cy="2011576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1581920"/>
              <a:ext cx="1878795" cy="10668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&lt;&lt;IDrawable&gt;&gt;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Rectangle</a:t>
              </a: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-306388" y="2651771"/>
              <a:ext cx="1878795" cy="9417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-Width: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-Height: int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456612" y="4151620"/>
            <a:ext cx="3124200" cy="1523811"/>
            <a:chOff x="5561362" y="1464774"/>
            <a:chExt cx="3124200" cy="1523811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561362" y="1464774"/>
              <a:ext cx="3124200" cy="9450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&lt;&lt;interface&gt;&gt;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IDrawable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561362" y="2424918"/>
              <a:ext cx="3124200" cy="5636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+Draw()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F15B83F-64CD-4D09-B8A1-F0482ADCA5D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https://judge.softuni.bg/Contests/705/Interfaces-and-Abstraction-Lab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244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29120" y="1143000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 Draw()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29120" y="4595706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 class Circle </a:t>
            </a:r>
            <a:r>
              <a:rPr lang="bg-BG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IDrawable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fields and a constructor</a:t>
            </a:r>
            <a:endParaRPr lang="bg-BG" sz="2398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Draw()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29120" y="2869353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 class Rectangle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IDrawable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fields and a constructor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Draw() 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D4AB35-D6C8-49D1-BE21-199E5F6002C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https://judge.softuni.bg/Contests/705/Interfaces-and-Abstraction-Lab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111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- Rectangle Draw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7612" y="1154232"/>
            <a:ext cx="9569937" cy="5069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 void Draw() {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DrawLine(this.Width, '*', '*');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for (int i = 1; i &lt; this.Height - 1; ++i)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DrawLine(this.Width, '*', ' ');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DrawLine(this.Width, '*', '*');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private void DrawLine(int width, char end, char mid) {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Console.Write(end);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for (int i = 1; i &lt; width - 1; ++i)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Console.Write(mid);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Console.WriteLine(end);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1BEF4-DF80-4C79-91A9-46AEB07F649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https://judge.softuni.bg/Contests/705/Interfaces-and-Abstraction-Lab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875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- Circle Draw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0012" y="1201860"/>
            <a:ext cx="9457226" cy="5069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double rIn = this.Radius - 0.4;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double rOut = this.Radius + 0.4;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for (double y = this.Radius; y &gt;= -this.Radius; --y) {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for (double x = -this.Radius; x &lt; rOut; x += 0.5) {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double value = x * x + y * y;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if (value &gt;= rIn * rIn &amp;&amp; value &lt;= rOut * rOut) 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Console.Write(" ");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E391F-8AC4-4797-96E4-40B1112E948A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https://judge.softuni.bg/Contests/705/Interfaces-and-Abstraction-Lab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39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 vs Abstract Class 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000" dirty="0" smtClean="0"/>
              <a:t>Interface</a:t>
            </a:r>
          </a:p>
          <a:p>
            <a:pPr lvl="1">
              <a:buClr>
                <a:schemeClr val="tx1"/>
              </a:buClr>
            </a:pPr>
            <a:r>
              <a:rPr lang="en-US" sz="3000" dirty="0" smtClean="0"/>
              <a:t>A class may </a:t>
            </a:r>
            <a:r>
              <a:rPr lang="en-US" sz="3000" b="1" dirty="0" smtClean="0">
                <a:solidFill>
                  <a:schemeClr val="bg1"/>
                </a:solidFill>
              </a:rPr>
              <a:t>implement </a:t>
            </a:r>
            <a:br>
              <a:rPr lang="en-US" sz="3000" b="1" dirty="0" smtClean="0">
                <a:solidFill>
                  <a:schemeClr val="bg1"/>
                </a:solidFill>
              </a:rPr>
            </a:br>
            <a:r>
              <a:rPr lang="en-US" sz="3000" b="1" dirty="0" smtClean="0">
                <a:solidFill>
                  <a:schemeClr val="bg1"/>
                </a:solidFill>
              </a:rPr>
              <a:t>several interfaces</a:t>
            </a:r>
          </a:p>
          <a:p>
            <a:pPr lvl="1">
              <a:buClr>
                <a:schemeClr val="tx1"/>
              </a:buClr>
            </a:pPr>
            <a:r>
              <a:rPr lang="en-US" sz="3000" b="1" dirty="0" smtClean="0">
                <a:solidFill>
                  <a:schemeClr val="bg1"/>
                </a:solidFill>
              </a:rPr>
              <a:t>C</a:t>
            </a:r>
            <a:r>
              <a:rPr lang="en-US" sz="3000" b="1" dirty="0" smtClean="0">
                <a:solidFill>
                  <a:schemeClr val="bg1"/>
                </a:solidFill>
              </a:rPr>
              <a:t>annot have access </a:t>
            </a:r>
            <a:br>
              <a:rPr lang="en-US" sz="3000" b="1" dirty="0" smtClean="0">
                <a:solidFill>
                  <a:schemeClr val="bg1"/>
                </a:solidFill>
              </a:rPr>
            </a:br>
            <a:r>
              <a:rPr lang="en-US" sz="3000" b="1" dirty="0" smtClean="0">
                <a:solidFill>
                  <a:schemeClr val="bg1"/>
                </a:solidFill>
              </a:rPr>
              <a:t>modifiers</a:t>
            </a:r>
            <a:r>
              <a:rPr lang="en-US" sz="3000" dirty="0" smtClean="0"/>
              <a:t>,</a:t>
            </a:r>
            <a:r>
              <a:rPr lang="en-US" sz="3000" b="1" dirty="0" smtClean="0">
                <a:solidFill>
                  <a:schemeClr val="bg1"/>
                </a:solidFill>
              </a:rPr>
              <a:t> </a:t>
            </a:r>
            <a:r>
              <a:rPr lang="en-US" sz="3000" dirty="0" smtClean="0"/>
              <a:t>everything is </a:t>
            </a:r>
            <a:br>
              <a:rPr lang="en-US" sz="3000" dirty="0" smtClean="0"/>
            </a:br>
            <a:r>
              <a:rPr lang="en-US" sz="3000" dirty="0" smtClean="0"/>
              <a:t>assumed as public</a:t>
            </a:r>
          </a:p>
          <a:p>
            <a:pPr lvl="1">
              <a:buClr>
                <a:schemeClr val="tx1"/>
              </a:buClr>
            </a:pPr>
            <a:r>
              <a:rPr lang="en-US" sz="3000" b="1" dirty="0" smtClean="0">
                <a:solidFill>
                  <a:schemeClr val="bg1"/>
                </a:solidFill>
              </a:rPr>
              <a:t>C</a:t>
            </a:r>
            <a:r>
              <a:rPr lang="en-US" sz="3000" b="1" dirty="0" smtClean="0">
                <a:solidFill>
                  <a:schemeClr val="bg1"/>
                </a:solidFill>
              </a:rPr>
              <a:t>annot provide any </a:t>
            </a:r>
            <a:br>
              <a:rPr lang="en-US" sz="3000" b="1" dirty="0" smtClean="0">
                <a:solidFill>
                  <a:schemeClr val="bg1"/>
                </a:solidFill>
              </a:rPr>
            </a:br>
            <a:r>
              <a:rPr lang="en-US" sz="3000" b="1" dirty="0" smtClean="0">
                <a:solidFill>
                  <a:schemeClr val="bg1"/>
                </a:solidFill>
              </a:rPr>
              <a:t>code</a:t>
            </a:r>
            <a:r>
              <a:rPr lang="en-US" sz="3000" dirty="0" smtClean="0"/>
              <a:t>, just the signature</a:t>
            </a:r>
            <a:endParaRPr lang="en-GB" sz="3000" dirty="0" smtClean="0"/>
          </a:p>
          <a:p>
            <a:endParaRPr lang="en-GB" sz="3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271897"/>
            <a:ext cx="5424734" cy="4824103"/>
          </a:xfrm>
        </p:spPr>
        <p:txBody>
          <a:bodyPr>
            <a:normAutofit fontScale="92500" lnSpcReduction="20000"/>
          </a:bodyPr>
          <a:lstStyle/>
          <a:p>
            <a:pPr algn="just">
              <a:buClr>
                <a:schemeClr val="tx1"/>
              </a:buClr>
            </a:pPr>
            <a:r>
              <a:rPr lang="en-GB" dirty="0" smtClean="0"/>
              <a:t>Abstract Class (AC)</a:t>
            </a:r>
          </a:p>
          <a:p>
            <a:pPr lvl="1"/>
            <a:r>
              <a:rPr lang="en-US" dirty="0" smtClean="0"/>
              <a:t>May </a:t>
            </a:r>
            <a:r>
              <a:rPr lang="en-US" b="1" dirty="0" smtClean="0">
                <a:solidFill>
                  <a:schemeClr val="bg1"/>
                </a:solidFill>
              </a:rPr>
              <a:t>inherit only 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one abstract</a:t>
            </a:r>
            <a:r>
              <a:rPr lang="en-US" dirty="0" smtClean="0"/>
              <a:t> class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b="1" dirty="0" smtClean="0">
                <a:solidFill>
                  <a:schemeClr val="bg1"/>
                </a:solidFill>
              </a:rPr>
              <a:t>provide 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implementation</a:t>
            </a:r>
            <a:r>
              <a:rPr lang="en-US" dirty="0" smtClean="0"/>
              <a:t> and/or </a:t>
            </a:r>
            <a:br>
              <a:rPr lang="en-US" dirty="0" smtClean="0"/>
            </a:br>
            <a:r>
              <a:rPr lang="en-US" dirty="0" smtClean="0"/>
              <a:t>just the </a:t>
            </a:r>
            <a:r>
              <a:rPr lang="en-US" b="1" dirty="0" smtClean="0">
                <a:solidFill>
                  <a:schemeClr val="bg1"/>
                </a:solidFill>
              </a:rPr>
              <a:t>signature</a:t>
            </a:r>
            <a:r>
              <a:rPr lang="en-US" dirty="0" smtClean="0"/>
              <a:t> that </a:t>
            </a:r>
            <a:br>
              <a:rPr lang="en-US" dirty="0" smtClean="0"/>
            </a:br>
            <a:r>
              <a:rPr lang="en-US" dirty="0" smtClean="0"/>
              <a:t>have to be overridden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</a:t>
            </a:r>
            <a:r>
              <a:rPr lang="en-US" b="1" dirty="0" smtClean="0">
                <a:solidFill>
                  <a:schemeClr val="bg1"/>
                </a:solidFill>
              </a:rPr>
              <a:t>an contain access 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modifiers </a:t>
            </a:r>
            <a:r>
              <a:rPr lang="en-US" dirty="0" smtClean="0"/>
              <a:t>for the fields, </a:t>
            </a:r>
            <a:br>
              <a:rPr lang="en-US" dirty="0" smtClean="0"/>
            </a:br>
            <a:r>
              <a:rPr lang="en-US" dirty="0" smtClean="0"/>
              <a:t>functions, properties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C573E-4BF1-4F99-AB8E-B4BB7BA8EEF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9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8D6CBE-F76F-4D03-8820-48EF74DA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</a:t>
            </a:r>
            <a:r>
              <a:rPr lang="en-GB" dirty="0" smtClean="0"/>
              <a:t>(2)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20EF5-04AA-473B-AF59-433FDE7F0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Interface</a:t>
            </a:r>
          </a:p>
          <a:p>
            <a:pPr lvl="1"/>
            <a:r>
              <a:rPr lang="en-US" sz="3000" dirty="0"/>
              <a:t>F</a:t>
            </a:r>
            <a:r>
              <a:rPr lang="en-US" sz="3000" dirty="0" smtClean="0"/>
              <a:t>ields </a:t>
            </a:r>
            <a:r>
              <a:rPr lang="en-US" sz="3000" dirty="0"/>
              <a:t>and constants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can't be defined</a:t>
            </a:r>
          </a:p>
          <a:p>
            <a:pPr lvl="1"/>
            <a:r>
              <a:rPr lang="en-US" sz="3000" dirty="0"/>
              <a:t>If we add </a:t>
            </a:r>
            <a:r>
              <a:rPr lang="en-US" sz="3000" b="1" dirty="0" smtClean="0">
                <a:solidFill>
                  <a:schemeClr val="bg1"/>
                </a:solidFill>
              </a:rPr>
              <a:t>a</a:t>
            </a:r>
            <a:r>
              <a:rPr lang="en-US" sz="3000" dirty="0" smtClean="0"/>
              <a:t> </a:t>
            </a:r>
            <a:r>
              <a:rPr lang="en-US" sz="3000" b="1" dirty="0" smtClean="0">
                <a:solidFill>
                  <a:schemeClr val="bg1"/>
                </a:solidFill>
              </a:rPr>
              <a:t>new </a:t>
            </a:r>
            <a:r>
              <a:rPr lang="en-US" sz="3000" b="1" dirty="0">
                <a:solidFill>
                  <a:schemeClr val="bg1"/>
                </a:solidFill>
              </a:rPr>
              <a:t>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have to track down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all the implementations </a:t>
            </a:r>
            <a:r>
              <a:rPr lang="en-US" sz="3000" dirty="0"/>
              <a:t>of the interface and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define implementation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for the new method</a:t>
            </a:r>
            <a:endParaRPr lang="en-GB" sz="3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FBD9C4-8D33-4A8E-BACD-1C47DCCB6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000" dirty="0"/>
              <a:t>Abstract Class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F</a:t>
            </a:r>
            <a:r>
              <a:rPr lang="en-US" sz="3000" dirty="0" smtClean="0"/>
              <a:t>ields </a:t>
            </a:r>
            <a:r>
              <a:rPr lang="en-US" sz="3000" dirty="0"/>
              <a:t>and constants </a:t>
            </a:r>
            <a:r>
              <a:rPr lang="en-US" sz="3000" b="1" dirty="0">
                <a:solidFill>
                  <a:schemeClr val="bg1"/>
                </a:solidFill>
              </a:rPr>
              <a:t/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 be defined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If we add a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</a:t>
            </a:r>
            <a:r>
              <a:rPr lang="en-US" sz="3000" dirty="0"/>
              <a:t>have the option of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providing default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implementation </a:t>
            </a:r>
            <a:r>
              <a:rPr lang="en-US" sz="3000" dirty="0"/>
              <a:t>and </a:t>
            </a:r>
            <a:br>
              <a:rPr lang="en-US" sz="3000" dirty="0"/>
            </a:br>
            <a:r>
              <a:rPr lang="en-US" sz="3000" dirty="0"/>
              <a:t>therefore all the existing </a:t>
            </a:r>
            <a:br>
              <a:rPr lang="en-US" sz="3000" dirty="0"/>
            </a:br>
            <a:r>
              <a:rPr lang="en-US" sz="3000" dirty="0"/>
              <a:t>code might work properly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2A02F-F207-4762-8A66-6307D394A69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7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smtClean="0"/>
              <a:t>a hierarchy </a:t>
            </a:r>
            <a:r>
              <a:rPr lang="en-US" dirty="0"/>
              <a:t>of interfaces and classes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82941" y="1790678"/>
            <a:ext cx="3658600" cy="1156899"/>
            <a:chOff x="4683210" y="1333424"/>
            <a:chExt cx="3658600" cy="1156899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4683210" y="1333424"/>
              <a:ext cx="3658600" cy="609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&lt;&lt;IElectricCar&gt;&gt;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4683210" y="1943023"/>
              <a:ext cx="3658600" cy="5473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+Battery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75412" y="1790678"/>
            <a:ext cx="4608598" cy="2277881"/>
            <a:chOff x="5180012" y="1653737"/>
            <a:chExt cx="4608598" cy="2277881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5180012" y="1653737"/>
              <a:ext cx="4608598" cy="55783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&lt;&lt;ICar&gt;&gt;</a:t>
              </a: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5184286" y="2211134"/>
              <a:ext cx="4604324" cy="172048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+Model: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+Color: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+Start():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+Stop(): string</a:t>
              </a:r>
            </a:p>
          </p:txBody>
        </p:sp>
      </p:grp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6950411" y="5253774"/>
            <a:ext cx="36586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Seat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982941" y="5346892"/>
            <a:ext cx="36586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Tesla</a:t>
            </a:r>
          </a:p>
        </p:txBody>
      </p:sp>
      <p:sp>
        <p:nvSpPr>
          <p:cNvPr id="22" name="Down Arrow 21"/>
          <p:cNvSpPr/>
          <p:nvPr/>
        </p:nvSpPr>
        <p:spPr bwMode="auto">
          <a:xfrm>
            <a:off x="2747660" y="3061993"/>
            <a:ext cx="153370" cy="219313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3544589">
            <a:off x="5806976" y="3837522"/>
            <a:ext cx="190698" cy="179279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15B83F-64CD-4D09-B8A1-F0482ADCA5D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https://judge.softuni.bg/Contests/705/Interfaces-and-Abstraction-Lab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 bwMode="auto">
          <a:xfrm>
            <a:off x="8673495" y="4191471"/>
            <a:ext cx="212432" cy="93986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4330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2" grpId="0" animBg="1"/>
      <p:bldP spid="2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/>
          <a:lstStyle/>
          <a:p>
            <a:r>
              <a:rPr lang="fr-FR" sz="3600"/>
              <a:t>Abstraction</a:t>
            </a:r>
          </a:p>
          <a:p>
            <a:r>
              <a:rPr lang="fr-FR" sz="3600"/>
              <a:t>Abstraction vs Encapsulation</a:t>
            </a:r>
          </a:p>
          <a:p>
            <a:r>
              <a:rPr lang="fr-FR" sz="3600"/>
              <a:t>Interfaces</a:t>
            </a:r>
          </a:p>
          <a:p>
            <a:r>
              <a:rPr lang="fr-FR" sz="3600"/>
              <a:t>Interfaces vs Abstract Classes </a:t>
            </a:r>
            <a:endParaRPr lang="en-GB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465512" y="1219200"/>
            <a:ext cx="5257800" cy="50466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ICar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string Model { get;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string Color { get;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string Start();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string Stop();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IElectricCar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int Batteries { get;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5313F-8D8E-48CF-8812-17C116A1D6B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https://judge.softuni.bg/Contests/705/Interfaces-and-Abstraction-Lab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07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41412" y="1219200"/>
            <a:ext cx="9906000" cy="50466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 class Tesla :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IElectricCar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Batteries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Tesla(string model, string color, int batteries)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</a:t>
            </a:r>
            <a:r>
              <a:rPr lang="en-US" sz="2398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</a:t>
            </a:r>
            <a:r>
              <a:rPr lang="en-US" sz="2398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</a:t>
            </a:r>
            <a:r>
              <a:rPr lang="en-US" sz="2398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here</a:t>
            </a:r>
            <a:r>
              <a:rPr lang="en-US" sz="2398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5313F-8D8E-48CF-8812-17C116A1D6B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https://judge.softuni.bg/Contests/705/Interfaces-and-Abstraction-Lab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266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84412" y="1219200"/>
            <a:ext cx="7620000" cy="4600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 class Seat :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}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Tesla(string model, string color)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5313F-8D8E-48CF-8812-17C116A1D6B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https://judge.softuni.bg/Contests/705/Interfaces-and-Abstraction-Lab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50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Abstraction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How do we achieve abstraction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Interfaces 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https://softuni.bg/courses/csharp-oop-basics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3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28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8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Working with Abstraction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A76832-5AF3-477E-85D3-CA5B8F4D8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408" y="836984"/>
            <a:ext cx="5300007" cy="373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From the Latin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Preserving information </a:t>
            </a:r>
            <a:r>
              <a:rPr lang="en-US" dirty="0"/>
              <a:t>that is </a:t>
            </a:r>
            <a:r>
              <a:rPr lang="en-US" b="1" dirty="0">
                <a:solidFill>
                  <a:schemeClr val="bg1"/>
                </a:solidFill>
              </a:rPr>
              <a:t>relevant </a:t>
            </a:r>
            <a:r>
              <a:rPr lang="en-US" dirty="0"/>
              <a:t>in a given 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context, and </a:t>
            </a:r>
            <a:r>
              <a:rPr lang="en-US" b="1" dirty="0">
                <a:solidFill>
                  <a:schemeClr val="bg1"/>
                </a:solidFill>
              </a:rPr>
              <a:t>forgetting information </a:t>
            </a:r>
            <a:r>
              <a:rPr lang="en-US" dirty="0"/>
              <a:t>that 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in that context.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8" name="Rectangle: Rounded Corners 4"/>
          <p:cNvSpPr>
            <a:spLocks noChangeArrowheads="1"/>
          </p:cNvSpPr>
          <p:nvPr/>
        </p:nvSpPr>
        <p:spPr bwMode="auto">
          <a:xfrm>
            <a:off x="3946624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(away from)</a:t>
            </a:r>
          </a:p>
        </p:txBody>
      </p:sp>
      <p:sp>
        <p:nvSpPr>
          <p:cNvPr id="29" name="Rectangle: Rounded Corners 4"/>
          <p:cNvSpPr>
            <a:spLocks noChangeArrowheads="1"/>
          </p:cNvSpPr>
          <p:nvPr/>
        </p:nvSpPr>
        <p:spPr bwMode="auto">
          <a:xfrm>
            <a:off x="7755844" y="1905000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Trahere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(to draw)</a:t>
            </a:r>
          </a:p>
        </p:txBody>
      </p:sp>
      <p:sp>
        <p:nvSpPr>
          <p:cNvPr id="30" name="Rectangle: Rounded Corners 4"/>
          <p:cNvSpPr>
            <a:spLocks noChangeArrowheads="1"/>
          </p:cNvSpPr>
          <p:nvPr/>
        </p:nvSpPr>
        <p:spPr bwMode="auto">
          <a:xfrm>
            <a:off x="5857710" y="3155044"/>
            <a:ext cx="1943100" cy="76762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Abstraction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6816197" y="2439983"/>
            <a:ext cx="8146" cy="721014"/>
          </a:xfrm>
          <a:prstGeom prst="straightConnector1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12311" y="2436524"/>
            <a:ext cx="1843533" cy="0"/>
          </a:xfrm>
          <a:prstGeom prst="line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Abstraction </a:t>
            </a:r>
            <a:r>
              <a:rPr lang="en-US" dirty="0"/>
              <a:t>means ignoring </a:t>
            </a: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features, properties, or </a:t>
            </a:r>
            <a:br>
              <a:rPr lang="en-US" dirty="0"/>
            </a:br>
            <a:r>
              <a:rPr lang="en-US" dirty="0"/>
              <a:t>functions and emphasizing the</a:t>
            </a:r>
            <a:r>
              <a:rPr lang="en-US" b="1" dirty="0">
                <a:solidFill>
                  <a:schemeClr val="bg1"/>
                </a:solidFill>
              </a:rPr>
              <a:t> relevant </a:t>
            </a:r>
            <a:r>
              <a:rPr lang="en-US" b="1" dirty="0" smtClean="0">
                <a:solidFill>
                  <a:schemeClr val="bg1"/>
                </a:solidFill>
              </a:rPr>
              <a:t>ones … </a:t>
            </a: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... relevant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context </a:t>
            </a:r>
            <a:r>
              <a:rPr lang="en-US" dirty="0"/>
              <a:t>of the </a:t>
            </a:r>
            <a:r>
              <a:rPr lang="en-US" b="1" dirty="0">
                <a:solidFill>
                  <a:schemeClr val="bg1"/>
                </a:solidFill>
              </a:rPr>
              <a:t>project </a:t>
            </a:r>
            <a:r>
              <a:rPr lang="en-US" dirty="0"/>
              <a:t>we develop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Abstraction helps </a:t>
            </a:r>
            <a:r>
              <a:rPr lang="en-US" b="1" dirty="0">
                <a:solidFill>
                  <a:schemeClr val="bg1"/>
                </a:solidFill>
              </a:rPr>
              <a:t>managing </a:t>
            </a:r>
            <a:r>
              <a:rPr lang="en-US" dirty="0"/>
              <a:t>complexity</a:t>
            </a:r>
            <a:endParaRPr lang="bg-BG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Abstraction</a:t>
            </a:r>
            <a:r>
              <a:rPr lang="en-US" dirty="0"/>
              <a:t> lets you focus on </a:t>
            </a:r>
            <a:r>
              <a:rPr lang="en-US" b="1" dirty="0">
                <a:solidFill>
                  <a:schemeClr val="bg1"/>
                </a:solidFill>
              </a:rPr>
              <a:t>what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 does </a:t>
            </a:r>
            <a:r>
              <a:rPr lang="en-US" dirty="0"/>
              <a:t>instead of 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how it does 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5E589A-1771-431D-B488-D97C54543D2D}"/>
              </a:ext>
            </a:extLst>
          </p:cNvPr>
          <p:cNvGrpSpPr/>
          <p:nvPr/>
        </p:nvGrpSpPr>
        <p:grpSpPr>
          <a:xfrm>
            <a:off x="1522412" y="2209800"/>
            <a:ext cx="9144000" cy="1981200"/>
            <a:chOff x="1370012" y="2590800"/>
            <a:chExt cx="9144000" cy="1981200"/>
          </a:xfrm>
          <a:solidFill>
            <a:schemeClr val="tx2"/>
          </a:solidFill>
        </p:grpSpPr>
        <p:sp>
          <p:nvSpPr>
            <p:cNvPr id="9" name="Thought Bubble: Cloud 8">
              <a:extLst>
                <a:ext uri="{FF2B5EF4-FFF2-40B4-BE49-F238E27FC236}">
                  <a16:creationId xmlns:a16="http://schemas.microsoft.com/office/drawing/2014/main" id="{664925D4-E565-4699-9E7F-9E213DF67281}"/>
                </a:ext>
              </a:extLst>
            </p:cNvPr>
            <p:cNvSpPr/>
            <p:nvPr/>
          </p:nvSpPr>
          <p:spPr>
            <a:xfrm>
              <a:off x="3351212" y="3275076"/>
              <a:ext cx="7162800" cy="1068324"/>
            </a:xfrm>
            <a:prstGeom prst="cloudCallout">
              <a:avLst>
                <a:gd name="adj1" fmla="val -60621"/>
                <a:gd name="adj2" fmla="val -9656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2"/>
                  </a:solidFill>
                </a:rPr>
                <a:t>"Relevant" to what?</a:t>
              </a:r>
              <a:endParaRPr lang="bg-BG" sz="4000" b="1" dirty="0">
                <a:solidFill>
                  <a:schemeClr val="bg2"/>
                </a:solidFill>
              </a:endParaRPr>
            </a:p>
          </p:txBody>
        </p:sp>
        <p:pic>
          <p:nvPicPr>
            <p:cNvPr id="10" name="Graphic 9" descr="Man">
              <a:extLst>
                <a:ext uri="{FF2B5EF4-FFF2-40B4-BE49-F238E27FC236}">
                  <a16:creationId xmlns:a16="http://schemas.microsoft.com/office/drawing/2014/main" id="{CC449C43-FF1E-49AE-8BCE-5EC5C19AB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370012" y="2590800"/>
              <a:ext cx="1981200" cy="198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achieve abstraction?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There are two ways to achieve abstraction</a:t>
            </a:r>
          </a:p>
          <a:p>
            <a:pPr lvl="1"/>
            <a:r>
              <a:rPr lang="en-US" dirty="0"/>
              <a:t>Interfaces </a:t>
            </a:r>
          </a:p>
          <a:p>
            <a:pPr lvl="1"/>
            <a:r>
              <a:rPr lang="en-US" dirty="0"/>
              <a:t>Abstract class</a:t>
            </a:r>
            <a:endParaRPr lang="bg-BG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41412" y="3276600"/>
            <a:ext cx="7108703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</p:txBody>
      </p:sp>
    </p:spTree>
    <p:extLst>
      <p:ext uri="{BB962C8B-B14F-4D97-AF65-F5344CB8AC3E}">
        <p14:creationId xmlns:p14="http://schemas.microsoft.com/office/powerpoint/2010/main" val="3975650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2B937E-FF41-41ED-AE91-61EA029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vs. Encapsulation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E0E432-8D34-4432-8EE0-93B01172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Abstraction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rocess </a:t>
            </a: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hiding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 details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showing only </a:t>
            </a:r>
            <a:br>
              <a:rPr lang="en-US" dirty="0"/>
            </a:br>
            <a:r>
              <a:rPr lang="en-US" dirty="0"/>
              <a:t>functionality to the user</a:t>
            </a:r>
          </a:p>
          <a:p>
            <a:pPr lvl="1"/>
            <a:r>
              <a:rPr lang="en-US" dirty="0"/>
              <a:t>Achieved with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abstract classes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572C44-9F26-47BB-B3CD-F218ED177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Encapsulation</a:t>
            </a:r>
          </a:p>
          <a:p>
            <a:pPr lvl="1"/>
            <a:r>
              <a:rPr lang="en-GB" dirty="0"/>
              <a:t>Used to </a:t>
            </a:r>
            <a:r>
              <a:rPr lang="en-GB" b="1" dirty="0">
                <a:solidFill>
                  <a:schemeClr val="bg1"/>
                </a:solidFill>
              </a:rPr>
              <a:t>hide the code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inside 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unit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to protect the data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from the outside world </a:t>
            </a:r>
          </a:p>
          <a:p>
            <a:pPr lvl="1"/>
            <a:r>
              <a:rPr lang="en-GB" dirty="0"/>
              <a:t>Achieved with </a:t>
            </a:r>
            <a:r>
              <a:rPr lang="en-GB" b="1" dirty="0">
                <a:solidFill>
                  <a:schemeClr val="bg1"/>
                </a:solidFill>
              </a:rPr>
              <a:t>access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modifiers</a:t>
            </a:r>
            <a:r>
              <a:rPr lang="en-GB" dirty="0"/>
              <a:t> (private, </a:t>
            </a:r>
            <a:br>
              <a:rPr lang="en-GB" dirty="0"/>
            </a:br>
            <a:r>
              <a:rPr lang="en-GB" dirty="0"/>
              <a:t>protected, public … )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BB7C0-210E-4D28-AA0D-2A96135D271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3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Interfaces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Working with Interfaces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5E0331-15A9-410E-8EF5-CE290DD854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9498" y="1905000"/>
            <a:ext cx="3249828" cy="160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1862</TotalTime>
  <Words>1529</Words>
  <Application>Microsoft Office PowerPoint</Application>
  <PresentationFormat>Custom</PresentationFormat>
  <Paragraphs>357</Paragraphs>
  <Slides>29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Interfaces and Abstraction </vt:lpstr>
      <vt:lpstr>Table of Contents</vt:lpstr>
      <vt:lpstr>Have a Question?</vt:lpstr>
      <vt:lpstr>PowerPoint Presentation</vt:lpstr>
      <vt:lpstr>What is Abstraction?</vt:lpstr>
      <vt:lpstr>Abstraction in OOP</vt:lpstr>
      <vt:lpstr>How do we achieve abstraction?</vt:lpstr>
      <vt:lpstr>Abstraction vs. Encapsulation</vt:lpstr>
      <vt:lpstr>PowerPoint Presentation</vt:lpstr>
      <vt:lpstr>Interface</vt:lpstr>
      <vt:lpstr>Interface Example</vt:lpstr>
      <vt:lpstr>Multiple Inheritance</vt:lpstr>
      <vt:lpstr>Problem: Shapes</vt:lpstr>
      <vt:lpstr>Solution: Shapes </vt:lpstr>
      <vt:lpstr>Solution: Shapes - Rectangle Draw</vt:lpstr>
      <vt:lpstr>Solution: Shapes - Circle Draw </vt:lpstr>
      <vt:lpstr>Interface vs Abstract Class </vt:lpstr>
      <vt:lpstr>Interface vs Abstract Class (2)</vt:lpstr>
      <vt:lpstr>Problem: Cars</vt:lpstr>
      <vt:lpstr>Solution: Cars</vt:lpstr>
      <vt:lpstr>Solution: Cars (2)</vt:lpstr>
      <vt:lpstr>Solution: Cars (3)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Basics - Interfaces and Abstraction</dc:title>
  <dc:subject>C# OOP Basics – Practical Training Course @ SoftUni</dc:subject>
  <dc:creator>Software University Foundation</dc:creator>
  <cp:keywords>C# OOP Basics, C#, OOP, Software University, SoftUni, programming, coding, software development, education, training, course</cp:keywords>
  <dc:description>C# OOP Basics Course @ SoftUni – https://softuni.bg/courses/csharp-oop-basics</dc:description>
  <cp:lastModifiedBy>Mariela</cp:lastModifiedBy>
  <cp:revision>429</cp:revision>
  <dcterms:created xsi:type="dcterms:W3CDTF">2014-01-02T17:00:34Z</dcterms:created>
  <dcterms:modified xsi:type="dcterms:W3CDTF">2018-10-28T20:59:15Z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