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1" r:id="rId22"/>
    <p:sldId id="667" r:id="rId23"/>
    <p:sldId id="668" r:id="rId24"/>
    <p:sldId id="669" r:id="rId25"/>
    <p:sldId id="670" r:id="rId26"/>
    <p:sldId id="671" r:id="rId27"/>
    <p:sldId id="672" r:id="rId28"/>
    <p:sldId id="673" r:id="rId29"/>
    <p:sldId id="674" r:id="rId30"/>
    <p:sldId id="675" r:id="rId31"/>
    <p:sldId id="676" r:id="rId32"/>
    <p:sldId id="689" r:id="rId33"/>
    <p:sldId id="690" r:id="rId34"/>
    <p:sldId id="680" r:id="rId35"/>
    <p:sldId id="681" r:id="rId36"/>
    <p:sldId id="682" r:id="rId37"/>
    <p:sldId id="683" r:id="rId38"/>
    <p:sldId id="684" r:id="rId39"/>
    <p:sldId id="492" r:id="rId40"/>
    <p:sldId id="685" r:id="rId41"/>
    <p:sldId id="686" r:id="rId42"/>
    <p:sldId id="6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1"/>
            <p14:sldId id="667"/>
            <p14:sldId id="668"/>
            <p14:sldId id="669"/>
            <p14:sldId id="670"/>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492"/>
            <p14:sldId id="685"/>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1" autoAdjust="0"/>
    <p:restoredTop sz="84658" autoAdjust="0"/>
  </p:normalViewPr>
  <p:slideViewPr>
    <p:cSldViewPr snapToGrid="0" showGuides="1">
      <p:cViewPr>
        <p:scale>
          <a:sx n="105" d="100"/>
          <a:sy n="105" d="100"/>
        </p:scale>
        <p:origin x="58" y="113"/>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4.11.2018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35</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36</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37</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96272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7937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11/4/2018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11/4/2018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11/4/2018</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11/4/2018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11/4/2018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11/4/2018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11/4/2018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11/4/2018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11/4/2018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11/4/2018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11/4/2018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netpeak.bg/" TargetMode="External"/><Relationship Id="rId18" Type="http://schemas.openxmlformats.org/officeDocument/2006/relationships/image" Target="../media/image59.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5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1.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2.png"/><Relationship Id="rId10" Type="http://schemas.openxmlformats.org/officeDocument/2006/relationships/image" Target="../media/image56.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63.jpeg"/><Relationship Id="rId7"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www.onebitsoftware.net/" TargetMode="External"/><Relationship Id="rId11" Type="http://schemas.openxmlformats.org/officeDocument/2006/relationships/image" Target="../media/image67.gif"/><Relationship Id="rId5" Type="http://schemas.openxmlformats.org/officeDocument/2006/relationships/image" Target="../media/image64.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66.jpeg"/></Relationships>
</file>

<file path=ppt/slides/_rels/slide4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Uses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Checks if object is of type person and casts it</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 pattern match with the </a:t>
            </a:r>
            <a:r>
              <a:rPr lang="en-US" dirty="0">
                <a:solidFill>
                  <a:schemeClr val="bg1"/>
                </a:solidFill>
              </a:rPr>
              <a:t>var pattern </a:t>
            </a:r>
            <a:r>
              <a:rPr lang="en-US" dirty="0"/>
              <a:t>always succeeds</a:t>
            </a:r>
          </a:p>
          <a:p>
            <a:endParaRPr lang="en-US" dirty="0">
              <a:solidFill>
                <a:schemeClr val="tx2">
                  <a:lumMod val="75000"/>
                </a:schemeClr>
              </a:solidFill>
            </a:endParaRPr>
          </a:p>
          <a:p>
            <a:endParaRPr lang="en-US" dirty="0"/>
          </a:p>
          <a:p>
            <a:endParaRPr lang="en-US" dirty="0"/>
          </a:p>
          <a:p>
            <a:r>
              <a:rPr lang="en-US" dirty="0"/>
              <a:t>The value of </a:t>
            </a:r>
            <a:r>
              <a:rPr lang="en-US" dirty="0">
                <a:solidFill>
                  <a:schemeClr val="bg1"/>
                </a:solidFill>
              </a:rPr>
              <a:t>expr</a:t>
            </a:r>
            <a:r>
              <a:rPr lang="en-US" dirty="0"/>
              <a:t> is always assigned to a local variable named</a:t>
            </a:r>
            <a:br>
              <a:rPr lang="en-US" dirty="0"/>
            </a:br>
            <a:r>
              <a:rPr lang="en-US" dirty="0"/>
              <a:t> </a:t>
            </a:r>
            <a:r>
              <a:rPr lang="en-US" dirty="0" err="1">
                <a:solidFill>
                  <a:schemeClr val="bg1"/>
                </a:solidFill>
              </a:rPr>
              <a:t>varname</a:t>
            </a:r>
            <a:r>
              <a:rPr lang="en-US" dirty="0"/>
              <a:t>. </a:t>
            </a:r>
          </a:p>
          <a:p>
            <a:r>
              <a:rPr lang="en-US" dirty="0" err="1">
                <a:solidFill>
                  <a:schemeClr val="bg1"/>
                </a:solidFill>
              </a:rPr>
              <a:t>varname</a:t>
            </a:r>
            <a:r>
              <a:rPr lang="en-US" dirty="0"/>
              <a:t> is a static variable of the same type as </a:t>
            </a:r>
            <a:r>
              <a:rPr lang="en-US" dirty="0">
                <a:solidFill>
                  <a:schemeClr val="bg1"/>
                </a:solidFill>
              </a:rPr>
              <a:t>expr</a:t>
            </a:r>
          </a:p>
          <a:p>
            <a:r>
              <a:rPr lang="en-US" dirty="0"/>
              <a:t>Note that if </a:t>
            </a:r>
            <a:r>
              <a:rPr lang="en-US" dirty="0">
                <a:solidFill>
                  <a:schemeClr val="bg1"/>
                </a:solidFill>
              </a:rPr>
              <a:t>expr</a:t>
            </a:r>
            <a:r>
              <a:rPr lang="en-US" dirty="0"/>
              <a:t> is null, the is expression still is true and assigns null </a:t>
            </a:r>
            <a:br>
              <a:rPr lang="en-US" dirty="0"/>
            </a:br>
            <a:r>
              <a:rPr lang="en-US" dirty="0"/>
              <a:t>to </a:t>
            </a:r>
            <a:r>
              <a:rPr lang="en-US" dirty="0" err="1">
                <a:solidFill>
                  <a:schemeClr val="bg1"/>
                </a:solidFill>
              </a:rPr>
              <a:t>varname</a:t>
            </a:r>
            <a:endParaRPr lang="en-US" dirty="0">
              <a:solidFill>
                <a:schemeClr val="bg1"/>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dirty="0">
                <a:solidFill>
                  <a:schemeClr val="bg1"/>
                </a:solidFill>
              </a:rPr>
              <a:t>as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829166" y="2644956"/>
            <a:ext cx="7066562"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846803" y="5016720"/>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if conversion is successful</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585126" y="4150093"/>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Convert Mammal to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overloading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fontScale="85000" lnSpcReduction="20000"/>
          </a:bodyPr>
          <a:lstStyle/>
          <a:p>
            <a:r>
              <a:rPr lang="en-US" dirty="0"/>
              <a:t>Has two distinct aspects:</a:t>
            </a:r>
          </a:p>
          <a:p>
            <a:r>
              <a:rPr lang="en-US" dirty="0"/>
              <a:t>At run time, objects of a </a:t>
            </a:r>
            <a:r>
              <a:rPr lang="en-US" dirty="0">
                <a:solidFill>
                  <a:schemeClr val="bg1"/>
                </a:solidFill>
              </a:rPr>
              <a:t>derived class </a:t>
            </a:r>
            <a:r>
              <a:rPr lang="en-US" dirty="0"/>
              <a:t>may be treated as objects of </a:t>
            </a:r>
            <a:r>
              <a:rPr lang="en-US" dirty="0">
                <a:solidFill>
                  <a:schemeClr val="bg1"/>
                </a:solidFill>
              </a:rPr>
              <a:t>a base class in </a:t>
            </a:r>
            <a:r>
              <a:rPr lang="en-US" dirty="0"/>
              <a:t>places such as method parameters and collections or arrays. When this occurs, the </a:t>
            </a:r>
            <a:r>
              <a:rPr lang="en-US" dirty="0">
                <a:solidFill>
                  <a:schemeClr val="bg1"/>
                </a:solidFill>
              </a:rPr>
              <a:t>object's declared type </a:t>
            </a:r>
            <a:r>
              <a:rPr lang="en-US" dirty="0"/>
              <a:t>is no longer identical to </a:t>
            </a:r>
            <a:r>
              <a:rPr lang="en-US" dirty="0">
                <a:solidFill>
                  <a:schemeClr val="bg1"/>
                </a:solidFill>
              </a:rPr>
              <a:t>its run-time type</a:t>
            </a:r>
          </a:p>
          <a:p>
            <a:r>
              <a:rPr lang="en-US" dirty="0"/>
              <a:t>Base classes may define and implement </a:t>
            </a:r>
            <a:r>
              <a:rPr lang="en-US" dirty="0">
                <a:solidFill>
                  <a:schemeClr val="bg1"/>
                </a:solidFill>
              </a:rPr>
              <a:t>virtual methods</a:t>
            </a:r>
            <a:r>
              <a:rPr lang="en-US" dirty="0"/>
              <a:t>, and derived </a:t>
            </a:r>
            <a:br>
              <a:rPr lang="en-US" dirty="0"/>
            </a:br>
            <a:r>
              <a:rPr lang="en-US" dirty="0"/>
              <a:t>classes can </a:t>
            </a:r>
            <a:r>
              <a:rPr lang="en-US" dirty="0">
                <a:solidFill>
                  <a:schemeClr val="bg1"/>
                </a:solidFill>
              </a:rPr>
              <a:t>override</a:t>
            </a:r>
            <a:r>
              <a:rPr lang="en-US" dirty="0"/>
              <a:t> them, which means they provide </a:t>
            </a:r>
            <a:r>
              <a:rPr lang="en-US" dirty="0">
                <a:solidFill>
                  <a:schemeClr val="bg1"/>
                </a:solidFill>
              </a:rPr>
              <a:t>their own definition and implementation</a:t>
            </a:r>
            <a:r>
              <a:rPr lang="en-US" dirty="0"/>
              <a:t>. At run-time, when client code calls the method, the CLR looks up the run-time type of the object, and invokes that override of the virtual method. Thus in your source code you can call a method on a </a:t>
            </a:r>
            <a:br>
              <a:rPr lang="en-US" dirty="0"/>
            </a:br>
            <a:r>
              <a:rPr lang="en-US" dirty="0"/>
              <a:t>base class, and cause a derived class's version of the method to be </a:t>
            </a:r>
            <a:br>
              <a:rPr lang="en-US" dirty="0"/>
            </a:br>
            <a:r>
              <a:rPr lang="en-US" dirty="0"/>
              <a:t>executed.</a:t>
            </a:r>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11" name="Text Placeholder 5"/>
          <p:cNvSpPr txBox="1">
            <a:spLocks/>
          </p:cNvSpPr>
          <p:nvPr/>
        </p:nvSpPr>
        <p:spPr>
          <a:xfrm>
            <a:off x="1661218" y="1291725"/>
            <a:ext cx="8905182" cy="492442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a:t>
            </a:r>
          </a:p>
          <a:p>
            <a:pPr>
              <a:spcAft>
                <a:spcPts val="600"/>
              </a:spcAft>
            </a:pPr>
            <a:r>
              <a:rPr lang="en-US" b="1" dirty="0"/>
              <a:t>{</a:t>
            </a:r>
          </a:p>
          <a:p>
            <a:pPr>
              <a:spcAft>
                <a:spcPts val="600"/>
              </a:spcAft>
            </a:pPr>
            <a:r>
              <a:rPr lang="en-US" b="1" dirty="0"/>
              <a:t>  public string Name { get; protected 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this.FavouriteFood";</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fields</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constructor</a:t>
            </a:r>
            <a:endParaRPr lang="bg-BG" sz="2400" b="1" dirty="0">
              <a:solidFill>
                <a:srgbClr val="FFFFFF"/>
              </a:solidFill>
              <a:effectLst>
                <a:outerShdw blurRad="38100" dist="38100" dir="2700000" algn="tl">
                  <a:srgbClr val="000000">
                    <a:alpha val="43137"/>
                  </a:srgbClr>
                </a:outerShdw>
              </a:effectLst>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35</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36</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4387"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3155"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636501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31008" y="2067925"/>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20397" y="4064377"/>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6115" y="2067925"/>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60782" y="2067925"/>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31009" y="4064377"/>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20754065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42</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Cast to object type and use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object type of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lnSpcReduction="10000"/>
          </a:bodyPr>
          <a:lstStyle/>
          <a:p>
            <a:r>
              <a:rPr lang="en-US" dirty="0"/>
              <a:t>Starting with C# 7.0, the </a:t>
            </a:r>
            <a:r>
              <a:rPr lang="en-US" dirty="0">
                <a:solidFill>
                  <a:schemeClr val="bg1"/>
                </a:solidFill>
              </a:rPr>
              <a:t>is </a:t>
            </a:r>
            <a:r>
              <a:rPr lang="en-US" dirty="0"/>
              <a:t>statement supports </a:t>
            </a:r>
            <a:r>
              <a:rPr lang="en-US" dirty="0">
                <a:solidFill>
                  <a:schemeClr val="bg1"/>
                </a:solidFill>
              </a:rPr>
              <a:t>pattern </a:t>
            </a:r>
            <a:br>
              <a:rPr lang="en-US" dirty="0">
                <a:solidFill>
                  <a:schemeClr val="bg1"/>
                </a:solidFill>
              </a:rPr>
            </a:br>
            <a:r>
              <a:rPr lang="en-US" dirty="0">
                <a:solidFill>
                  <a:schemeClr val="bg1"/>
                </a:solidFill>
              </a:rPr>
              <a:t>matching</a:t>
            </a:r>
            <a:r>
              <a:rPr lang="en-US" dirty="0"/>
              <a:t>. The is keyword supports the following patterns:</a:t>
            </a:r>
          </a:p>
          <a:p>
            <a:pPr lvl="1"/>
            <a:r>
              <a:rPr lang="en-US" dirty="0">
                <a:solidFill>
                  <a:schemeClr val="bg1"/>
                </a:solidFill>
              </a:rPr>
              <a:t>Type pattern</a:t>
            </a:r>
            <a:r>
              <a:rPr lang="en-US" dirty="0"/>
              <a:t>, which tests whether an expression can be </a:t>
            </a:r>
            <a:br>
              <a:rPr lang="en-US" dirty="0"/>
            </a:br>
            <a:r>
              <a:rPr lang="en-US" dirty="0"/>
              <a:t>converted to a specified type and, if it can be, casts it to a </a:t>
            </a:r>
            <a:br>
              <a:rPr lang="en-US" dirty="0"/>
            </a:br>
            <a:r>
              <a:rPr lang="en-US" dirty="0"/>
              <a:t>variable of that type.</a:t>
            </a:r>
          </a:p>
          <a:p>
            <a:pPr lvl="1"/>
            <a:r>
              <a:rPr lang="en-US" dirty="0">
                <a:solidFill>
                  <a:schemeClr val="bg1"/>
                </a:solidFill>
              </a:rPr>
              <a:t>Constant pattern</a:t>
            </a:r>
            <a:r>
              <a:rPr lang="en-US" dirty="0"/>
              <a:t>, which tests whether an expression evaluates </a:t>
            </a:r>
            <a:br>
              <a:rPr lang="en-US" dirty="0"/>
            </a:br>
            <a:r>
              <a:rPr lang="en-US" dirty="0"/>
              <a:t>to a specified constant value.</a:t>
            </a:r>
          </a:p>
          <a:p>
            <a:pPr lvl="1"/>
            <a:r>
              <a:rPr lang="en-US" dirty="0">
                <a:solidFill>
                  <a:schemeClr val="bg1"/>
                </a:solidFill>
              </a:rPr>
              <a:t>var pattern</a:t>
            </a:r>
            <a:r>
              <a:rPr lang="en-US" dirty="0"/>
              <a:t>, a match that always succeeds and binds the value </a:t>
            </a:r>
            <a:br>
              <a:rPr lang="en-US" dirty="0"/>
            </a:br>
            <a:r>
              <a:rPr lang="en-US" dirty="0"/>
              <a:t>of an expression to a new local variable</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9010</TotalTime>
  <Words>4155</Words>
  <Application>Microsoft Office PowerPoint</Application>
  <PresentationFormat>Widescreen</PresentationFormat>
  <Paragraphs>624</Paragraphs>
  <Slides>42</Slides>
  <Notes>33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Malgun Gothic</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vt:lpstr>
      <vt:lpstr>Runtime Polymorphism (2)</vt:lpstr>
      <vt:lpstr>Problem: Animals</vt:lpstr>
      <vt:lpstr>Solution: Animals</vt:lpstr>
      <vt:lpstr>Solution: Animals (2)</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Basics - Polyphormism</dc:title>
  <dc:subject>C# OOP Basics – Practical Training Course @ SoftUni</dc:subject>
  <dc:creator>Alen Paunov</dc:creator>
  <cp:keywords>C# OOP Basics, C#, OOP, Software University, SoftUni, programming, coding, software development, education, training, course</cp:keywords>
  <dc:description>C# OOP Basics Course @ SoftUni – https://softuni.bg/courses/csharp-oop-basics</dc:description>
  <cp:lastModifiedBy>Стамо Петков</cp:lastModifiedBy>
  <cp:revision>383</cp:revision>
  <dcterms:created xsi:type="dcterms:W3CDTF">2018-05-23T13:08:44Z</dcterms:created>
  <dcterms:modified xsi:type="dcterms:W3CDTF">2018-11-04T22:46:59Z</dcterms:modified>
  <cp:category>programming, education, software engineering, software development</cp:category>
</cp:coreProperties>
</file>