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59" r:id="rId8"/>
    <p:sldId id="281" r:id="rId9"/>
    <p:sldId id="260" r:id="rId10"/>
    <p:sldId id="261" r:id="rId11"/>
    <p:sldId id="282" r:id="rId12"/>
    <p:sldId id="283" r:id="rId13"/>
    <p:sldId id="284" r:id="rId14"/>
    <p:sldId id="263" r:id="rId15"/>
    <p:sldId id="287" r:id="rId16"/>
    <p:sldId id="285" r:id="rId17"/>
    <p:sldId id="264" r:id="rId18"/>
    <p:sldId id="286" r:id="rId19"/>
    <p:sldId id="288" r:id="rId20"/>
    <p:sldId id="280"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0413D-2177-4DE6-BE44-BB9040D270AD}" v="31" dt="2022-07-04T07:59:38.708"/>
    <p1510:client id="{8C8E2EA5-801A-30AE-1164-97B4BD57A08D}" v="5" dt="2023-01-23T04:57:16.5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6" autoAdjust="0"/>
    <p:restoredTop sz="94700" autoAdjust="0"/>
  </p:normalViewPr>
  <p:slideViewPr>
    <p:cSldViewPr snapToGrid="0">
      <p:cViewPr varScale="1">
        <p:scale>
          <a:sx n="59" d="100"/>
          <a:sy n="59" d="100"/>
        </p:scale>
        <p:origin x="108" y="1152"/>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1/22/2023</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86772-94DE-41DD-845F-738AE05EE900}" type="slidenum">
              <a:rPr lang="en-US" smtClean="0"/>
              <a:t>7</a:t>
            </a:fld>
            <a:endParaRPr lang="en-US" dirty="0"/>
          </a:p>
        </p:txBody>
      </p:sp>
    </p:spTree>
    <p:extLst>
      <p:ext uri="{BB962C8B-B14F-4D97-AF65-F5344CB8AC3E}">
        <p14:creationId xmlns:p14="http://schemas.microsoft.com/office/powerpoint/2010/main" val="300716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86772-94DE-41DD-845F-738AE05EE900}" type="slidenum">
              <a:rPr lang="en-US" smtClean="0"/>
              <a:t>8</a:t>
            </a:fld>
            <a:endParaRPr lang="en-US" dirty="0"/>
          </a:p>
        </p:txBody>
      </p:sp>
    </p:spTree>
    <p:extLst>
      <p:ext uri="{BB962C8B-B14F-4D97-AF65-F5344CB8AC3E}">
        <p14:creationId xmlns:p14="http://schemas.microsoft.com/office/powerpoint/2010/main" val="158370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86772-94DE-41DD-845F-738AE05EE900}" type="slidenum">
              <a:rPr lang="en-US" smtClean="0"/>
              <a:t>9</a:t>
            </a:fld>
            <a:endParaRPr lang="en-US" dirty="0"/>
          </a:p>
        </p:txBody>
      </p:sp>
    </p:spTree>
    <p:extLst>
      <p:ext uri="{BB962C8B-B14F-4D97-AF65-F5344CB8AC3E}">
        <p14:creationId xmlns:p14="http://schemas.microsoft.com/office/powerpoint/2010/main" val="3370882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dirty="0"/>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 Id="rId4" Type="http://schemas.openxmlformats.org/officeDocument/2006/relationships/image" Target="../media/image32.jp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galaxy&#10;&#10;Description automatically generated with low confidence">
            <a:extLst>
              <a:ext uri="{FF2B5EF4-FFF2-40B4-BE49-F238E27FC236}">
                <a16:creationId xmlns:a16="http://schemas.microsoft.com/office/drawing/2014/main" id="{C4C13550-3343-1A36-9411-9F3904D73486}"/>
              </a:ext>
            </a:extLst>
          </p:cNvPr>
          <p:cNvPicPr>
            <a:picLocks noGrp="1" noChangeAspect="1"/>
          </p:cNvPicPr>
          <p:nvPr>
            <p:ph type="pic" sz="quarter" idx="10"/>
          </p:nvPr>
        </p:nvPicPr>
        <p:blipFill>
          <a:blip r:embed="rId2"/>
          <a:srcRect t="7813" b="7813"/>
          <a:stretch>
            <a:fillRect/>
          </a:stretch>
        </p:blipFill>
        <p:spPr>
          <a:xfrm flipH="1">
            <a:off x="0" y="0"/>
            <a:ext cx="12192000" cy="6858000"/>
          </a:xfrm>
          <a:prstGeom prst="rect">
            <a:avLst/>
          </a:prstGeo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432707" y="685801"/>
            <a:ext cx="7078436" cy="3562415"/>
          </a:xfrm>
        </p:spPr>
        <p:txBody>
          <a:bodyPr lIns="91440" tIns="5394960" rIns="91440" bIns="45720" anchor="b"/>
          <a:lstStyle/>
          <a:p>
            <a:r>
              <a:rPr lang="en-US" sz="4800" b="1" dirty="0">
                <a:latin typeface="Nunito Black"/>
              </a:rPr>
              <a:t>Estimating Hamiltonian in a 3+0 </a:t>
            </a:r>
            <a:r>
              <a:rPr lang="en-US" sz="4800" b="1" dirty="0" err="1">
                <a:latin typeface="Nunito Black"/>
              </a:rPr>
              <a:t>Schwarzchild</a:t>
            </a:r>
            <a:r>
              <a:rPr lang="en-US" sz="4800" b="1" dirty="0">
                <a:latin typeface="Nunito Black"/>
              </a:rPr>
              <a:t> Metric with Quantum Computers Using VQE Algorithm </a:t>
            </a:r>
            <a:endParaRPr lang="en-US" sz="4800" dirty="0"/>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934203" y="5428922"/>
            <a:ext cx="4958445" cy="813640"/>
          </a:xfrm>
        </p:spPr>
        <p:txBody>
          <a:bodyPr/>
          <a:lstStyle/>
          <a:p>
            <a:r>
              <a:rPr lang="en-US" sz="2400" b="1" dirty="0"/>
              <a:t>Çağıl Benibol</a:t>
            </a:r>
          </a:p>
          <a:p>
            <a:r>
              <a:rPr lang="en-US" sz="2400" b="1" dirty="0"/>
              <a:t>Advisor: Osman </a:t>
            </a:r>
            <a:r>
              <a:rPr lang="en-US" sz="2400" b="1" dirty="0" err="1"/>
              <a:t>Barış</a:t>
            </a:r>
            <a:r>
              <a:rPr lang="en-US" sz="2400" b="1" dirty="0"/>
              <a:t> </a:t>
            </a:r>
            <a:r>
              <a:rPr lang="en-US" sz="2400" b="1" dirty="0" err="1"/>
              <a:t>Malcıoğlu</a:t>
            </a:r>
            <a:endParaRPr lang="en-US" sz="2400" b="1" dirty="0"/>
          </a:p>
        </p:txBody>
      </p:sp>
      <p:pic>
        <p:nvPicPr>
          <p:cNvPr id="7" name="Picture 6" descr="Text&#10;&#10;Description automatically generated">
            <a:extLst>
              <a:ext uri="{FF2B5EF4-FFF2-40B4-BE49-F238E27FC236}">
                <a16:creationId xmlns:a16="http://schemas.microsoft.com/office/drawing/2014/main" id="{8D640E23-BFFB-55DC-6CEE-708D793C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84" y="5046010"/>
            <a:ext cx="5094515" cy="1438737"/>
          </a:xfrm>
          <a:prstGeom prst="rect">
            <a:avLst/>
          </a:prstGeom>
        </p:spPr>
      </p:pic>
      <p:sp>
        <p:nvSpPr>
          <p:cNvPr id="8" name="TextBox 7">
            <a:extLst>
              <a:ext uri="{FF2B5EF4-FFF2-40B4-BE49-F238E27FC236}">
                <a16:creationId xmlns:a16="http://schemas.microsoft.com/office/drawing/2014/main" id="{13CA4520-6683-A813-C906-0AA7BB1A16B4}"/>
              </a:ext>
            </a:extLst>
          </p:cNvPr>
          <p:cNvSpPr txBox="1"/>
          <p:nvPr/>
        </p:nvSpPr>
        <p:spPr>
          <a:xfrm>
            <a:off x="212271" y="5987533"/>
            <a:ext cx="4501954" cy="369332"/>
          </a:xfrm>
          <a:prstGeom prst="rect">
            <a:avLst/>
          </a:prstGeom>
          <a:noFill/>
        </p:spPr>
        <p:txBody>
          <a:bodyPr wrap="square">
            <a:spAutoFit/>
          </a:bodyPr>
          <a:lstStyle/>
          <a:p>
            <a:pPr algn="ctr">
              <a:defRPr/>
            </a:pPr>
            <a:r>
              <a:rPr lang="en-US" dirty="0">
                <a:solidFill>
                  <a:schemeClr val="bg1"/>
                </a:solidFill>
                <a:latin typeface="Calibri" panose="020F0502020204030204" pitchFamily="34" charset="0"/>
                <a:ea typeface="Open Sans" panose="020B0606030504020204" pitchFamily="34" charset="0"/>
                <a:cs typeface="Calibri" panose="020F0502020204030204" pitchFamily="34" charset="0"/>
              </a:rPr>
              <a:t>Department of Physics</a:t>
            </a:r>
          </a:p>
        </p:txBody>
      </p:sp>
    </p:spTree>
    <p:extLst>
      <p:ext uri="{BB962C8B-B14F-4D97-AF65-F5344CB8AC3E}">
        <p14:creationId xmlns:p14="http://schemas.microsoft.com/office/powerpoint/2010/main" val="171394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9">
            <a:extLst>
              <a:ext uri="{FF2B5EF4-FFF2-40B4-BE49-F238E27FC236}">
                <a16:creationId xmlns:a16="http://schemas.microsoft.com/office/drawing/2014/main" id="{455680BB-255D-0142-4068-033C76F5B316}"/>
              </a:ext>
            </a:extLst>
          </p:cNvPr>
          <p:cNvSpPr txBox="1">
            <a:spLocks noChangeArrowheads="1"/>
          </p:cNvSpPr>
          <p:nvPr/>
        </p:nvSpPr>
        <p:spPr bwMode="auto">
          <a:xfrm>
            <a:off x="408132" y="968590"/>
            <a:ext cx="7656988" cy="533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The solution of </a:t>
            </a:r>
            <a:r>
              <a:rPr lang="en-US" sz="2400" dirty="0" err="1">
                <a:solidFill>
                  <a:schemeClr val="bg1"/>
                </a:solidFill>
              </a:rPr>
              <a:t>Scrödinger’s</a:t>
            </a: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 equation as follows,</a:t>
            </a:r>
          </a:p>
          <a:p>
            <a:pPr>
              <a:lnSpc>
                <a:spcPct val="110000"/>
              </a:lnSpc>
            </a:pPr>
            <a:endPar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endParaRPr>
          </a:p>
          <a:p>
            <a:pPr>
              <a:lnSpc>
                <a:spcPct val="110000"/>
              </a:lnSpc>
            </a:pPr>
            <a:endPar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endParaRPr>
          </a:p>
          <a:p>
            <a:pPr>
              <a:lnSpc>
                <a:spcPct val="110000"/>
              </a:lnSpc>
            </a:pP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The energy eigen values can be found by looking expectation values by given ansatzes,</a:t>
            </a:r>
          </a:p>
          <a:p>
            <a:pPr>
              <a:lnSpc>
                <a:spcPct val="110000"/>
              </a:lnSpc>
            </a:pPr>
            <a:endPar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endParaRPr>
          </a:p>
          <a:p>
            <a:pPr>
              <a:lnSpc>
                <a:spcPct val="110000"/>
              </a:lnSpc>
            </a:pPr>
            <a:endPar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endParaRPr>
          </a:p>
          <a:p>
            <a:pPr>
              <a:lnSpc>
                <a:spcPct val="110000"/>
              </a:lnSpc>
            </a:pPr>
            <a:endPar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endParaRPr>
          </a:p>
          <a:p>
            <a:pPr>
              <a:lnSpc>
                <a:spcPct val="110000"/>
              </a:lnSpc>
            </a:pP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When the ansatzes changes the energy eigen values are changing up to the minimum value of Ground State eigen value. Hence, If we minimize the graph of Eigenvalue vs the parameter in the ansatz wave function, we obtain the energy eigen values. [5,7]</a:t>
            </a:r>
          </a:p>
        </p:txBody>
      </p:sp>
      <p:pic>
        <p:nvPicPr>
          <p:cNvPr id="9" name="Picture 8">
            <a:extLst>
              <a:ext uri="{FF2B5EF4-FFF2-40B4-BE49-F238E27FC236}">
                <a16:creationId xmlns:a16="http://schemas.microsoft.com/office/drawing/2014/main" id="{45E18E08-DBA5-FCD7-05CA-71635643171A}"/>
              </a:ext>
            </a:extLst>
          </p:cNvPr>
          <p:cNvPicPr>
            <a:picLocks noChangeAspect="1"/>
          </p:cNvPicPr>
          <p:nvPr/>
        </p:nvPicPr>
        <p:blipFill>
          <a:blip r:embed="rId2"/>
          <a:stretch>
            <a:fillRect/>
          </a:stretch>
        </p:blipFill>
        <p:spPr>
          <a:xfrm>
            <a:off x="522432" y="1492786"/>
            <a:ext cx="1820717" cy="716907"/>
          </a:xfrm>
          <a:prstGeom prst="rect">
            <a:avLst/>
          </a:prstGeom>
        </p:spPr>
      </p:pic>
      <p:pic>
        <p:nvPicPr>
          <p:cNvPr id="10" name="Picture 9">
            <a:extLst>
              <a:ext uri="{FF2B5EF4-FFF2-40B4-BE49-F238E27FC236}">
                <a16:creationId xmlns:a16="http://schemas.microsoft.com/office/drawing/2014/main" id="{B055DA69-C6A1-DD9D-D18D-076636F83E70}"/>
              </a:ext>
            </a:extLst>
          </p:cNvPr>
          <p:cNvPicPr>
            <a:picLocks noChangeAspect="1"/>
          </p:cNvPicPr>
          <p:nvPr/>
        </p:nvPicPr>
        <p:blipFill rotWithShape="1">
          <a:blip r:embed="rId3"/>
          <a:srcRect b="8915"/>
          <a:stretch/>
        </p:blipFill>
        <p:spPr>
          <a:xfrm>
            <a:off x="564572" y="3133095"/>
            <a:ext cx="2278357" cy="1001343"/>
          </a:xfrm>
          <a:prstGeom prst="rect">
            <a:avLst/>
          </a:prstGeom>
        </p:spPr>
      </p:pic>
      <p:pic>
        <p:nvPicPr>
          <p:cNvPr id="11" name="Picture 10">
            <a:extLst>
              <a:ext uri="{FF2B5EF4-FFF2-40B4-BE49-F238E27FC236}">
                <a16:creationId xmlns:a16="http://schemas.microsoft.com/office/drawing/2014/main" id="{BF5DBDC9-2CD9-8FDD-2206-6BC045ED0F63}"/>
              </a:ext>
            </a:extLst>
          </p:cNvPr>
          <p:cNvPicPr>
            <a:picLocks noChangeAspect="1"/>
          </p:cNvPicPr>
          <p:nvPr/>
        </p:nvPicPr>
        <p:blipFill rotWithShape="1">
          <a:blip r:embed="rId4"/>
          <a:srcRect r="7016"/>
          <a:stretch/>
        </p:blipFill>
        <p:spPr>
          <a:xfrm>
            <a:off x="8153398" y="0"/>
            <a:ext cx="4057367" cy="2333261"/>
          </a:xfrm>
          <a:prstGeom prst="rect">
            <a:avLst/>
          </a:prstGeom>
        </p:spPr>
      </p:pic>
      <p:sp>
        <p:nvSpPr>
          <p:cNvPr id="12" name="TextBox 19">
            <a:extLst>
              <a:ext uri="{FF2B5EF4-FFF2-40B4-BE49-F238E27FC236}">
                <a16:creationId xmlns:a16="http://schemas.microsoft.com/office/drawing/2014/main" id="{EC4ED6ED-9231-0515-CCD7-76DF6DA80F6E}"/>
              </a:ext>
            </a:extLst>
          </p:cNvPr>
          <p:cNvSpPr txBox="1">
            <a:spLocks noChangeArrowheads="1"/>
          </p:cNvSpPr>
          <p:nvPr/>
        </p:nvSpPr>
        <p:spPr bwMode="auto">
          <a:xfrm>
            <a:off x="8153398" y="2403213"/>
            <a:ext cx="4057367" cy="86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Fig3. Eigenvalues vs Ansatz’s Parameter</a:t>
            </a:r>
          </a:p>
        </p:txBody>
      </p:sp>
      <p:pic>
        <p:nvPicPr>
          <p:cNvPr id="13" name="Picture 12">
            <a:extLst>
              <a:ext uri="{FF2B5EF4-FFF2-40B4-BE49-F238E27FC236}">
                <a16:creationId xmlns:a16="http://schemas.microsoft.com/office/drawing/2014/main" id="{6C4F4C52-249A-CA64-E6FD-6641A6CEF3E7}"/>
              </a:ext>
            </a:extLst>
          </p:cNvPr>
          <p:cNvPicPr>
            <a:picLocks noChangeAspect="1"/>
          </p:cNvPicPr>
          <p:nvPr/>
        </p:nvPicPr>
        <p:blipFill rotWithShape="1">
          <a:blip r:embed="rId5"/>
          <a:srcRect r="-2388"/>
          <a:stretch/>
        </p:blipFill>
        <p:spPr>
          <a:xfrm>
            <a:off x="8153398" y="3876835"/>
            <a:ext cx="4135043" cy="1264381"/>
          </a:xfrm>
          <a:prstGeom prst="rect">
            <a:avLst/>
          </a:prstGeom>
        </p:spPr>
      </p:pic>
      <p:sp>
        <p:nvSpPr>
          <p:cNvPr id="14" name="TextBox 19">
            <a:extLst>
              <a:ext uri="{FF2B5EF4-FFF2-40B4-BE49-F238E27FC236}">
                <a16:creationId xmlns:a16="http://schemas.microsoft.com/office/drawing/2014/main" id="{56226D67-494E-DD29-304B-DCCC828A9EB5}"/>
              </a:ext>
            </a:extLst>
          </p:cNvPr>
          <p:cNvSpPr txBox="1">
            <a:spLocks noChangeArrowheads="1"/>
          </p:cNvSpPr>
          <p:nvPr/>
        </p:nvSpPr>
        <p:spPr bwMode="auto">
          <a:xfrm>
            <a:off x="8153398" y="5334300"/>
            <a:ext cx="4057367" cy="106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dirty="0">
                <a:solidFill>
                  <a:schemeClr val="bg1"/>
                </a:solidFill>
                <a:latin typeface="Calibri" panose="020F0502020204030204" pitchFamily="34" charset="0"/>
                <a:ea typeface="Open Sans" panose="020B0606030504020204" pitchFamily="34" charset="0"/>
                <a:cs typeface="Calibri" panose="020F0502020204030204" pitchFamily="34" charset="0"/>
              </a:rPr>
              <a:t>Fig4. The inequality that indicates the minimum value is the Ground State value</a:t>
            </a:r>
          </a:p>
        </p:txBody>
      </p:sp>
      <p:sp>
        <p:nvSpPr>
          <p:cNvPr id="15" name="Title 30">
            <a:extLst>
              <a:ext uri="{FF2B5EF4-FFF2-40B4-BE49-F238E27FC236}">
                <a16:creationId xmlns:a16="http://schemas.microsoft.com/office/drawing/2014/main" id="{BA98598C-3923-23FF-5065-08A71A1C4B36}"/>
              </a:ext>
            </a:extLst>
          </p:cNvPr>
          <p:cNvSpPr>
            <a:spLocks noGrp="1"/>
          </p:cNvSpPr>
          <p:nvPr>
            <p:ph type="title"/>
          </p:nvPr>
        </p:nvSpPr>
        <p:spPr>
          <a:xfrm>
            <a:off x="429029" y="487737"/>
            <a:ext cx="7121174" cy="495301"/>
          </a:xfrm>
        </p:spPr>
        <p:txBody>
          <a:bodyPr>
            <a:normAutofit/>
          </a:bodyPr>
          <a:lstStyle/>
          <a:p>
            <a:r>
              <a:rPr lang="en-US" sz="2700" noProof="0" dirty="0"/>
              <a:t>The Variational Principle</a:t>
            </a:r>
            <a:endParaRPr lang="en-US" sz="2700" dirty="0"/>
          </a:p>
        </p:txBody>
      </p:sp>
    </p:spTree>
    <p:extLst>
      <p:ext uri="{BB962C8B-B14F-4D97-AF65-F5344CB8AC3E}">
        <p14:creationId xmlns:p14="http://schemas.microsoft.com/office/powerpoint/2010/main" val="97741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15">
            <a:extLst>
              <a:ext uri="{FF2B5EF4-FFF2-40B4-BE49-F238E27FC236}">
                <a16:creationId xmlns:a16="http://schemas.microsoft.com/office/drawing/2014/main" id="{0E21B6C9-B13E-4630-B3E3-696DE284DDC7}"/>
              </a:ext>
            </a:extLst>
          </p:cNvPr>
          <p:cNvSpPr>
            <a:spLocks noGrp="1"/>
          </p:cNvSpPr>
          <p:nvPr>
            <p:ph type="title"/>
          </p:nvPr>
        </p:nvSpPr>
        <p:spPr>
          <a:xfrm>
            <a:off x="753862" y="348668"/>
            <a:ext cx="10941728" cy="576447"/>
          </a:xfrm>
        </p:spPr>
        <p:txBody>
          <a:bodyPr/>
          <a:lstStyle/>
          <a:p>
            <a:r>
              <a:rPr lang="en-US"/>
              <a:t>Methodology</a:t>
            </a:r>
            <a:endParaRPr lang="en-US" dirty="0"/>
          </a:p>
        </p:txBody>
      </p:sp>
      <p:grpSp>
        <p:nvGrpSpPr>
          <p:cNvPr id="64" name="Group 63">
            <a:extLst>
              <a:ext uri="{FF2B5EF4-FFF2-40B4-BE49-F238E27FC236}">
                <a16:creationId xmlns:a16="http://schemas.microsoft.com/office/drawing/2014/main" id="{8AC7F62A-16B2-B8EB-CF63-8B23043952E6}"/>
              </a:ext>
            </a:extLst>
          </p:cNvPr>
          <p:cNvGrpSpPr/>
          <p:nvPr/>
        </p:nvGrpSpPr>
        <p:grpSpPr>
          <a:xfrm>
            <a:off x="1192392" y="1646412"/>
            <a:ext cx="9807215" cy="4428800"/>
            <a:chOff x="22487727" y="19859664"/>
            <a:chExt cx="11412543" cy="5153744"/>
          </a:xfrm>
        </p:grpSpPr>
        <p:pic>
          <p:nvPicPr>
            <p:cNvPr id="65" name="Picture 64">
              <a:extLst>
                <a:ext uri="{FF2B5EF4-FFF2-40B4-BE49-F238E27FC236}">
                  <a16:creationId xmlns:a16="http://schemas.microsoft.com/office/drawing/2014/main" id="{783A45AD-C5A6-8816-BDCD-05BA628D4F22}"/>
                </a:ext>
              </a:extLst>
            </p:cNvPr>
            <p:cNvPicPr/>
            <p:nvPr/>
          </p:nvPicPr>
          <p:blipFill>
            <a:blip r:embed="rId2"/>
            <a:stretch>
              <a:fillRect/>
            </a:stretch>
          </p:blipFill>
          <p:spPr>
            <a:xfrm>
              <a:off x="22487727" y="19859664"/>
              <a:ext cx="11412543" cy="5153744"/>
            </a:xfrm>
            <a:prstGeom prst="rect">
              <a:avLst/>
            </a:prstGeom>
          </p:spPr>
        </p:pic>
        <p:sp>
          <p:nvSpPr>
            <p:cNvPr id="66" name="TextBox 65">
              <a:extLst>
                <a:ext uri="{FF2B5EF4-FFF2-40B4-BE49-F238E27FC236}">
                  <a16:creationId xmlns:a16="http://schemas.microsoft.com/office/drawing/2014/main" id="{7D7DE6D0-D0A9-8A18-FC36-696BD2193A26}"/>
                </a:ext>
              </a:extLst>
            </p:cNvPr>
            <p:cNvSpPr txBox="1"/>
            <p:nvPr/>
          </p:nvSpPr>
          <p:spPr>
            <a:xfrm>
              <a:off x="31047012" y="21057209"/>
              <a:ext cx="1689840" cy="368641"/>
            </a:xfrm>
            <a:prstGeom prst="rect">
              <a:avLst/>
            </a:prstGeom>
            <a:solidFill>
              <a:sysClr val="window" lastClr="FFFFFF"/>
            </a:solid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SLSQP &amp; SPSA</a:t>
              </a:r>
            </a:p>
          </p:txBody>
        </p:sp>
      </p:grpSp>
      <p:sp>
        <p:nvSpPr>
          <p:cNvPr id="67" name="TextBox 19">
            <a:extLst>
              <a:ext uri="{FF2B5EF4-FFF2-40B4-BE49-F238E27FC236}">
                <a16:creationId xmlns:a16="http://schemas.microsoft.com/office/drawing/2014/main" id="{A320916A-6485-65B9-BA15-021D3208455D}"/>
              </a:ext>
            </a:extLst>
          </p:cNvPr>
          <p:cNvSpPr txBox="1">
            <a:spLocks noChangeArrowheads="1"/>
          </p:cNvSpPr>
          <p:nvPr/>
        </p:nvSpPr>
        <p:spPr bwMode="auto">
          <a:xfrm>
            <a:off x="4244568" y="6073692"/>
            <a:ext cx="5029200" cy="51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fontAlgn="base">
              <a:lnSpc>
                <a:spcPct val="110000"/>
              </a:lnSpc>
              <a:spcBef>
                <a:spcPct val="0"/>
              </a:spcBef>
              <a:spcAft>
                <a:spcPct val="0"/>
              </a:spcAft>
            </a:pPr>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Fig5. VQE algorithm diagram</a:t>
            </a:r>
          </a:p>
        </p:txBody>
      </p:sp>
      <p:sp>
        <p:nvSpPr>
          <p:cNvPr id="71" name="Title 30">
            <a:extLst>
              <a:ext uri="{FF2B5EF4-FFF2-40B4-BE49-F238E27FC236}">
                <a16:creationId xmlns:a16="http://schemas.microsoft.com/office/drawing/2014/main" id="{7A24326C-2FC1-8715-71DB-9D107E535CF9}"/>
              </a:ext>
            </a:extLst>
          </p:cNvPr>
          <p:cNvSpPr txBox="1">
            <a:spLocks/>
          </p:cNvSpPr>
          <p:nvPr/>
        </p:nvSpPr>
        <p:spPr>
          <a:xfrm>
            <a:off x="901298" y="1116730"/>
            <a:ext cx="7390586" cy="495301"/>
          </a:xfrm>
          <a:prstGeom prst="rect">
            <a:avLst/>
          </a:prstGeom>
        </p:spPr>
        <p:txBody>
          <a:bodyPr>
            <a:normAutofit/>
          </a:bodyPr>
          <a:lstStyle>
            <a:lvl1pPr algn="ctr" defTabSz="914400" rtl="0" eaLnBrk="1" latinLnBrk="0" hangingPunct="1">
              <a:lnSpc>
                <a:spcPct val="90000"/>
              </a:lnSpc>
              <a:spcBef>
                <a:spcPct val="0"/>
              </a:spcBef>
              <a:buNone/>
              <a:defRPr sz="3200" kern="1200" cap="all" spc="200" baseline="0">
                <a:solidFill>
                  <a:schemeClr val="bg1"/>
                </a:solidFill>
                <a:latin typeface="+mj-lt"/>
                <a:ea typeface="+mj-ea"/>
                <a:cs typeface="+mj-cs"/>
              </a:defRPr>
            </a:lvl1pPr>
          </a:lstStyle>
          <a:p>
            <a:r>
              <a:rPr lang="en-US" sz="2700" dirty="0">
                <a:ea typeface="Open Sans" panose="020B0606030504020204" pitchFamily="34" charset="0"/>
                <a:cs typeface="Calibri" panose="020F0502020204030204" pitchFamily="34" charset="0"/>
              </a:rPr>
              <a:t>Variational Quantum </a:t>
            </a:r>
            <a:r>
              <a:rPr lang="en-US" sz="2700" dirty="0" err="1">
                <a:ea typeface="Open Sans" panose="020B0606030504020204" pitchFamily="34" charset="0"/>
                <a:cs typeface="Calibri" panose="020F0502020204030204" pitchFamily="34" charset="0"/>
              </a:rPr>
              <a:t>Eigensolver</a:t>
            </a:r>
            <a:r>
              <a:rPr lang="en-US" sz="2700" dirty="0">
                <a:ea typeface="Open Sans" panose="020B0606030504020204" pitchFamily="34" charset="0"/>
                <a:cs typeface="Calibri" panose="020F0502020204030204" pitchFamily="34" charset="0"/>
              </a:rPr>
              <a:t> (VQE)</a:t>
            </a:r>
          </a:p>
          <a:p>
            <a:endParaRPr lang="en-US" sz="2700" dirty="0"/>
          </a:p>
        </p:txBody>
      </p:sp>
    </p:spTree>
    <p:extLst>
      <p:ext uri="{BB962C8B-B14F-4D97-AF65-F5344CB8AC3E}">
        <p14:creationId xmlns:p14="http://schemas.microsoft.com/office/powerpoint/2010/main" val="135665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15">
            <a:extLst>
              <a:ext uri="{FF2B5EF4-FFF2-40B4-BE49-F238E27FC236}">
                <a16:creationId xmlns:a16="http://schemas.microsoft.com/office/drawing/2014/main" id="{0E21B6C9-B13E-4630-B3E3-696DE284DDC7}"/>
              </a:ext>
            </a:extLst>
          </p:cNvPr>
          <p:cNvSpPr>
            <a:spLocks noGrp="1"/>
          </p:cNvSpPr>
          <p:nvPr>
            <p:ph type="title"/>
          </p:nvPr>
        </p:nvSpPr>
        <p:spPr>
          <a:xfrm>
            <a:off x="753862" y="348668"/>
            <a:ext cx="10941728" cy="576447"/>
          </a:xfrm>
        </p:spPr>
        <p:txBody>
          <a:bodyPr/>
          <a:lstStyle/>
          <a:p>
            <a:r>
              <a:rPr lang="en-US"/>
              <a:t>Methodology</a:t>
            </a:r>
            <a:endParaRPr lang="en-US" dirty="0"/>
          </a:p>
        </p:txBody>
      </p:sp>
      <p:sp>
        <p:nvSpPr>
          <p:cNvPr id="67" name="TextBox 19">
            <a:extLst>
              <a:ext uri="{FF2B5EF4-FFF2-40B4-BE49-F238E27FC236}">
                <a16:creationId xmlns:a16="http://schemas.microsoft.com/office/drawing/2014/main" id="{A320916A-6485-65B9-BA15-021D3208455D}"/>
              </a:ext>
            </a:extLst>
          </p:cNvPr>
          <p:cNvSpPr txBox="1">
            <a:spLocks noChangeArrowheads="1"/>
          </p:cNvSpPr>
          <p:nvPr/>
        </p:nvSpPr>
        <p:spPr bwMode="auto">
          <a:xfrm>
            <a:off x="1157159" y="1904413"/>
            <a:ext cx="7249025" cy="51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fontAlgn="base">
              <a:lnSpc>
                <a:spcPct val="110000"/>
              </a:lnSpc>
              <a:spcBef>
                <a:spcPct val="0"/>
              </a:spcBef>
              <a:spcAft>
                <a:spcPct val="0"/>
              </a:spcAft>
            </a:pPr>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The position basis is used for Hamiltonian</a:t>
            </a:r>
          </a:p>
        </p:txBody>
      </p:sp>
      <p:sp>
        <p:nvSpPr>
          <p:cNvPr id="71" name="Title 30">
            <a:extLst>
              <a:ext uri="{FF2B5EF4-FFF2-40B4-BE49-F238E27FC236}">
                <a16:creationId xmlns:a16="http://schemas.microsoft.com/office/drawing/2014/main" id="{7A24326C-2FC1-8715-71DB-9D107E535CF9}"/>
              </a:ext>
            </a:extLst>
          </p:cNvPr>
          <p:cNvSpPr txBox="1">
            <a:spLocks/>
          </p:cNvSpPr>
          <p:nvPr/>
        </p:nvSpPr>
        <p:spPr>
          <a:xfrm>
            <a:off x="901298" y="1116730"/>
            <a:ext cx="7390586" cy="495301"/>
          </a:xfrm>
          <a:prstGeom prst="rect">
            <a:avLst/>
          </a:prstGeom>
        </p:spPr>
        <p:txBody>
          <a:bodyPr>
            <a:normAutofit/>
          </a:bodyPr>
          <a:lstStyle>
            <a:lvl1pPr algn="ctr" defTabSz="914400" rtl="0" eaLnBrk="1" latinLnBrk="0" hangingPunct="1">
              <a:lnSpc>
                <a:spcPct val="90000"/>
              </a:lnSpc>
              <a:spcBef>
                <a:spcPct val="0"/>
              </a:spcBef>
              <a:buNone/>
              <a:defRPr sz="3200" kern="1200" cap="all" spc="200" baseline="0">
                <a:solidFill>
                  <a:schemeClr val="bg1"/>
                </a:solidFill>
                <a:latin typeface="+mj-lt"/>
                <a:ea typeface="+mj-ea"/>
                <a:cs typeface="+mj-cs"/>
              </a:defRPr>
            </a:lvl1pPr>
          </a:lstStyle>
          <a:p>
            <a:r>
              <a:rPr lang="en-US" sz="2700" dirty="0">
                <a:ea typeface="Open Sans" panose="020B0606030504020204" pitchFamily="34" charset="0"/>
                <a:cs typeface="Calibri" panose="020F0502020204030204" pitchFamily="34" charset="0"/>
              </a:rPr>
              <a:t>Variational Quantum </a:t>
            </a:r>
            <a:r>
              <a:rPr lang="en-US" sz="2700" dirty="0" err="1">
                <a:ea typeface="Open Sans" panose="020B0606030504020204" pitchFamily="34" charset="0"/>
                <a:cs typeface="Calibri" panose="020F0502020204030204" pitchFamily="34" charset="0"/>
              </a:rPr>
              <a:t>Eigensolver</a:t>
            </a:r>
            <a:r>
              <a:rPr lang="en-US" sz="2700" dirty="0">
                <a:ea typeface="Open Sans" panose="020B0606030504020204" pitchFamily="34" charset="0"/>
                <a:cs typeface="Calibri" panose="020F0502020204030204" pitchFamily="34" charset="0"/>
              </a:rPr>
              <a:t> (VQE)</a:t>
            </a:r>
          </a:p>
          <a:p>
            <a:endParaRPr lang="en-US" sz="2700" dirty="0"/>
          </a:p>
        </p:txBody>
      </p:sp>
      <p:pic>
        <p:nvPicPr>
          <p:cNvPr id="3" name="Picture 2">
            <a:extLst>
              <a:ext uri="{FF2B5EF4-FFF2-40B4-BE49-F238E27FC236}">
                <a16:creationId xmlns:a16="http://schemas.microsoft.com/office/drawing/2014/main" id="{357613DC-BAAC-7EDB-0F86-C507E220C9EC}"/>
              </a:ext>
            </a:extLst>
          </p:cNvPr>
          <p:cNvPicPr>
            <a:picLocks noChangeAspect="1"/>
          </p:cNvPicPr>
          <p:nvPr/>
        </p:nvPicPr>
        <p:blipFill>
          <a:blip r:embed="rId2"/>
          <a:stretch>
            <a:fillRect/>
          </a:stretch>
        </p:blipFill>
        <p:spPr>
          <a:xfrm>
            <a:off x="166033" y="3033822"/>
            <a:ext cx="5029200" cy="1849948"/>
          </a:xfrm>
          <a:prstGeom prst="rect">
            <a:avLst/>
          </a:prstGeom>
        </p:spPr>
      </p:pic>
      <p:pic>
        <p:nvPicPr>
          <p:cNvPr id="5" name="Picture 4">
            <a:extLst>
              <a:ext uri="{FF2B5EF4-FFF2-40B4-BE49-F238E27FC236}">
                <a16:creationId xmlns:a16="http://schemas.microsoft.com/office/drawing/2014/main" id="{3FD4FE9D-0C8C-DBD5-256D-2CA70FD892E6}"/>
              </a:ext>
            </a:extLst>
          </p:cNvPr>
          <p:cNvPicPr>
            <a:picLocks noChangeAspect="1"/>
          </p:cNvPicPr>
          <p:nvPr/>
        </p:nvPicPr>
        <p:blipFill>
          <a:blip r:embed="rId3"/>
          <a:stretch>
            <a:fillRect/>
          </a:stretch>
        </p:blipFill>
        <p:spPr>
          <a:xfrm>
            <a:off x="4459507" y="5648096"/>
            <a:ext cx="2750472" cy="576447"/>
          </a:xfrm>
          <a:prstGeom prst="rect">
            <a:avLst/>
          </a:prstGeom>
        </p:spPr>
      </p:pic>
      <p:pic>
        <p:nvPicPr>
          <p:cNvPr id="7" name="Picture 6">
            <a:extLst>
              <a:ext uri="{FF2B5EF4-FFF2-40B4-BE49-F238E27FC236}">
                <a16:creationId xmlns:a16="http://schemas.microsoft.com/office/drawing/2014/main" id="{C0B9A927-1735-C98D-DD51-9498F2D601F9}"/>
              </a:ext>
            </a:extLst>
          </p:cNvPr>
          <p:cNvPicPr>
            <a:picLocks noChangeAspect="1"/>
          </p:cNvPicPr>
          <p:nvPr/>
        </p:nvPicPr>
        <p:blipFill>
          <a:blip r:embed="rId4"/>
          <a:stretch>
            <a:fillRect/>
          </a:stretch>
        </p:blipFill>
        <p:spPr>
          <a:xfrm>
            <a:off x="5551714" y="3043096"/>
            <a:ext cx="6474253" cy="1845464"/>
          </a:xfrm>
          <a:prstGeom prst="rect">
            <a:avLst/>
          </a:prstGeom>
        </p:spPr>
      </p:pic>
      <p:cxnSp>
        <p:nvCxnSpPr>
          <p:cNvPr id="11" name="Connector: Curved 10">
            <a:extLst>
              <a:ext uri="{FF2B5EF4-FFF2-40B4-BE49-F238E27FC236}">
                <a16:creationId xmlns:a16="http://schemas.microsoft.com/office/drawing/2014/main" id="{AFACF9D9-62BF-BADD-D8BF-2082042F7AA0}"/>
              </a:ext>
            </a:extLst>
          </p:cNvPr>
          <p:cNvCxnSpPr>
            <a:stCxn id="3" idx="2"/>
            <a:endCxn id="5" idx="1"/>
          </p:cNvCxnSpPr>
          <p:nvPr/>
        </p:nvCxnSpPr>
        <p:spPr>
          <a:xfrm rot="16200000" flipH="1">
            <a:off x="3043795" y="4520608"/>
            <a:ext cx="1052550" cy="1778874"/>
          </a:xfrm>
          <a:prstGeom prst="curvedConnector2">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E8CAB121-347E-42C9-5540-D72B8265185B}"/>
              </a:ext>
            </a:extLst>
          </p:cNvPr>
          <p:cNvCxnSpPr>
            <a:stCxn id="5" idx="3"/>
            <a:endCxn id="7" idx="2"/>
          </p:cNvCxnSpPr>
          <p:nvPr/>
        </p:nvCxnSpPr>
        <p:spPr>
          <a:xfrm flipV="1">
            <a:off x="7209979" y="4888560"/>
            <a:ext cx="1578862" cy="1047760"/>
          </a:xfrm>
          <a:prstGeom prst="curvedConnector2">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5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ABE298-D5EC-1196-7DC9-347090A3C488}"/>
              </a:ext>
            </a:extLst>
          </p:cNvPr>
          <p:cNvSpPr/>
          <p:nvPr/>
        </p:nvSpPr>
        <p:spPr>
          <a:xfrm>
            <a:off x="6286493" y="1724587"/>
            <a:ext cx="5311119" cy="17416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Title 115">
            <a:extLst>
              <a:ext uri="{FF2B5EF4-FFF2-40B4-BE49-F238E27FC236}">
                <a16:creationId xmlns:a16="http://schemas.microsoft.com/office/drawing/2014/main" id="{0E21B6C9-B13E-4630-B3E3-696DE284DDC7}"/>
              </a:ext>
            </a:extLst>
          </p:cNvPr>
          <p:cNvSpPr>
            <a:spLocks noGrp="1"/>
          </p:cNvSpPr>
          <p:nvPr>
            <p:ph type="title"/>
          </p:nvPr>
        </p:nvSpPr>
        <p:spPr>
          <a:xfrm>
            <a:off x="753862" y="348668"/>
            <a:ext cx="10941728" cy="576447"/>
          </a:xfrm>
        </p:spPr>
        <p:txBody>
          <a:bodyPr/>
          <a:lstStyle/>
          <a:p>
            <a:r>
              <a:rPr lang="en-US"/>
              <a:t>Methodology</a:t>
            </a:r>
            <a:endParaRPr lang="en-US" dirty="0"/>
          </a:p>
        </p:txBody>
      </p:sp>
      <p:sp>
        <p:nvSpPr>
          <p:cNvPr id="67" name="TextBox 19">
            <a:extLst>
              <a:ext uri="{FF2B5EF4-FFF2-40B4-BE49-F238E27FC236}">
                <a16:creationId xmlns:a16="http://schemas.microsoft.com/office/drawing/2014/main" id="{A320916A-6485-65B9-BA15-021D3208455D}"/>
              </a:ext>
            </a:extLst>
          </p:cNvPr>
          <p:cNvSpPr txBox="1">
            <a:spLocks noChangeArrowheads="1"/>
          </p:cNvSpPr>
          <p:nvPr/>
        </p:nvSpPr>
        <p:spPr bwMode="auto">
          <a:xfrm>
            <a:off x="359229" y="6073692"/>
            <a:ext cx="11336361" cy="45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Fig6. VQE algorithm 4 qubit logic design created via </a:t>
            </a:r>
            <a:r>
              <a:rPr lang="en-US" sz="2400" dirty="0" err="1">
                <a:solidFill>
                  <a:schemeClr val="bg1"/>
                </a:solidFill>
                <a:latin typeface="Calibri" panose="020F0502020204030204" pitchFamily="34" charset="0"/>
                <a:ea typeface="Open Sans" panose="020B0606030504020204" pitchFamily="34" charset="0"/>
                <a:cs typeface="Calibri" panose="020F0502020204030204" pitchFamily="34" charset="0"/>
              </a:rPr>
              <a:t>Qiskit</a:t>
            </a: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 for harmonic oscillator</a:t>
            </a:r>
          </a:p>
        </p:txBody>
      </p:sp>
      <p:sp>
        <p:nvSpPr>
          <p:cNvPr id="71" name="Title 30">
            <a:extLst>
              <a:ext uri="{FF2B5EF4-FFF2-40B4-BE49-F238E27FC236}">
                <a16:creationId xmlns:a16="http://schemas.microsoft.com/office/drawing/2014/main" id="{7A24326C-2FC1-8715-71DB-9D107E535CF9}"/>
              </a:ext>
            </a:extLst>
          </p:cNvPr>
          <p:cNvSpPr txBox="1">
            <a:spLocks/>
          </p:cNvSpPr>
          <p:nvPr/>
        </p:nvSpPr>
        <p:spPr>
          <a:xfrm>
            <a:off x="901298" y="1116730"/>
            <a:ext cx="7390586" cy="495301"/>
          </a:xfrm>
          <a:prstGeom prst="rect">
            <a:avLst/>
          </a:prstGeom>
        </p:spPr>
        <p:txBody>
          <a:bodyPr>
            <a:normAutofit/>
          </a:bodyPr>
          <a:lstStyle>
            <a:lvl1pPr algn="ctr" defTabSz="914400" rtl="0" eaLnBrk="1" latinLnBrk="0" hangingPunct="1">
              <a:lnSpc>
                <a:spcPct val="90000"/>
              </a:lnSpc>
              <a:spcBef>
                <a:spcPct val="0"/>
              </a:spcBef>
              <a:buNone/>
              <a:defRPr sz="3200" kern="1200" cap="all" spc="200" baseline="0">
                <a:solidFill>
                  <a:schemeClr val="bg1"/>
                </a:solidFill>
                <a:latin typeface="+mj-lt"/>
                <a:ea typeface="+mj-ea"/>
                <a:cs typeface="+mj-cs"/>
              </a:defRPr>
            </a:lvl1pPr>
          </a:lstStyle>
          <a:p>
            <a:r>
              <a:rPr lang="en-US" sz="2700" dirty="0">
                <a:ea typeface="Open Sans" panose="020B0606030504020204" pitchFamily="34" charset="0"/>
                <a:cs typeface="Calibri" panose="020F0502020204030204" pitchFamily="34" charset="0"/>
              </a:rPr>
              <a:t>Variational Quantum </a:t>
            </a:r>
            <a:r>
              <a:rPr lang="en-US" sz="2700" dirty="0" err="1">
                <a:ea typeface="Open Sans" panose="020B0606030504020204" pitchFamily="34" charset="0"/>
                <a:cs typeface="Calibri" panose="020F0502020204030204" pitchFamily="34" charset="0"/>
              </a:rPr>
              <a:t>Eigensolver</a:t>
            </a:r>
            <a:r>
              <a:rPr lang="en-US" sz="2700" dirty="0">
                <a:ea typeface="Open Sans" panose="020B0606030504020204" pitchFamily="34" charset="0"/>
                <a:cs typeface="Calibri" panose="020F0502020204030204" pitchFamily="34" charset="0"/>
              </a:rPr>
              <a:t> (VQE)</a:t>
            </a:r>
          </a:p>
          <a:p>
            <a:endParaRPr lang="en-US" sz="2700" dirty="0"/>
          </a:p>
        </p:txBody>
      </p:sp>
      <p:sp>
        <p:nvSpPr>
          <p:cNvPr id="9" name="TextBox 19">
            <a:extLst>
              <a:ext uri="{FF2B5EF4-FFF2-40B4-BE49-F238E27FC236}">
                <a16:creationId xmlns:a16="http://schemas.microsoft.com/office/drawing/2014/main" id="{D74EB3E3-3196-CA8B-1826-370890B4A625}"/>
              </a:ext>
            </a:extLst>
          </p:cNvPr>
          <p:cNvSpPr txBox="1">
            <a:spLocks noChangeArrowheads="1"/>
          </p:cNvSpPr>
          <p:nvPr/>
        </p:nvSpPr>
        <p:spPr bwMode="auto">
          <a:xfrm>
            <a:off x="614952" y="1724587"/>
            <a:ext cx="5591099" cy="174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Decomposing Hamiltonian</a:t>
            </a:r>
          </a:p>
          <a:p>
            <a:pPr>
              <a:lnSpc>
                <a:spcPct val="110000"/>
              </a:lnSpc>
            </a:pP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In order to use VQE algorithm in IBM </a:t>
            </a:r>
            <a:r>
              <a:rPr lang="en-US" sz="2400" dirty="0" err="1">
                <a:solidFill>
                  <a:schemeClr val="bg1"/>
                </a:solidFill>
                <a:latin typeface="Calibri" panose="020F0502020204030204" pitchFamily="34" charset="0"/>
                <a:ea typeface="Open Sans" panose="020B0606030504020204" pitchFamily="34" charset="0"/>
                <a:cs typeface="Calibri" panose="020F0502020204030204" pitchFamily="34" charset="0"/>
              </a:rPr>
              <a:t>Qiskit</a:t>
            </a: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 we need to decompose Hamiltonian into Pauli Matrices. For 4 qubit example,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D24ADC0-D2F8-D597-D0DE-2541D18A7007}"/>
                  </a:ext>
                </a:extLst>
              </p:cNvPr>
              <p:cNvSpPr txBox="1"/>
              <p:nvPr/>
            </p:nvSpPr>
            <p:spPr>
              <a:xfrm>
                <a:off x="6447376" y="2629214"/>
                <a:ext cx="5486401" cy="1509131"/>
              </a:xfrm>
              <a:prstGeom prst="rect">
                <a:avLst/>
              </a:prstGeom>
              <a:noFill/>
            </p:spPr>
            <p:txBody>
              <a:bodyPr wrap="square" lIns="0" tIns="0" rIns="0" bIns="0" rtlCol="0">
                <a:spAutoFit/>
              </a:bodyPr>
              <a:lstStyle/>
              <a:p>
                <a14:m>
                  <m:oMath xmlns:m="http://schemas.openxmlformats.org/officeDocument/2006/math">
                    <m:r>
                      <a:rPr lang="en-US" sz="2400" b="0" i="1" smtClean="0">
                        <a:solidFill>
                          <a:schemeClr val="bg1"/>
                        </a:solidFill>
                        <a:latin typeface="Cambria Math" panose="02040503050406030204" pitchFamily="18" charset="0"/>
                      </a:rPr>
                      <m:t>𝐻</m:t>
                    </m:r>
                    <m:r>
                      <a:rPr lang="en-US" sz="2400" b="0" i="1" smtClean="0">
                        <a:solidFill>
                          <a:schemeClr val="bg1"/>
                        </a:solidFill>
                        <a:latin typeface="Cambria Math" panose="02040503050406030204" pitchFamily="18" charset="0"/>
                      </a:rPr>
                      <m:t>= </m:t>
                    </m:r>
                    <m:nary>
                      <m:naryPr>
                        <m:chr m:val="∑"/>
                        <m:subHide m:val="on"/>
                        <m:supHide m:val="on"/>
                        <m:ctrlPr>
                          <a:rPr lang="en-US" sz="2400" b="0" i="1" smtClean="0">
                            <a:solidFill>
                              <a:schemeClr val="bg1"/>
                            </a:solidFill>
                            <a:latin typeface="Cambria Math" panose="02040503050406030204" pitchFamily="18" charset="0"/>
                          </a:rPr>
                        </m:ctrlPr>
                      </m:naryPr>
                      <m:sub/>
                      <m:sup/>
                      <m:e>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𝐶</m:t>
                            </m:r>
                          </m:e>
                          <m:sub>
                            <m:r>
                              <m:rPr>
                                <m:sty m:val="p"/>
                              </m:rPr>
                              <a:rPr lang="el-GR" sz="2400" i="1">
                                <a:solidFill>
                                  <a:schemeClr val="bg1"/>
                                </a:solidFill>
                                <a:latin typeface="Cambria Math" panose="02040503050406030204" pitchFamily="18" charset="0"/>
                              </a:rPr>
                              <m:t>μ</m:t>
                            </m:r>
                            <m:r>
                              <a:rPr lang="en-US" sz="2400" i="1">
                                <a:solidFill>
                                  <a:schemeClr val="bg1"/>
                                </a:solidFill>
                                <a:latin typeface="Cambria Math" panose="02040503050406030204" pitchFamily="18" charset="0"/>
                              </a:rPr>
                              <m:t>,</m:t>
                            </m:r>
                            <m:r>
                              <m:rPr>
                                <m:sty m:val="p"/>
                              </m:rPr>
                              <a:rPr lang="el-GR" sz="2400" i="1">
                                <a:solidFill>
                                  <a:schemeClr val="bg1"/>
                                </a:solidFill>
                                <a:latin typeface="Cambria Math" panose="02040503050406030204" pitchFamily="18" charset="0"/>
                              </a:rPr>
                              <m:t>ν</m:t>
                            </m:r>
                            <m:r>
                              <a:rPr lang="en-US" sz="2400" i="1">
                                <a:solidFill>
                                  <a:schemeClr val="bg1"/>
                                </a:solidFill>
                                <a:latin typeface="Cambria Math" panose="02040503050406030204" pitchFamily="18" charset="0"/>
                              </a:rPr>
                              <m:t>,</m:t>
                            </m:r>
                            <m:r>
                              <m:rPr>
                                <m:sty m:val="p"/>
                              </m:rPr>
                              <a:rPr lang="el-GR" sz="2400" i="1">
                                <a:solidFill>
                                  <a:schemeClr val="bg1"/>
                                </a:solidFill>
                                <a:latin typeface="Cambria Math" panose="02040503050406030204" pitchFamily="18" charset="0"/>
                              </a:rPr>
                              <m:t>λ</m:t>
                            </m:r>
                            <m:r>
                              <a:rPr lang="en-US" sz="2400" i="1">
                                <a:solidFill>
                                  <a:schemeClr val="bg1"/>
                                </a:solidFill>
                                <a:latin typeface="Cambria Math" panose="02040503050406030204" pitchFamily="18" charset="0"/>
                              </a:rPr>
                              <m:t>,</m:t>
                            </m:r>
                            <m:r>
                              <m:rPr>
                                <m:sty m:val="p"/>
                              </m:rPr>
                              <a:rPr lang="el-GR" sz="2400" i="1">
                                <a:solidFill>
                                  <a:schemeClr val="bg1"/>
                                </a:solidFill>
                                <a:latin typeface="Cambria Math" panose="02040503050406030204" pitchFamily="18" charset="0"/>
                              </a:rPr>
                              <m:t>θ</m:t>
                            </m:r>
                          </m:sub>
                        </m:sSub>
                      </m:e>
                    </m:nary>
                    <m:r>
                      <a:rPr lang="en-US" sz="2400" b="0" i="1" smtClean="0">
                        <a:solidFill>
                          <a:schemeClr val="bg1"/>
                        </a:solidFill>
                        <a:latin typeface="Cambria Math" panose="02040503050406030204" pitchFamily="18" charset="0"/>
                      </a:rPr>
                      <m:t>∗</m:t>
                    </m:r>
                    <m:sSub>
                      <m:sSubPr>
                        <m:ctrlPr>
                          <a:rPr lang="en-US" sz="2400" b="0" i="1" smtClean="0">
                            <a:solidFill>
                              <a:schemeClr val="bg1"/>
                            </a:solidFill>
                            <a:latin typeface="Cambria Math" panose="02040503050406030204" pitchFamily="18" charset="0"/>
                            <a:ea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𝜎</m:t>
                        </m:r>
                      </m:e>
                      <m:sub>
                        <m:r>
                          <a:rPr lang="en-US" sz="2400" b="0" i="1" smtClean="0">
                            <a:solidFill>
                              <a:schemeClr val="bg1"/>
                            </a:solidFill>
                            <a:latin typeface="Cambria Math" panose="02040503050406030204" pitchFamily="18" charset="0"/>
                            <a:ea typeface="Cambria Math" panose="02040503050406030204" pitchFamily="18" charset="0"/>
                          </a:rPr>
                          <m:t>𝜇</m:t>
                        </m:r>
                      </m:sub>
                    </m:sSub>
                  </m:oMath>
                </a14:m>
                <a:r>
                  <a:rPr lang="en-US" sz="2400" dirty="0">
                    <a:solidFill>
                      <a:schemeClr val="bg1"/>
                    </a:solidFill>
                    <a:ea typeface="Cambria Math" panose="02040503050406030204" pitchFamily="18" charset="0"/>
                  </a:rPr>
                  <a:t> </a:t>
                </a:r>
                <a14:m>
                  <m:oMath xmlns:m="http://schemas.openxmlformats.org/officeDocument/2006/math">
                    <m:r>
                      <a:rPr lang="en-US" sz="2400" i="1">
                        <a:solidFill>
                          <a:schemeClr val="bg1"/>
                        </a:solidFill>
                        <a:latin typeface="Cambria Math" panose="02040503050406030204" pitchFamily="18" charset="0"/>
                        <a:ea typeface="Cambria Math" panose="02040503050406030204" pitchFamily="18" charset="0"/>
                      </a:rPr>
                      <m:t>⊗</m:t>
                    </m:r>
                    <m:sSub>
                      <m:sSubPr>
                        <m:ctrlPr>
                          <a:rPr lang="en-US" sz="2400" i="1">
                            <a:solidFill>
                              <a:schemeClr val="bg1"/>
                            </a:solidFill>
                            <a:latin typeface="Cambria Math" panose="02040503050406030204" pitchFamily="18" charset="0"/>
                            <a:ea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𝜎</m:t>
                        </m:r>
                      </m:e>
                      <m:sub>
                        <m:r>
                          <m:rPr>
                            <m:sty m:val="p"/>
                          </m:rPr>
                          <a:rPr lang="el-GR" sz="2400" i="1">
                            <a:solidFill>
                              <a:schemeClr val="bg1"/>
                            </a:solidFill>
                            <a:latin typeface="Cambria Math" panose="02040503050406030204" pitchFamily="18" charset="0"/>
                          </a:rPr>
                          <m:t>ν</m:t>
                        </m:r>
                      </m:sub>
                    </m:sSub>
                  </m:oMath>
                </a14:m>
                <a:r>
                  <a:rPr lang="en-US" sz="2400" dirty="0">
                    <a:solidFill>
                      <a:schemeClr val="bg1"/>
                    </a:solidFill>
                    <a:ea typeface="Cambria Math" panose="02040503050406030204" pitchFamily="18" charset="0"/>
                  </a:rPr>
                  <a:t> </a:t>
                </a:r>
                <a14:m>
                  <m:oMath xmlns:m="http://schemas.openxmlformats.org/officeDocument/2006/math">
                    <m:r>
                      <a:rPr lang="en-US" sz="2400" i="1">
                        <a:solidFill>
                          <a:schemeClr val="bg1"/>
                        </a:solidFill>
                        <a:latin typeface="Cambria Math" panose="02040503050406030204" pitchFamily="18" charset="0"/>
                        <a:ea typeface="Cambria Math" panose="02040503050406030204" pitchFamily="18" charset="0"/>
                      </a:rPr>
                      <m:t>⊗</m:t>
                    </m:r>
                    <m:sSub>
                      <m:sSubPr>
                        <m:ctrlPr>
                          <a:rPr lang="en-US" sz="2400" i="1">
                            <a:solidFill>
                              <a:schemeClr val="bg1"/>
                            </a:solidFill>
                            <a:latin typeface="Cambria Math" panose="02040503050406030204" pitchFamily="18" charset="0"/>
                            <a:ea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𝜎</m:t>
                        </m:r>
                      </m:e>
                      <m:sub>
                        <m:r>
                          <m:rPr>
                            <m:sty m:val="p"/>
                          </m:rPr>
                          <a:rPr lang="el-GR" sz="2400" i="1">
                            <a:solidFill>
                              <a:schemeClr val="bg1"/>
                            </a:solidFill>
                            <a:latin typeface="Cambria Math" panose="02040503050406030204" pitchFamily="18" charset="0"/>
                          </a:rPr>
                          <m:t>λ</m:t>
                        </m:r>
                      </m:sub>
                    </m:sSub>
                  </m:oMath>
                </a14:m>
                <a:r>
                  <a:rPr lang="en-US" sz="2400" dirty="0">
                    <a:solidFill>
                      <a:schemeClr val="bg1"/>
                    </a:solidFill>
                    <a:ea typeface="Cambria Math" panose="02040503050406030204" pitchFamily="18" charset="0"/>
                  </a:rPr>
                  <a:t> </a:t>
                </a:r>
                <a14:m>
                  <m:oMath xmlns:m="http://schemas.openxmlformats.org/officeDocument/2006/math">
                    <m:r>
                      <a:rPr lang="en-US" sz="2400" i="1">
                        <a:solidFill>
                          <a:schemeClr val="bg1"/>
                        </a:solidFill>
                        <a:latin typeface="Cambria Math" panose="02040503050406030204" pitchFamily="18" charset="0"/>
                        <a:ea typeface="Cambria Math" panose="02040503050406030204" pitchFamily="18" charset="0"/>
                      </a:rPr>
                      <m:t>⊗</m:t>
                    </m:r>
                    <m:sSub>
                      <m:sSubPr>
                        <m:ctrlPr>
                          <a:rPr lang="en-US" sz="2400" i="1">
                            <a:solidFill>
                              <a:schemeClr val="bg1"/>
                            </a:solidFill>
                            <a:latin typeface="Cambria Math" panose="02040503050406030204" pitchFamily="18" charset="0"/>
                            <a:ea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𝜎</m:t>
                        </m:r>
                      </m:e>
                      <m:sub>
                        <m:r>
                          <m:rPr>
                            <m:sty m:val="p"/>
                          </m:rPr>
                          <a:rPr lang="el-GR" sz="2400" i="1">
                            <a:solidFill>
                              <a:schemeClr val="bg1"/>
                            </a:solidFill>
                            <a:latin typeface="Cambria Math" panose="02040503050406030204" pitchFamily="18" charset="0"/>
                          </a:rPr>
                          <m:t>θ</m:t>
                        </m:r>
                      </m:sub>
                    </m:sSub>
                    <m:r>
                      <a:rPr lang="en-US" sz="2400" b="0" i="1" smtClean="0">
                        <a:solidFill>
                          <a:schemeClr val="bg1"/>
                        </a:solidFill>
                        <a:latin typeface="Cambria Math" panose="02040503050406030204" pitchFamily="18" charset="0"/>
                        <a:ea typeface="Cambria Math" panose="02040503050406030204" pitchFamily="18" charset="0"/>
                      </a:rPr>
                      <m:t>  </m:t>
                    </m:r>
                  </m:oMath>
                </a14:m>
                <a:endParaRPr lang="en-US" sz="2400" b="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𝑤h𝑒𝑟𝑒</m:t>
                      </m:r>
                      <m:r>
                        <a:rPr lang="en-US" sz="2400" b="0" i="1" smtClean="0">
                          <a:solidFill>
                            <a:schemeClr val="bg1"/>
                          </a:solidFill>
                          <a:latin typeface="Cambria Math" panose="02040503050406030204" pitchFamily="18" charset="0"/>
                          <a:ea typeface="Cambria Math" panose="02040503050406030204" pitchFamily="18" charset="0"/>
                        </a:rPr>
                        <m:t> </m:t>
                      </m:r>
                      <m:r>
                        <m:rPr>
                          <m:sty m:val="p"/>
                        </m:rPr>
                        <a:rPr lang="el-GR" sz="2400" i="1">
                          <a:solidFill>
                            <a:schemeClr val="bg1"/>
                          </a:solidFill>
                          <a:latin typeface="Cambria Math" panose="02040503050406030204" pitchFamily="18" charset="0"/>
                        </a:rPr>
                        <m:t>μ</m:t>
                      </m:r>
                      <m:r>
                        <a:rPr lang="en-US" sz="2400" b="0" i="1" smtClean="0">
                          <a:solidFill>
                            <a:schemeClr val="bg1"/>
                          </a:solidFill>
                          <a:latin typeface="Cambria Math" panose="02040503050406030204" pitchFamily="18" charset="0"/>
                        </a:rPr>
                        <m:t>,</m:t>
                      </m:r>
                      <m:r>
                        <m:rPr>
                          <m:sty m:val="p"/>
                        </m:rPr>
                        <a:rPr lang="el-GR" sz="2400" i="1">
                          <a:solidFill>
                            <a:schemeClr val="bg1"/>
                          </a:solidFill>
                          <a:latin typeface="Cambria Math" panose="02040503050406030204" pitchFamily="18" charset="0"/>
                        </a:rPr>
                        <m:t>ν</m:t>
                      </m:r>
                      <m:r>
                        <a:rPr lang="en-US" sz="2400" b="0" i="1" smtClean="0">
                          <a:solidFill>
                            <a:schemeClr val="bg1"/>
                          </a:solidFill>
                          <a:latin typeface="Cambria Math" panose="02040503050406030204" pitchFamily="18" charset="0"/>
                        </a:rPr>
                        <m:t>,</m:t>
                      </m:r>
                      <m:r>
                        <m:rPr>
                          <m:sty m:val="p"/>
                        </m:rPr>
                        <a:rPr lang="el-GR" sz="2400" i="1">
                          <a:solidFill>
                            <a:schemeClr val="bg1"/>
                          </a:solidFill>
                          <a:latin typeface="Cambria Math" panose="02040503050406030204" pitchFamily="18" charset="0"/>
                        </a:rPr>
                        <m:t>λ</m:t>
                      </m:r>
                      <m:r>
                        <a:rPr lang="en-US" sz="2400" b="0" i="1" smtClean="0">
                          <a:solidFill>
                            <a:schemeClr val="bg1"/>
                          </a:solidFill>
                          <a:latin typeface="Cambria Math" panose="02040503050406030204" pitchFamily="18" charset="0"/>
                        </a:rPr>
                        <m:t>,</m:t>
                      </m:r>
                      <m:r>
                        <m:rPr>
                          <m:sty m:val="p"/>
                        </m:rPr>
                        <a:rPr lang="el-GR" sz="2400" i="1">
                          <a:solidFill>
                            <a:schemeClr val="bg1"/>
                          </a:solidFill>
                          <a:latin typeface="Cambria Math" panose="02040503050406030204" pitchFamily="18" charset="0"/>
                        </a:rPr>
                        <m:t>θ</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𝑋</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𝑌</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𝑍</m:t>
                      </m:r>
                      <m:r>
                        <a:rPr lang="en-US" sz="2400" b="0" i="0" smtClean="0">
                          <a:solidFill>
                            <a:schemeClr val="bg1"/>
                          </a:solidFill>
                          <a:latin typeface="Cambria Math" panose="02040503050406030204" pitchFamily="18" charset="0"/>
                        </a:rPr>
                        <m:t>,</m:t>
                      </m:r>
                      <m:r>
                        <m:rPr>
                          <m:sty m:val="p"/>
                        </m:rPr>
                        <a:rPr lang="en-US" sz="2400" b="0" i="0" smtClean="0">
                          <a:solidFill>
                            <a:schemeClr val="bg1"/>
                          </a:solidFill>
                          <a:latin typeface="Cambria Math" panose="02040503050406030204" pitchFamily="18" charset="0"/>
                        </a:rPr>
                        <m:t>I</m:t>
                      </m:r>
                    </m:oMath>
                  </m:oMathPara>
                </a14:m>
                <a:endParaRPr lang="en-US" sz="2400" dirty="0">
                  <a:solidFill>
                    <a:schemeClr val="bg1"/>
                  </a:solidFill>
                </a:endParaRPr>
              </a:p>
              <a:p>
                <a:endParaRPr lang="en-US" sz="2400" b="0" i="1" dirty="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endParaRPr>
              </a:p>
            </p:txBody>
          </p:sp>
        </mc:Choice>
        <mc:Fallback xmlns="">
          <p:sp>
            <p:nvSpPr>
              <p:cNvPr id="10" name="TextBox 9">
                <a:extLst>
                  <a:ext uri="{FF2B5EF4-FFF2-40B4-BE49-F238E27FC236}">
                    <a16:creationId xmlns:a16="http://schemas.microsoft.com/office/drawing/2014/main" id="{AD24ADC0-D2F8-D597-D0DE-2541D18A7007}"/>
                  </a:ext>
                </a:extLst>
              </p:cNvPr>
              <p:cNvSpPr txBox="1">
                <a:spLocks noRot="1" noChangeAspect="1" noMove="1" noResize="1" noEditPoints="1" noAdjustHandles="1" noChangeArrowheads="1" noChangeShapeType="1" noTextEdit="1"/>
              </p:cNvSpPr>
              <p:nvPr/>
            </p:nvSpPr>
            <p:spPr>
              <a:xfrm>
                <a:off x="6447376" y="2629214"/>
                <a:ext cx="5486401" cy="1509131"/>
              </a:xfrm>
              <a:prstGeom prst="rect">
                <a:avLst/>
              </a:prstGeom>
              <a:blipFill>
                <a:blip r:embed="rId2"/>
                <a:stretch>
                  <a:fillRect l="-2000" t="-42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8A87AFC-03EE-574F-57E9-27C81266F278}"/>
                  </a:ext>
                </a:extLst>
              </p:cNvPr>
              <p:cNvSpPr txBox="1"/>
              <p:nvPr/>
            </p:nvSpPr>
            <p:spPr>
              <a:xfrm>
                <a:off x="6286493" y="1699638"/>
                <a:ext cx="5311119" cy="837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𝐶</m:t>
                          </m:r>
                        </m:e>
                        <m:sub>
                          <m:r>
                            <m:rPr>
                              <m:sty m:val="p"/>
                            </m:rPr>
                            <a:rPr lang="el-GR" sz="2000" i="1">
                              <a:solidFill>
                                <a:schemeClr val="bg1"/>
                              </a:solidFill>
                              <a:latin typeface="Cambria Math" panose="02040503050406030204" pitchFamily="18" charset="0"/>
                            </a:rPr>
                            <m:t>μ</m:t>
                          </m:r>
                          <m:r>
                            <a:rPr lang="en-US" sz="2000" i="1">
                              <a:solidFill>
                                <a:schemeClr val="bg1"/>
                              </a:solidFill>
                              <a:latin typeface="Cambria Math" panose="02040503050406030204" pitchFamily="18" charset="0"/>
                            </a:rPr>
                            <m:t>,</m:t>
                          </m:r>
                          <m:r>
                            <m:rPr>
                              <m:sty m:val="p"/>
                            </m:rPr>
                            <a:rPr lang="el-GR" sz="2000" i="1">
                              <a:solidFill>
                                <a:schemeClr val="bg1"/>
                              </a:solidFill>
                              <a:latin typeface="Cambria Math" panose="02040503050406030204" pitchFamily="18" charset="0"/>
                            </a:rPr>
                            <m:t>ν</m:t>
                          </m:r>
                          <m:r>
                            <a:rPr lang="en-US" sz="2000" i="1">
                              <a:solidFill>
                                <a:schemeClr val="bg1"/>
                              </a:solidFill>
                              <a:latin typeface="Cambria Math" panose="02040503050406030204" pitchFamily="18" charset="0"/>
                            </a:rPr>
                            <m:t>,</m:t>
                          </m:r>
                          <m:r>
                            <m:rPr>
                              <m:sty m:val="p"/>
                            </m:rPr>
                            <a:rPr lang="el-GR" sz="2000" i="1">
                              <a:solidFill>
                                <a:schemeClr val="bg1"/>
                              </a:solidFill>
                              <a:latin typeface="Cambria Math" panose="02040503050406030204" pitchFamily="18" charset="0"/>
                            </a:rPr>
                            <m:t>λ</m:t>
                          </m:r>
                          <m:r>
                            <a:rPr lang="en-US" sz="2000" i="1">
                              <a:solidFill>
                                <a:schemeClr val="bg1"/>
                              </a:solidFill>
                              <a:latin typeface="Cambria Math" panose="02040503050406030204" pitchFamily="18" charset="0"/>
                            </a:rPr>
                            <m:t>,</m:t>
                          </m:r>
                          <m:r>
                            <m:rPr>
                              <m:sty m:val="p"/>
                            </m:rPr>
                            <a:rPr lang="el-GR" sz="2000" i="1">
                              <a:solidFill>
                                <a:schemeClr val="bg1"/>
                              </a:solidFill>
                              <a:latin typeface="Cambria Math" panose="02040503050406030204" pitchFamily="18" charset="0"/>
                            </a:rPr>
                            <m:t>θ</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𝑡𝑟</m:t>
                      </m:r>
                      <m:r>
                        <a:rPr lang="en-US" sz="2000" b="0" i="1" smtClean="0">
                          <a:solidFill>
                            <a:schemeClr val="bg1"/>
                          </a:solidFill>
                          <a:latin typeface="Cambria Math" panose="02040503050406030204" pitchFamily="18" charset="0"/>
                        </a:rPr>
                        <m:t>(</m:t>
                      </m:r>
                      <m:nary>
                        <m:naryPr>
                          <m:chr m:val="∑"/>
                          <m:subHide m:val="on"/>
                          <m:supHide m:val="on"/>
                          <m:ctrlPr>
                            <a:rPr lang="en-US" sz="2000" b="0" i="1" smtClean="0">
                              <a:solidFill>
                                <a:schemeClr val="bg1"/>
                              </a:solidFill>
                              <a:latin typeface="Cambria Math" panose="02040503050406030204" pitchFamily="18" charset="0"/>
                            </a:rPr>
                          </m:ctrlPr>
                        </m:naryPr>
                        <m:sub/>
                        <m:sup/>
                        <m:e>
                          <m:r>
                            <a:rPr lang="en-US" sz="2000" i="1">
                              <a:solidFill>
                                <a:schemeClr val="bg1"/>
                              </a:solidFill>
                              <a:latin typeface="Cambria Math" panose="02040503050406030204" pitchFamily="18" charset="0"/>
                            </a:rPr>
                            <m:t>𝐻</m:t>
                          </m:r>
                          <m:r>
                            <a:rPr lang="en-US" sz="2000" i="1">
                              <a:solidFill>
                                <a:schemeClr val="bg1"/>
                              </a:solidFill>
                              <a:latin typeface="Cambria Math" panose="02040503050406030204" pitchFamily="18" charset="0"/>
                              <a:ea typeface="Cambria Math" panose="02040503050406030204" pitchFamily="18" charset="0"/>
                            </a:rPr>
                            <m:t>⊗</m:t>
                          </m:r>
                          <m:sSub>
                            <m:sSubPr>
                              <m:ctrlPr>
                                <a:rPr lang="en-US" sz="2000" i="1">
                                  <a:solidFill>
                                    <a:schemeClr val="bg1"/>
                                  </a:solidFill>
                                  <a:latin typeface="Cambria Math" panose="02040503050406030204" pitchFamily="18" charset="0"/>
                                  <a:ea typeface="Cambria Math" panose="02040503050406030204" pitchFamily="18" charset="0"/>
                                </a:rPr>
                              </m:ctrlPr>
                            </m:sSubPr>
                            <m:e>
                              <m:r>
                                <a:rPr lang="en-US" sz="2000" i="1">
                                  <a:solidFill>
                                    <a:schemeClr val="bg1"/>
                                  </a:solidFill>
                                  <a:latin typeface="Cambria Math" panose="02040503050406030204" pitchFamily="18" charset="0"/>
                                  <a:ea typeface="Cambria Math" panose="02040503050406030204" pitchFamily="18" charset="0"/>
                                </a:rPr>
                                <m:t>𝜎</m:t>
                              </m:r>
                            </m:e>
                            <m:sub>
                              <m:r>
                                <a:rPr lang="en-US" sz="2000" i="1">
                                  <a:solidFill>
                                    <a:schemeClr val="bg1"/>
                                  </a:solidFill>
                                  <a:latin typeface="Cambria Math" panose="02040503050406030204" pitchFamily="18" charset="0"/>
                                  <a:ea typeface="Cambria Math" panose="02040503050406030204" pitchFamily="18" charset="0"/>
                                </a:rPr>
                                <m:t>𝜇</m:t>
                              </m:r>
                            </m:sub>
                          </m:sSub>
                          <m:r>
                            <m:rPr>
                              <m:nor/>
                            </m:rPr>
                            <a:rPr lang="en-US" sz="2000" dirty="0">
                              <a:solidFill>
                                <a:schemeClr val="bg1"/>
                              </a:solidFill>
                              <a:ea typeface="Cambria Math" panose="02040503050406030204" pitchFamily="18" charset="0"/>
                            </a:rPr>
                            <m:t> </m:t>
                          </m:r>
                          <m:r>
                            <a:rPr lang="en-US" sz="2000" i="1">
                              <a:solidFill>
                                <a:schemeClr val="bg1"/>
                              </a:solidFill>
                              <a:latin typeface="Cambria Math" panose="02040503050406030204" pitchFamily="18" charset="0"/>
                              <a:ea typeface="Cambria Math" panose="02040503050406030204" pitchFamily="18" charset="0"/>
                            </a:rPr>
                            <m:t>⊗</m:t>
                          </m:r>
                          <m:sSub>
                            <m:sSubPr>
                              <m:ctrlPr>
                                <a:rPr lang="en-US" sz="2000" i="1">
                                  <a:solidFill>
                                    <a:schemeClr val="bg1"/>
                                  </a:solidFill>
                                  <a:latin typeface="Cambria Math" panose="02040503050406030204" pitchFamily="18" charset="0"/>
                                  <a:ea typeface="Cambria Math" panose="02040503050406030204" pitchFamily="18" charset="0"/>
                                </a:rPr>
                              </m:ctrlPr>
                            </m:sSubPr>
                            <m:e>
                              <m:r>
                                <a:rPr lang="en-US" sz="2000" i="1">
                                  <a:solidFill>
                                    <a:schemeClr val="bg1"/>
                                  </a:solidFill>
                                  <a:latin typeface="Cambria Math" panose="02040503050406030204" pitchFamily="18" charset="0"/>
                                  <a:ea typeface="Cambria Math" panose="02040503050406030204" pitchFamily="18" charset="0"/>
                                </a:rPr>
                                <m:t>𝜎</m:t>
                              </m:r>
                            </m:e>
                            <m:sub>
                              <m:r>
                                <m:rPr>
                                  <m:sty m:val="p"/>
                                </m:rPr>
                                <a:rPr lang="el-GR" sz="2000" i="1">
                                  <a:solidFill>
                                    <a:schemeClr val="bg1"/>
                                  </a:solidFill>
                                  <a:latin typeface="Cambria Math" panose="02040503050406030204" pitchFamily="18" charset="0"/>
                                </a:rPr>
                                <m:t>ν</m:t>
                              </m:r>
                            </m:sub>
                          </m:sSub>
                          <m:r>
                            <m:rPr>
                              <m:nor/>
                            </m:rPr>
                            <a:rPr lang="en-US" sz="2000" dirty="0">
                              <a:solidFill>
                                <a:schemeClr val="bg1"/>
                              </a:solidFill>
                              <a:ea typeface="Cambria Math" panose="02040503050406030204" pitchFamily="18" charset="0"/>
                            </a:rPr>
                            <m:t> </m:t>
                          </m:r>
                          <m:r>
                            <a:rPr lang="en-US" sz="2000" i="1">
                              <a:solidFill>
                                <a:schemeClr val="bg1"/>
                              </a:solidFill>
                              <a:latin typeface="Cambria Math" panose="02040503050406030204" pitchFamily="18" charset="0"/>
                              <a:ea typeface="Cambria Math" panose="02040503050406030204" pitchFamily="18" charset="0"/>
                            </a:rPr>
                            <m:t>⊗</m:t>
                          </m:r>
                          <m:sSub>
                            <m:sSubPr>
                              <m:ctrlPr>
                                <a:rPr lang="en-US" sz="2000" i="1">
                                  <a:solidFill>
                                    <a:schemeClr val="bg1"/>
                                  </a:solidFill>
                                  <a:latin typeface="Cambria Math" panose="02040503050406030204" pitchFamily="18" charset="0"/>
                                  <a:ea typeface="Cambria Math" panose="02040503050406030204" pitchFamily="18" charset="0"/>
                                </a:rPr>
                              </m:ctrlPr>
                            </m:sSubPr>
                            <m:e>
                              <m:r>
                                <a:rPr lang="en-US" sz="2000" i="1">
                                  <a:solidFill>
                                    <a:schemeClr val="bg1"/>
                                  </a:solidFill>
                                  <a:latin typeface="Cambria Math" panose="02040503050406030204" pitchFamily="18" charset="0"/>
                                  <a:ea typeface="Cambria Math" panose="02040503050406030204" pitchFamily="18" charset="0"/>
                                </a:rPr>
                                <m:t>𝜎</m:t>
                              </m:r>
                            </m:e>
                            <m:sub>
                              <m:r>
                                <m:rPr>
                                  <m:sty m:val="p"/>
                                </m:rPr>
                                <a:rPr lang="el-GR" sz="2000" i="1">
                                  <a:solidFill>
                                    <a:schemeClr val="bg1"/>
                                  </a:solidFill>
                                  <a:latin typeface="Cambria Math" panose="02040503050406030204" pitchFamily="18" charset="0"/>
                                </a:rPr>
                                <m:t>λ</m:t>
                              </m:r>
                            </m:sub>
                          </m:sSub>
                          <m:r>
                            <m:rPr>
                              <m:nor/>
                            </m:rPr>
                            <a:rPr lang="en-US" sz="2000" dirty="0">
                              <a:solidFill>
                                <a:schemeClr val="bg1"/>
                              </a:solidFill>
                              <a:ea typeface="Cambria Math" panose="02040503050406030204" pitchFamily="18" charset="0"/>
                            </a:rPr>
                            <m:t> </m:t>
                          </m:r>
                          <m:r>
                            <a:rPr lang="en-US" sz="2000" i="1">
                              <a:solidFill>
                                <a:schemeClr val="bg1"/>
                              </a:solidFill>
                              <a:latin typeface="Cambria Math" panose="02040503050406030204" pitchFamily="18" charset="0"/>
                              <a:ea typeface="Cambria Math" panose="02040503050406030204" pitchFamily="18" charset="0"/>
                            </a:rPr>
                            <m:t>⊗</m:t>
                          </m:r>
                          <m:sSub>
                            <m:sSubPr>
                              <m:ctrlPr>
                                <a:rPr lang="en-US" sz="2000" i="1">
                                  <a:solidFill>
                                    <a:schemeClr val="bg1"/>
                                  </a:solidFill>
                                  <a:latin typeface="Cambria Math" panose="02040503050406030204" pitchFamily="18" charset="0"/>
                                  <a:ea typeface="Cambria Math" panose="02040503050406030204" pitchFamily="18" charset="0"/>
                                </a:rPr>
                              </m:ctrlPr>
                            </m:sSubPr>
                            <m:e>
                              <m:r>
                                <a:rPr lang="en-US" sz="2000" i="1">
                                  <a:solidFill>
                                    <a:schemeClr val="bg1"/>
                                  </a:solidFill>
                                  <a:latin typeface="Cambria Math" panose="02040503050406030204" pitchFamily="18" charset="0"/>
                                  <a:ea typeface="Cambria Math" panose="02040503050406030204" pitchFamily="18" charset="0"/>
                                </a:rPr>
                                <m:t>𝜎</m:t>
                              </m:r>
                            </m:e>
                            <m:sub>
                              <m:r>
                                <m:rPr>
                                  <m:sty m:val="p"/>
                                </m:rPr>
                                <a:rPr lang="el-GR" sz="2000" i="1">
                                  <a:solidFill>
                                    <a:schemeClr val="bg1"/>
                                  </a:solidFill>
                                  <a:latin typeface="Cambria Math" panose="02040503050406030204" pitchFamily="18" charset="0"/>
                                </a:rPr>
                                <m:t>θ</m:t>
                              </m:r>
                            </m:sub>
                          </m:sSub>
                          <m:r>
                            <a:rPr lang="en-US" sz="2000" b="0" i="1" smtClean="0">
                              <a:solidFill>
                                <a:schemeClr val="bg1"/>
                              </a:solidFill>
                              <a:latin typeface="Cambria Math" panose="02040503050406030204" pitchFamily="18" charset="0"/>
                            </a:rPr>
                            <m:t>)</m:t>
                          </m:r>
                        </m:e>
                      </m:nary>
                    </m:oMath>
                  </m:oMathPara>
                </a14:m>
                <a:endParaRPr lang="en-US" sz="2800" dirty="0">
                  <a:solidFill>
                    <a:schemeClr val="bg1"/>
                  </a:solidFill>
                </a:endParaRPr>
              </a:p>
            </p:txBody>
          </p:sp>
        </mc:Choice>
        <mc:Fallback xmlns="">
          <p:sp>
            <p:nvSpPr>
              <p:cNvPr id="11" name="TextBox 10">
                <a:extLst>
                  <a:ext uri="{FF2B5EF4-FFF2-40B4-BE49-F238E27FC236}">
                    <a16:creationId xmlns:a16="http://schemas.microsoft.com/office/drawing/2014/main" id="{F8A87AFC-03EE-574F-57E9-27C81266F278}"/>
                  </a:ext>
                </a:extLst>
              </p:cNvPr>
              <p:cNvSpPr txBox="1">
                <a:spLocks noRot="1" noChangeAspect="1" noMove="1" noResize="1" noEditPoints="1" noAdjustHandles="1" noChangeArrowheads="1" noChangeShapeType="1" noTextEdit="1"/>
              </p:cNvSpPr>
              <p:nvPr/>
            </p:nvSpPr>
            <p:spPr>
              <a:xfrm>
                <a:off x="6286493" y="1699638"/>
                <a:ext cx="5311119" cy="837665"/>
              </a:xfrm>
              <a:prstGeom prst="rect">
                <a:avLst/>
              </a:prstGeom>
              <a:blipFill>
                <a:blip r:embed="rId3"/>
                <a:stretch>
                  <a:fillRect/>
                </a:stretch>
              </a:blipFill>
            </p:spPr>
            <p:txBody>
              <a:bodyPr/>
              <a:lstStyle/>
              <a:p>
                <a:r>
                  <a:rPr lang="en-US">
                    <a:noFill/>
                  </a:rPr>
                  <a:t> </a:t>
                </a:r>
              </a:p>
            </p:txBody>
          </p:sp>
        </mc:Fallback>
      </mc:AlternateContent>
      <p:pic>
        <p:nvPicPr>
          <p:cNvPr id="12" name="Picture 11" descr="A screenshot of a video game&#10;&#10;Description automatically generated with medium confidence">
            <a:extLst>
              <a:ext uri="{FF2B5EF4-FFF2-40B4-BE49-F238E27FC236}">
                <a16:creationId xmlns:a16="http://schemas.microsoft.com/office/drawing/2014/main" id="{B32868BB-EC42-712C-6D16-174F5B6595CB}"/>
              </a:ext>
            </a:extLst>
          </p:cNvPr>
          <p:cNvPicPr>
            <a:picLocks noChangeAspect="1"/>
          </p:cNvPicPr>
          <p:nvPr/>
        </p:nvPicPr>
        <p:blipFill rotWithShape="1">
          <a:blip r:embed="rId4">
            <a:extLst>
              <a:ext uri="{28A0092B-C50C-407E-A947-70E740481C1C}">
                <a14:useLocalDpi xmlns:a14="http://schemas.microsoft.com/office/drawing/2010/main" val="0"/>
              </a:ext>
            </a:extLst>
          </a:blip>
          <a:srcRect t="22307"/>
          <a:stretch/>
        </p:blipFill>
        <p:spPr>
          <a:xfrm>
            <a:off x="551529" y="3722786"/>
            <a:ext cx="11088942" cy="2233601"/>
          </a:xfrm>
          <a:prstGeom prst="rect">
            <a:avLst/>
          </a:prstGeom>
        </p:spPr>
      </p:pic>
    </p:spTree>
    <p:extLst>
      <p:ext uri="{BB962C8B-B14F-4D97-AF65-F5344CB8AC3E}">
        <p14:creationId xmlns:p14="http://schemas.microsoft.com/office/powerpoint/2010/main" val="131350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40">
            <a:extLst>
              <a:ext uri="{FF2B5EF4-FFF2-40B4-BE49-F238E27FC236}">
                <a16:creationId xmlns:a16="http://schemas.microsoft.com/office/drawing/2014/main" id="{E594E37C-93FC-43FF-B313-BE92A41B8104}"/>
              </a:ext>
            </a:extLst>
          </p:cNvPr>
          <p:cNvSpPr>
            <a:spLocks noGrp="1"/>
          </p:cNvSpPr>
          <p:nvPr>
            <p:ph type="title"/>
          </p:nvPr>
        </p:nvSpPr>
        <p:spPr>
          <a:xfrm>
            <a:off x="968829" y="523748"/>
            <a:ext cx="10515600" cy="556795"/>
          </a:xfrm>
        </p:spPr>
        <p:txBody>
          <a:bodyPr/>
          <a:lstStyle/>
          <a:p>
            <a:r>
              <a:rPr lang="en-US" noProof="0" dirty="0"/>
              <a:t>Results</a:t>
            </a:r>
            <a:endParaRPr lang="en-US" dirty="0"/>
          </a:p>
        </p:txBody>
      </p:sp>
      <p:pic>
        <p:nvPicPr>
          <p:cNvPr id="79" name="Picture 78" descr="A picture containing chart&#10;&#10;Description automatically generated">
            <a:extLst>
              <a:ext uri="{FF2B5EF4-FFF2-40B4-BE49-F238E27FC236}">
                <a16:creationId xmlns:a16="http://schemas.microsoft.com/office/drawing/2014/main" id="{D8457D99-CBD7-1133-FD33-E47D21352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6810"/>
            <a:ext cx="6037995" cy="4271152"/>
          </a:xfrm>
          <a:prstGeom prst="rect">
            <a:avLst/>
          </a:prstGeom>
        </p:spPr>
      </p:pic>
      <p:pic>
        <p:nvPicPr>
          <p:cNvPr id="81" name="Picture 80" descr="A picture containing shape&#10;&#10;Description automatically generated">
            <a:extLst>
              <a:ext uri="{FF2B5EF4-FFF2-40B4-BE49-F238E27FC236}">
                <a16:creationId xmlns:a16="http://schemas.microsoft.com/office/drawing/2014/main" id="{119DEEC8-0DD7-AAB6-1398-04A9C7B6E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995" y="1266810"/>
            <a:ext cx="5904645" cy="4271152"/>
          </a:xfrm>
          <a:prstGeom prst="rect">
            <a:avLst/>
          </a:prstGeom>
        </p:spPr>
      </p:pic>
      <p:sp>
        <p:nvSpPr>
          <p:cNvPr id="83" name="TextBox 19">
            <a:extLst>
              <a:ext uri="{FF2B5EF4-FFF2-40B4-BE49-F238E27FC236}">
                <a16:creationId xmlns:a16="http://schemas.microsoft.com/office/drawing/2014/main" id="{44BA9625-EAC2-0A69-DCF8-84562F58C107}"/>
              </a:ext>
            </a:extLst>
          </p:cNvPr>
          <p:cNvSpPr txBox="1">
            <a:spLocks noChangeArrowheads="1"/>
          </p:cNvSpPr>
          <p:nvPr/>
        </p:nvSpPr>
        <p:spPr bwMode="auto">
          <a:xfrm>
            <a:off x="1069331" y="5724230"/>
            <a:ext cx="11868141" cy="51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700" dirty="0">
                <a:solidFill>
                  <a:schemeClr val="bg1"/>
                </a:solidFill>
                <a:latin typeface="Calibri" panose="020F0502020204030204" pitchFamily="34" charset="0"/>
                <a:ea typeface="Open Sans" panose="020B0606030504020204" pitchFamily="34" charset="0"/>
                <a:cs typeface="Calibri" panose="020F0502020204030204" pitchFamily="34" charset="0"/>
              </a:rPr>
              <a:t>Fig6. Aer Simulator values with SLSQP and SPSA optimizers (Left to Right)</a:t>
            </a:r>
          </a:p>
        </p:txBody>
      </p:sp>
    </p:spTree>
    <p:extLst>
      <p:ext uri="{BB962C8B-B14F-4D97-AF65-F5344CB8AC3E}">
        <p14:creationId xmlns:p14="http://schemas.microsoft.com/office/powerpoint/2010/main" val="3601854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3B0B-2F72-5B97-5D63-DFD056905A2D}"/>
              </a:ext>
            </a:extLst>
          </p:cNvPr>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31" name="TextBox 19">
                <a:extLst>
                  <a:ext uri="{FF2B5EF4-FFF2-40B4-BE49-F238E27FC236}">
                    <a16:creationId xmlns:a16="http://schemas.microsoft.com/office/drawing/2014/main" id="{44DD32DD-DE0D-17E3-1587-3538DC5C6D31}"/>
                  </a:ext>
                </a:extLst>
              </p:cNvPr>
              <p:cNvSpPr txBox="1">
                <a:spLocks noChangeArrowheads="1"/>
              </p:cNvSpPr>
              <p:nvPr/>
            </p:nvSpPr>
            <p:spPr bwMode="auto">
              <a:xfrm>
                <a:off x="1416157" y="1433313"/>
                <a:ext cx="9359686" cy="48029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In this project we use different ansatz and different optimizers. Results show us that there are some </a:t>
                </a:r>
                <a:r>
                  <a:rPr lang="en-US" sz="2800" b="1" i="1" dirty="0">
                    <a:solidFill>
                      <a:schemeClr val="bg1"/>
                    </a:solidFill>
                    <a:latin typeface="Calibri" panose="020F0502020204030204" pitchFamily="34" charset="0"/>
                    <a:ea typeface="Open Sans" panose="020B0606030504020204" pitchFamily="34" charset="0"/>
                    <a:cs typeface="Calibri" panose="020F0502020204030204" pitchFamily="34" charset="0"/>
                  </a:rPr>
                  <a:t>deviations</a:t>
                </a:r>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 in VQE when the radial distances become smaller than 1 and we can relatively see </a:t>
                </a:r>
                <a14:m>
                  <m:oMath xmlns:m="http://schemas.openxmlformats.org/officeDocument/2006/math">
                    <m:sSup>
                      <m:sSupPr>
                        <m:ctrlPr>
                          <a:rPr lang="en-US" sz="2800" b="1" i="1" smtClean="0">
                            <a:solidFill>
                              <a:schemeClr val="bg1"/>
                            </a:solidFill>
                            <a:latin typeface="Cambria Math" panose="02040503050406030204" pitchFamily="18" charset="0"/>
                            <a:ea typeface="Open Sans" panose="020B0606030504020204" pitchFamily="34" charset="0"/>
                            <a:cs typeface="Calibri" panose="020F0502020204030204" pitchFamily="34" charset="0"/>
                          </a:rPr>
                        </m:ctrlPr>
                      </m:sSupPr>
                      <m:e>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E</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 = </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a</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b</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 + </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c</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r</m:t>
                        </m:r>
                        <m:r>
                          <m:rPr>
                            <m:nor/>
                          </m:rP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m:t>)</m:t>
                        </m:r>
                      </m:e>
                      <m:sup>
                        <m:r>
                          <a:rPr lang="en-US" sz="2800" b="1" i="0" smtClean="0">
                            <a:solidFill>
                              <a:schemeClr val="bg1"/>
                            </a:solidFill>
                            <a:latin typeface="Cambria Math" panose="02040503050406030204" pitchFamily="18" charset="0"/>
                            <a:ea typeface="Open Sans" panose="020B0606030504020204" pitchFamily="34" charset="0"/>
                            <a:cs typeface="Calibri" panose="020F0502020204030204" pitchFamily="34" charset="0"/>
                          </a:rPr>
                          <m:t>𝟏</m:t>
                        </m:r>
                        <m:r>
                          <a:rPr lang="en-US" sz="2800" b="1" i="0" smtClean="0">
                            <a:solidFill>
                              <a:schemeClr val="bg1"/>
                            </a:solidFill>
                            <a:latin typeface="Cambria Math" panose="02040503050406030204" pitchFamily="18" charset="0"/>
                            <a:ea typeface="Open Sans" panose="020B0606030504020204" pitchFamily="34" charset="0"/>
                            <a:cs typeface="Calibri" panose="020F0502020204030204" pitchFamily="34" charset="0"/>
                          </a:rPr>
                          <m:t>/</m:t>
                        </m:r>
                        <m:r>
                          <a:rPr lang="en-US" sz="2800" b="1" i="0" smtClean="0">
                            <a:solidFill>
                              <a:schemeClr val="bg1"/>
                            </a:solidFill>
                            <a:latin typeface="Cambria Math" panose="02040503050406030204" pitchFamily="18" charset="0"/>
                            <a:ea typeface="Open Sans" panose="020B0606030504020204" pitchFamily="34" charset="0"/>
                            <a:cs typeface="Calibri" panose="020F0502020204030204" pitchFamily="34" charset="0"/>
                          </a:rPr>
                          <m:t>𝟒</m:t>
                        </m:r>
                      </m:sup>
                    </m:sSup>
                  </m:oMath>
                </a14:m>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 relation when we have done the fitting with 5 solar mass. (a= 0.808, b=-0.065 , c=0.255)</a:t>
                </a:r>
              </a:p>
              <a:p>
                <a:pPr algn="just">
                  <a:lnSpc>
                    <a:spcPct val="110000"/>
                  </a:lnSpc>
                </a:pPr>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Different structure of ansatz can be used to improve this work which can be seen on the 1</a:t>
                </a:r>
                <a:r>
                  <a:rPr lang="en-US" sz="2800" baseline="30000" dirty="0">
                    <a:solidFill>
                      <a:schemeClr val="bg1"/>
                    </a:solidFill>
                    <a:latin typeface="Calibri" panose="020F0502020204030204" pitchFamily="34" charset="0"/>
                    <a:ea typeface="Open Sans" panose="020B0606030504020204" pitchFamily="34" charset="0"/>
                    <a:cs typeface="Calibri" panose="020F0502020204030204" pitchFamily="34" charset="0"/>
                  </a:rPr>
                  <a:t>st</a:t>
                </a:r>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 reference.  </a:t>
                </a:r>
              </a:p>
              <a:p>
                <a:pPr algn="just">
                  <a:lnSpc>
                    <a:spcPct val="110000"/>
                  </a:lnSpc>
                </a:pPr>
                <a:endPar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endParaRPr>
              </a:p>
              <a:p>
                <a:pPr algn="just">
                  <a:lnSpc>
                    <a:spcPct val="110000"/>
                  </a:lnSpc>
                </a:pPr>
                <a:r>
                  <a:rPr lang="en-US" sz="2800" dirty="0">
                    <a:solidFill>
                      <a:schemeClr val="bg1"/>
                    </a:solidFill>
                    <a:latin typeface="Calibri" panose="020F0502020204030204" pitchFamily="34" charset="0"/>
                    <a:ea typeface="Open Sans" panose="020B0606030504020204" pitchFamily="34" charset="0"/>
                    <a:cs typeface="Calibri" panose="020F0502020204030204" pitchFamily="34" charset="0"/>
                  </a:rPr>
                  <a:t>For source codes: https://github.com/Tihulu/400-Project-Cagil-Benibol</a:t>
                </a:r>
              </a:p>
            </p:txBody>
          </p:sp>
        </mc:Choice>
        <mc:Fallback xmlns="">
          <p:sp>
            <p:nvSpPr>
              <p:cNvPr id="31" name="TextBox 19">
                <a:extLst>
                  <a:ext uri="{FF2B5EF4-FFF2-40B4-BE49-F238E27FC236}">
                    <a16:creationId xmlns:a16="http://schemas.microsoft.com/office/drawing/2014/main" id="{44DD32DD-DE0D-17E3-1587-3538DC5C6D31}"/>
                  </a:ext>
                </a:extLst>
              </p:cNvPr>
              <p:cNvSpPr txBox="1">
                <a:spLocks noRot="1" noChangeAspect="1" noMove="1" noResize="1" noEditPoints="1" noAdjustHandles="1" noChangeArrowheads="1" noChangeShapeType="1" noTextEdit="1"/>
              </p:cNvSpPr>
              <p:nvPr/>
            </p:nvSpPr>
            <p:spPr bwMode="auto">
              <a:xfrm>
                <a:off x="1416157" y="1433313"/>
                <a:ext cx="9359686" cy="4802965"/>
              </a:xfrm>
              <a:prstGeom prst="rect">
                <a:avLst/>
              </a:prstGeom>
              <a:blipFill>
                <a:blip r:embed="rId2"/>
                <a:stretch>
                  <a:fillRect l="-1563" t="-1015" r="-1563" b="-29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97515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3B0B-2F72-5B97-5D63-DFD056905A2D}"/>
              </a:ext>
            </a:extLst>
          </p:cNvPr>
          <p:cNvSpPr>
            <a:spLocks noGrp="1"/>
          </p:cNvSpPr>
          <p:nvPr>
            <p:ph type="title"/>
          </p:nvPr>
        </p:nvSpPr>
        <p:spPr/>
        <p:txBody>
          <a:bodyPr/>
          <a:lstStyle/>
          <a:p>
            <a:r>
              <a:rPr lang="en-US" dirty="0"/>
              <a:t>Acknowledgements</a:t>
            </a:r>
          </a:p>
        </p:txBody>
      </p:sp>
      <p:sp>
        <p:nvSpPr>
          <p:cNvPr id="31" name="TextBox 19">
            <a:extLst>
              <a:ext uri="{FF2B5EF4-FFF2-40B4-BE49-F238E27FC236}">
                <a16:creationId xmlns:a16="http://schemas.microsoft.com/office/drawing/2014/main" id="{44DD32DD-DE0D-17E3-1587-3538DC5C6D31}"/>
              </a:ext>
            </a:extLst>
          </p:cNvPr>
          <p:cNvSpPr txBox="1">
            <a:spLocks noChangeArrowheads="1"/>
          </p:cNvSpPr>
          <p:nvPr/>
        </p:nvSpPr>
        <p:spPr bwMode="auto">
          <a:xfrm>
            <a:off x="1416157" y="1433313"/>
            <a:ext cx="9359686" cy="383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solidFill>
                  <a:schemeClr val="bg1"/>
                </a:solidFill>
                <a:latin typeface="Calibri" panose="020F0502020204030204" pitchFamily="34" charset="0"/>
                <a:ea typeface="Open Sans" panose="020B0606030504020204" pitchFamily="34" charset="0"/>
                <a:cs typeface="Calibri" panose="020F0502020204030204" pitchFamily="34" charset="0"/>
              </a:rPr>
              <a:t>Special thanks to Osman </a:t>
            </a:r>
            <a:r>
              <a:rPr lang="en-US" sz="3200" dirty="0" err="1">
                <a:solidFill>
                  <a:schemeClr val="bg1"/>
                </a:solidFill>
                <a:latin typeface="Calibri" panose="020F0502020204030204" pitchFamily="34" charset="0"/>
                <a:ea typeface="Open Sans" panose="020B0606030504020204" pitchFamily="34" charset="0"/>
                <a:cs typeface="Calibri" panose="020F0502020204030204" pitchFamily="34" charset="0"/>
              </a:rPr>
              <a:t>Barış</a:t>
            </a:r>
            <a:r>
              <a:rPr lang="en-US" sz="3200" dirty="0">
                <a:solidFill>
                  <a:schemeClr val="bg1"/>
                </a:solidFill>
                <a:latin typeface="Calibri" panose="020F0502020204030204" pitchFamily="34" charset="0"/>
                <a:ea typeface="Open Sans" panose="020B0606030504020204" pitchFamily="34" charset="0"/>
                <a:cs typeface="Calibri" panose="020F0502020204030204" pitchFamily="34" charset="0"/>
              </a:rPr>
              <a:t> </a:t>
            </a:r>
            <a:r>
              <a:rPr lang="en-US" sz="3200" dirty="0" err="1">
                <a:solidFill>
                  <a:schemeClr val="bg1"/>
                </a:solidFill>
                <a:latin typeface="Calibri" panose="020F0502020204030204" pitchFamily="34" charset="0"/>
                <a:ea typeface="Open Sans" panose="020B0606030504020204" pitchFamily="34" charset="0"/>
                <a:cs typeface="Calibri" panose="020F0502020204030204" pitchFamily="34" charset="0"/>
              </a:rPr>
              <a:t>Malcıoğlu</a:t>
            </a:r>
            <a:r>
              <a:rPr lang="en-US" sz="3200" dirty="0">
                <a:solidFill>
                  <a:schemeClr val="bg1"/>
                </a:solidFill>
                <a:latin typeface="Calibri" panose="020F0502020204030204" pitchFamily="34" charset="0"/>
                <a:ea typeface="Open Sans" panose="020B0606030504020204" pitchFamily="34" charset="0"/>
                <a:cs typeface="Calibri" panose="020F0502020204030204" pitchFamily="34" charset="0"/>
              </a:rPr>
              <a:t> for encouraging me and helping me during the whole semester for this project and my mental health, </a:t>
            </a:r>
            <a:r>
              <a:rPr lang="en-US" sz="3200" dirty="0" err="1">
                <a:solidFill>
                  <a:schemeClr val="bg1"/>
                </a:solidFill>
                <a:latin typeface="Calibri" panose="020F0502020204030204" pitchFamily="34" charset="0"/>
                <a:ea typeface="Open Sans" panose="020B0606030504020204" pitchFamily="34" charset="0"/>
                <a:cs typeface="Calibri" panose="020F0502020204030204" pitchFamily="34" charset="0"/>
              </a:rPr>
              <a:t>Sadi</a:t>
            </a:r>
            <a:r>
              <a:rPr lang="en-US" sz="3200" dirty="0">
                <a:solidFill>
                  <a:schemeClr val="bg1"/>
                </a:solidFill>
                <a:latin typeface="Calibri" panose="020F0502020204030204" pitchFamily="34" charset="0"/>
                <a:ea typeface="Open Sans" panose="020B0606030504020204" pitchFamily="34" charset="0"/>
                <a:cs typeface="Calibri" panose="020F0502020204030204" pitchFamily="34" charset="0"/>
              </a:rPr>
              <a:t> Turgut for helping me to decompose Hamiltonian Matrix into Pauli Matrices, Bayram </a:t>
            </a:r>
            <a:r>
              <a:rPr lang="en-US" sz="3200" dirty="0" err="1">
                <a:solidFill>
                  <a:schemeClr val="bg1"/>
                </a:solidFill>
                <a:latin typeface="Calibri" panose="020F0502020204030204" pitchFamily="34" charset="0"/>
                <a:ea typeface="Open Sans" panose="020B0606030504020204" pitchFamily="34" charset="0"/>
                <a:cs typeface="Calibri" panose="020F0502020204030204" pitchFamily="34" charset="0"/>
              </a:rPr>
              <a:t>Tekin</a:t>
            </a:r>
            <a:r>
              <a:rPr lang="en-US" sz="3200" dirty="0">
                <a:solidFill>
                  <a:schemeClr val="bg1"/>
                </a:solidFill>
                <a:latin typeface="Calibri" panose="020F0502020204030204" pitchFamily="34" charset="0"/>
                <a:ea typeface="Open Sans" panose="020B0606030504020204" pitchFamily="34" charset="0"/>
                <a:cs typeface="Calibri" panose="020F0502020204030204" pitchFamily="34" charset="0"/>
              </a:rPr>
              <a:t> for helping me to understand the meaning of Energy eigenvalues when we try to simulate different kind of potential systems.</a:t>
            </a:r>
          </a:p>
        </p:txBody>
      </p:sp>
    </p:spTree>
    <p:extLst>
      <p:ext uri="{BB962C8B-B14F-4D97-AF65-F5344CB8AC3E}">
        <p14:creationId xmlns:p14="http://schemas.microsoft.com/office/powerpoint/2010/main" val="295914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742287" y="476879"/>
            <a:ext cx="4594823" cy="557552"/>
          </a:xfrm>
        </p:spPr>
        <p:txBody>
          <a:bodyPr/>
          <a:lstStyle/>
          <a:p>
            <a:r>
              <a:rPr lang="en-US" dirty="0"/>
              <a:t>Bibliography</a:t>
            </a:r>
          </a:p>
        </p:txBody>
      </p:sp>
      <p:sp>
        <p:nvSpPr>
          <p:cNvPr id="29" name="Text Placeholder 28">
            <a:extLst>
              <a:ext uri="{FF2B5EF4-FFF2-40B4-BE49-F238E27FC236}">
                <a16:creationId xmlns:a16="http://schemas.microsoft.com/office/drawing/2014/main" id="{CA793C47-D157-471A-9E0C-E14D53BAD149}"/>
              </a:ext>
            </a:extLst>
          </p:cNvPr>
          <p:cNvSpPr>
            <a:spLocks noGrp="1"/>
          </p:cNvSpPr>
          <p:nvPr>
            <p:ph type="body" sz="quarter" idx="16"/>
          </p:nvPr>
        </p:nvSpPr>
        <p:spPr>
          <a:xfrm>
            <a:off x="499050" y="1428362"/>
            <a:ext cx="11193899" cy="2980353"/>
          </a:xfrm>
        </p:spPr>
        <p:txBody>
          <a:bodyPr/>
          <a:lstStyle/>
          <a:p>
            <a:pPr>
              <a:lnSpc>
                <a:spcPct val="110000"/>
              </a:lnSpc>
            </a:pPr>
            <a:r>
              <a:rPr lang="en-US" sz="1800" dirty="0">
                <a:latin typeface="Calibri" panose="020F0502020204030204" pitchFamily="34" charset="0"/>
                <a:ea typeface="Open Sans" panose="020B0606030504020204" pitchFamily="34" charset="0"/>
                <a:cs typeface="Calibri" panose="020F0502020204030204" pitchFamily="34" charset="0"/>
              </a:rPr>
              <a:t>[1] </a:t>
            </a:r>
            <a:r>
              <a:rPr lang="en-US" sz="1800" dirty="0">
                <a:effectLst/>
                <a:latin typeface="Calibri" panose="020F0502020204030204" pitchFamily="34" charset="0"/>
                <a:cs typeface="Calibri" panose="020F0502020204030204" pitchFamily="34" charset="0"/>
              </a:rPr>
              <a:t>Quantum Simulation of Hawking Radiation Using VQE Algorithm on IBM Quantum</a:t>
            </a:r>
            <a:br>
              <a:rPr lang="en-US" sz="1800" dirty="0">
                <a:latin typeface="Calibri" panose="020F0502020204030204" pitchFamily="34" charset="0"/>
                <a:cs typeface="Calibri" panose="020F0502020204030204" pitchFamily="34" charset="0"/>
              </a:rPr>
            </a:br>
            <a:r>
              <a:rPr lang="en-US" sz="1800" dirty="0">
                <a:effectLst/>
                <a:latin typeface="Calibri" panose="020F0502020204030204" pitchFamily="34" charset="0"/>
                <a:cs typeface="Calibri" panose="020F0502020204030204" pitchFamily="34" charset="0"/>
              </a:rPr>
              <a:t>Computer, </a:t>
            </a:r>
            <a:r>
              <a:rPr lang="en-US" sz="1800" dirty="0" err="1">
                <a:effectLst/>
                <a:latin typeface="Calibri" panose="020F0502020204030204" pitchFamily="34" charset="0"/>
                <a:cs typeface="Calibri" panose="020F0502020204030204" pitchFamily="34" charset="0"/>
              </a:rPr>
              <a:t>Dhaulakhandi</a:t>
            </a:r>
            <a:r>
              <a:rPr lang="en-US" sz="1800" dirty="0">
                <a:effectLst/>
                <a:latin typeface="Calibri" panose="020F0502020204030204" pitchFamily="34" charset="0"/>
                <a:cs typeface="Calibri" panose="020F0502020204030204" pitchFamily="34" charset="0"/>
              </a:rPr>
              <a:t>, R., Behera, B. K.,  </a:t>
            </a:r>
            <a:r>
              <a:rPr lang="en-US" sz="1800" dirty="0">
                <a:latin typeface="Calibri" panose="020F0502020204030204" pitchFamily="34" charset="0"/>
                <a:ea typeface="Open Sans" panose="020B0606030504020204" pitchFamily="34" charset="0"/>
                <a:cs typeface="Calibri" panose="020F0502020204030204" pitchFamily="34" charset="0"/>
              </a:rPr>
              <a:t>https://arxiv.org/pdf/2112.15508.pdf</a:t>
            </a:r>
          </a:p>
          <a:p>
            <a:pPr>
              <a:lnSpc>
                <a:spcPct val="110000"/>
              </a:lnSpc>
            </a:pPr>
            <a:r>
              <a:rPr lang="en-US" sz="1800" dirty="0">
                <a:latin typeface="Calibri" panose="020F0502020204030204" pitchFamily="34" charset="0"/>
                <a:ea typeface="Open Sans" panose="020B0606030504020204" pitchFamily="34" charset="0"/>
                <a:cs typeface="Calibri" panose="020F0502020204030204" pitchFamily="34" charset="0"/>
              </a:rPr>
              <a:t>[2]</a:t>
            </a:r>
            <a:r>
              <a:rPr lang="en-US" sz="1800" dirty="0">
                <a:effectLst/>
                <a:latin typeface="Calibri" panose="020F0502020204030204" pitchFamily="34" charset="0"/>
                <a:cs typeface="Calibri" panose="020F0502020204030204" pitchFamily="34" charset="0"/>
              </a:rPr>
              <a:t> Quantum Computing for Inflationary, Dark Energy and Dark matter Cosmology, Joseph, A. et al.,</a:t>
            </a:r>
            <a:r>
              <a:rPr lang="en-US" sz="1800" dirty="0">
                <a:latin typeface="Calibri" panose="020F0502020204030204" pitchFamily="34" charset="0"/>
                <a:ea typeface="Open Sans" panose="020B0606030504020204" pitchFamily="34" charset="0"/>
                <a:cs typeface="Calibri" panose="020F0502020204030204" pitchFamily="34" charset="0"/>
              </a:rPr>
              <a:t> https://arxiv.org/pdf/2105.13849.pdf</a:t>
            </a:r>
          </a:p>
          <a:p>
            <a:pPr>
              <a:lnSpc>
                <a:spcPct val="110000"/>
              </a:lnSpc>
            </a:pPr>
            <a:r>
              <a:rPr lang="en-US" sz="1800" dirty="0">
                <a:latin typeface="Calibri" panose="020F0502020204030204" pitchFamily="34" charset="0"/>
                <a:ea typeface="Open Sans" panose="020B0606030504020204" pitchFamily="34" charset="0"/>
                <a:cs typeface="Calibri" panose="020F0502020204030204" pitchFamily="34" charset="0"/>
              </a:rPr>
              <a:t>[3] </a:t>
            </a:r>
            <a:r>
              <a:rPr lang="en-US" sz="1800" dirty="0">
                <a:effectLst/>
                <a:latin typeface="Calibri" panose="020F0502020204030204" pitchFamily="34" charset="0"/>
                <a:cs typeface="Calibri" panose="020F0502020204030204" pitchFamily="34" charset="0"/>
              </a:rPr>
              <a:t>QUANTUM WAVEFUNCTION IN A SCHWARZSCHILD SPACETIME, I.S. Kohli, </a:t>
            </a:r>
            <a:r>
              <a:rPr lang="en-US" sz="1800" dirty="0">
                <a:latin typeface="Calibri" panose="020F0502020204030204" pitchFamily="34" charset="0"/>
                <a:ea typeface="Open Sans" panose="020B0606030504020204" pitchFamily="34" charset="0"/>
                <a:cs typeface="Calibri" panose="020F0502020204030204" pitchFamily="34" charset="0"/>
              </a:rPr>
              <a:t>https://arxiv.org/pdf/1110.6204.pdf</a:t>
            </a:r>
          </a:p>
          <a:p>
            <a:pPr>
              <a:lnSpc>
                <a:spcPct val="110000"/>
              </a:lnSpc>
            </a:pPr>
            <a:r>
              <a:rPr lang="en-US" sz="1800" dirty="0">
                <a:latin typeface="Calibri" panose="020F0502020204030204" pitchFamily="34" charset="0"/>
                <a:ea typeface="Open Sans" panose="020B0606030504020204" pitchFamily="34" charset="0"/>
                <a:cs typeface="Calibri" panose="020F0502020204030204" pitchFamily="34" charset="0"/>
              </a:rPr>
              <a:t>[4] What is a qubit, https://azure.microsoft.com/en-us/overview/what-is-a-qubit/#introduction</a:t>
            </a:r>
          </a:p>
          <a:p>
            <a:pPr>
              <a:lnSpc>
                <a:spcPct val="110000"/>
              </a:lnSpc>
            </a:pPr>
            <a:r>
              <a:rPr lang="en-US" sz="1800" dirty="0">
                <a:latin typeface="Calibri" panose="020F0502020204030204" pitchFamily="34" charset="0"/>
                <a:ea typeface="Open Sans" panose="020B0606030504020204" pitchFamily="34" charset="0"/>
                <a:cs typeface="Calibri" panose="020F0502020204030204" pitchFamily="34" charset="0"/>
              </a:rPr>
              <a:t>[5]Lecture I: The Variational Principle Toffoli, H. http://www.physics.metu.edu.tr/~hande/teaching/741-lectures/lecture-01.pdf</a:t>
            </a:r>
          </a:p>
          <a:p>
            <a:pPr>
              <a:lnSpc>
                <a:spcPct val="110000"/>
              </a:lnSpc>
            </a:pPr>
            <a:r>
              <a:rPr lang="en-US" sz="1800" dirty="0">
                <a:latin typeface="Calibri" panose="020F0502020204030204" pitchFamily="34" charset="0"/>
                <a:ea typeface="Open Sans" panose="020B0606030504020204" pitchFamily="34" charset="0"/>
                <a:cs typeface="Calibri" panose="020F0502020204030204" pitchFamily="34" charset="0"/>
              </a:rPr>
              <a:t>[6]</a:t>
            </a:r>
            <a:r>
              <a:rPr lang="en-US" sz="1800" dirty="0">
                <a:effectLst/>
                <a:latin typeface="Calibri" panose="020F0502020204030204" pitchFamily="34" charset="0"/>
                <a:cs typeface="Calibri" panose="020F0502020204030204" pitchFamily="34" charset="0"/>
              </a:rPr>
              <a:t> Schwarzschild Black Holes, </a:t>
            </a:r>
            <a:r>
              <a:rPr lang="en-US" sz="1800" dirty="0" err="1">
                <a:effectLst/>
                <a:latin typeface="Calibri" panose="020F0502020204030204" pitchFamily="34" charset="0"/>
                <a:cs typeface="Calibri" panose="020F0502020204030204" pitchFamily="34" charset="0"/>
              </a:rPr>
              <a:t>Mushotzky</a:t>
            </a:r>
            <a:r>
              <a:rPr lang="en-US" sz="1800" dirty="0">
                <a:effectLst/>
                <a:latin typeface="Calibri" panose="020F0502020204030204" pitchFamily="34" charset="0"/>
                <a:cs typeface="Calibri" panose="020F0502020204030204" pitchFamily="34" charset="0"/>
              </a:rPr>
              <a:t>, R. </a:t>
            </a:r>
            <a:r>
              <a:rPr lang="en-US" sz="1800" dirty="0">
                <a:latin typeface="Calibri" panose="020F0502020204030204" pitchFamily="34" charset="0"/>
                <a:ea typeface="Open Sans" panose="020B0606030504020204" pitchFamily="34" charset="0"/>
                <a:cs typeface="Calibri" panose="020F0502020204030204" pitchFamily="34" charset="0"/>
              </a:rPr>
              <a:t>https://www.astro.umd.edu/~richard/ASTRO350/Astro350_2020_class08.pdf</a:t>
            </a:r>
          </a:p>
          <a:p>
            <a:pPr>
              <a:lnSpc>
                <a:spcPct val="110000"/>
              </a:lnSpc>
            </a:pPr>
            <a:r>
              <a:rPr lang="en-US" sz="1800" dirty="0">
                <a:latin typeface="Calibri" panose="020F0502020204030204" pitchFamily="34" charset="0"/>
                <a:ea typeface="Open Sans" panose="020B0606030504020204" pitchFamily="34" charset="0"/>
                <a:cs typeface="Calibri" panose="020F0502020204030204" pitchFamily="34" charset="0"/>
              </a:rPr>
              <a:t>[6] </a:t>
            </a:r>
            <a:r>
              <a:rPr lang="en-US" sz="1800" dirty="0">
                <a:effectLst/>
                <a:latin typeface="Calibri" panose="020F0502020204030204" pitchFamily="34" charset="0"/>
                <a:cs typeface="Calibri" panose="020F0502020204030204" pitchFamily="34" charset="0"/>
              </a:rPr>
              <a:t>Variational Methods , </a:t>
            </a:r>
            <a:r>
              <a:rPr lang="en-US" sz="1800" dirty="0">
                <a:latin typeface="Calibri" panose="020F0502020204030204" pitchFamily="34" charset="0"/>
                <a:ea typeface="Open Sans" panose="020B0606030504020204" pitchFamily="34" charset="0"/>
                <a:cs typeface="Calibri" panose="020F0502020204030204" pitchFamily="34" charset="0"/>
              </a:rPr>
              <a:t>https://courses.physics.illinois.edu/phys485/fa2015/web/variational.pdf</a:t>
            </a:r>
          </a:p>
        </p:txBody>
      </p:sp>
    </p:spTree>
    <p:extLst>
      <p:ext uri="{BB962C8B-B14F-4D97-AF65-F5344CB8AC3E}">
        <p14:creationId xmlns:p14="http://schemas.microsoft.com/office/powerpoint/2010/main" val="248177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dark&#10;&#10;Description automatically generated">
            <a:extLst>
              <a:ext uri="{FF2B5EF4-FFF2-40B4-BE49-F238E27FC236}">
                <a16:creationId xmlns:a16="http://schemas.microsoft.com/office/drawing/2014/main" id="{21D7C9CF-A9D4-33AD-D59B-E77CB44FE22E}"/>
              </a:ext>
            </a:extLst>
          </p:cNvPr>
          <p:cNvPicPr>
            <a:picLocks noGrp="1" noChangeAspect="1"/>
          </p:cNvPicPr>
          <p:nvPr>
            <p:ph type="pic" sz="quarter" idx="13"/>
          </p:nvPr>
        </p:nvPicPr>
        <p:blipFill rotWithShape="1">
          <a:blip r:embed="rId2"/>
          <a:srcRect t="12204" b="14506"/>
          <a:stretch/>
        </p:blipFill>
        <p:spPr>
          <a:xfrm>
            <a:off x="0" y="0"/>
            <a:ext cx="12192000" cy="6858000"/>
          </a:xfrm>
          <a:noFill/>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a:off x="0" y="0"/>
            <a:ext cx="5575851" cy="4210387"/>
          </a:xfrm>
        </p:spPr>
        <p:txBody>
          <a:bodyPr anchor="b">
            <a:normAutofit/>
          </a:bodyPr>
          <a:lstStyle/>
          <a:p>
            <a:r>
              <a:rPr lang="en-US" dirty="0"/>
              <a:t>Thank you</a:t>
            </a:r>
          </a:p>
        </p:txBody>
      </p:sp>
      <p:sp>
        <p:nvSpPr>
          <p:cNvPr id="10" name="Text Placeholder 9">
            <a:extLst>
              <a:ext uri="{FF2B5EF4-FFF2-40B4-BE49-F238E27FC236}">
                <a16:creationId xmlns:a16="http://schemas.microsoft.com/office/drawing/2014/main" id="{A0206A59-E2C8-4E81-AE9D-B2F7ADEEABC8}"/>
              </a:ext>
            </a:extLst>
          </p:cNvPr>
          <p:cNvSpPr>
            <a:spLocks noGrp="1"/>
          </p:cNvSpPr>
          <p:nvPr>
            <p:ph type="body" sz="quarter" idx="16"/>
          </p:nvPr>
        </p:nvSpPr>
        <p:spPr>
          <a:xfrm>
            <a:off x="2" y="4618603"/>
            <a:ext cx="5575849" cy="2118216"/>
          </a:xfrm>
        </p:spPr>
        <p:txBody>
          <a:bodyPr anchor="t">
            <a:normAutofit/>
          </a:bodyPr>
          <a:lstStyle/>
          <a:p>
            <a:r>
              <a:rPr lang="en-US" sz="1800" b="1" dirty="0">
                <a:latin typeface="Calibri" panose="020F0502020204030204" pitchFamily="34" charset="0"/>
                <a:cs typeface="Calibri" panose="020F0502020204030204" pitchFamily="34" charset="0"/>
              </a:rPr>
              <a:t>Çağıl Benibol</a:t>
            </a:r>
          </a:p>
          <a:p>
            <a:r>
              <a:rPr lang="en-US" sz="1800" b="1" dirty="0">
                <a:latin typeface="Calibri" panose="020F0502020204030204" pitchFamily="34" charset="0"/>
                <a:cs typeface="Calibri" panose="020F0502020204030204" pitchFamily="34" charset="0"/>
              </a:rPr>
              <a:t>cagil.benibol@gmail.com</a:t>
            </a:r>
          </a:p>
          <a:p>
            <a:r>
              <a:rPr lang="en-US" sz="1800" b="1" dirty="0">
                <a:latin typeface="Calibri" panose="020F0502020204030204" pitchFamily="34" charset="0"/>
                <a:cs typeface="Calibri" panose="020F0502020204030204" pitchFamily="34" charset="0"/>
              </a:rPr>
              <a:t>cagilbenibol.com</a:t>
            </a:r>
          </a:p>
          <a:p>
            <a:r>
              <a:rPr lang="en-US" sz="1800" b="1" dirty="0">
                <a:latin typeface="Calibri" panose="020F0502020204030204" pitchFamily="34" charset="0"/>
                <a:cs typeface="Calibri" panose="020F0502020204030204" pitchFamily="34" charset="0"/>
              </a:rPr>
              <a:t>https://github.com/Tihulu</a:t>
            </a:r>
          </a:p>
        </p:txBody>
      </p:sp>
    </p:spTree>
    <p:extLst>
      <p:ext uri="{BB962C8B-B14F-4D97-AF65-F5344CB8AC3E}">
        <p14:creationId xmlns:p14="http://schemas.microsoft.com/office/powerpoint/2010/main" val="46544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286291"/>
            <a:ext cx="5135764" cy="495300"/>
          </a:xfrm>
        </p:spPr>
        <p:txBody>
          <a:bodyPr/>
          <a:lstStyle/>
          <a:p>
            <a:r>
              <a:rPr lang="en-US" dirty="0"/>
              <a:t>Contents</a:t>
            </a:r>
          </a:p>
        </p:txBody>
      </p:sp>
      <p:pic>
        <p:nvPicPr>
          <p:cNvPr id="8" name="Picture Placeholder 7" descr="A close-up of a drum set">
            <a:extLst>
              <a:ext uri="{FF2B5EF4-FFF2-40B4-BE49-F238E27FC236}">
                <a16:creationId xmlns:a16="http://schemas.microsoft.com/office/drawing/2014/main" id="{D100A0FD-C488-4726-8EF3-3E53B4E7A7BF}"/>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6096000" cy="6858000"/>
          </a:xfrm>
        </p:spPr>
      </p:pic>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6373368" y="1048291"/>
            <a:ext cx="5135764" cy="3577259"/>
          </a:xfrm>
        </p:spPr>
        <p:txBody>
          <a:bodyPr/>
          <a:lstStyle/>
          <a:p>
            <a:pPr>
              <a:lnSpc>
                <a:spcPct val="100000"/>
              </a:lnSpc>
            </a:pPr>
            <a:r>
              <a:rPr lang="en-US" sz="2000" dirty="0">
                <a:latin typeface="Calibri" panose="020F0502020204030204" pitchFamily="34" charset="0"/>
                <a:cs typeface="Calibri" panose="020F0502020204030204" pitchFamily="34" charset="0"/>
              </a:rPr>
              <a:t>Abstract</a:t>
            </a:r>
          </a:p>
          <a:p>
            <a:pPr>
              <a:lnSpc>
                <a:spcPct val="100000"/>
              </a:lnSpc>
            </a:pPr>
            <a:r>
              <a:rPr lang="en-US" sz="2000" dirty="0">
                <a:latin typeface="Calibri" panose="020F0502020204030204" pitchFamily="34" charset="0"/>
                <a:cs typeface="Calibri" panose="020F0502020204030204" pitchFamily="34" charset="0"/>
              </a:rPr>
              <a:t>Introduction​</a:t>
            </a:r>
          </a:p>
          <a:p>
            <a:pPr marL="285750" indent="-285750">
              <a:lnSpc>
                <a:spcPct val="10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Quantum Computers</a:t>
            </a:r>
          </a:p>
          <a:p>
            <a:pPr marL="285750" indent="-285750">
              <a:lnSpc>
                <a:spcPct val="10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Qubit</a:t>
            </a:r>
          </a:p>
          <a:p>
            <a:pPr marL="285750" indent="-285750">
              <a:lnSpc>
                <a:spcPct val="100000"/>
              </a:lnSpc>
              <a:buFont typeface="Arial" panose="020B0604020202020204" pitchFamily="34" charset="0"/>
              <a:buChar char="•"/>
            </a:pPr>
            <a:r>
              <a:rPr lang="en-US" sz="2000" dirty="0" err="1">
                <a:latin typeface="Calibri" panose="020F0502020204030204" pitchFamily="34" charset="0"/>
                <a:cs typeface="Calibri" panose="020F0502020204030204" pitchFamily="34" charset="0"/>
              </a:rPr>
              <a:t>Scwarzchild</a:t>
            </a:r>
            <a:r>
              <a:rPr lang="en-US" sz="2000" dirty="0">
                <a:latin typeface="Calibri" panose="020F0502020204030204" pitchFamily="34" charset="0"/>
                <a:cs typeface="Calibri" panose="020F0502020204030204" pitchFamily="34" charset="0"/>
              </a:rPr>
              <a:t> Black-Hole</a:t>
            </a:r>
          </a:p>
          <a:p>
            <a:pPr marL="285750" indent="-285750">
              <a:lnSpc>
                <a:spcPct val="100000"/>
              </a:lnSpc>
              <a:buFont typeface="Arial" panose="020B0604020202020204" pitchFamily="34" charset="0"/>
              <a:buChar char="•"/>
            </a:pPr>
            <a:r>
              <a:rPr lang="en-US" sz="2000" dirty="0" err="1">
                <a:latin typeface="Calibri" panose="020F0502020204030204" pitchFamily="34" charset="0"/>
                <a:cs typeface="Calibri" panose="020F0502020204030204" pitchFamily="34" charset="0"/>
              </a:rPr>
              <a:t>Schwarzchild</a:t>
            </a:r>
            <a:r>
              <a:rPr lang="en-US" sz="2000" dirty="0">
                <a:latin typeface="Calibri" panose="020F0502020204030204" pitchFamily="34" charset="0"/>
                <a:cs typeface="Calibri" panose="020F0502020204030204" pitchFamily="34" charset="0"/>
              </a:rPr>
              <a:t> Metric</a:t>
            </a:r>
          </a:p>
          <a:p>
            <a:pPr marL="285750" indent="-285750">
              <a:lnSpc>
                <a:spcPct val="10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Variational Principle</a:t>
            </a:r>
          </a:p>
          <a:p>
            <a:pPr>
              <a:lnSpc>
                <a:spcPct val="100000"/>
              </a:lnSpc>
            </a:pPr>
            <a:r>
              <a:rPr lang="en-US" sz="2000" dirty="0">
                <a:latin typeface="Calibri" panose="020F0502020204030204" pitchFamily="34" charset="0"/>
                <a:cs typeface="Calibri" panose="020F0502020204030204" pitchFamily="34" charset="0"/>
              </a:rPr>
              <a:t>Methods</a:t>
            </a:r>
          </a:p>
          <a:p>
            <a:pPr>
              <a:lnSpc>
                <a:spcPct val="100000"/>
              </a:lnSpc>
            </a:pPr>
            <a:r>
              <a:rPr lang="en-US" sz="2000" dirty="0">
                <a:latin typeface="Calibri" panose="020F0502020204030204" pitchFamily="34" charset="0"/>
                <a:cs typeface="Calibri" panose="020F0502020204030204" pitchFamily="34" charset="0"/>
              </a:rPr>
              <a:t>Results and Discussion</a:t>
            </a:r>
          </a:p>
          <a:p>
            <a:pPr>
              <a:lnSpc>
                <a:spcPct val="100000"/>
              </a:lnSpc>
            </a:pPr>
            <a:r>
              <a:rPr lang="en-US" sz="2000" dirty="0">
                <a:solidFill>
                  <a:schemeClr val="bg1"/>
                </a:solidFill>
                <a:latin typeface="Calibri" panose="020F0502020204030204" pitchFamily="34" charset="0"/>
                <a:cs typeface="Calibri" panose="020F0502020204030204" pitchFamily="34" charset="0"/>
              </a:rPr>
              <a:t>Acknowledgements</a:t>
            </a:r>
          </a:p>
          <a:p>
            <a:pPr>
              <a:lnSpc>
                <a:spcPct val="100000"/>
              </a:lnSpc>
            </a:pPr>
            <a:r>
              <a:rPr lang="en-US" sz="2000" dirty="0">
                <a:latin typeface="Calibri" panose="020F0502020204030204" pitchFamily="34" charset="0"/>
                <a:cs typeface="Calibri" panose="020F0502020204030204" pitchFamily="34" charset="0"/>
              </a:rPr>
              <a:t>Bibliography</a:t>
            </a:r>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sp>
        <p:nvSpPr>
          <p:cNvPr id="4" name="Footer Placeholder 3">
            <a:extLst>
              <a:ext uri="{FF2B5EF4-FFF2-40B4-BE49-F238E27FC236}">
                <a16:creationId xmlns:a16="http://schemas.microsoft.com/office/drawing/2014/main" id="{741B54F8-5CA5-46A9-86AA-1BF047C3874D}"/>
              </a:ext>
            </a:extLst>
          </p:cNvPr>
          <p:cNvSpPr>
            <a:spLocks noGrp="1"/>
          </p:cNvSpPr>
          <p:nvPr>
            <p:ph type="ftr" sz="quarter" idx="11"/>
          </p:nvPr>
        </p:nvSpPr>
        <p:spPr>
          <a:xfrm>
            <a:off x="6373368" y="6318250"/>
            <a:ext cx="5064770" cy="365125"/>
          </a:xfrm>
        </p:spPr>
        <p:txBody>
          <a:bodyPr/>
          <a:lstStyle/>
          <a:p>
            <a:pPr>
              <a:lnSpc>
                <a:spcPct val="150000"/>
              </a:lnSpc>
            </a:pPr>
            <a:r>
              <a:rPr lang="en-US" sz="1000" b="1" dirty="0" err="1">
                <a:solidFill>
                  <a:schemeClr val="bg1"/>
                </a:solidFill>
                <a:latin typeface="Nunito Black" panose="00000A00000000000000" pitchFamily="2" charset="0"/>
              </a:rPr>
              <a:t>Estimatıng</a:t>
            </a:r>
            <a:r>
              <a:rPr lang="en-US" sz="1000" b="1" dirty="0">
                <a:solidFill>
                  <a:schemeClr val="bg1"/>
                </a:solidFill>
                <a:latin typeface="Nunito Black" panose="00000A00000000000000" pitchFamily="2" charset="0"/>
              </a:rPr>
              <a:t> Hamiltonian in a 3+0 </a:t>
            </a:r>
            <a:r>
              <a:rPr lang="en-US" sz="1000" b="1" dirty="0" err="1">
                <a:solidFill>
                  <a:schemeClr val="bg1"/>
                </a:solidFill>
                <a:latin typeface="Nunito Black" panose="00000A00000000000000" pitchFamily="2" charset="0"/>
              </a:rPr>
              <a:t>Schwarzchild</a:t>
            </a:r>
            <a:r>
              <a:rPr lang="en-US" sz="1000" b="1" dirty="0">
                <a:solidFill>
                  <a:schemeClr val="bg1"/>
                </a:solidFill>
                <a:latin typeface="Nunito Black" panose="00000A00000000000000" pitchFamily="2" charset="0"/>
              </a:rPr>
              <a:t> Metric with Quantum Computers Using VQE Algorithm </a:t>
            </a:r>
            <a:endParaRPr lang="en-US" dirty="0"/>
          </a:p>
        </p:txBody>
      </p:sp>
      <p:sp>
        <p:nvSpPr>
          <p:cNvPr id="3" name="Date Placeholder 2">
            <a:extLst>
              <a:ext uri="{FF2B5EF4-FFF2-40B4-BE49-F238E27FC236}">
                <a16:creationId xmlns:a16="http://schemas.microsoft.com/office/drawing/2014/main" id="{408F70B7-1A31-4434-AAFC-A5D0CAA10B72}"/>
              </a:ext>
            </a:extLst>
          </p:cNvPr>
          <p:cNvSpPr>
            <a:spLocks noGrp="1"/>
          </p:cNvSpPr>
          <p:nvPr>
            <p:ph type="dt" sz="half" idx="10"/>
          </p:nvPr>
        </p:nvSpPr>
        <p:spPr>
          <a:xfrm>
            <a:off x="9939528" y="6356350"/>
            <a:ext cx="1756062" cy="365125"/>
          </a:xfrm>
        </p:spPr>
        <p:txBody>
          <a:bodyPr/>
          <a:lstStyle/>
          <a:p>
            <a:r>
              <a:rPr lang="en-US" dirty="0"/>
              <a:t>2022</a:t>
            </a:r>
          </a:p>
        </p:txBody>
      </p:sp>
      <p:pic>
        <p:nvPicPr>
          <p:cNvPr id="15" name="Graphic 14">
            <a:extLst>
              <a:ext uri="{FF2B5EF4-FFF2-40B4-BE49-F238E27FC236}">
                <a16:creationId xmlns:a16="http://schemas.microsoft.com/office/drawing/2014/main" id="{A2A52314-D977-4B70-A52B-BD18C4129803}"/>
              </a:ext>
              <a:ext uri="{C183D7F6-B498-43B3-948B-1728B52AA6E4}">
                <adec:decorative xmlns:adec="http://schemas.microsoft.com/office/drawing/2017/decorative" val="1"/>
              </a:ext>
            </a:extLst>
          </p:cNvPr>
          <p:cNvPicPr>
            <a:picLocks noChangeAspect="1"/>
          </p:cNvPicPr>
          <p:nvPr/>
        </p:nvPicPr>
        <p:blipFill rotWithShape="1">
          <a:blip r:embed="rId3">
            <a:alphaModFix amt="54000"/>
            <a:extLst>
              <a:ext uri="{96DAC541-7B7A-43D3-8B79-37D633B846F1}">
                <asvg:svgBlip xmlns:asvg="http://schemas.microsoft.com/office/drawing/2016/SVG/main" r:embed="rId4"/>
              </a:ext>
            </a:extLst>
          </a:blip>
          <a:srcRect l="25000" r="25000"/>
          <a:stretch/>
        </p:blipFill>
        <p:spPr>
          <a:xfrm>
            <a:off x="45455" y="0"/>
            <a:ext cx="6096000" cy="6858000"/>
          </a:xfrm>
          <a:prstGeom prst="rect">
            <a:avLst/>
          </a:prstGeom>
        </p:spPr>
      </p:pic>
    </p:spTree>
    <p:extLst>
      <p:ext uri="{BB962C8B-B14F-4D97-AF65-F5344CB8AC3E}">
        <p14:creationId xmlns:p14="http://schemas.microsoft.com/office/powerpoint/2010/main" val="5620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332014" y="980156"/>
            <a:ext cx="6730251" cy="1034385"/>
          </a:xfrm>
        </p:spPr>
        <p:txBody>
          <a:bodyPr/>
          <a:lstStyle/>
          <a:p>
            <a:pPr algn="l"/>
            <a:r>
              <a:rPr lang="en-US" dirty="0"/>
              <a:t>Abstract &amp; Brief Explanation</a:t>
            </a:r>
          </a:p>
        </p:txBody>
      </p:sp>
      <p:sp>
        <p:nvSpPr>
          <p:cNvPr id="16" name="Text Placeholder 15">
            <a:extLst>
              <a:ext uri="{FF2B5EF4-FFF2-40B4-BE49-F238E27FC236}">
                <a16:creationId xmlns:a16="http://schemas.microsoft.com/office/drawing/2014/main" id="{56E7A249-5611-42FD-975D-23A8754CDE38}"/>
              </a:ext>
            </a:extLst>
          </p:cNvPr>
          <p:cNvSpPr>
            <a:spLocks noGrp="1"/>
          </p:cNvSpPr>
          <p:nvPr>
            <p:ph type="body" sz="quarter" idx="15"/>
          </p:nvPr>
        </p:nvSpPr>
        <p:spPr>
          <a:xfrm>
            <a:off x="332014" y="3067104"/>
            <a:ext cx="5600700" cy="1552015"/>
          </a:xfrm>
        </p:spPr>
        <p:txBody>
          <a:bodyPr/>
          <a:lstStyle/>
          <a:p>
            <a:pPr>
              <a:lnSpc>
                <a:spcPct val="110000"/>
              </a:lnSpc>
            </a:pPr>
            <a:r>
              <a:rPr lang="en-US" sz="2000" dirty="0">
                <a:effectLst/>
                <a:latin typeface="Calibri" panose="020F0502020204030204" pitchFamily="34" charset="0"/>
                <a:cs typeface="Calibri" panose="020F0502020204030204" pitchFamily="34" charset="0"/>
              </a:rPr>
              <a:t>The advances on quantum computers are increasing rapidly. Algorithms on these computers are </a:t>
            </a:r>
            <a:r>
              <a:rPr lang="en-US" sz="2000" b="1" i="1" dirty="0">
                <a:effectLst/>
                <a:latin typeface="Calibri" panose="020F0502020204030204" pitchFamily="34" charset="0"/>
                <a:cs typeface="Calibri" panose="020F0502020204030204" pitchFamily="34" charset="0"/>
              </a:rPr>
              <a:t>logarithmically faster</a:t>
            </a:r>
            <a:r>
              <a:rPr lang="en-US" sz="2000" dirty="0">
                <a:effectLst/>
                <a:latin typeface="Calibri" panose="020F0502020204030204" pitchFamily="34" charset="0"/>
                <a:cs typeface="Calibri" panose="020F0502020204030204" pitchFamily="34" charset="0"/>
              </a:rPr>
              <a:t>. In order to catch this era of computing we need to understand the algorithms of the quantum information. Via using quantum information algorithms it is possible to make simulations to a given </a:t>
            </a:r>
            <a:r>
              <a:rPr lang="en-US" sz="2000" b="1" i="1" dirty="0">
                <a:effectLst/>
                <a:latin typeface="Calibri" panose="020F0502020204030204" pitchFamily="34" charset="0"/>
                <a:cs typeface="Calibri" panose="020F0502020204030204" pitchFamily="34" charset="0"/>
              </a:rPr>
              <a:t>Hamiltonian</a:t>
            </a:r>
            <a:r>
              <a:rPr lang="en-US" sz="2000" dirty="0">
                <a:effectLst/>
                <a:latin typeface="Calibri" panose="020F0502020204030204" pitchFamily="34" charset="0"/>
                <a:cs typeface="Calibri" panose="020F0502020204030204" pitchFamily="34" charset="0"/>
              </a:rPr>
              <a:t> that we are looking for.[1,2]</a:t>
            </a:r>
          </a:p>
        </p:txBody>
      </p:sp>
      <p:sp>
        <p:nvSpPr>
          <p:cNvPr id="13" name="TextBox 12">
            <a:extLst>
              <a:ext uri="{FF2B5EF4-FFF2-40B4-BE49-F238E27FC236}">
                <a16:creationId xmlns:a16="http://schemas.microsoft.com/office/drawing/2014/main" id="{28EA0631-7A0A-6267-874D-A64D0E722849}"/>
              </a:ext>
            </a:extLst>
          </p:cNvPr>
          <p:cNvSpPr txBox="1"/>
          <p:nvPr/>
        </p:nvSpPr>
        <p:spPr>
          <a:xfrm>
            <a:off x="6226631" y="2365964"/>
            <a:ext cx="5197878" cy="2783839"/>
          </a:xfrm>
          <a:prstGeom prst="rect">
            <a:avLst/>
          </a:prstGeom>
          <a:noFill/>
        </p:spPr>
        <p:txBody>
          <a:bodyPr wrap="square">
            <a:spAutoFit/>
          </a:bodyPr>
          <a:lstStyle/>
          <a:p>
            <a:pPr algn="just">
              <a:lnSpc>
                <a:spcPct val="110000"/>
              </a:lnSpc>
            </a:pPr>
            <a:r>
              <a:rPr lang="en-US" sz="2000" dirty="0">
                <a:latin typeface="Calibri" panose="020F0502020204030204" pitchFamily="34" charset="0"/>
                <a:ea typeface="Open Sans" panose="020B0606030504020204" pitchFamily="34" charset="0"/>
                <a:cs typeface="Calibri" panose="020F0502020204030204" pitchFamily="34" charset="0"/>
              </a:rPr>
              <a:t>The topic that I finalize my project is using in black-hole metrics. What interesting is near in </a:t>
            </a:r>
            <a:r>
              <a:rPr lang="en-US" sz="2000" b="1" i="1" dirty="0" err="1">
                <a:latin typeface="Calibri" panose="020F0502020204030204" pitchFamily="34" charset="0"/>
                <a:ea typeface="Open Sans" panose="020B0606030504020204" pitchFamily="34" charset="0"/>
                <a:cs typeface="Calibri" panose="020F0502020204030204" pitchFamily="34" charset="0"/>
              </a:rPr>
              <a:t>Schwarzchild</a:t>
            </a:r>
            <a:r>
              <a:rPr lang="en-US" sz="2000" b="1" i="1" dirty="0">
                <a:latin typeface="Calibri" panose="020F0502020204030204" pitchFamily="34" charset="0"/>
                <a:ea typeface="Open Sans" panose="020B0606030504020204" pitchFamily="34" charset="0"/>
                <a:cs typeface="Calibri" panose="020F0502020204030204" pitchFamily="34" charset="0"/>
              </a:rPr>
              <a:t> radius</a:t>
            </a:r>
            <a:r>
              <a:rPr lang="en-US" sz="2000" dirty="0">
                <a:latin typeface="Calibri" panose="020F0502020204030204" pitchFamily="34" charset="0"/>
                <a:ea typeface="Open Sans" panose="020B0606030504020204" pitchFamily="34" charset="0"/>
                <a:cs typeface="Calibri" panose="020F0502020204030204" pitchFamily="34" charset="0"/>
              </a:rPr>
              <a:t> wave function </a:t>
            </a:r>
            <a:r>
              <a:rPr lang="en-US" sz="2000" b="1" i="1" dirty="0">
                <a:latin typeface="Calibri" panose="020F0502020204030204" pitchFamily="34" charset="0"/>
                <a:ea typeface="Open Sans" panose="020B0606030504020204" pitchFamily="34" charset="0"/>
                <a:cs typeface="Calibri" panose="020F0502020204030204" pitchFamily="34" charset="0"/>
              </a:rPr>
              <a:t>vanishes</a:t>
            </a:r>
            <a:r>
              <a:rPr lang="en-US" sz="2000" dirty="0">
                <a:latin typeface="Calibri" panose="020F0502020204030204" pitchFamily="34" charset="0"/>
                <a:ea typeface="Open Sans" panose="020B0606030504020204" pitchFamily="34" charset="0"/>
                <a:cs typeface="Calibri" panose="020F0502020204030204" pitchFamily="34" charset="0"/>
              </a:rPr>
              <a:t> to </a:t>
            </a:r>
            <a:r>
              <a:rPr lang="en-US" sz="2000" b="1" i="1" dirty="0">
                <a:latin typeface="Calibri" panose="020F0502020204030204" pitchFamily="34" charset="0"/>
                <a:ea typeface="Open Sans" panose="020B0606030504020204" pitchFamily="34" charset="0"/>
                <a:cs typeface="Calibri" panose="020F0502020204030204" pitchFamily="34" charset="0"/>
              </a:rPr>
              <a:t>zero</a:t>
            </a:r>
            <a:r>
              <a:rPr lang="en-US" sz="2000" dirty="0">
                <a:latin typeface="Calibri" panose="020F0502020204030204" pitchFamily="34" charset="0"/>
                <a:ea typeface="Open Sans" panose="020B0606030504020204" pitchFamily="34" charset="0"/>
                <a:cs typeface="Calibri" panose="020F0502020204030204" pitchFamily="34" charset="0"/>
              </a:rPr>
              <a:t>. Which arises some questions like ‘Is quantum mechanics reversable?’ and ‘Can an </a:t>
            </a:r>
            <a:r>
              <a:rPr lang="en-US" sz="2000" b="1" i="1" dirty="0">
                <a:latin typeface="Calibri" panose="020F0502020204030204" pitchFamily="34" charset="0"/>
                <a:ea typeface="Open Sans" panose="020B0606030504020204" pitchFamily="34" charset="0"/>
                <a:cs typeface="Calibri" panose="020F0502020204030204" pitchFamily="34" charset="0"/>
              </a:rPr>
              <a:t>information</a:t>
            </a:r>
            <a:r>
              <a:rPr lang="en-US" sz="2000" dirty="0">
                <a:latin typeface="Calibri" panose="020F0502020204030204" pitchFamily="34" charset="0"/>
                <a:ea typeface="Open Sans" panose="020B0606030504020204" pitchFamily="34" charset="0"/>
                <a:cs typeface="Calibri" panose="020F0502020204030204" pitchFamily="34" charset="0"/>
              </a:rPr>
              <a:t> be </a:t>
            </a:r>
            <a:r>
              <a:rPr lang="en-US" sz="2000" b="1" i="1" dirty="0">
                <a:latin typeface="Calibri" panose="020F0502020204030204" pitchFamily="34" charset="0"/>
                <a:ea typeface="Open Sans" panose="020B0606030504020204" pitchFamily="34" charset="0"/>
                <a:cs typeface="Calibri" panose="020F0502020204030204" pitchFamily="34" charset="0"/>
              </a:rPr>
              <a:t>destroyed</a:t>
            </a:r>
            <a:r>
              <a:rPr lang="en-US" sz="2000" dirty="0">
                <a:latin typeface="Calibri" panose="020F0502020204030204" pitchFamily="34" charset="0"/>
                <a:ea typeface="Open Sans" panose="020B0606030504020204" pitchFamily="34" charset="0"/>
                <a:cs typeface="Calibri" panose="020F0502020204030204" pitchFamily="34" charset="0"/>
              </a:rPr>
              <a:t>?’. In this work </a:t>
            </a:r>
            <a:r>
              <a:rPr lang="en-US" sz="2000" b="1" i="1" dirty="0">
                <a:latin typeface="Calibri" panose="020F0502020204030204" pitchFamily="34" charset="0"/>
                <a:ea typeface="Open Sans" panose="020B0606030504020204" pitchFamily="34" charset="0"/>
                <a:cs typeface="Calibri" panose="020F0502020204030204" pitchFamily="34" charset="0"/>
              </a:rPr>
              <a:t>VQE</a:t>
            </a:r>
            <a:r>
              <a:rPr lang="en-US" sz="2000" dirty="0">
                <a:latin typeface="Calibri" panose="020F0502020204030204" pitchFamily="34" charset="0"/>
                <a:ea typeface="Open Sans" panose="020B0606030504020204" pitchFamily="34" charset="0"/>
                <a:cs typeface="Calibri" panose="020F0502020204030204" pitchFamily="34" charset="0"/>
              </a:rPr>
              <a:t> may help us to see the relations between </a:t>
            </a:r>
            <a:r>
              <a:rPr lang="en-US" sz="2000" b="1" i="1" dirty="0">
                <a:latin typeface="Calibri" panose="020F0502020204030204" pitchFamily="34" charset="0"/>
                <a:ea typeface="Open Sans" panose="020B0606030504020204" pitchFamily="34" charset="0"/>
                <a:cs typeface="Calibri" panose="020F0502020204030204" pitchFamily="34" charset="0"/>
              </a:rPr>
              <a:t>radius</a:t>
            </a:r>
            <a:r>
              <a:rPr lang="en-US" sz="2000" dirty="0">
                <a:latin typeface="Calibri" panose="020F0502020204030204" pitchFamily="34" charset="0"/>
                <a:ea typeface="Open Sans" panose="020B0606030504020204" pitchFamily="34" charset="0"/>
                <a:cs typeface="Calibri" panose="020F0502020204030204" pitchFamily="34" charset="0"/>
              </a:rPr>
              <a:t> and </a:t>
            </a:r>
            <a:r>
              <a:rPr lang="en-US" sz="2000" b="1" i="1" dirty="0">
                <a:latin typeface="Calibri" panose="020F0502020204030204" pitchFamily="34" charset="0"/>
                <a:ea typeface="Open Sans" panose="020B0606030504020204" pitchFamily="34" charset="0"/>
                <a:cs typeface="Calibri" panose="020F0502020204030204" pitchFamily="34" charset="0"/>
              </a:rPr>
              <a:t>energy</a:t>
            </a:r>
            <a:r>
              <a:rPr lang="en-US" sz="2000" dirty="0">
                <a:latin typeface="Calibri" panose="020F0502020204030204" pitchFamily="34" charset="0"/>
                <a:ea typeface="Open Sans" panose="020B0606030504020204" pitchFamily="34" charset="0"/>
                <a:cs typeface="Calibri" panose="020F0502020204030204" pitchFamily="34" charset="0"/>
              </a:rPr>
              <a:t>. [1,3]</a:t>
            </a:r>
          </a:p>
        </p:txBody>
      </p:sp>
      <p:sp>
        <p:nvSpPr>
          <p:cNvPr id="17" name="Footer Placeholder 3">
            <a:extLst>
              <a:ext uri="{FF2B5EF4-FFF2-40B4-BE49-F238E27FC236}">
                <a16:creationId xmlns:a16="http://schemas.microsoft.com/office/drawing/2014/main" id="{33CB21E3-1958-DD87-D015-5CA919897F43}"/>
              </a:ext>
            </a:extLst>
          </p:cNvPr>
          <p:cNvSpPr txBox="1">
            <a:spLocks/>
          </p:cNvSpPr>
          <p:nvPr/>
        </p:nvSpPr>
        <p:spPr>
          <a:xfrm>
            <a:off x="0" y="6492875"/>
            <a:ext cx="10433957" cy="365125"/>
          </a:xfrm>
          <a:prstGeom prst="rect">
            <a:avLst/>
          </a:prstGeom>
          <a:solidFill>
            <a:schemeClr val="accent6">
              <a:alpha val="7000"/>
            </a:schemeClr>
          </a:solidFill>
        </p:spPr>
        <p:txBody>
          <a:bodyPr vert="horz" lIns="91440" tIns="45720" rIns="91440" bIns="182880" rtlCol="0" anchor="ctr"/>
          <a:lstStyle>
            <a:defPPr>
              <a:defRPr lang="en-US"/>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Nunito Black"/>
              </a:rPr>
              <a:t>Estimating Hamiltonian in a 3+0 </a:t>
            </a:r>
            <a:r>
              <a:rPr lang="en-US" b="1" dirty="0" err="1">
                <a:solidFill>
                  <a:schemeClr val="tx1"/>
                </a:solidFill>
                <a:latin typeface="Nunito Black"/>
              </a:rPr>
              <a:t>Schwarzchild</a:t>
            </a:r>
            <a:r>
              <a:rPr lang="en-US" b="1" dirty="0">
                <a:solidFill>
                  <a:schemeClr val="tx1"/>
                </a:solidFill>
                <a:latin typeface="Nunito Black"/>
              </a:rPr>
              <a:t> Metric with Quantum Computers Using VQE Algorithm </a:t>
            </a:r>
            <a:endParaRPr lang="en-US" dirty="0">
              <a:solidFill>
                <a:schemeClr val="tx1"/>
              </a:solidFill>
            </a:endParaRPr>
          </a:p>
        </p:txBody>
      </p:sp>
      <p:sp>
        <p:nvSpPr>
          <p:cNvPr id="18" name="Date Placeholder 2">
            <a:extLst>
              <a:ext uri="{FF2B5EF4-FFF2-40B4-BE49-F238E27FC236}">
                <a16:creationId xmlns:a16="http://schemas.microsoft.com/office/drawing/2014/main" id="{C97BC783-8031-CEFE-C470-F1662601F8E8}"/>
              </a:ext>
            </a:extLst>
          </p:cNvPr>
          <p:cNvSpPr txBox="1">
            <a:spLocks/>
          </p:cNvSpPr>
          <p:nvPr/>
        </p:nvSpPr>
        <p:spPr>
          <a:xfrm>
            <a:off x="10433957" y="6492875"/>
            <a:ext cx="1756062" cy="365125"/>
          </a:xfrm>
          <a:prstGeom prst="rect">
            <a:avLst/>
          </a:prstGeom>
          <a:solidFill>
            <a:schemeClr val="accent6">
              <a:alpha val="7000"/>
            </a:schemeClr>
          </a:solidFill>
        </p:spPr>
        <p:txBody>
          <a:bodyPr vert="horz" lIns="91440" tIns="45720" rIns="576072" bIns="182880" rtlCol="0" anchor="ctr"/>
          <a:lstStyle>
            <a:defPPr>
              <a:defRPr lang="en-US"/>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2022</a:t>
            </a:r>
          </a:p>
        </p:txBody>
      </p:sp>
    </p:spTree>
    <p:extLst>
      <p:ext uri="{BB962C8B-B14F-4D97-AF65-F5344CB8AC3E}">
        <p14:creationId xmlns:p14="http://schemas.microsoft.com/office/powerpoint/2010/main" val="76674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365D2C-2AF4-4356-BA8C-0913B319071A}"/>
              </a:ext>
            </a:extLst>
          </p:cNvPr>
          <p:cNvSpPr>
            <a:spLocks noGrp="1"/>
          </p:cNvSpPr>
          <p:nvPr>
            <p:ph type="title"/>
          </p:nvPr>
        </p:nvSpPr>
        <p:spPr>
          <a:xfrm>
            <a:off x="6559826" y="1209670"/>
            <a:ext cx="5135764" cy="495300"/>
          </a:xfrm>
        </p:spPr>
        <p:txBody>
          <a:bodyPr>
            <a:normAutofit/>
          </a:bodyPr>
          <a:lstStyle/>
          <a:p>
            <a:r>
              <a:rPr lang="en-US" sz="2700" noProof="0" dirty="0"/>
              <a:t>Introduction</a:t>
            </a:r>
            <a:endParaRPr lang="en-US" sz="2700" dirty="0"/>
          </a:p>
        </p:txBody>
      </p:sp>
      <p:pic>
        <p:nvPicPr>
          <p:cNvPr id="10" name="Picture 9" descr="A picture containing indoor, kitchen appliance&#10;&#10;Description automatically generated">
            <a:extLst>
              <a:ext uri="{FF2B5EF4-FFF2-40B4-BE49-F238E27FC236}">
                <a16:creationId xmlns:a16="http://schemas.microsoft.com/office/drawing/2014/main" id="{76AB4CA7-BA69-BB4A-D20A-A7A6685511AD}"/>
              </a:ext>
            </a:extLst>
          </p:cNvPr>
          <p:cNvPicPr>
            <a:picLocks noChangeAspect="1"/>
          </p:cNvPicPr>
          <p:nvPr/>
        </p:nvPicPr>
        <p:blipFill rotWithShape="1">
          <a:blip r:embed="rId2"/>
          <a:srcRect l="4903" r="1989" b="3"/>
          <a:stretch/>
        </p:blipFill>
        <p:spPr>
          <a:xfrm>
            <a:off x="20" y="10"/>
            <a:ext cx="6095980" cy="6857990"/>
          </a:xfrm>
          <a:prstGeom prst="rect">
            <a:avLst/>
          </a:prstGeom>
          <a:noFill/>
        </p:spPr>
      </p:pic>
      <p:sp>
        <p:nvSpPr>
          <p:cNvPr id="21" name="Text Placeholder 20">
            <a:extLst>
              <a:ext uri="{FF2B5EF4-FFF2-40B4-BE49-F238E27FC236}">
                <a16:creationId xmlns:a16="http://schemas.microsoft.com/office/drawing/2014/main" id="{4DB887E2-88ED-403F-BA2A-36081EE10F0D}"/>
              </a:ext>
            </a:extLst>
          </p:cNvPr>
          <p:cNvSpPr>
            <a:spLocks noGrp="1"/>
          </p:cNvSpPr>
          <p:nvPr>
            <p:ph type="body" sz="quarter" idx="15"/>
          </p:nvPr>
        </p:nvSpPr>
        <p:spPr>
          <a:xfrm>
            <a:off x="6559826" y="1789866"/>
            <a:ext cx="5135764" cy="4235377"/>
          </a:xfrm>
        </p:spPr>
        <p:txBody>
          <a:bodyPr>
            <a:normAutofit fontScale="92500" lnSpcReduction="10000"/>
          </a:bodyPr>
          <a:lstStyle/>
          <a:p>
            <a:pPr>
              <a:lnSpc>
                <a:spcPct val="110000"/>
              </a:lnSpc>
            </a:pPr>
            <a:r>
              <a:rPr lang="en-US" sz="3200" b="1" dirty="0">
                <a:latin typeface="Calibri" panose="020F0502020204030204" pitchFamily="34" charset="0"/>
                <a:ea typeface="Open Sans" panose="020B0606030504020204" pitchFamily="34" charset="0"/>
                <a:cs typeface="Calibri" panose="020F0502020204030204" pitchFamily="34" charset="0"/>
              </a:rPr>
              <a:t>What is quantum computing?</a:t>
            </a:r>
          </a:p>
          <a:p>
            <a:pPr>
              <a:lnSpc>
                <a:spcPct val="110000"/>
              </a:lnSpc>
            </a:pPr>
            <a:r>
              <a:rPr lang="en-US" sz="2400" dirty="0">
                <a:latin typeface="Calibri" panose="020F0502020204030204" pitchFamily="34" charset="0"/>
                <a:ea typeface="Open Sans" panose="020B0606030504020204" pitchFamily="34" charset="0"/>
                <a:cs typeface="Calibri" panose="020F0502020204030204" pitchFamily="34" charset="0"/>
              </a:rPr>
              <a:t>Quantum computers have far different architecture than the classical computers. In quantum computers we make </a:t>
            </a:r>
            <a:r>
              <a:rPr lang="en-US" sz="2400" b="1" i="1" dirty="0">
                <a:latin typeface="Calibri" panose="020F0502020204030204" pitchFamily="34" charset="0"/>
                <a:ea typeface="Open Sans" panose="020B0606030504020204" pitchFamily="34" charset="0"/>
                <a:cs typeface="Calibri" panose="020F0502020204030204" pitchFamily="34" charset="0"/>
              </a:rPr>
              <a:t>circuit designs </a:t>
            </a:r>
            <a:r>
              <a:rPr lang="en-US" sz="2400" dirty="0">
                <a:latin typeface="Calibri" panose="020F0502020204030204" pitchFamily="34" charset="0"/>
                <a:ea typeface="Open Sans" panose="020B0606030504020204" pitchFamily="34" charset="0"/>
                <a:cs typeface="Calibri" panose="020F0502020204030204" pitchFamily="34" charset="0"/>
              </a:rPr>
              <a:t>to execute our programs. These circuits are consisting of both </a:t>
            </a:r>
            <a:r>
              <a:rPr lang="en-US" sz="2400" b="1" i="1" dirty="0">
                <a:latin typeface="Calibri" panose="020F0502020204030204" pitchFamily="34" charset="0"/>
                <a:ea typeface="Open Sans" panose="020B0606030504020204" pitchFamily="34" charset="0"/>
                <a:cs typeface="Calibri" panose="020F0502020204030204" pitchFamily="34" charset="0"/>
              </a:rPr>
              <a:t>classical registers</a:t>
            </a:r>
            <a:r>
              <a:rPr lang="en-US" sz="2400" dirty="0">
                <a:latin typeface="Calibri" panose="020F0502020204030204" pitchFamily="34" charset="0"/>
                <a:ea typeface="Open Sans" panose="020B0606030504020204" pitchFamily="34" charset="0"/>
                <a:cs typeface="Calibri" panose="020F0502020204030204" pitchFamily="34" charset="0"/>
              </a:rPr>
              <a:t> and </a:t>
            </a:r>
            <a:r>
              <a:rPr lang="en-US" sz="2400" b="1" i="1" dirty="0">
                <a:latin typeface="Calibri" panose="020F0502020204030204" pitchFamily="34" charset="0"/>
                <a:ea typeface="Open Sans" panose="020B0606030504020204" pitchFamily="34" charset="0"/>
                <a:cs typeface="Calibri" panose="020F0502020204030204" pitchFamily="34" charset="0"/>
              </a:rPr>
              <a:t>quantum registers</a:t>
            </a:r>
            <a:r>
              <a:rPr lang="en-US" sz="2400" dirty="0">
                <a:latin typeface="Calibri" panose="020F0502020204030204" pitchFamily="34" charset="0"/>
                <a:ea typeface="Open Sans" panose="020B0606030504020204" pitchFamily="34" charset="0"/>
                <a:cs typeface="Calibri" panose="020F0502020204030204" pitchFamily="34" charset="0"/>
              </a:rPr>
              <a:t>. In other words, we use qubits (quantum bits) in our logic designs. [4]</a:t>
            </a:r>
          </a:p>
        </p:txBody>
      </p:sp>
      <p:sp>
        <p:nvSpPr>
          <p:cNvPr id="26" name="Slide Number Placeholder 4">
            <a:extLst>
              <a:ext uri="{FF2B5EF4-FFF2-40B4-BE49-F238E27FC236}">
                <a16:creationId xmlns:a16="http://schemas.microsoft.com/office/drawing/2014/main" id="{4257D717-40BE-9B3A-459B-E590C0C4E5C6}"/>
              </a:ext>
            </a:extLst>
          </p:cNvPr>
          <p:cNvSpPr>
            <a:spLocks noGrp="1"/>
          </p:cNvSpPr>
          <p:nvPr>
            <p:ph type="sldNum" sz="quarter" idx="12"/>
          </p:nvPr>
        </p:nvSpPr>
        <p:spPr>
          <a:xfrm>
            <a:off x="753862" y="6356350"/>
            <a:ext cx="2743200" cy="365125"/>
          </a:xfrm>
        </p:spPr>
        <p:txBody>
          <a:bodyPr/>
          <a:lstStyle/>
          <a:p>
            <a:pPr>
              <a:spcAft>
                <a:spcPts val="600"/>
              </a:spcAft>
            </a:pPr>
            <a:fld id="{7A9E80BB-C0DF-4F1B-8821-E3FD53412EFF}" type="slidenum">
              <a:rPr lang="en-US" smtClean="0"/>
              <a:pPr>
                <a:spcAft>
                  <a:spcPts val="600"/>
                </a:spcAft>
              </a:pPr>
              <a:t>4</a:t>
            </a:fld>
            <a:endParaRPr lang="en-US"/>
          </a:p>
        </p:txBody>
      </p:sp>
      <p:sp>
        <p:nvSpPr>
          <p:cNvPr id="18" name="TextBox 19">
            <a:extLst>
              <a:ext uri="{FF2B5EF4-FFF2-40B4-BE49-F238E27FC236}">
                <a16:creationId xmlns:a16="http://schemas.microsoft.com/office/drawing/2014/main" id="{0200D738-159C-5D94-C0EF-83D506D231E4}"/>
              </a:ext>
            </a:extLst>
          </p:cNvPr>
          <p:cNvSpPr txBox="1">
            <a:spLocks noChangeArrowheads="1"/>
          </p:cNvSpPr>
          <p:nvPr/>
        </p:nvSpPr>
        <p:spPr bwMode="auto">
          <a:xfrm>
            <a:off x="2604710" y="6398878"/>
            <a:ext cx="3491290" cy="39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i="1" dirty="0">
                <a:solidFill>
                  <a:schemeClr val="bg1"/>
                </a:solidFill>
                <a:latin typeface="Calibri" panose="020F0502020204030204" pitchFamily="34" charset="0"/>
                <a:ea typeface="Open Sans" panose="020B0606030504020204" pitchFamily="34" charset="0"/>
                <a:cs typeface="Calibri" panose="020F0502020204030204" pitchFamily="34" charset="0"/>
              </a:rPr>
              <a:t>The image retrieved from IBMQ</a:t>
            </a:r>
          </a:p>
        </p:txBody>
      </p:sp>
      <p:sp>
        <p:nvSpPr>
          <p:cNvPr id="22" name="Footer Placeholder 3">
            <a:extLst>
              <a:ext uri="{FF2B5EF4-FFF2-40B4-BE49-F238E27FC236}">
                <a16:creationId xmlns:a16="http://schemas.microsoft.com/office/drawing/2014/main" id="{67F2D073-D7EB-F6F9-E2A5-ADF640C93A69}"/>
              </a:ext>
            </a:extLst>
          </p:cNvPr>
          <p:cNvSpPr>
            <a:spLocks noGrp="1"/>
          </p:cNvSpPr>
          <p:nvPr>
            <p:ph type="ftr" sz="quarter" idx="11"/>
          </p:nvPr>
        </p:nvSpPr>
        <p:spPr>
          <a:xfrm>
            <a:off x="6373368" y="6356350"/>
            <a:ext cx="5064770" cy="365125"/>
          </a:xfrm>
        </p:spPr>
        <p:txBody>
          <a:bodyPr/>
          <a:lstStyle/>
          <a:p>
            <a:r>
              <a:rPr lang="en-US" sz="1000" b="1" dirty="0" err="1">
                <a:solidFill>
                  <a:schemeClr val="bg1"/>
                </a:solidFill>
                <a:latin typeface="Nunito Black" panose="00000A00000000000000" pitchFamily="2" charset="0"/>
              </a:rPr>
              <a:t>Estimatıng</a:t>
            </a:r>
            <a:r>
              <a:rPr lang="en-US" sz="1000" b="1" dirty="0">
                <a:solidFill>
                  <a:schemeClr val="bg1"/>
                </a:solidFill>
                <a:latin typeface="Nunito Black" panose="00000A00000000000000" pitchFamily="2" charset="0"/>
              </a:rPr>
              <a:t> Hamiltonian in a 3+0 </a:t>
            </a:r>
            <a:r>
              <a:rPr lang="en-US" sz="1000" b="1" dirty="0" err="1">
                <a:solidFill>
                  <a:schemeClr val="bg1"/>
                </a:solidFill>
                <a:latin typeface="Nunito Black" panose="00000A00000000000000" pitchFamily="2" charset="0"/>
              </a:rPr>
              <a:t>Schwarzchild</a:t>
            </a:r>
            <a:r>
              <a:rPr lang="en-US" sz="1000" b="1" dirty="0">
                <a:solidFill>
                  <a:schemeClr val="bg1"/>
                </a:solidFill>
                <a:latin typeface="Nunito Black" panose="00000A00000000000000" pitchFamily="2" charset="0"/>
              </a:rPr>
              <a:t> Metric with Quantum Computers Using VQE Algorithm </a:t>
            </a:r>
            <a:endParaRPr lang="en-US" dirty="0"/>
          </a:p>
        </p:txBody>
      </p:sp>
      <p:sp>
        <p:nvSpPr>
          <p:cNvPr id="24" name="Date Placeholder 2">
            <a:extLst>
              <a:ext uri="{FF2B5EF4-FFF2-40B4-BE49-F238E27FC236}">
                <a16:creationId xmlns:a16="http://schemas.microsoft.com/office/drawing/2014/main" id="{D0E3A069-1E9D-6E26-ECD9-74990AB479BE}"/>
              </a:ext>
            </a:extLst>
          </p:cNvPr>
          <p:cNvSpPr>
            <a:spLocks noGrp="1"/>
          </p:cNvSpPr>
          <p:nvPr>
            <p:ph type="dt" sz="half" idx="10"/>
          </p:nvPr>
        </p:nvSpPr>
        <p:spPr>
          <a:xfrm>
            <a:off x="9939528" y="6356350"/>
            <a:ext cx="1756062" cy="365125"/>
          </a:xfrm>
        </p:spPr>
        <p:txBody>
          <a:bodyPr/>
          <a:lstStyle/>
          <a:p>
            <a:r>
              <a:rPr lang="en-US" dirty="0"/>
              <a:t>2022</a:t>
            </a:r>
          </a:p>
        </p:txBody>
      </p:sp>
    </p:spTree>
    <p:extLst>
      <p:ext uri="{BB962C8B-B14F-4D97-AF65-F5344CB8AC3E}">
        <p14:creationId xmlns:p14="http://schemas.microsoft.com/office/powerpoint/2010/main" val="172013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365D2C-2AF4-4356-BA8C-0913B319071A}"/>
              </a:ext>
            </a:extLst>
          </p:cNvPr>
          <p:cNvSpPr>
            <a:spLocks noGrp="1"/>
          </p:cNvSpPr>
          <p:nvPr>
            <p:ph type="title"/>
          </p:nvPr>
        </p:nvSpPr>
        <p:spPr>
          <a:xfrm>
            <a:off x="6559826" y="1209670"/>
            <a:ext cx="5135764" cy="495300"/>
          </a:xfrm>
        </p:spPr>
        <p:txBody>
          <a:bodyPr>
            <a:normAutofit/>
          </a:bodyPr>
          <a:lstStyle/>
          <a:p>
            <a:r>
              <a:rPr lang="en-US" sz="2700" noProof="0" dirty="0"/>
              <a:t>Introduction</a:t>
            </a:r>
            <a:endParaRPr lang="en-US" sz="2700" dirty="0"/>
          </a:p>
        </p:txBody>
      </p:sp>
      <p:sp>
        <p:nvSpPr>
          <p:cNvPr id="21" name="Text Placeholder 20">
            <a:extLst>
              <a:ext uri="{FF2B5EF4-FFF2-40B4-BE49-F238E27FC236}">
                <a16:creationId xmlns:a16="http://schemas.microsoft.com/office/drawing/2014/main" id="{4DB887E2-88ED-403F-BA2A-36081EE10F0D}"/>
              </a:ext>
            </a:extLst>
          </p:cNvPr>
          <p:cNvSpPr>
            <a:spLocks noGrp="1"/>
          </p:cNvSpPr>
          <p:nvPr>
            <p:ph type="body" sz="quarter" idx="15"/>
          </p:nvPr>
        </p:nvSpPr>
        <p:spPr>
          <a:xfrm>
            <a:off x="6559826" y="1789866"/>
            <a:ext cx="5135764" cy="4235377"/>
          </a:xfrm>
        </p:spPr>
        <p:txBody>
          <a:bodyPr>
            <a:normAutofit fontScale="85000" lnSpcReduction="20000"/>
          </a:bodyPr>
          <a:lstStyle/>
          <a:p>
            <a:pPr>
              <a:lnSpc>
                <a:spcPct val="110000"/>
              </a:lnSpc>
            </a:pPr>
            <a:r>
              <a:rPr lang="en-US" sz="4000" b="1" i="1" dirty="0">
                <a:latin typeface="Calibri" panose="020F0502020204030204" pitchFamily="34" charset="0"/>
                <a:ea typeface="Open Sans" panose="020B0606030504020204" pitchFamily="34" charset="0"/>
                <a:cs typeface="Calibri" panose="020F0502020204030204" pitchFamily="34" charset="0"/>
              </a:rPr>
              <a:t>What is Qubit?</a:t>
            </a:r>
          </a:p>
          <a:p>
            <a:pPr>
              <a:lnSpc>
                <a:spcPct val="110000"/>
              </a:lnSpc>
            </a:pPr>
            <a:r>
              <a:rPr lang="en-US" sz="3200" dirty="0">
                <a:latin typeface="Calibri" panose="020F0502020204030204" pitchFamily="34" charset="0"/>
                <a:ea typeface="Open Sans" panose="020B0606030504020204" pitchFamily="34" charset="0"/>
                <a:cs typeface="Calibri" panose="020F0502020204030204" pitchFamily="34" charset="0"/>
              </a:rPr>
              <a:t>Qubits uses quantum phenomena of </a:t>
            </a:r>
            <a:r>
              <a:rPr lang="en-US" sz="3200" b="1" i="1" dirty="0">
                <a:latin typeface="Calibri" panose="020F0502020204030204" pitchFamily="34" charset="0"/>
                <a:ea typeface="Open Sans" panose="020B0606030504020204" pitchFamily="34" charset="0"/>
                <a:cs typeface="Calibri" panose="020F0502020204030204" pitchFamily="34" charset="0"/>
              </a:rPr>
              <a:t>superposition</a:t>
            </a:r>
            <a:r>
              <a:rPr lang="en-US" sz="3200" dirty="0">
                <a:latin typeface="Calibri" panose="020F0502020204030204" pitchFamily="34" charset="0"/>
                <a:ea typeface="Open Sans" panose="020B0606030504020204" pitchFamily="34" charset="0"/>
                <a:cs typeface="Calibri" panose="020F0502020204030204" pitchFamily="34" charset="0"/>
              </a:rPr>
              <a:t> and </a:t>
            </a:r>
            <a:r>
              <a:rPr lang="en-US" sz="3200" b="1" i="1" dirty="0">
                <a:latin typeface="Calibri" panose="020F0502020204030204" pitchFamily="34" charset="0"/>
                <a:ea typeface="Open Sans" panose="020B0606030504020204" pitchFamily="34" charset="0"/>
                <a:cs typeface="Calibri" panose="020F0502020204030204" pitchFamily="34" charset="0"/>
              </a:rPr>
              <a:t>entanglement</a:t>
            </a:r>
            <a:r>
              <a:rPr lang="en-US" sz="3200" dirty="0">
                <a:latin typeface="Calibri" panose="020F0502020204030204" pitchFamily="34" charset="0"/>
                <a:ea typeface="Open Sans" panose="020B0606030504020204" pitchFamily="34" charset="0"/>
                <a:cs typeface="Calibri" panose="020F0502020204030204" pitchFamily="34" charset="0"/>
              </a:rPr>
              <a:t> which gives quantum computers superior </a:t>
            </a:r>
            <a:r>
              <a:rPr lang="en-US" sz="3200" b="1" i="1" dirty="0">
                <a:latin typeface="Calibri" panose="020F0502020204030204" pitchFamily="34" charset="0"/>
                <a:ea typeface="Open Sans" panose="020B0606030504020204" pitchFamily="34" charset="0"/>
                <a:cs typeface="Calibri" panose="020F0502020204030204" pitchFamily="34" charset="0"/>
              </a:rPr>
              <a:t>advantage</a:t>
            </a:r>
            <a:r>
              <a:rPr lang="en-US" sz="3200" dirty="0">
                <a:latin typeface="Calibri" panose="020F0502020204030204" pitchFamily="34" charset="0"/>
                <a:ea typeface="Open Sans" panose="020B0606030504020204" pitchFamily="34" charset="0"/>
                <a:cs typeface="Calibri" panose="020F0502020204030204" pitchFamily="34" charset="0"/>
              </a:rPr>
              <a:t> when it compared with classical computer. It natively shows linear combination of states which spans in </a:t>
            </a:r>
            <a:r>
              <a:rPr lang="en-US" sz="3200" b="1" i="1" dirty="0">
                <a:latin typeface="Calibri" panose="020F0502020204030204" pitchFamily="34" charset="0"/>
                <a:ea typeface="Open Sans" panose="020B0606030504020204" pitchFamily="34" charset="0"/>
                <a:cs typeface="Calibri" panose="020F0502020204030204" pitchFamily="34" charset="0"/>
              </a:rPr>
              <a:t>Hilbert Space</a:t>
            </a:r>
            <a:r>
              <a:rPr lang="en-US" sz="3200" dirty="0">
                <a:latin typeface="Calibri" panose="020F0502020204030204" pitchFamily="34" charset="0"/>
                <a:ea typeface="Open Sans" panose="020B0606030504020204" pitchFamily="34" charset="0"/>
                <a:cs typeface="Calibri" panose="020F0502020204030204" pitchFamily="34" charset="0"/>
              </a:rPr>
              <a:t>. [4]</a:t>
            </a:r>
          </a:p>
        </p:txBody>
      </p:sp>
      <p:pic>
        <p:nvPicPr>
          <p:cNvPr id="6" name="Picture 5" descr="A picture containing night sky&#10;&#10;Description automatically generated">
            <a:extLst>
              <a:ext uri="{FF2B5EF4-FFF2-40B4-BE49-F238E27FC236}">
                <a16:creationId xmlns:a16="http://schemas.microsoft.com/office/drawing/2014/main" id="{45F6F683-3992-6F24-7B1D-05183F7EE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9" y="1230120"/>
            <a:ext cx="3000652" cy="3188192"/>
          </a:xfrm>
          <a:prstGeom prst="rect">
            <a:avLst/>
          </a:prstGeom>
        </p:spPr>
      </p:pic>
      <p:sp>
        <p:nvSpPr>
          <p:cNvPr id="7" name="TextBox 19">
            <a:extLst>
              <a:ext uri="{FF2B5EF4-FFF2-40B4-BE49-F238E27FC236}">
                <a16:creationId xmlns:a16="http://schemas.microsoft.com/office/drawing/2014/main" id="{93DD8793-E628-4468-51AA-8F28EBB7E00B}"/>
              </a:ext>
            </a:extLst>
          </p:cNvPr>
          <p:cNvSpPr txBox="1">
            <a:spLocks noChangeArrowheads="1"/>
          </p:cNvSpPr>
          <p:nvPr/>
        </p:nvSpPr>
        <p:spPr bwMode="auto">
          <a:xfrm>
            <a:off x="1239846" y="4675004"/>
            <a:ext cx="4383642" cy="99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800" b="1" dirty="0">
                <a:solidFill>
                  <a:schemeClr val="bg1"/>
                </a:solidFill>
                <a:latin typeface="Calibri" panose="020F0502020204030204" pitchFamily="34" charset="0"/>
                <a:ea typeface="Open Sans" panose="020B0606030504020204" pitchFamily="34" charset="0"/>
                <a:cs typeface="Calibri" panose="020F0502020204030204" pitchFamily="34" charset="0"/>
              </a:rPr>
              <a:t>Fig1. Bloch Sphere Representation of Qubit</a:t>
            </a:r>
          </a:p>
        </p:txBody>
      </p:sp>
      <p:sp>
        <p:nvSpPr>
          <p:cNvPr id="8" name="Footer Placeholder 3">
            <a:extLst>
              <a:ext uri="{FF2B5EF4-FFF2-40B4-BE49-F238E27FC236}">
                <a16:creationId xmlns:a16="http://schemas.microsoft.com/office/drawing/2014/main" id="{4EDFF033-ED31-C681-1085-255B4D9D17B8}"/>
              </a:ext>
            </a:extLst>
          </p:cNvPr>
          <p:cNvSpPr>
            <a:spLocks noGrp="1"/>
          </p:cNvSpPr>
          <p:nvPr>
            <p:ph type="ftr" sz="quarter" idx="11"/>
          </p:nvPr>
        </p:nvSpPr>
        <p:spPr>
          <a:xfrm>
            <a:off x="0" y="6356350"/>
            <a:ext cx="11438138" cy="495300"/>
          </a:xfrm>
        </p:spPr>
        <p:txBody>
          <a:bodyPr/>
          <a:lstStyle/>
          <a:p>
            <a:r>
              <a:rPr lang="en-US" sz="1000" b="1" dirty="0" err="1">
                <a:solidFill>
                  <a:schemeClr val="bg1"/>
                </a:solidFill>
                <a:latin typeface="Nunito Black" panose="00000A00000000000000" pitchFamily="2" charset="0"/>
              </a:rPr>
              <a:t>Estimatıng</a:t>
            </a:r>
            <a:r>
              <a:rPr lang="en-US" sz="1000" b="1" dirty="0">
                <a:solidFill>
                  <a:schemeClr val="bg1"/>
                </a:solidFill>
                <a:latin typeface="Nunito Black" panose="00000A00000000000000" pitchFamily="2" charset="0"/>
              </a:rPr>
              <a:t> Hamiltonian in a 3+0 </a:t>
            </a:r>
            <a:r>
              <a:rPr lang="en-US" sz="1000" b="1" dirty="0" err="1">
                <a:solidFill>
                  <a:schemeClr val="bg1"/>
                </a:solidFill>
                <a:latin typeface="Nunito Black" panose="00000A00000000000000" pitchFamily="2" charset="0"/>
              </a:rPr>
              <a:t>Schwarzchild</a:t>
            </a:r>
            <a:r>
              <a:rPr lang="en-US" sz="1000" b="1" dirty="0">
                <a:solidFill>
                  <a:schemeClr val="bg1"/>
                </a:solidFill>
                <a:latin typeface="Nunito Black" panose="00000A00000000000000" pitchFamily="2" charset="0"/>
              </a:rPr>
              <a:t> Metric with Quantum Computers Using VQE Algorithm </a:t>
            </a:r>
            <a:endParaRPr lang="en-US" dirty="0"/>
          </a:p>
        </p:txBody>
      </p:sp>
      <p:sp>
        <p:nvSpPr>
          <p:cNvPr id="9" name="Date Placeholder 2">
            <a:extLst>
              <a:ext uri="{FF2B5EF4-FFF2-40B4-BE49-F238E27FC236}">
                <a16:creationId xmlns:a16="http://schemas.microsoft.com/office/drawing/2014/main" id="{56165F88-AB40-A21C-CCBB-49C69E661902}"/>
              </a:ext>
            </a:extLst>
          </p:cNvPr>
          <p:cNvSpPr>
            <a:spLocks noGrp="1"/>
          </p:cNvSpPr>
          <p:nvPr>
            <p:ph type="dt" sz="half" idx="10"/>
          </p:nvPr>
        </p:nvSpPr>
        <p:spPr>
          <a:xfrm>
            <a:off x="9939528" y="6356350"/>
            <a:ext cx="1756062" cy="365125"/>
          </a:xfrm>
        </p:spPr>
        <p:txBody>
          <a:bodyPr/>
          <a:lstStyle/>
          <a:p>
            <a:r>
              <a:rPr lang="en-US" dirty="0"/>
              <a:t>2022</a:t>
            </a:r>
          </a:p>
        </p:txBody>
      </p:sp>
    </p:spTree>
    <p:extLst>
      <p:ext uri="{BB962C8B-B14F-4D97-AF65-F5344CB8AC3E}">
        <p14:creationId xmlns:p14="http://schemas.microsoft.com/office/powerpoint/2010/main" val="305138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noProof="0" dirty="0" err="1"/>
              <a:t>Introductıon</a:t>
            </a:r>
            <a:endParaRPr lang="en-US"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6</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a:xfrm>
            <a:off x="4038600" y="6356350"/>
            <a:ext cx="4114800" cy="365125"/>
          </a:xfrm>
        </p:spPr>
        <p:txBody>
          <a:bodyPr/>
          <a:lstStyle/>
          <a:p>
            <a:r>
              <a:rPr lang="en-US" dirty="0"/>
              <a:t>Presentation Title</a:t>
            </a:r>
          </a:p>
        </p:txBody>
      </p:sp>
      <p:pic>
        <p:nvPicPr>
          <p:cNvPr id="9" name="Picture 8">
            <a:extLst>
              <a:ext uri="{FF2B5EF4-FFF2-40B4-BE49-F238E27FC236}">
                <a16:creationId xmlns:a16="http://schemas.microsoft.com/office/drawing/2014/main" id="{1EB3311D-222C-9FA7-CA68-AF791D21C3C3}"/>
              </a:ext>
            </a:extLst>
          </p:cNvPr>
          <p:cNvPicPr>
            <a:picLocks noChangeAspect="1"/>
          </p:cNvPicPr>
          <p:nvPr/>
        </p:nvPicPr>
        <p:blipFill>
          <a:blip r:embed="rId2"/>
          <a:stretch>
            <a:fillRect/>
          </a:stretch>
        </p:blipFill>
        <p:spPr>
          <a:xfrm>
            <a:off x="0" y="1485900"/>
            <a:ext cx="8765853" cy="5372100"/>
          </a:xfrm>
          <a:prstGeom prst="rect">
            <a:avLst/>
          </a:prstGeom>
        </p:spPr>
      </p:pic>
      <p:sp>
        <p:nvSpPr>
          <p:cNvPr id="12" name="TextBox 11">
            <a:extLst>
              <a:ext uri="{FF2B5EF4-FFF2-40B4-BE49-F238E27FC236}">
                <a16:creationId xmlns:a16="http://schemas.microsoft.com/office/drawing/2014/main" id="{A974B5B1-52C4-F608-890F-CDB9B4F8979E}"/>
              </a:ext>
            </a:extLst>
          </p:cNvPr>
          <p:cNvSpPr txBox="1"/>
          <p:nvPr/>
        </p:nvSpPr>
        <p:spPr>
          <a:xfrm>
            <a:off x="9095014" y="3429000"/>
            <a:ext cx="2947809" cy="1697068"/>
          </a:xfrm>
          <a:prstGeom prst="rect">
            <a:avLst/>
          </a:prstGeom>
          <a:noFill/>
        </p:spPr>
        <p:txBody>
          <a:bodyPr wrap="square">
            <a:spAutoFit/>
          </a:bodyPr>
          <a:lstStyle/>
          <a:p>
            <a:pPr>
              <a:lnSpc>
                <a:spcPct val="110000"/>
              </a:lnSpc>
            </a:pPr>
            <a:r>
              <a:rPr lang="en-US" sz="2400" dirty="0">
                <a:solidFill>
                  <a:schemeClr val="bg1"/>
                </a:solidFill>
                <a:latin typeface="Calibri" panose="020F0502020204030204" pitchFamily="34" charset="0"/>
                <a:ea typeface="Open Sans" panose="020B0606030504020204" pitchFamily="34" charset="0"/>
                <a:cs typeface="Calibri" panose="020F0502020204030204" pitchFamily="34" charset="0"/>
              </a:rPr>
              <a:t>Fig2. Advantages of Quantum Computers with given examples by Microsoft Azure</a:t>
            </a:r>
          </a:p>
        </p:txBody>
      </p:sp>
      <p:sp>
        <p:nvSpPr>
          <p:cNvPr id="13" name="Footer Placeholder 3">
            <a:extLst>
              <a:ext uri="{FF2B5EF4-FFF2-40B4-BE49-F238E27FC236}">
                <a16:creationId xmlns:a16="http://schemas.microsoft.com/office/drawing/2014/main" id="{9A801CAF-70FE-E869-A0A1-438B8BAABB1D}"/>
              </a:ext>
            </a:extLst>
          </p:cNvPr>
          <p:cNvSpPr txBox="1">
            <a:spLocks/>
          </p:cNvSpPr>
          <p:nvPr/>
        </p:nvSpPr>
        <p:spPr>
          <a:xfrm>
            <a:off x="-220947" y="6503917"/>
            <a:ext cx="9470569" cy="433388"/>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err="1">
                <a:solidFill>
                  <a:schemeClr val="tx1"/>
                </a:solidFill>
                <a:latin typeface="Nunito Black" panose="00000A00000000000000" pitchFamily="2" charset="0"/>
              </a:rPr>
              <a:t>Estimatıng</a:t>
            </a:r>
            <a:r>
              <a:rPr lang="en-US" sz="800" b="1" dirty="0">
                <a:solidFill>
                  <a:schemeClr val="tx1"/>
                </a:solidFill>
                <a:latin typeface="Nunito Black" panose="00000A00000000000000" pitchFamily="2" charset="0"/>
              </a:rPr>
              <a:t> Hamiltonian in a 3+0 </a:t>
            </a:r>
            <a:r>
              <a:rPr lang="en-US" sz="800" b="1" dirty="0" err="1">
                <a:solidFill>
                  <a:schemeClr val="tx1"/>
                </a:solidFill>
                <a:latin typeface="Nunito Black" panose="00000A00000000000000" pitchFamily="2" charset="0"/>
              </a:rPr>
              <a:t>Schwarzchild</a:t>
            </a:r>
            <a:r>
              <a:rPr lang="en-US" sz="800" b="1" dirty="0">
                <a:solidFill>
                  <a:schemeClr val="tx1"/>
                </a:solidFill>
                <a:latin typeface="Nunito Black" panose="00000A00000000000000" pitchFamily="2" charset="0"/>
              </a:rPr>
              <a:t> Metric with Quantum Computers Using VQE Algorithm </a:t>
            </a:r>
            <a:endParaRPr lang="en-US" sz="800" dirty="0">
              <a:solidFill>
                <a:schemeClr val="tx1"/>
              </a:solidFill>
            </a:endParaRPr>
          </a:p>
        </p:txBody>
      </p:sp>
      <p:sp>
        <p:nvSpPr>
          <p:cNvPr id="14" name="Date Placeholder 2">
            <a:extLst>
              <a:ext uri="{FF2B5EF4-FFF2-40B4-BE49-F238E27FC236}">
                <a16:creationId xmlns:a16="http://schemas.microsoft.com/office/drawing/2014/main" id="{D40AA974-541D-223D-82C9-A5247028D910}"/>
              </a:ext>
            </a:extLst>
          </p:cNvPr>
          <p:cNvSpPr>
            <a:spLocks noGrp="1"/>
          </p:cNvSpPr>
          <p:nvPr>
            <p:ph type="dt" sz="half" idx="10"/>
          </p:nvPr>
        </p:nvSpPr>
        <p:spPr>
          <a:xfrm>
            <a:off x="7916958" y="6424612"/>
            <a:ext cx="4125866" cy="433388"/>
          </a:xfrm>
        </p:spPr>
        <p:txBody>
          <a:bodyPr/>
          <a:lstStyle/>
          <a:p>
            <a:r>
              <a:rPr lang="en-US" dirty="0">
                <a:solidFill>
                  <a:schemeClr val="tx1"/>
                </a:solidFill>
              </a:rPr>
              <a:t>2022</a:t>
            </a:r>
          </a:p>
        </p:txBody>
      </p:sp>
    </p:spTree>
    <p:extLst>
      <p:ext uri="{BB962C8B-B14F-4D97-AF65-F5344CB8AC3E}">
        <p14:creationId xmlns:p14="http://schemas.microsoft.com/office/powerpoint/2010/main" val="293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DE244DC-8B9E-4E7D-B4FF-FDF35DD44B1D}"/>
              </a:ext>
            </a:extLst>
          </p:cNvPr>
          <p:cNvSpPr>
            <a:spLocks noGrp="1"/>
          </p:cNvSpPr>
          <p:nvPr>
            <p:ph type="title"/>
          </p:nvPr>
        </p:nvSpPr>
        <p:spPr>
          <a:xfrm>
            <a:off x="763193" y="546310"/>
            <a:ext cx="7121174" cy="495301"/>
          </a:xfrm>
        </p:spPr>
        <p:txBody>
          <a:bodyPr>
            <a:normAutofit/>
          </a:bodyPr>
          <a:lstStyle/>
          <a:p>
            <a:r>
              <a:rPr lang="en-US" sz="2700" noProof="0" err="1"/>
              <a:t>Schwarzchild</a:t>
            </a:r>
            <a:r>
              <a:rPr lang="en-US" sz="2700" noProof="0"/>
              <a:t> Black-hole</a:t>
            </a:r>
            <a:endParaRPr lang="en-US" sz="270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4B71CFA-83B9-5F05-7B20-C9C6C2D6EEE1}"/>
                  </a:ext>
                </a:extLst>
              </p:cNvPr>
              <p:cNvSpPr>
                <a:spLocks noGrp="1"/>
              </p:cNvSpPr>
              <p:nvPr>
                <p:ph sz="quarter" idx="15"/>
              </p:nvPr>
            </p:nvSpPr>
            <p:spPr>
              <a:xfrm>
                <a:off x="847725" y="1528474"/>
                <a:ext cx="6450013" cy="4128733"/>
              </a:xfrm>
            </p:spPr>
            <p:txBody>
              <a:bodyPr>
                <a:normAutofit/>
              </a:bodyPr>
              <a:lstStyle/>
              <a:p>
                <a:pPr marL="342900" indent="-342900">
                  <a:buFont typeface="Arial" panose="020B0604020202020204" pitchFamily="34" charset="0"/>
                  <a:buChar char="•"/>
                </a:pPr>
                <a:r>
                  <a:rPr lang="en-US" sz="2400" dirty="0"/>
                  <a:t>Which describes </a:t>
                </a:r>
                <a:r>
                  <a:rPr lang="en-US" sz="2400" b="1" i="1" dirty="0"/>
                  <a:t>non-rotating</a:t>
                </a:r>
                <a:r>
                  <a:rPr lang="en-US" sz="2400" dirty="0"/>
                  <a:t> Black-Holes</a:t>
                </a:r>
              </a:p>
              <a:p>
                <a:pPr marL="342900" indent="-342900">
                  <a:buFont typeface="Arial" panose="020B0604020202020204" pitchFamily="34" charset="0"/>
                  <a:buChar char="•"/>
                </a:pPr>
                <a:r>
                  <a:rPr lang="en-US" sz="2400" dirty="0"/>
                  <a:t>Space-time curvature becomes </a:t>
                </a:r>
                <a:r>
                  <a:rPr lang="en-US" sz="2400" b="1" i="1" dirty="0"/>
                  <a:t>infinite</a:t>
                </a:r>
                <a:r>
                  <a:rPr lang="en-US" sz="2400" dirty="0"/>
                  <a:t> at </a:t>
                </a:r>
                <a:r>
                  <a:rPr lang="en-US" sz="2400" b="1" i="1" dirty="0"/>
                  <a:t>r=0</a:t>
                </a:r>
              </a:p>
              <a:p>
                <a:pPr marL="342900" indent="-342900">
                  <a:buFont typeface="Arial" panose="020B0604020202020204" pitchFamily="34" charset="0"/>
                  <a:buChar char="•"/>
                </a:pPr>
                <a:r>
                  <a:rPr lang="en-US" sz="2400" b="1" i="1" dirty="0"/>
                  <a:t>Time-dilation</a:t>
                </a:r>
                <a:r>
                  <a:rPr lang="en-US" sz="2400" dirty="0"/>
                  <a:t> effects becomes </a:t>
                </a:r>
                <a:r>
                  <a:rPr lang="en-US" sz="2400" b="1" i="1" dirty="0"/>
                  <a:t>infinite</a:t>
                </a:r>
                <a:r>
                  <a:rPr lang="en-US" sz="2400" dirty="0"/>
                  <a:t> on the spherical surface of event horizon.</a:t>
                </a:r>
              </a:p>
              <a:p>
                <a:pPr marL="342900" indent="-342900">
                  <a:buFont typeface="Arial" panose="020B0604020202020204" pitchFamily="34" charset="0"/>
                  <a:buChar char="•"/>
                </a:pPr>
                <a:r>
                  <a:rPr lang="en-US" sz="2400" dirty="0"/>
                  <a:t>The </a:t>
                </a:r>
                <a:r>
                  <a:rPr lang="en-US" sz="2400" dirty="0" err="1"/>
                  <a:t>Schwarzchild</a:t>
                </a:r>
                <a:r>
                  <a:rPr lang="en-US" sz="2400" dirty="0"/>
                  <a:t> Radius (event horizon) is </a:t>
                </a:r>
              </a:p>
              <a:p>
                <a:r>
                  <a:rPr lang="en-US" sz="2400" dirty="0"/>
                  <a:t>      </a:t>
                </a:r>
                <a14:m>
                  <m:oMath xmlns:m="http://schemas.openxmlformats.org/officeDocument/2006/math">
                    <m:r>
                      <m:rPr>
                        <m:sty m:val="p"/>
                      </m:rPr>
                      <a:rPr lang="en-US" sz="2400" b="0" i="0" smtClean="0">
                        <a:latin typeface="Cambria Math" panose="02040503050406030204" pitchFamily="18" charset="0"/>
                      </a:rPr>
                      <m:t>R</m:t>
                    </m:r>
                    <m:r>
                      <a:rPr lang="en-US" sz="2400" b="0" i="0"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𝐺𝑀</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2</m:t>
                        </m:r>
                      </m:sup>
                    </m:sSup>
                  </m:oMath>
                </a14:m>
                <a:r>
                  <a:rPr lang="en-US" sz="2400" dirty="0"/>
                  <a:t> [6]</a:t>
                </a:r>
              </a:p>
              <a:p>
                <a:endParaRPr lang="en-US" sz="2400" dirty="0"/>
              </a:p>
            </p:txBody>
          </p:sp>
        </mc:Choice>
        <mc:Fallback xmlns="">
          <p:sp>
            <p:nvSpPr>
              <p:cNvPr id="7" name="Content Placeholder 6">
                <a:extLst>
                  <a:ext uri="{FF2B5EF4-FFF2-40B4-BE49-F238E27FC236}">
                    <a16:creationId xmlns:a16="http://schemas.microsoft.com/office/drawing/2014/main" id="{E4B71CFA-83B9-5F05-7B20-C9C6C2D6EEE1}"/>
                  </a:ext>
                </a:extLst>
              </p:cNvPr>
              <p:cNvSpPr>
                <a:spLocks noGrp="1" noRot="1" noChangeAspect="1" noMove="1" noResize="1" noEditPoints="1" noAdjustHandles="1" noChangeArrowheads="1" noChangeShapeType="1" noTextEdit="1"/>
              </p:cNvSpPr>
              <p:nvPr>
                <p:ph sz="quarter" idx="15"/>
              </p:nvPr>
            </p:nvSpPr>
            <p:spPr>
              <a:xfrm>
                <a:off x="847725" y="1528474"/>
                <a:ext cx="6450013" cy="4128733"/>
              </a:xfrm>
              <a:blipFill>
                <a:blip r:embed="rId3"/>
                <a:stretch>
                  <a:fillRect l="-1229" t="-1920" r="-284"/>
                </a:stretch>
              </a:blipFill>
            </p:spPr>
            <p:txBody>
              <a:bodyPr/>
              <a:lstStyle/>
              <a:p>
                <a:r>
                  <a:rPr lang="en-US">
                    <a:noFill/>
                  </a:rPr>
                  <a:t> </a:t>
                </a:r>
              </a:p>
            </p:txBody>
          </p:sp>
        </mc:Fallback>
      </mc:AlternateContent>
      <p:pic>
        <p:nvPicPr>
          <p:cNvPr id="11" name="Picture Placeholder 10" descr="A picture containing dark&#10;&#10;Description automatically generated">
            <a:extLst>
              <a:ext uri="{FF2B5EF4-FFF2-40B4-BE49-F238E27FC236}">
                <a16:creationId xmlns:a16="http://schemas.microsoft.com/office/drawing/2014/main" id="{2AFFCB04-BEE9-93B9-4820-919E89CF0902}"/>
              </a:ext>
            </a:extLst>
          </p:cNvPr>
          <p:cNvPicPr>
            <a:picLocks noGrp="1" noChangeAspect="1"/>
          </p:cNvPicPr>
          <p:nvPr>
            <p:ph type="pic" sz="quarter" idx="13"/>
          </p:nvPr>
        </p:nvPicPr>
        <p:blipFill rotWithShape="1">
          <a:blip r:embed="rId4"/>
          <a:srcRect l="27530" r="27273" b="1"/>
          <a:stretch/>
        </p:blipFill>
        <p:spPr>
          <a:xfrm>
            <a:off x="8153398" y="10"/>
            <a:ext cx="4038602" cy="6857990"/>
          </a:xfrm>
          <a:noFill/>
        </p:spPr>
      </p:pic>
      <p:sp>
        <p:nvSpPr>
          <p:cNvPr id="17" name="Footer Placeholder 3">
            <a:extLst>
              <a:ext uri="{FF2B5EF4-FFF2-40B4-BE49-F238E27FC236}">
                <a16:creationId xmlns:a16="http://schemas.microsoft.com/office/drawing/2014/main" id="{30CC15BC-6F28-8C44-5D73-1EFF716BF7EC}"/>
              </a:ext>
            </a:extLst>
          </p:cNvPr>
          <p:cNvSpPr txBox="1">
            <a:spLocks/>
          </p:cNvSpPr>
          <p:nvPr/>
        </p:nvSpPr>
        <p:spPr>
          <a:xfrm>
            <a:off x="0" y="6492875"/>
            <a:ext cx="10433957" cy="365125"/>
          </a:xfrm>
          <a:prstGeom prst="rect">
            <a:avLst/>
          </a:prstGeom>
          <a:solidFill>
            <a:schemeClr val="accent6">
              <a:alpha val="7000"/>
            </a:schemeClr>
          </a:solidFill>
        </p:spPr>
        <p:txBody>
          <a:bodyPr vert="horz" lIns="91440" tIns="45720" rIns="91440" bIns="182880" rtlCol="0" anchor="ctr"/>
          <a:lstStyle>
            <a:defPPr>
              <a:defRPr lang="en-US"/>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err="1">
                <a:latin typeface="Nunito Black" panose="00000A00000000000000" pitchFamily="2" charset="0"/>
              </a:rPr>
              <a:t>Estimatıng</a:t>
            </a:r>
            <a:r>
              <a:rPr lang="en-US" b="1" dirty="0">
                <a:latin typeface="Nunito Black" panose="00000A00000000000000" pitchFamily="2" charset="0"/>
              </a:rPr>
              <a:t> Hamiltonian in a 3+0 </a:t>
            </a:r>
            <a:r>
              <a:rPr lang="en-US" b="1" dirty="0" err="1">
                <a:latin typeface="Nunito Black" panose="00000A00000000000000" pitchFamily="2" charset="0"/>
              </a:rPr>
              <a:t>Schwarzchild</a:t>
            </a:r>
            <a:r>
              <a:rPr lang="en-US" b="1" dirty="0">
                <a:latin typeface="Nunito Black" panose="00000A00000000000000" pitchFamily="2" charset="0"/>
              </a:rPr>
              <a:t> Metric with Quantum Computers Using VQE Algorithm </a:t>
            </a:r>
            <a:endParaRPr lang="en-US" dirty="0"/>
          </a:p>
        </p:txBody>
      </p:sp>
      <p:sp>
        <p:nvSpPr>
          <p:cNvPr id="18" name="Date Placeholder 2">
            <a:extLst>
              <a:ext uri="{FF2B5EF4-FFF2-40B4-BE49-F238E27FC236}">
                <a16:creationId xmlns:a16="http://schemas.microsoft.com/office/drawing/2014/main" id="{F2642B3A-CCEB-FCF7-6F87-5BDE0A24F40C}"/>
              </a:ext>
            </a:extLst>
          </p:cNvPr>
          <p:cNvSpPr txBox="1">
            <a:spLocks/>
          </p:cNvSpPr>
          <p:nvPr/>
        </p:nvSpPr>
        <p:spPr>
          <a:xfrm>
            <a:off x="10433957" y="6492875"/>
            <a:ext cx="1756062" cy="365125"/>
          </a:xfrm>
          <a:prstGeom prst="rect">
            <a:avLst/>
          </a:prstGeom>
          <a:solidFill>
            <a:schemeClr val="accent6">
              <a:alpha val="7000"/>
            </a:schemeClr>
          </a:solidFill>
        </p:spPr>
        <p:txBody>
          <a:bodyPr vert="horz" lIns="91440" tIns="45720" rIns="576072" bIns="182880" rtlCol="0" anchor="ctr"/>
          <a:lstStyle>
            <a:defPPr>
              <a:defRPr lang="en-US"/>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2022</a:t>
            </a:r>
          </a:p>
        </p:txBody>
      </p:sp>
    </p:spTree>
    <p:extLst>
      <p:ext uri="{BB962C8B-B14F-4D97-AF65-F5344CB8AC3E}">
        <p14:creationId xmlns:p14="http://schemas.microsoft.com/office/powerpoint/2010/main" val="118145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DE244DC-8B9E-4E7D-B4FF-FDF35DD44B1D}"/>
              </a:ext>
            </a:extLst>
          </p:cNvPr>
          <p:cNvSpPr>
            <a:spLocks noGrp="1"/>
          </p:cNvSpPr>
          <p:nvPr>
            <p:ph type="title"/>
          </p:nvPr>
        </p:nvSpPr>
        <p:spPr>
          <a:xfrm>
            <a:off x="763193" y="546310"/>
            <a:ext cx="7121174" cy="495301"/>
          </a:xfrm>
        </p:spPr>
        <p:txBody>
          <a:bodyPr>
            <a:normAutofit/>
          </a:bodyPr>
          <a:lstStyle/>
          <a:p>
            <a:r>
              <a:rPr lang="en-US" sz="2700" noProof="0" dirty="0" err="1"/>
              <a:t>Schwarzchild</a:t>
            </a:r>
            <a:r>
              <a:rPr lang="en-US" sz="2700" noProof="0" dirty="0"/>
              <a:t> Metric</a:t>
            </a:r>
            <a:endParaRPr lang="en-US" sz="2700" dirty="0"/>
          </a:p>
        </p:txBody>
      </p:sp>
      <p:pic>
        <p:nvPicPr>
          <p:cNvPr id="11" name="Picture Placeholder 10" descr="A picture containing dark&#10;&#10;Description automatically generated">
            <a:extLst>
              <a:ext uri="{FF2B5EF4-FFF2-40B4-BE49-F238E27FC236}">
                <a16:creationId xmlns:a16="http://schemas.microsoft.com/office/drawing/2014/main" id="{2AFFCB04-BEE9-93B9-4820-919E89CF0902}"/>
              </a:ext>
            </a:extLst>
          </p:cNvPr>
          <p:cNvPicPr>
            <a:picLocks noGrp="1" noChangeAspect="1"/>
          </p:cNvPicPr>
          <p:nvPr>
            <p:ph type="pic" sz="quarter" idx="13"/>
          </p:nvPr>
        </p:nvPicPr>
        <p:blipFill rotWithShape="1">
          <a:blip r:embed="rId3"/>
          <a:srcRect l="27530" r="27273" b="1"/>
          <a:stretch/>
        </p:blipFill>
        <p:spPr>
          <a:xfrm>
            <a:off x="8153398" y="10"/>
            <a:ext cx="4038602" cy="6857990"/>
          </a:xfrm>
          <a:noFill/>
        </p:spPr>
      </p:pic>
      <p:sp>
        <p:nvSpPr>
          <p:cNvPr id="17" name="Footer Placeholder 3">
            <a:extLst>
              <a:ext uri="{FF2B5EF4-FFF2-40B4-BE49-F238E27FC236}">
                <a16:creationId xmlns:a16="http://schemas.microsoft.com/office/drawing/2014/main" id="{30CC15BC-6F28-8C44-5D73-1EFF716BF7EC}"/>
              </a:ext>
            </a:extLst>
          </p:cNvPr>
          <p:cNvSpPr txBox="1">
            <a:spLocks/>
          </p:cNvSpPr>
          <p:nvPr/>
        </p:nvSpPr>
        <p:spPr>
          <a:xfrm>
            <a:off x="0" y="6492875"/>
            <a:ext cx="10433957" cy="365125"/>
          </a:xfrm>
          <a:prstGeom prst="rect">
            <a:avLst/>
          </a:prstGeom>
          <a:solidFill>
            <a:schemeClr val="accent6">
              <a:alpha val="7000"/>
            </a:schemeClr>
          </a:solidFill>
        </p:spPr>
        <p:txBody>
          <a:bodyPr vert="horz" lIns="91440" tIns="45720" rIns="91440" bIns="182880" rtlCol="0" anchor="ctr"/>
          <a:lstStyle>
            <a:defPPr>
              <a:defRPr lang="en-US"/>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err="1">
                <a:latin typeface="Nunito Black" panose="00000A00000000000000" pitchFamily="2" charset="0"/>
              </a:rPr>
              <a:t>Estimatıng</a:t>
            </a:r>
            <a:r>
              <a:rPr lang="en-US" b="1" dirty="0">
                <a:latin typeface="Nunito Black" panose="00000A00000000000000" pitchFamily="2" charset="0"/>
              </a:rPr>
              <a:t> Hamiltonian in a 3+0 </a:t>
            </a:r>
            <a:r>
              <a:rPr lang="en-US" b="1" dirty="0" err="1">
                <a:latin typeface="Nunito Black" panose="00000A00000000000000" pitchFamily="2" charset="0"/>
              </a:rPr>
              <a:t>Schwarzchild</a:t>
            </a:r>
            <a:r>
              <a:rPr lang="en-US" b="1" dirty="0">
                <a:latin typeface="Nunito Black" panose="00000A00000000000000" pitchFamily="2" charset="0"/>
              </a:rPr>
              <a:t> Metric with Quantum Computers Using VQE Algorithm </a:t>
            </a:r>
            <a:endParaRPr lang="en-US" dirty="0"/>
          </a:p>
        </p:txBody>
      </p:sp>
      <p:sp>
        <p:nvSpPr>
          <p:cNvPr id="18" name="Date Placeholder 2">
            <a:extLst>
              <a:ext uri="{FF2B5EF4-FFF2-40B4-BE49-F238E27FC236}">
                <a16:creationId xmlns:a16="http://schemas.microsoft.com/office/drawing/2014/main" id="{F2642B3A-CCEB-FCF7-6F87-5BDE0A24F40C}"/>
              </a:ext>
            </a:extLst>
          </p:cNvPr>
          <p:cNvSpPr txBox="1">
            <a:spLocks/>
          </p:cNvSpPr>
          <p:nvPr/>
        </p:nvSpPr>
        <p:spPr>
          <a:xfrm>
            <a:off x="10433957" y="6492875"/>
            <a:ext cx="1756062" cy="365125"/>
          </a:xfrm>
          <a:prstGeom prst="rect">
            <a:avLst/>
          </a:prstGeom>
          <a:solidFill>
            <a:schemeClr val="accent6">
              <a:alpha val="7000"/>
            </a:schemeClr>
          </a:solidFill>
        </p:spPr>
        <p:txBody>
          <a:bodyPr vert="horz" lIns="91440" tIns="45720" rIns="576072" bIns="182880" rtlCol="0" anchor="ctr"/>
          <a:lstStyle>
            <a:defPPr>
              <a:defRPr lang="en-US"/>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2022</a:t>
            </a:r>
          </a:p>
        </p:txBody>
      </p:sp>
      <p:sp>
        <p:nvSpPr>
          <p:cNvPr id="4" name="Content Placeholder 3">
            <a:extLst>
              <a:ext uri="{FF2B5EF4-FFF2-40B4-BE49-F238E27FC236}">
                <a16:creationId xmlns:a16="http://schemas.microsoft.com/office/drawing/2014/main" id="{9AADCBB5-4EDE-2E84-1EFE-8E77262B4BD0}"/>
              </a:ext>
            </a:extLst>
          </p:cNvPr>
          <p:cNvSpPr>
            <a:spLocks noGrp="1"/>
          </p:cNvSpPr>
          <p:nvPr>
            <p:ph sz="quarter" idx="15"/>
          </p:nvPr>
        </p:nvSpPr>
        <p:spPr>
          <a:xfrm>
            <a:off x="763193" y="1318682"/>
            <a:ext cx="6450013" cy="1081618"/>
          </a:xfrm>
        </p:spPr>
        <p:txBody>
          <a:bodyPr/>
          <a:lstStyle/>
          <a:p>
            <a:pPr algn="just">
              <a:lnSpc>
                <a:spcPct val="110000"/>
              </a:lnSpc>
            </a:pPr>
            <a:r>
              <a:rPr lang="en-US" sz="2400" dirty="0">
                <a:latin typeface="Calibri" panose="020F0502020204030204" pitchFamily="34" charset="0"/>
                <a:ea typeface="Open Sans" panose="020B0606030504020204" pitchFamily="34" charset="0"/>
                <a:cs typeface="Calibri" panose="020F0502020204030204" pitchFamily="34" charset="0"/>
              </a:rPr>
              <a:t>This </a:t>
            </a:r>
            <a:r>
              <a:rPr lang="en-US" sz="2400" b="1" i="1" dirty="0">
                <a:latin typeface="Calibri" panose="020F0502020204030204" pitchFamily="34" charset="0"/>
                <a:ea typeface="Open Sans" panose="020B0606030504020204" pitchFamily="34" charset="0"/>
                <a:cs typeface="Calibri" panose="020F0502020204030204" pitchFamily="34" charset="0"/>
              </a:rPr>
              <a:t>metric</a:t>
            </a:r>
            <a:r>
              <a:rPr lang="en-US" sz="2400" dirty="0">
                <a:latin typeface="Calibri" panose="020F0502020204030204" pitchFamily="34" charset="0"/>
                <a:ea typeface="Open Sans" panose="020B0606030504020204" pitchFamily="34" charset="0"/>
                <a:cs typeface="Calibri" panose="020F0502020204030204" pitchFamily="34" charset="0"/>
              </a:rPr>
              <a:t> is an </a:t>
            </a:r>
            <a:r>
              <a:rPr lang="en-US" sz="2400" b="1" i="1" dirty="0">
                <a:latin typeface="Calibri" panose="020F0502020204030204" pitchFamily="34" charset="0"/>
                <a:ea typeface="Open Sans" panose="020B0606030504020204" pitchFamily="34" charset="0"/>
                <a:cs typeface="Calibri" panose="020F0502020204030204" pitchFamily="34" charset="0"/>
              </a:rPr>
              <a:t>exact solution</a:t>
            </a:r>
            <a:r>
              <a:rPr lang="en-US" sz="2400" dirty="0">
                <a:latin typeface="Calibri" panose="020F0502020204030204" pitchFamily="34" charset="0"/>
                <a:ea typeface="Open Sans" panose="020B0606030504020204" pitchFamily="34" charset="0"/>
                <a:cs typeface="Calibri" panose="020F0502020204030204" pitchFamily="34" charset="0"/>
              </a:rPr>
              <a:t> to the </a:t>
            </a:r>
            <a:r>
              <a:rPr lang="en-US" sz="2400" b="1" i="1" dirty="0">
                <a:latin typeface="Calibri" panose="020F0502020204030204" pitchFamily="34" charset="0"/>
                <a:ea typeface="Open Sans" panose="020B0606030504020204" pitchFamily="34" charset="0"/>
                <a:cs typeface="Calibri" panose="020F0502020204030204" pitchFamily="34" charset="0"/>
              </a:rPr>
              <a:t>Einstein’s Field Equations </a:t>
            </a:r>
            <a:r>
              <a:rPr lang="en-US" sz="2400" dirty="0">
                <a:latin typeface="Calibri" panose="020F0502020204030204" pitchFamily="34" charset="0"/>
                <a:ea typeface="Open Sans" panose="020B0606030504020204" pitchFamily="34" charset="0"/>
                <a:cs typeface="Calibri" panose="020F0502020204030204" pitchFamily="34" charset="0"/>
              </a:rPr>
              <a:t>that explains the </a:t>
            </a:r>
            <a:r>
              <a:rPr lang="en-US" sz="2400" b="1" i="1" dirty="0">
                <a:latin typeface="Calibri" panose="020F0502020204030204" pitchFamily="34" charset="0"/>
                <a:ea typeface="Open Sans" panose="020B0606030504020204" pitchFamily="34" charset="0"/>
                <a:cs typeface="Calibri" panose="020F0502020204030204" pitchFamily="34" charset="0"/>
              </a:rPr>
              <a:t>gravitational field</a:t>
            </a:r>
            <a:r>
              <a:rPr lang="en-US" sz="2400" dirty="0">
                <a:latin typeface="Calibri" panose="020F0502020204030204" pitchFamily="34" charset="0"/>
                <a:ea typeface="Open Sans" panose="020B0606030504020204" pitchFamily="34" charset="0"/>
                <a:cs typeface="Calibri" panose="020F0502020204030204" pitchFamily="34" charset="0"/>
              </a:rPr>
              <a:t> caused by a </a:t>
            </a:r>
            <a:r>
              <a:rPr lang="en-US" sz="2400" b="1" i="1" dirty="0">
                <a:latin typeface="Calibri" panose="020F0502020204030204" pitchFamily="34" charset="0"/>
                <a:ea typeface="Open Sans" panose="020B0606030504020204" pitchFamily="34" charset="0"/>
                <a:cs typeface="Calibri" panose="020F0502020204030204" pitchFamily="34" charset="0"/>
              </a:rPr>
              <a:t>spherical mass</a:t>
            </a:r>
            <a:r>
              <a:rPr lang="en-US" sz="2400" dirty="0">
                <a:latin typeface="Calibri" panose="020F0502020204030204" pitchFamily="34" charset="0"/>
                <a:ea typeface="Open Sans" panose="020B0606030504020204" pitchFamily="34" charset="0"/>
                <a:cs typeface="Calibri" panose="020F0502020204030204" pitchFamily="34" charset="0"/>
              </a:rPr>
              <a:t>. [3]</a:t>
            </a:r>
            <a:endParaRPr lang="en-US" sz="2400" dirty="0"/>
          </a:p>
        </p:txBody>
      </p:sp>
      <p:pic>
        <p:nvPicPr>
          <p:cNvPr id="12" name="Picture 11">
            <a:extLst>
              <a:ext uri="{FF2B5EF4-FFF2-40B4-BE49-F238E27FC236}">
                <a16:creationId xmlns:a16="http://schemas.microsoft.com/office/drawing/2014/main" id="{EBE392EB-5BE7-9913-25F3-1923B30BAC6E}"/>
              </a:ext>
            </a:extLst>
          </p:cNvPr>
          <p:cNvPicPr>
            <a:picLocks noChangeAspect="1"/>
          </p:cNvPicPr>
          <p:nvPr/>
        </p:nvPicPr>
        <p:blipFill>
          <a:blip r:embed="rId4"/>
          <a:stretch>
            <a:fillRect/>
          </a:stretch>
        </p:blipFill>
        <p:spPr>
          <a:xfrm>
            <a:off x="820023" y="2896060"/>
            <a:ext cx="6513352" cy="688403"/>
          </a:xfrm>
          <a:prstGeom prst="rect">
            <a:avLst/>
          </a:prstGeom>
        </p:spPr>
      </p:pic>
      <p:pic>
        <p:nvPicPr>
          <p:cNvPr id="13" name="Picture 12">
            <a:extLst>
              <a:ext uri="{FF2B5EF4-FFF2-40B4-BE49-F238E27FC236}">
                <a16:creationId xmlns:a16="http://schemas.microsoft.com/office/drawing/2014/main" id="{DF153439-6A21-9A68-DF17-7628902EEFF3}"/>
              </a:ext>
            </a:extLst>
          </p:cNvPr>
          <p:cNvPicPr>
            <a:picLocks noChangeAspect="1"/>
          </p:cNvPicPr>
          <p:nvPr/>
        </p:nvPicPr>
        <p:blipFill>
          <a:blip r:embed="rId5"/>
          <a:stretch>
            <a:fillRect/>
          </a:stretch>
        </p:blipFill>
        <p:spPr>
          <a:xfrm>
            <a:off x="3294773" y="3708112"/>
            <a:ext cx="4038602" cy="364963"/>
          </a:xfrm>
          <a:prstGeom prst="rect">
            <a:avLst/>
          </a:prstGeom>
        </p:spPr>
      </p:pic>
      <p:pic>
        <p:nvPicPr>
          <p:cNvPr id="14" name="Picture 13">
            <a:extLst>
              <a:ext uri="{FF2B5EF4-FFF2-40B4-BE49-F238E27FC236}">
                <a16:creationId xmlns:a16="http://schemas.microsoft.com/office/drawing/2014/main" id="{B1D7C5DB-7E66-42A0-863B-8610C994BB59}"/>
              </a:ext>
            </a:extLst>
          </p:cNvPr>
          <p:cNvPicPr>
            <a:picLocks noChangeAspect="1"/>
          </p:cNvPicPr>
          <p:nvPr/>
        </p:nvPicPr>
        <p:blipFill>
          <a:blip r:embed="rId6"/>
          <a:stretch>
            <a:fillRect/>
          </a:stretch>
        </p:blipFill>
        <p:spPr>
          <a:xfrm>
            <a:off x="820023" y="3720988"/>
            <a:ext cx="1710586" cy="311016"/>
          </a:xfrm>
          <a:prstGeom prst="rect">
            <a:avLst/>
          </a:prstGeom>
        </p:spPr>
      </p:pic>
      <p:pic>
        <p:nvPicPr>
          <p:cNvPr id="15" name="Picture 14">
            <a:extLst>
              <a:ext uri="{FF2B5EF4-FFF2-40B4-BE49-F238E27FC236}">
                <a16:creationId xmlns:a16="http://schemas.microsoft.com/office/drawing/2014/main" id="{F129507E-D07E-82F8-6C7C-42A7839C1560}"/>
              </a:ext>
            </a:extLst>
          </p:cNvPr>
          <p:cNvPicPr>
            <a:picLocks noChangeAspect="1"/>
          </p:cNvPicPr>
          <p:nvPr/>
        </p:nvPicPr>
        <p:blipFill rotWithShape="1">
          <a:blip r:embed="rId7"/>
          <a:srcRect l="4868"/>
          <a:stretch/>
        </p:blipFill>
        <p:spPr>
          <a:xfrm>
            <a:off x="763193" y="4213978"/>
            <a:ext cx="6450013" cy="715431"/>
          </a:xfrm>
          <a:prstGeom prst="rect">
            <a:avLst/>
          </a:prstGeom>
        </p:spPr>
      </p:pic>
      <p:pic>
        <p:nvPicPr>
          <p:cNvPr id="16" name="Picture 15">
            <a:extLst>
              <a:ext uri="{FF2B5EF4-FFF2-40B4-BE49-F238E27FC236}">
                <a16:creationId xmlns:a16="http://schemas.microsoft.com/office/drawing/2014/main" id="{265DE678-F55A-A3B1-E801-1CB09F9E4AD5}"/>
              </a:ext>
            </a:extLst>
          </p:cNvPr>
          <p:cNvPicPr>
            <a:picLocks noChangeAspect="1"/>
          </p:cNvPicPr>
          <p:nvPr/>
        </p:nvPicPr>
        <p:blipFill rotWithShape="1">
          <a:blip r:embed="rId8"/>
          <a:srcRect t="12193" r="7785" b="12299"/>
          <a:stretch/>
        </p:blipFill>
        <p:spPr>
          <a:xfrm>
            <a:off x="763193" y="5166347"/>
            <a:ext cx="4890744" cy="711941"/>
          </a:xfrm>
          <a:prstGeom prst="rect">
            <a:avLst/>
          </a:prstGeom>
        </p:spPr>
      </p:pic>
    </p:spTree>
    <p:extLst>
      <p:ext uri="{BB962C8B-B14F-4D97-AF65-F5344CB8AC3E}">
        <p14:creationId xmlns:p14="http://schemas.microsoft.com/office/powerpoint/2010/main" val="228410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DE244DC-8B9E-4E7D-B4FF-FDF35DD44B1D}"/>
              </a:ext>
            </a:extLst>
          </p:cNvPr>
          <p:cNvSpPr>
            <a:spLocks noGrp="1"/>
          </p:cNvSpPr>
          <p:nvPr>
            <p:ph type="title"/>
          </p:nvPr>
        </p:nvSpPr>
        <p:spPr>
          <a:xfrm>
            <a:off x="763193" y="546310"/>
            <a:ext cx="7121174" cy="495301"/>
          </a:xfrm>
        </p:spPr>
        <p:txBody>
          <a:bodyPr>
            <a:normAutofit fontScale="90000"/>
          </a:bodyPr>
          <a:lstStyle/>
          <a:p>
            <a:r>
              <a:rPr lang="en-US" sz="2700" noProof="0" dirty="0"/>
              <a:t>Final Hamiltonian That </a:t>
            </a:r>
            <a:br>
              <a:rPr lang="en-US" sz="2700" noProof="0" dirty="0"/>
            </a:br>
            <a:r>
              <a:rPr lang="en-US" sz="2700" noProof="0" dirty="0"/>
              <a:t>we want to deal with:</a:t>
            </a:r>
            <a:endParaRPr lang="en-US" sz="2700" dirty="0"/>
          </a:p>
        </p:txBody>
      </p:sp>
      <p:pic>
        <p:nvPicPr>
          <p:cNvPr id="11" name="Picture Placeholder 10" descr="A picture containing dark&#10;&#10;Description automatically generated">
            <a:extLst>
              <a:ext uri="{FF2B5EF4-FFF2-40B4-BE49-F238E27FC236}">
                <a16:creationId xmlns:a16="http://schemas.microsoft.com/office/drawing/2014/main" id="{2AFFCB04-BEE9-93B9-4820-919E89CF0902}"/>
              </a:ext>
            </a:extLst>
          </p:cNvPr>
          <p:cNvPicPr>
            <a:picLocks noGrp="1" noChangeAspect="1"/>
          </p:cNvPicPr>
          <p:nvPr>
            <p:ph type="pic" sz="quarter" idx="13"/>
          </p:nvPr>
        </p:nvPicPr>
        <p:blipFill rotWithShape="1">
          <a:blip r:embed="rId3"/>
          <a:srcRect l="27530" r="27273" b="1"/>
          <a:stretch/>
        </p:blipFill>
        <p:spPr>
          <a:xfrm>
            <a:off x="8153398" y="10"/>
            <a:ext cx="4038602" cy="6857990"/>
          </a:xfrm>
          <a:noFill/>
        </p:spPr>
      </p:pic>
      <p:sp>
        <p:nvSpPr>
          <p:cNvPr id="17" name="Footer Placeholder 3">
            <a:extLst>
              <a:ext uri="{FF2B5EF4-FFF2-40B4-BE49-F238E27FC236}">
                <a16:creationId xmlns:a16="http://schemas.microsoft.com/office/drawing/2014/main" id="{30CC15BC-6F28-8C44-5D73-1EFF716BF7EC}"/>
              </a:ext>
            </a:extLst>
          </p:cNvPr>
          <p:cNvSpPr txBox="1">
            <a:spLocks/>
          </p:cNvSpPr>
          <p:nvPr/>
        </p:nvSpPr>
        <p:spPr>
          <a:xfrm>
            <a:off x="0" y="6492875"/>
            <a:ext cx="10433957" cy="365125"/>
          </a:xfrm>
          <a:prstGeom prst="rect">
            <a:avLst/>
          </a:prstGeom>
          <a:solidFill>
            <a:schemeClr val="accent6">
              <a:alpha val="7000"/>
            </a:schemeClr>
          </a:solidFill>
        </p:spPr>
        <p:txBody>
          <a:bodyPr vert="horz" lIns="91440" tIns="45720" rIns="91440" bIns="182880" rtlCol="0" anchor="ctr"/>
          <a:lstStyle>
            <a:defPPr>
              <a:defRPr lang="en-US"/>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err="1">
                <a:latin typeface="Nunito Black" panose="00000A00000000000000" pitchFamily="2" charset="0"/>
              </a:rPr>
              <a:t>Estimatıng</a:t>
            </a:r>
            <a:r>
              <a:rPr lang="en-US" b="1" dirty="0">
                <a:latin typeface="Nunito Black" panose="00000A00000000000000" pitchFamily="2" charset="0"/>
              </a:rPr>
              <a:t> Hamiltonian in a 3+0 </a:t>
            </a:r>
            <a:r>
              <a:rPr lang="en-US" b="1" dirty="0" err="1">
                <a:latin typeface="Nunito Black" panose="00000A00000000000000" pitchFamily="2" charset="0"/>
              </a:rPr>
              <a:t>Schwarzchild</a:t>
            </a:r>
            <a:r>
              <a:rPr lang="en-US" b="1" dirty="0">
                <a:latin typeface="Nunito Black" panose="00000A00000000000000" pitchFamily="2" charset="0"/>
              </a:rPr>
              <a:t> Metric with Quantum Computers Using VQE Algorithm </a:t>
            </a:r>
            <a:endParaRPr lang="en-US" dirty="0"/>
          </a:p>
        </p:txBody>
      </p:sp>
      <p:sp>
        <p:nvSpPr>
          <p:cNvPr id="18" name="Date Placeholder 2">
            <a:extLst>
              <a:ext uri="{FF2B5EF4-FFF2-40B4-BE49-F238E27FC236}">
                <a16:creationId xmlns:a16="http://schemas.microsoft.com/office/drawing/2014/main" id="{F2642B3A-CCEB-FCF7-6F87-5BDE0A24F40C}"/>
              </a:ext>
            </a:extLst>
          </p:cNvPr>
          <p:cNvSpPr txBox="1">
            <a:spLocks/>
          </p:cNvSpPr>
          <p:nvPr/>
        </p:nvSpPr>
        <p:spPr>
          <a:xfrm>
            <a:off x="10433957" y="6492875"/>
            <a:ext cx="1756062" cy="365125"/>
          </a:xfrm>
          <a:prstGeom prst="rect">
            <a:avLst/>
          </a:prstGeom>
          <a:solidFill>
            <a:schemeClr val="accent6">
              <a:alpha val="7000"/>
            </a:schemeClr>
          </a:solidFill>
        </p:spPr>
        <p:txBody>
          <a:bodyPr vert="horz" lIns="91440" tIns="45720" rIns="576072" bIns="182880" rtlCol="0" anchor="ctr"/>
          <a:lstStyle>
            <a:defPPr>
              <a:defRPr lang="en-US"/>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2022</a:t>
            </a:r>
          </a:p>
        </p:txBody>
      </p:sp>
      <p:pic>
        <p:nvPicPr>
          <p:cNvPr id="9" name="Picture 8">
            <a:extLst>
              <a:ext uri="{FF2B5EF4-FFF2-40B4-BE49-F238E27FC236}">
                <a16:creationId xmlns:a16="http://schemas.microsoft.com/office/drawing/2014/main" id="{4BCC2011-3541-B1E2-6054-93EA428875DB}"/>
              </a:ext>
            </a:extLst>
          </p:cNvPr>
          <p:cNvPicPr>
            <a:picLocks noChangeAspect="1"/>
          </p:cNvPicPr>
          <p:nvPr/>
        </p:nvPicPr>
        <p:blipFill rotWithShape="1">
          <a:blip r:embed="rId4"/>
          <a:srcRect t="12193" r="7785" b="12299"/>
          <a:stretch/>
        </p:blipFill>
        <p:spPr>
          <a:xfrm>
            <a:off x="763193" y="2129228"/>
            <a:ext cx="4890744" cy="711941"/>
          </a:xfrm>
          <a:prstGeom prst="rect">
            <a:avLst/>
          </a:prstGeom>
        </p:spPr>
      </p:pic>
      <p:pic>
        <p:nvPicPr>
          <p:cNvPr id="5" name="Picture 4">
            <a:extLst>
              <a:ext uri="{FF2B5EF4-FFF2-40B4-BE49-F238E27FC236}">
                <a16:creationId xmlns:a16="http://schemas.microsoft.com/office/drawing/2014/main" id="{CFE53225-17CB-7DC6-BA34-CDC3E1226D1F}"/>
              </a:ext>
            </a:extLst>
          </p:cNvPr>
          <p:cNvPicPr>
            <a:picLocks noChangeAspect="1"/>
          </p:cNvPicPr>
          <p:nvPr/>
        </p:nvPicPr>
        <p:blipFill>
          <a:blip r:embed="rId5"/>
          <a:stretch>
            <a:fillRect/>
          </a:stretch>
        </p:blipFill>
        <p:spPr>
          <a:xfrm>
            <a:off x="763193" y="3036476"/>
            <a:ext cx="3051307" cy="833396"/>
          </a:xfrm>
          <a:prstGeom prst="rect">
            <a:avLst/>
          </a:prstGeom>
        </p:spPr>
      </p:pic>
      <p:sp>
        <p:nvSpPr>
          <p:cNvPr id="14" name="Content Placeholder 3">
            <a:extLst>
              <a:ext uri="{FF2B5EF4-FFF2-40B4-BE49-F238E27FC236}">
                <a16:creationId xmlns:a16="http://schemas.microsoft.com/office/drawing/2014/main" id="{6E2FE361-3940-B001-EB1B-289300E07CFA}"/>
              </a:ext>
            </a:extLst>
          </p:cNvPr>
          <p:cNvSpPr>
            <a:spLocks noGrp="1"/>
          </p:cNvSpPr>
          <p:nvPr>
            <p:ph sz="quarter" idx="15"/>
          </p:nvPr>
        </p:nvSpPr>
        <p:spPr>
          <a:xfrm>
            <a:off x="4025877" y="3106946"/>
            <a:ext cx="1816721" cy="495301"/>
          </a:xfrm>
        </p:spPr>
        <p:txBody>
          <a:bodyPr/>
          <a:lstStyle/>
          <a:p>
            <a:pPr algn="just">
              <a:lnSpc>
                <a:spcPct val="110000"/>
              </a:lnSpc>
            </a:pPr>
            <a:r>
              <a:rPr lang="en-US" sz="2000" dirty="0">
                <a:latin typeface="Calibri" panose="020F0502020204030204" pitchFamily="34" charset="0"/>
                <a:ea typeface="Open Sans" panose="020B0606030504020204" pitchFamily="34" charset="0"/>
                <a:cs typeface="Calibri" panose="020F0502020204030204" pitchFamily="34" charset="0"/>
              </a:rPr>
              <a:t>Free particle</a:t>
            </a:r>
            <a:endParaRPr lang="en-US" dirty="0"/>
          </a:p>
        </p:txBody>
      </p:sp>
      <p:pic>
        <p:nvPicPr>
          <p:cNvPr id="12" name="Picture 11">
            <a:extLst>
              <a:ext uri="{FF2B5EF4-FFF2-40B4-BE49-F238E27FC236}">
                <a16:creationId xmlns:a16="http://schemas.microsoft.com/office/drawing/2014/main" id="{D8A3AE6A-B69C-E12F-01F3-7E081C7B500B}"/>
              </a:ext>
            </a:extLst>
          </p:cNvPr>
          <p:cNvPicPr>
            <a:picLocks noChangeAspect="1"/>
          </p:cNvPicPr>
          <p:nvPr/>
        </p:nvPicPr>
        <p:blipFill>
          <a:blip r:embed="rId6"/>
          <a:stretch>
            <a:fillRect/>
          </a:stretch>
        </p:blipFill>
        <p:spPr>
          <a:xfrm>
            <a:off x="763193" y="4124490"/>
            <a:ext cx="5297299" cy="989758"/>
          </a:xfrm>
          <a:prstGeom prst="rect">
            <a:avLst/>
          </a:prstGeom>
        </p:spPr>
      </p:pic>
      <p:sp>
        <p:nvSpPr>
          <p:cNvPr id="19" name="TextBox 18">
            <a:extLst>
              <a:ext uri="{FF2B5EF4-FFF2-40B4-BE49-F238E27FC236}">
                <a16:creationId xmlns:a16="http://schemas.microsoft.com/office/drawing/2014/main" id="{D8104411-129F-E031-BF19-95C4809D0AE3}"/>
              </a:ext>
            </a:extLst>
          </p:cNvPr>
          <p:cNvSpPr txBox="1"/>
          <p:nvPr/>
        </p:nvSpPr>
        <p:spPr>
          <a:xfrm>
            <a:off x="99231" y="5891394"/>
            <a:ext cx="4835006" cy="381771"/>
          </a:xfrm>
          <a:prstGeom prst="rect">
            <a:avLst/>
          </a:prstGeom>
          <a:noFill/>
        </p:spPr>
        <p:txBody>
          <a:bodyPr wrap="square">
            <a:spAutoFit/>
          </a:bodyPr>
          <a:lstStyle/>
          <a:p>
            <a:pPr>
              <a:lnSpc>
                <a:spcPct val="110000"/>
              </a:lnSpc>
            </a:pPr>
            <a:r>
              <a:rPr lang="en-US" i="1" dirty="0">
                <a:solidFill>
                  <a:schemeClr val="bg1"/>
                </a:solidFill>
                <a:latin typeface="Calibri" panose="020F0502020204030204" pitchFamily="34" charset="0"/>
                <a:ea typeface="Open Sans" panose="020B0606030504020204" pitchFamily="34" charset="0"/>
                <a:cs typeface="Calibri" panose="020F0502020204030204" pitchFamily="34" charset="0"/>
              </a:rPr>
              <a:t>The equations are retrieved from Kohli’s article [3]</a:t>
            </a:r>
          </a:p>
        </p:txBody>
      </p:sp>
    </p:spTree>
    <p:extLst>
      <p:ext uri="{BB962C8B-B14F-4D97-AF65-F5344CB8AC3E}">
        <p14:creationId xmlns:p14="http://schemas.microsoft.com/office/powerpoint/2010/main" val="2513128639"/>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3.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{8A3D7159-03D4-48D6-A066-FD8D7FDED97C}tf16411254_win32</Template>
  <TotalTime>114</TotalTime>
  <Words>1117</Words>
  <Application>Microsoft Office PowerPoint</Application>
  <PresentationFormat>Widescreen</PresentationFormat>
  <Paragraphs>111</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Estimating Hamiltonian in a 3+0 Schwarzchild Metric with Quantum Computers Using VQE Algorithm </vt:lpstr>
      <vt:lpstr>Contents</vt:lpstr>
      <vt:lpstr>Abstract &amp; Brief Explanation</vt:lpstr>
      <vt:lpstr>Introduction</vt:lpstr>
      <vt:lpstr>Introduction</vt:lpstr>
      <vt:lpstr>Introductıon</vt:lpstr>
      <vt:lpstr>Schwarzchild Black-hole</vt:lpstr>
      <vt:lpstr>Schwarzchild Metric</vt:lpstr>
      <vt:lpstr>Final Hamiltonian That  we want to deal with:</vt:lpstr>
      <vt:lpstr>The Variational Principle</vt:lpstr>
      <vt:lpstr>Methodology</vt:lpstr>
      <vt:lpstr>Methodology</vt:lpstr>
      <vt:lpstr>Methodology</vt:lpstr>
      <vt:lpstr>Results</vt:lpstr>
      <vt:lpstr>Discussion</vt:lpstr>
      <vt:lpstr>Acknowledgements</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Estimatıng Hamiltonian in a 3+0 Schwarzchild Metric with Quantum Computers Using VQE Algorithm </dc:title>
  <dc:creator>Çağıl Benibol</dc:creator>
  <cp:lastModifiedBy>Çağıl Benibol</cp:lastModifiedBy>
  <cp:revision>6</cp:revision>
  <dcterms:created xsi:type="dcterms:W3CDTF">2022-07-04T06:06:41Z</dcterms:created>
  <dcterms:modified xsi:type="dcterms:W3CDTF">2023-01-23T04:57:45Z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