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6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>
        <p:scale>
          <a:sx n="85" d="100"/>
          <a:sy n="85" d="100"/>
        </p:scale>
        <p:origin x="6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88CF8-BBA5-4F12-AF5D-17A2589E3BF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12B12-7595-43E5-92CB-BE9C9853F1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>
              <a:latin typeface="Avenir Book" panose="02000503020000020003" pitchFamily="2" charset="0"/>
            </a:rPr>
            <a:t>Accessed via R package: </a:t>
          </a:r>
          <a:r>
            <a:rPr lang="en-GB" sz="1600" dirty="0" err="1">
              <a:latin typeface="Avenir Book" panose="02000503020000020003" pitchFamily="2" charset="0"/>
            </a:rPr>
            <a:t>rpx</a:t>
          </a:r>
          <a:endParaRPr lang="en-US" sz="1600" dirty="0">
            <a:latin typeface="Avenir Book" panose="02000503020000020003" pitchFamily="2" charset="0"/>
          </a:endParaRPr>
        </a:p>
      </dgm:t>
    </dgm:pt>
    <dgm:pt modelId="{F9BFFB1B-103A-4321-9DD1-E8DC826774FB}" type="parTrans" cxnId="{2C40FB33-F539-4F33-9456-DC6FCFA5AD76}">
      <dgm:prSet/>
      <dgm:spPr/>
      <dgm:t>
        <a:bodyPr/>
        <a:lstStyle/>
        <a:p>
          <a:endParaRPr lang="en-US"/>
        </a:p>
      </dgm:t>
    </dgm:pt>
    <dgm:pt modelId="{F8E70C23-56EB-40B5-AE48-6748FDF1D0FD}" type="sibTrans" cxnId="{2C40FB33-F539-4F33-9456-DC6FCFA5AD76}">
      <dgm:prSet/>
      <dgm:spPr/>
      <dgm:t>
        <a:bodyPr/>
        <a:lstStyle/>
        <a:p>
          <a:endParaRPr lang="en-US"/>
        </a:p>
      </dgm:t>
    </dgm:pt>
    <dgm:pt modelId="{3FC6A530-0B25-4524-A126-2B67E10380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Avenir Book" panose="02000503020000020003" pitchFamily="2" charset="0"/>
            </a:rPr>
            <a:t>No .</a:t>
          </a:r>
          <a:r>
            <a:rPr lang="en-GB" sz="1400" dirty="0" err="1">
              <a:latin typeface="Avenir Book" panose="02000503020000020003" pitchFamily="2" charset="0"/>
            </a:rPr>
            <a:t>mzID</a:t>
          </a:r>
          <a:r>
            <a:rPr lang="en-GB" sz="1400" dirty="0">
              <a:latin typeface="Avenir Book" panose="02000503020000020003" pitchFamily="2" charset="0"/>
            </a:rPr>
            <a:t> files provided by authors</a:t>
          </a:r>
          <a:endParaRPr lang="en-US" sz="1400" dirty="0">
            <a:latin typeface="Avenir Book" panose="02000503020000020003" pitchFamily="2" charset="0"/>
          </a:endParaRPr>
        </a:p>
      </dgm:t>
    </dgm:pt>
    <dgm:pt modelId="{8A8E5AFA-8ADB-40B4-BD93-45424A942683}" type="parTrans" cxnId="{C8E10944-75EA-4D70-9DE5-806D5B36AC55}">
      <dgm:prSet/>
      <dgm:spPr/>
      <dgm:t>
        <a:bodyPr/>
        <a:lstStyle/>
        <a:p>
          <a:endParaRPr lang="en-US"/>
        </a:p>
      </dgm:t>
    </dgm:pt>
    <dgm:pt modelId="{9F16FB84-EB63-4C9B-86A0-76346555D218}" type="sibTrans" cxnId="{C8E10944-75EA-4D70-9DE5-806D5B36AC55}">
      <dgm:prSet/>
      <dgm:spPr/>
      <dgm:t>
        <a:bodyPr/>
        <a:lstStyle/>
        <a:p>
          <a:endParaRPr lang="en-US"/>
        </a:p>
      </dgm:t>
    </dgm:pt>
    <dgm:pt modelId="{519C0DD7-1CF6-4BD6-BC4B-24F4F2F93F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dirty="0" err="1">
              <a:latin typeface="Avenir Book" panose="02000503020000020003" pitchFamily="2" charset="0"/>
            </a:rPr>
            <a:t>mzML</a:t>
          </a:r>
          <a:r>
            <a:rPr lang="en-GB" sz="1200" dirty="0">
              <a:latin typeface="Avenir Book" panose="02000503020000020003" pitchFamily="2" charset="0"/>
            </a:rPr>
            <a:t> files containing raw data </a:t>
          </a:r>
          <a:r>
            <a:rPr lang="en-GB" sz="1200" dirty="0">
              <a:latin typeface="Avenir Book" panose="02000503020000020003" pitchFamily="2" charset="0"/>
              <a:sym typeface="Wingdings" pitchFamily="2" charset="2"/>
            </a:rPr>
            <a:t> </a:t>
          </a:r>
          <a:r>
            <a:rPr lang="en-GB" sz="1200" dirty="0" err="1">
              <a:latin typeface="Avenir Book" panose="02000503020000020003" pitchFamily="2" charset="0"/>
              <a:sym typeface="Wingdings" pitchFamily="2" charset="2"/>
            </a:rPr>
            <a:t>encyclopeDIA</a:t>
          </a:r>
          <a:endParaRPr lang="en-US" sz="1200" dirty="0">
            <a:latin typeface="Avenir Book" panose="02000503020000020003" pitchFamily="2" charset="0"/>
          </a:endParaRPr>
        </a:p>
      </dgm:t>
    </dgm:pt>
    <dgm:pt modelId="{66618768-2033-43F3-9661-78DE6AFA0712}" type="parTrans" cxnId="{1A7F1968-F9D7-41B2-B522-DE283B89ABC9}">
      <dgm:prSet/>
      <dgm:spPr/>
      <dgm:t>
        <a:bodyPr/>
        <a:lstStyle/>
        <a:p>
          <a:endParaRPr lang="en-US"/>
        </a:p>
      </dgm:t>
    </dgm:pt>
    <dgm:pt modelId="{79B7FFF7-C21C-4B17-8DD3-DAD2D2DE7631}" type="sibTrans" cxnId="{1A7F1968-F9D7-41B2-B522-DE283B89ABC9}">
      <dgm:prSet/>
      <dgm:spPr/>
      <dgm:t>
        <a:bodyPr/>
        <a:lstStyle/>
        <a:p>
          <a:endParaRPr lang="en-US"/>
        </a:p>
      </dgm:t>
    </dgm:pt>
    <dgm:pt modelId="{77882A31-4CF0-4FDE-9290-72AB730EC4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err="1">
              <a:latin typeface="Avenir Book" panose="02000503020000020003" pitchFamily="2" charset="0"/>
            </a:rPr>
            <a:t>EncyclopeDIA</a:t>
          </a:r>
          <a:r>
            <a:rPr lang="en-US" sz="1400" dirty="0">
              <a:latin typeface="Avenir Book" panose="02000503020000020003" pitchFamily="2" charset="0"/>
            </a:rPr>
            <a:t>:</a:t>
          </a:r>
        </a:p>
        <a:p>
          <a:pPr>
            <a:lnSpc>
              <a:spcPct val="100000"/>
            </a:lnSpc>
          </a:pPr>
          <a:r>
            <a:rPr lang="en-US" sz="1400" dirty="0">
              <a:latin typeface="Avenir Book" panose="02000503020000020003" pitchFamily="2" charset="0"/>
            </a:rPr>
            <a:t>Generate chromatogram library, </a:t>
          </a:r>
        </a:p>
        <a:p>
          <a:pPr>
            <a:lnSpc>
              <a:spcPct val="100000"/>
            </a:lnSpc>
          </a:pPr>
          <a:r>
            <a:rPr lang="en-US" sz="1400" dirty="0">
              <a:latin typeface="Avenir Book" panose="02000503020000020003" pitchFamily="2" charset="0"/>
            </a:rPr>
            <a:t>PSM files and integrated quantification</a:t>
          </a:r>
        </a:p>
      </dgm:t>
    </dgm:pt>
    <dgm:pt modelId="{F621D555-C48E-48DC-A105-1AE0F6D29474}" type="parTrans" cxnId="{4690D793-4C63-4D2A-B0B0-BB08364069DD}">
      <dgm:prSet/>
      <dgm:spPr/>
      <dgm:t>
        <a:bodyPr/>
        <a:lstStyle/>
        <a:p>
          <a:endParaRPr lang="en-US"/>
        </a:p>
      </dgm:t>
    </dgm:pt>
    <dgm:pt modelId="{08E0DDA8-1F9B-4AD0-9460-ADD0590EAFF2}" type="sibTrans" cxnId="{4690D793-4C63-4D2A-B0B0-BB08364069DD}">
      <dgm:prSet/>
      <dgm:spPr/>
      <dgm:t>
        <a:bodyPr/>
        <a:lstStyle/>
        <a:p>
          <a:endParaRPr lang="en-US"/>
        </a:p>
      </dgm:t>
    </dgm:pt>
    <dgm:pt modelId="{836CEEDB-09F9-4B39-B282-8EB3027DBC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Avenir Book" panose="02000503020000020003" pitchFamily="2" charset="0"/>
            </a:rPr>
            <a:t>Used the outputs of </a:t>
          </a:r>
          <a:r>
            <a:rPr lang="en-GB" sz="1400" dirty="0" err="1">
              <a:latin typeface="Avenir Book" panose="02000503020000020003" pitchFamily="2" charset="0"/>
            </a:rPr>
            <a:t>EncyclopeDIA</a:t>
          </a:r>
          <a:r>
            <a:rPr lang="en-GB" sz="1400" dirty="0">
              <a:latin typeface="Avenir Book" panose="02000503020000020003" pitchFamily="2" charset="0"/>
            </a:rPr>
            <a:t> for downstream analysis </a:t>
          </a:r>
        </a:p>
        <a:p>
          <a:pPr>
            <a:lnSpc>
              <a:spcPct val="100000"/>
            </a:lnSpc>
          </a:pPr>
          <a:r>
            <a:rPr lang="en-GB" sz="1400" dirty="0">
              <a:latin typeface="Avenir Book" panose="02000503020000020003" pitchFamily="2" charset="0"/>
            </a:rPr>
            <a:t>(.</a:t>
          </a:r>
          <a:r>
            <a:rPr lang="en-GB" sz="1400" dirty="0" err="1">
              <a:latin typeface="Avenir Book" panose="02000503020000020003" pitchFamily="2" charset="0"/>
            </a:rPr>
            <a:t>features.txt</a:t>
          </a:r>
          <a:r>
            <a:rPr lang="en-GB" sz="1400" dirty="0">
              <a:latin typeface="Avenir Book" panose="02000503020000020003" pitchFamily="2" charset="0"/>
            </a:rPr>
            <a:t> files to create PSM object)</a:t>
          </a:r>
        </a:p>
      </dgm:t>
    </dgm:pt>
    <dgm:pt modelId="{76063BE2-02A0-455F-988E-711E2C50EE90}" type="parTrans" cxnId="{8626B712-1651-4F57-8854-D966A7ECFCE0}">
      <dgm:prSet/>
      <dgm:spPr/>
      <dgm:t>
        <a:bodyPr/>
        <a:lstStyle/>
        <a:p>
          <a:endParaRPr lang="en-US"/>
        </a:p>
      </dgm:t>
    </dgm:pt>
    <dgm:pt modelId="{D2E9961C-6F34-42E1-B41B-56F372CBC292}" type="sibTrans" cxnId="{8626B712-1651-4F57-8854-D966A7ECFCE0}">
      <dgm:prSet/>
      <dgm:spPr/>
      <dgm:t>
        <a:bodyPr/>
        <a:lstStyle/>
        <a:p>
          <a:endParaRPr lang="en-US"/>
        </a:p>
      </dgm:t>
    </dgm:pt>
    <dgm:pt modelId="{79ED4FCC-9121-498B-BDDB-AF80C89E9E59}" type="pres">
      <dgm:prSet presAssocID="{32F88CF8-BBA5-4F12-AF5D-17A2589E3BF0}" presName="root" presStyleCnt="0">
        <dgm:presLayoutVars>
          <dgm:dir/>
          <dgm:resizeHandles val="exact"/>
        </dgm:presLayoutVars>
      </dgm:prSet>
      <dgm:spPr/>
    </dgm:pt>
    <dgm:pt modelId="{F904BCD2-0CA2-4F67-9F99-5F9CE473BBEA}" type="pres">
      <dgm:prSet presAssocID="{8B612B12-7595-43E5-92CB-BE9C9853F133}" presName="compNode" presStyleCnt="0"/>
      <dgm:spPr/>
    </dgm:pt>
    <dgm:pt modelId="{45328FCA-2443-4F42-A023-072756C45D42}" type="pres">
      <dgm:prSet presAssocID="{8B612B12-7595-43E5-92CB-BE9C9853F1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58C3D4E-12AD-4629-9045-F675D14BE5BE}" type="pres">
      <dgm:prSet presAssocID="{8B612B12-7595-43E5-92CB-BE9C9853F133}" presName="spaceRect" presStyleCnt="0"/>
      <dgm:spPr/>
    </dgm:pt>
    <dgm:pt modelId="{329BF701-6FE4-41C2-8632-1DD06D6D1546}" type="pres">
      <dgm:prSet presAssocID="{8B612B12-7595-43E5-92CB-BE9C9853F133}" presName="textRect" presStyleLbl="revTx" presStyleIdx="0" presStyleCnt="5">
        <dgm:presLayoutVars>
          <dgm:chMax val="1"/>
          <dgm:chPref val="1"/>
        </dgm:presLayoutVars>
      </dgm:prSet>
      <dgm:spPr/>
    </dgm:pt>
    <dgm:pt modelId="{719EEAEF-2D6D-4098-B821-8AD03174A498}" type="pres">
      <dgm:prSet presAssocID="{F8E70C23-56EB-40B5-AE48-6748FDF1D0FD}" presName="sibTrans" presStyleCnt="0"/>
      <dgm:spPr/>
    </dgm:pt>
    <dgm:pt modelId="{14A74B36-6A18-4DDE-80B7-18FC0796AD07}" type="pres">
      <dgm:prSet presAssocID="{3FC6A530-0B25-4524-A126-2B67E103801A}" presName="compNode" presStyleCnt="0"/>
      <dgm:spPr/>
    </dgm:pt>
    <dgm:pt modelId="{B2540EC9-685E-405C-BBC2-10ECE1AEC5B7}" type="pres">
      <dgm:prSet presAssocID="{3FC6A530-0B25-4524-A126-2B67E10380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52FDA238-4A92-464A-9BDD-A723FD88F57B}" type="pres">
      <dgm:prSet presAssocID="{3FC6A530-0B25-4524-A126-2B67E103801A}" presName="spaceRect" presStyleCnt="0"/>
      <dgm:spPr/>
    </dgm:pt>
    <dgm:pt modelId="{11016EF2-FECB-4EF3-8621-EB57493822FD}" type="pres">
      <dgm:prSet presAssocID="{3FC6A530-0B25-4524-A126-2B67E103801A}" presName="textRect" presStyleLbl="revTx" presStyleIdx="1" presStyleCnt="5">
        <dgm:presLayoutVars>
          <dgm:chMax val="1"/>
          <dgm:chPref val="1"/>
        </dgm:presLayoutVars>
      </dgm:prSet>
      <dgm:spPr/>
    </dgm:pt>
    <dgm:pt modelId="{338B6945-BCC2-485E-B729-3B5A583E52E6}" type="pres">
      <dgm:prSet presAssocID="{9F16FB84-EB63-4C9B-86A0-76346555D218}" presName="sibTrans" presStyleCnt="0"/>
      <dgm:spPr/>
    </dgm:pt>
    <dgm:pt modelId="{0DC2AEF2-FBA6-4D46-A017-E5C2260A88CC}" type="pres">
      <dgm:prSet presAssocID="{519C0DD7-1CF6-4BD6-BC4B-24F4F2F93F77}" presName="compNode" presStyleCnt="0"/>
      <dgm:spPr/>
    </dgm:pt>
    <dgm:pt modelId="{955D9129-993B-46A6-A9BE-C6FB8B778584}" type="pres">
      <dgm:prSet presAssocID="{519C0DD7-1CF6-4BD6-BC4B-24F4F2F93F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D2D5B8E-8DEB-435C-94A9-EA3943C75189}" type="pres">
      <dgm:prSet presAssocID="{519C0DD7-1CF6-4BD6-BC4B-24F4F2F93F77}" presName="spaceRect" presStyleCnt="0"/>
      <dgm:spPr/>
    </dgm:pt>
    <dgm:pt modelId="{3E342B1D-AC1D-480F-9546-338611869C7A}" type="pres">
      <dgm:prSet presAssocID="{519C0DD7-1CF6-4BD6-BC4B-24F4F2F93F77}" presName="textRect" presStyleLbl="revTx" presStyleIdx="2" presStyleCnt="5">
        <dgm:presLayoutVars>
          <dgm:chMax val="1"/>
          <dgm:chPref val="1"/>
        </dgm:presLayoutVars>
      </dgm:prSet>
      <dgm:spPr/>
    </dgm:pt>
    <dgm:pt modelId="{1177016D-E3AD-4F43-9A48-0E10478B4850}" type="pres">
      <dgm:prSet presAssocID="{79B7FFF7-C21C-4B17-8DD3-DAD2D2DE7631}" presName="sibTrans" presStyleCnt="0"/>
      <dgm:spPr/>
    </dgm:pt>
    <dgm:pt modelId="{FC7A7A6A-B917-486C-9994-131CE0835D24}" type="pres">
      <dgm:prSet presAssocID="{77882A31-4CF0-4FDE-9290-72AB730EC4AC}" presName="compNode" presStyleCnt="0"/>
      <dgm:spPr/>
    </dgm:pt>
    <dgm:pt modelId="{0B28A856-C242-4C8B-B6A8-7A743DDA7EEA}" type="pres">
      <dgm:prSet presAssocID="{77882A31-4CF0-4FDE-9290-72AB730EC4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80882CC-AE46-4EC2-9715-3E695E66D800}" type="pres">
      <dgm:prSet presAssocID="{77882A31-4CF0-4FDE-9290-72AB730EC4AC}" presName="spaceRect" presStyleCnt="0"/>
      <dgm:spPr/>
    </dgm:pt>
    <dgm:pt modelId="{C8D94466-A3D8-4036-8D56-83C1AD4D09A8}" type="pres">
      <dgm:prSet presAssocID="{77882A31-4CF0-4FDE-9290-72AB730EC4AC}" presName="textRect" presStyleLbl="revTx" presStyleIdx="3" presStyleCnt="5">
        <dgm:presLayoutVars>
          <dgm:chMax val="1"/>
          <dgm:chPref val="1"/>
        </dgm:presLayoutVars>
      </dgm:prSet>
      <dgm:spPr/>
    </dgm:pt>
    <dgm:pt modelId="{E64E2673-0B6C-4E06-9CAE-B9D260F66870}" type="pres">
      <dgm:prSet presAssocID="{08E0DDA8-1F9B-4AD0-9460-ADD0590EAFF2}" presName="sibTrans" presStyleCnt="0"/>
      <dgm:spPr/>
    </dgm:pt>
    <dgm:pt modelId="{A7B5BA7F-0D34-459A-97E9-CA8AAA588C0F}" type="pres">
      <dgm:prSet presAssocID="{836CEEDB-09F9-4B39-B282-8EB3027DBC31}" presName="compNode" presStyleCnt="0"/>
      <dgm:spPr/>
    </dgm:pt>
    <dgm:pt modelId="{1FADAEC7-D88D-4CBC-9840-A1C198F5E225}" type="pres">
      <dgm:prSet presAssocID="{836CEEDB-09F9-4B39-B282-8EB3027DBC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7218984-143A-4182-A157-80DDE3A68130}" type="pres">
      <dgm:prSet presAssocID="{836CEEDB-09F9-4B39-B282-8EB3027DBC31}" presName="spaceRect" presStyleCnt="0"/>
      <dgm:spPr/>
    </dgm:pt>
    <dgm:pt modelId="{E569745A-F45B-402B-9DCB-A48CD5C702CD}" type="pres">
      <dgm:prSet presAssocID="{836CEEDB-09F9-4B39-B282-8EB3027DBC31}" presName="textRect" presStyleLbl="revTx" presStyleIdx="4" presStyleCnt="5" custScaleX="156335">
        <dgm:presLayoutVars>
          <dgm:chMax val="1"/>
          <dgm:chPref val="1"/>
        </dgm:presLayoutVars>
      </dgm:prSet>
      <dgm:spPr/>
    </dgm:pt>
  </dgm:ptLst>
  <dgm:cxnLst>
    <dgm:cxn modelId="{8626B712-1651-4F57-8854-D966A7ECFCE0}" srcId="{32F88CF8-BBA5-4F12-AF5D-17A2589E3BF0}" destId="{836CEEDB-09F9-4B39-B282-8EB3027DBC31}" srcOrd="4" destOrd="0" parTransId="{76063BE2-02A0-455F-988E-711E2C50EE90}" sibTransId="{D2E9961C-6F34-42E1-B41B-56F372CBC292}"/>
    <dgm:cxn modelId="{D53AFD13-B649-4D86-80FC-9C6AF11858E6}" type="presOf" srcId="{77882A31-4CF0-4FDE-9290-72AB730EC4AC}" destId="{C8D94466-A3D8-4036-8D56-83C1AD4D09A8}" srcOrd="0" destOrd="0" presId="urn:microsoft.com/office/officeart/2018/2/layout/IconLabelList"/>
    <dgm:cxn modelId="{2C40FB33-F539-4F33-9456-DC6FCFA5AD76}" srcId="{32F88CF8-BBA5-4F12-AF5D-17A2589E3BF0}" destId="{8B612B12-7595-43E5-92CB-BE9C9853F133}" srcOrd="0" destOrd="0" parTransId="{F9BFFB1B-103A-4321-9DD1-E8DC826774FB}" sibTransId="{F8E70C23-56EB-40B5-AE48-6748FDF1D0FD}"/>
    <dgm:cxn modelId="{C8E10944-75EA-4D70-9DE5-806D5B36AC55}" srcId="{32F88CF8-BBA5-4F12-AF5D-17A2589E3BF0}" destId="{3FC6A530-0B25-4524-A126-2B67E103801A}" srcOrd="1" destOrd="0" parTransId="{8A8E5AFA-8ADB-40B4-BD93-45424A942683}" sibTransId="{9F16FB84-EB63-4C9B-86A0-76346555D218}"/>
    <dgm:cxn modelId="{1A7F1968-F9D7-41B2-B522-DE283B89ABC9}" srcId="{32F88CF8-BBA5-4F12-AF5D-17A2589E3BF0}" destId="{519C0DD7-1CF6-4BD6-BC4B-24F4F2F93F77}" srcOrd="2" destOrd="0" parTransId="{66618768-2033-43F3-9661-78DE6AFA0712}" sibTransId="{79B7FFF7-C21C-4B17-8DD3-DAD2D2DE7631}"/>
    <dgm:cxn modelId="{4F6EE673-E917-49C6-938A-A9E900207ABA}" type="presOf" srcId="{8B612B12-7595-43E5-92CB-BE9C9853F133}" destId="{329BF701-6FE4-41C2-8632-1DD06D6D1546}" srcOrd="0" destOrd="0" presId="urn:microsoft.com/office/officeart/2018/2/layout/IconLabelList"/>
    <dgm:cxn modelId="{E0922C7B-B8D4-4D5F-A0AD-AB971E9301E8}" type="presOf" srcId="{836CEEDB-09F9-4B39-B282-8EB3027DBC31}" destId="{E569745A-F45B-402B-9DCB-A48CD5C702CD}" srcOrd="0" destOrd="0" presId="urn:microsoft.com/office/officeart/2018/2/layout/IconLabelList"/>
    <dgm:cxn modelId="{4690D793-4C63-4D2A-B0B0-BB08364069DD}" srcId="{32F88CF8-BBA5-4F12-AF5D-17A2589E3BF0}" destId="{77882A31-4CF0-4FDE-9290-72AB730EC4AC}" srcOrd="3" destOrd="0" parTransId="{F621D555-C48E-48DC-A105-1AE0F6D29474}" sibTransId="{08E0DDA8-1F9B-4AD0-9460-ADD0590EAFF2}"/>
    <dgm:cxn modelId="{963772AD-0A01-4DEA-8F10-BB1E54EE5A9E}" type="presOf" srcId="{3FC6A530-0B25-4524-A126-2B67E103801A}" destId="{11016EF2-FECB-4EF3-8621-EB57493822FD}" srcOrd="0" destOrd="0" presId="urn:microsoft.com/office/officeart/2018/2/layout/IconLabelList"/>
    <dgm:cxn modelId="{7982B2C9-2C62-4967-B2B4-C0CD16D3D6B0}" type="presOf" srcId="{519C0DD7-1CF6-4BD6-BC4B-24F4F2F93F77}" destId="{3E342B1D-AC1D-480F-9546-338611869C7A}" srcOrd="0" destOrd="0" presId="urn:microsoft.com/office/officeart/2018/2/layout/IconLabelList"/>
    <dgm:cxn modelId="{6BB59BE3-CF5E-4C5E-80AF-A6BA3023F013}" type="presOf" srcId="{32F88CF8-BBA5-4F12-AF5D-17A2589E3BF0}" destId="{79ED4FCC-9121-498B-BDDB-AF80C89E9E59}" srcOrd="0" destOrd="0" presId="urn:microsoft.com/office/officeart/2018/2/layout/IconLabelList"/>
    <dgm:cxn modelId="{D01D677C-B4B6-46AE-9951-EB8CA266110B}" type="presParOf" srcId="{79ED4FCC-9121-498B-BDDB-AF80C89E9E59}" destId="{F904BCD2-0CA2-4F67-9F99-5F9CE473BBEA}" srcOrd="0" destOrd="0" presId="urn:microsoft.com/office/officeart/2018/2/layout/IconLabelList"/>
    <dgm:cxn modelId="{1DA3DA70-148E-4E7F-AF31-36620FE9BA09}" type="presParOf" srcId="{F904BCD2-0CA2-4F67-9F99-5F9CE473BBEA}" destId="{45328FCA-2443-4F42-A023-072756C45D42}" srcOrd="0" destOrd="0" presId="urn:microsoft.com/office/officeart/2018/2/layout/IconLabelList"/>
    <dgm:cxn modelId="{65701D0F-30D0-48DC-ACDC-FBD182D83590}" type="presParOf" srcId="{F904BCD2-0CA2-4F67-9F99-5F9CE473BBEA}" destId="{058C3D4E-12AD-4629-9045-F675D14BE5BE}" srcOrd="1" destOrd="0" presId="urn:microsoft.com/office/officeart/2018/2/layout/IconLabelList"/>
    <dgm:cxn modelId="{C93CFF93-8983-49CB-91FA-D5EB611927B4}" type="presParOf" srcId="{F904BCD2-0CA2-4F67-9F99-5F9CE473BBEA}" destId="{329BF701-6FE4-41C2-8632-1DD06D6D1546}" srcOrd="2" destOrd="0" presId="urn:microsoft.com/office/officeart/2018/2/layout/IconLabelList"/>
    <dgm:cxn modelId="{F67D9B49-772A-401E-B884-3097EA725AE1}" type="presParOf" srcId="{79ED4FCC-9121-498B-BDDB-AF80C89E9E59}" destId="{719EEAEF-2D6D-4098-B821-8AD03174A498}" srcOrd="1" destOrd="0" presId="urn:microsoft.com/office/officeart/2018/2/layout/IconLabelList"/>
    <dgm:cxn modelId="{FB201FA8-B626-4399-883F-062EDE4145BE}" type="presParOf" srcId="{79ED4FCC-9121-498B-BDDB-AF80C89E9E59}" destId="{14A74B36-6A18-4DDE-80B7-18FC0796AD07}" srcOrd="2" destOrd="0" presId="urn:microsoft.com/office/officeart/2018/2/layout/IconLabelList"/>
    <dgm:cxn modelId="{595B16A8-7834-4B24-AF0D-ED01495800BA}" type="presParOf" srcId="{14A74B36-6A18-4DDE-80B7-18FC0796AD07}" destId="{B2540EC9-685E-405C-BBC2-10ECE1AEC5B7}" srcOrd="0" destOrd="0" presId="urn:microsoft.com/office/officeart/2018/2/layout/IconLabelList"/>
    <dgm:cxn modelId="{AD5DF2D9-C125-4E3E-95BA-23AA0A25E7A4}" type="presParOf" srcId="{14A74B36-6A18-4DDE-80B7-18FC0796AD07}" destId="{52FDA238-4A92-464A-9BDD-A723FD88F57B}" srcOrd="1" destOrd="0" presId="urn:microsoft.com/office/officeart/2018/2/layout/IconLabelList"/>
    <dgm:cxn modelId="{12BCF859-D584-4630-B89D-AEB1B891CF3D}" type="presParOf" srcId="{14A74B36-6A18-4DDE-80B7-18FC0796AD07}" destId="{11016EF2-FECB-4EF3-8621-EB57493822FD}" srcOrd="2" destOrd="0" presId="urn:microsoft.com/office/officeart/2018/2/layout/IconLabelList"/>
    <dgm:cxn modelId="{D463BE16-257B-4900-927D-D2780E83C96E}" type="presParOf" srcId="{79ED4FCC-9121-498B-BDDB-AF80C89E9E59}" destId="{338B6945-BCC2-485E-B729-3B5A583E52E6}" srcOrd="3" destOrd="0" presId="urn:microsoft.com/office/officeart/2018/2/layout/IconLabelList"/>
    <dgm:cxn modelId="{ACC719C1-214C-4765-9AA5-D4CCAABC67FB}" type="presParOf" srcId="{79ED4FCC-9121-498B-BDDB-AF80C89E9E59}" destId="{0DC2AEF2-FBA6-4D46-A017-E5C2260A88CC}" srcOrd="4" destOrd="0" presId="urn:microsoft.com/office/officeart/2018/2/layout/IconLabelList"/>
    <dgm:cxn modelId="{ADDBA66A-E00F-4130-A7E2-85E39A2A58B4}" type="presParOf" srcId="{0DC2AEF2-FBA6-4D46-A017-E5C2260A88CC}" destId="{955D9129-993B-46A6-A9BE-C6FB8B778584}" srcOrd="0" destOrd="0" presId="urn:microsoft.com/office/officeart/2018/2/layout/IconLabelList"/>
    <dgm:cxn modelId="{11383F95-ED0E-4532-992C-9BCCF7DD5180}" type="presParOf" srcId="{0DC2AEF2-FBA6-4D46-A017-E5C2260A88CC}" destId="{9D2D5B8E-8DEB-435C-94A9-EA3943C75189}" srcOrd="1" destOrd="0" presId="urn:microsoft.com/office/officeart/2018/2/layout/IconLabelList"/>
    <dgm:cxn modelId="{0A81FA72-0E94-4EC5-BAD6-2C640FC42202}" type="presParOf" srcId="{0DC2AEF2-FBA6-4D46-A017-E5C2260A88CC}" destId="{3E342B1D-AC1D-480F-9546-338611869C7A}" srcOrd="2" destOrd="0" presId="urn:microsoft.com/office/officeart/2018/2/layout/IconLabelList"/>
    <dgm:cxn modelId="{66ACA0C3-9C0A-4E92-98B2-978FB708F903}" type="presParOf" srcId="{79ED4FCC-9121-498B-BDDB-AF80C89E9E59}" destId="{1177016D-E3AD-4F43-9A48-0E10478B4850}" srcOrd="5" destOrd="0" presId="urn:microsoft.com/office/officeart/2018/2/layout/IconLabelList"/>
    <dgm:cxn modelId="{7735107E-AD63-4C3A-BB5B-2280F3D7D79B}" type="presParOf" srcId="{79ED4FCC-9121-498B-BDDB-AF80C89E9E59}" destId="{FC7A7A6A-B917-486C-9994-131CE0835D24}" srcOrd="6" destOrd="0" presId="urn:microsoft.com/office/officeart/2018/2/layout/IconLabelList"/>
    <dgm:cxn modelId="{43FDB95C-51B1-4B87-8526-18D041FC4AA6}" type="presParOf" srcId="{FC7A7A6A-B917-486C-9994-131CE0835D24}" destId="{0B28A856-C242-4C8B-B6A8-7A743DDA7EEA}" srcOrd="0" destOrd="0" presId="urn:microsoft.com/office/officeart/2018/2/layout/IconLabelList"/>
    <dgm:cxn modelId="{4CB1A26E-3B2F-402D-B1A3-CE1F3666C4DB}" type="presParOf" srcId="{FC7A7A6A-B917-486C-9994-131CE0835D24}" destId="{580882CC-AE46-4EC2-9715-3E695E66D800}" srcOrd="1" destOrd="0" presId="urn:microsoft.com/office/officeart/2018/2/layout/IconLabelList"/>
    <dgm:cxn modelId="{83647364-14E5-410B-A49E-C52C0E1EBD1F}" type="presParOf" srcId="{FC7A7A6A-B917-486C-9994-131CE0835D24}" destId="{C8D94466-A3D8-4036-8D56-83C1AD4D09A8}" srcOrd="2" destOrd="0" presId="urn:microsoft.com/office/officeart/2018/2/layout/IconLabelList"/>
    <dgm:cxn modelId="{FF35324A-D864-4435-9117-86C9AE2ED2CB}" type="presParOf" srcId="{79ED4FCC-9121-498B-BDDB-AF80C89E9E59}" destId="{E64E2673-0B6C-4E06-9CAE-B9D260F66870}" srcOrd="7" destOrd="0" presId="urn:microsoft.com/office/officeart/2018/2/layout/IconLabelList"/>
    <dgm:cxn modelId="{01BEE4F0-29BF-4238-A964-5E52EA029E38}" type="presParOf" srcId="{79ED4FCC-9121-498B-BDDB-AF80C89E9E59}" destId="{A7B5BA7F-0D34-459A-97E9-CA8AAA588C0F}" srcOrd="8" destOrd="0" presId="urn:microsoft.com/office/officeart/2018/2/layout/IconLabelList"/>
    <dgm:cxn modelId="{BDCAB7EF-A7CA-420F-8338-C085EDBC01E1}" type="presParOf" srcId="{A7B5BA7F-0D34-459A-97E9-CA8AAA588C0F}" destId="{1FADAEC7-D88D-4CBC-9840-A1C198F5E225}" srcOrd="0" destOrd="0" presId="urn:microsoft.com/office/officeart/2018/2/layout/IconLabelList"/>
    <dgm:cxn modelId="{18ADFCAD-6447-4301-980A-7DE92BE715EC}" type="presParOf" srcId="{A7B5BA7F-0D34-459A-97E9-CA8AAA588C0F}" destId="{67218984-143A-4182-A157-80DDE3A68130}" srcOrd="1" destOrd="0" presId="urn:microsoft.com/office/officeart/2018/2/layout/IconLabelList"/>
    <dgm:cxn modelId="{F1B8FFCD-20DC-45C8-BB10-AB86B3FF063C}" type="presParOf" srcId="{A7B5BA7F-0D34-459A-97E9-CA8AAA588C0F}" destId="{E569745A-F45B-402B-9DCB-A48CD5C702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28FCA-2443-4F42-A023-072756C45D42}">
      <dsp:nvSpPr>
        <dsp:cNvPr id="0" name=""/>
        <dsp:cNvSpPr/>
      </dsp:nvSpPr>
      <dsp:spPr>
        <a:xfrm>
          <a:off x="449193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F701-6FE4-41C2-8632-1DD06D6D1546}">
      <dsp:nvSpPr>
        <dsp:cNvPr id="0" name=""/>
        <dsp:cNvSpPr/>
      </dsp:nvSpPr>
      <dsp:spPr>
        <a:xfrm>
          <a:off x="3500" y="1699348"/>
          <a:ext cx="1620703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venir Book" panose="02000503020000020003" pitchFamily="2" charset="0"/>
            </a:rPr>
            <a:t>Accessed via R package: </a:t>
          </a:r>
          <a:r>
            <a:rPr lang="en-GB" sz="1600" kern="1200" dirty="0" err="1">
              <a:latin typeface="Avenir Book" panose="02000503020000020003" pitchFamily="2" charset="0"/>
            </a:rPr>
            <a:t>rpx</a:t>
          </a:r>
          <a:endParaRPr lang="en-US" sz="1600" kern="1200" dirty="0">
            <a:latin typeface="Avenir Book" panose="02000503020000020003" pitchFamily="2" charset="0"/>
          </a:endParaRPr>
        </a:p>
      </dsp:txBody>
      <dsp:txXfrm>
        <a:off x="3500" y="1699348"/>
        <a:ext cx="1620703" cy="1468762"/>
      </dsp:txXfrm>
    </dsp:sp>
    <dsp:sp modelId="{B2540EC9-685E-405C-BBC2-10ECE1AEC5B7}">
      <dsp:nvSpPr>
        <dsp:cNvPr id="0" name=""/>
        <dsp:cNvSpPr/>
      </dsp:nvSpPr>
      <dsp:spPr>
        <a:xfrm>
          <a:off x="2353520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16EF2-FECB-4EF3-8621-EB57493822FD}">
      <dsp:nvSpPr>
        <dsp:cNvPr id="0" name=""/>
        <dsp:cNvSpPr/>
      </dsp:nvSpPr>
      <dsp:spPr>
        <a:xfrm>
          <a:off x="1907826" y="1699348"/>
          <a:ext cx="1620703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venir Book" panose="02000503020000020003" pitchFamily="2" charset="0"/>
            </a:rPr>
            <a:t>No .</a:t>
          </a:r>
          <a:r>
            <a:rPr lang="en-GB" sz="1400" kern="1200" dirty="0" err="1">
              <a:latin typeface="Avenir Book" panose="02000503020000020003" pitchFamily="2" charset="0"/>
            </a:rPr>
            <a:t>mzID</a:t>
          </a:r>
          <a:r>
            <a:rPr lang="en-GB" sz="1400" kern="1200" dirty="0">
              <a:latin typeface="Avenir Book" panose="02000503020000020003" pitchFamily="2" charset="0"/>
            </a:rPr>
            <a:t> files provided by authors</a:t>
          </a:r>
          <a:endParaRPr lang="en-US" sz="1400" kern="1200" dirty="0">
            <a:latin typeface="Avenir Book" panose="02000503020000020003" pitchFamily="2" charset="0"/>
          </a:endParaRPr>
        </a:p>
      </dsp:txBody>
      <dsp:txXfrm>
        <a:off x="1907826" y="1699348"/>
        <a:ext cx="1620703" cy="1468762"/>
      </dsp:txXfrm>
    </dsp:sp>
    <dsp:sp modelId="{955D9129-993B-46A6-A9BE-C6FB8B778584}">
      <dsp:nvSpPr>
        <dsp:cNvPr id="0" name=""/>
        <dsp:cNvSpPr/>
      </dsp:nvSpPr>
      <dsp:spPr>
        <a:xfrm>
          <a:off x="4257846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42B1D-AC1D-480F-9546-338611869C7A}">
      <dsp:nvSpPr>
        <dsp:cNvPr id="0" name=""/>
        <dsp:cNvSpPr/>
      </dsp:nvSpPr>
      <dsp:spPr>
        <a:xfrm>
          <a:off x="3812152" y="1699348"/>
          <a:ext cx="1620703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>
              <a:latin typeface="Avenir Book" panose="02000503020000020003" pitchFamily="2" charset="0"/>
            </a:rPr>
            <a:t>mzML</a:t>
          </a:r>
          <a:r>
            <a:rPr lang="en-GB" sz="1200" kern="1200" dirty="0">
              <a:latin typeface="Avenir Book" panose="02000503020000020003" pitchFamily="2" charset="0"/>
            </a:rPr>
            <a:t> files containing raw data </a:t>
          </a:r>
          <a:r>
            <a:rPr lang="en-GB" sz="1200" kern="1200" dirty="0">
              <a:latin typeface="Avenir Book" panose="02000503020000020003" pitchFamily="2" charset="0"/>
              <a:sym typeface="Wingdings" pitchFamily="2" charset="2"/>
            </a:rPr>
            <a:t> </a:t>
          </a:r>
          <a:r>
            <a:rPr lang="en-GB" sz="1200" kern="1200" dirty="0" err="1">
              <a:latin typeface="Avenir Book" panose="02000503020000020003" pitchFamily="2" charset="0"/>
              <a:sym typeface="Wingdings" pitchFamily="2" charset="2"/>
            </a:rPr>
            <a:t>encyclopeDIA</a:t>
          </a:r>
          <a:endParaRPr lang="en-US" sz="1200" kern="1200" dirty="0">
            <a:latin typeface="Avenir Book" panose="02000503020000020003" pitchFamily="2" charset="0"/>
          </a:endParaRPr>
        </a:p>
      </dsp:txBody>
      <dsp:txXfrm>
        <a:off x="3812152" y="1699348"/>
        <a:ext cx="1620703" cy="1468762"/>
      </dsp:txXfrm>
    </dsp:sp>
    <dsp:sp modelId="{0B28A856-C242-4C8B-B6A8-7A743DDA7EEA}">
      <dsp:nvSpPr>
        <dsp:cNvPr id="0" name=""/>
        <dsp:cNvSpPr/>
      </dsp:nvSpPr>
      <dsp:spPr>
        <a:xfrm>
          <a:off x="6162172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94466-A3D8-4036-8D56-83C1AD4D09A8}">
      <dsp:nvSpPr>
        <dsp:cNvPr id="0" name=""/>
        <dsp:cNvSpPr/>
      </dsp:nvSpPr>
      <dsp:spPr>
        <a:xfrm>
          <a:off x="5716479" y="1699348"/>
          <a:ext cx="1620703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venir Book" panose="02000503020000020003" pitchFamily="2" charset="0"/>
            </a:rPr>
            <a:t>EncyclopeDIA</a:t>
          </a:r>
          <a:r>
            <a:rPr lang="en-US" sz="1400" kern="1200" dirty="0">
              <a:latin typeface="Avenir Book" panose="02000503020000020003" pitchFamily="2" charset="0"/>
            </a:rPr>
            <a:t>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Generate chromatogram library,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PSM files and integrated quantification</a:t>
          </a:r>
        </a:p>
      </dsp:txBody>
      <dsp:txXfrm>
        <a:off x="5716479" y="1699348"/>
        <a:ext cx="1620703" cy="1468762"/>
      </dsp:txXfrm>
    </dsp:sp>
    <dsp:sp modelId="{1FADAEC7-D88D-4CBC-9840-A1C198F5E225}">
      <dsp:nvSpPr>
        <dsp:cNvPr id="0" name=""/>
        <dsp:cNvSpPr/>
      </dsp:nvSpPr>
      <dsp:spPr>
        <a:xfrm>
          <a:off x="8523010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9745A-F45B-402B-9DCB-A48CD5C702CD}">
      <dsp:nvSpPr>
        <dsp:cNvPr id="0" name=""/>
        <dsp:cNvSpPr/>
      </dsp:nvSpPr>
      <dsp:spPr>
        <a:xfrm>
          <a:off x="7620805" y="1699348"/>
          <a:ext cx="2533726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venir Book" panose="02000503020000020003" pitchFamily="2" charset="0"/>
            </a:rPr>
            <a:t>Used the outputs of </a:t>
          </a:r>
          <a:r>
            <a:rPr lang="en-GB" sz="1400" kern="1200" dirty="0" err="1">
              <a:latin typeface="Avenir Book" panose="02000503020000020003" pitchFamily="2" charset="0"/>
            </a:rPr>
            <a:t>EncyclopeDIA</a:t>
          </a:r>
          <a:r>
            <a:rPr lang="en-GB" sz="1400" kern="1200" dirty="0">
              <a:latin typeface="Avenir Book" panose="02000503020000020003" pitchFamily="2" charset="0"/>
            </a:rPr>
            <a:t> for downstream analysis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venir Book" panose="02000503020000020003" pitchFamily="2" charset="0"/>
            </a:rPr>
            <a:t>(.</a:t>
          </a:r>
          <a:r>
            <a:rPr lang="en-GB" sz="1400" kern="1200" dirty="0" err="1">
              <a:latin typeface="Avenir Book" panose="02000503020000020003" pitchFamily="2" charset="0"/>
            </a:rPr>
            <a:t>features.txt</a:t>
          </a:r>
          <a:r>
            <a:rPr lang="en-GB" sz="1400" kern="1200" dirty="0">
              <a:latin typeface="Avenir Book" panose="02000503020000020003" pitchFamily="2" charset="0"/>
            </a:rPr>
            <a:t> files to create PSM object)</a:t>
          </a:r>
        </a:p>
      </dsp:txBody>
      <dsp:txXfrm>
        <a:off x="7620805" y="1699348"/>
        <a:ext cx="2533726" cy="146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C7C81-7081-594C-B003-5868BCBBBD29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B38FD-AE8D-6548-978D-0D8896D47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7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B38FD-AE8D-6548-978D-0D8896D47A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29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D40D-3E8C-E3B0-AB0E-5945718DA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EC42-6FE4-ADA1-726B-CE5731F0B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7D64-8B03-3E5C-7E04-C4ABAB6F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4987-2898-A2C3-DE55-BF070037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C10B-F2CC-B5A9-94CA-D773553F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9E35-9992-C38A-464D-61980B68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7B995-63D0-DFB3-8BF1-A9DE4966C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FA55-D395-98E2-5651-CDF6E381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48C4-6BB4-DF16-7B8E-AA8017D9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793A-10B2-5521-EFA1-C512A947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ECBF5-DF52-8EB1-41F7-30511DD91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7F76-8DD4-0D32-AA6D-3125D5BC4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D608-2DED-4DA4-2E39-D3B19FC4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384A-AFBC-C578-E922-265F9477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01572-22C1-9319-E7FF-C62A0E1E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4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DDD4-FF22-6FBC-0795-93FD8397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B116-4C2E-155E-850C-E277744A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57961-B6F8-2318-58D0-A7D88761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02A7-F69D-5473-16C3-4C87D8ED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961F-4D78-7524-AE42-D18D27BB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1A81-E992-F629-5BBA-191B0A19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B3566-0834-BDE3-6C3A-AFE5B1DF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A8FBA-387F-3842-C448-B2AADA87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A04A-7619-B7F9-724A-405CD409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C5CB-1DD2-20B5-8D0A-34DBBEF4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1951-ED77-4346-1AC5-59B0EBA8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5432-BFF0-745E-9077-937479C2A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1F39C-BFFE-B47B-A8C0-D6874A957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0BA93-E380-89F1-DC2A-6549B042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71EB-2FAF-489A-878D-8B7005E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790C-1D52-28C7-44A6-6010C888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2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D6ED-F009-9470-1210-818CC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0F260-9AFC-D717-8AEF-55D62936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66F8-71A5-40A9-BF96-93F9A39C5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9D441-BC2C-5FE8-7DA6-4C53F169C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5E116-6825-8518-5436-4A74694A0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0B11D-11C7-8997-9CCE-2934F575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EFC-0C16-2BA1-DD76-2A28A2CD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0E441-9243-0A9A-5533-6E18F4DE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7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66FF-E91B-B98C-B164-E161C466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04DD6-5639-8C14-DB0C-8523D637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662ED-BAAD-7DC0-6715-D49A51D4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5C977-2875-F268-2FAA-61B1D865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4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A55AB-68AC-50E8-F187-53520B2C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79BF7-1409-6BE5-3085-AB590508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48FEB-F1D6-7C50-7B5E-090756E1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2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4C75-EECB-F8DC-8384-F4323FCA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5864-C94E-1430-8DDA-84435568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0FD33-30A1-304D-965E-67A5A9D65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A806C-9AB2-B8C2-94A6-C0C1F5BC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CE170-373D-DC86-31AC-5D4E5C48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9E5E1-3DB5-CDCD-0AC8-F68B52E2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8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A11F-099E-5E62-F850-EB164202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AC59C-33B2-B253-222B-36D11F528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26853-D516-97BD-25A3-65C6D6B71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E9C44-3657-E85C-000A-2A578AF1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A4ABD-6AA5-1A67-F974-9111018F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AAF7B-4B30-9B8C-9AB6-4E675953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64263-929C-39AB-54A3-7D807555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9B6BC-3150-12C9-66EC-4F0F0B603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3C7FB-6F51-07E3-9040-E20C197DE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8688B-E256-DA0B-D5B9-FECE57574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7DFA-EA0A-A31C-EC5D-B848B780F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39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9C05-AAA1-09FA-A575-1706B2275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428" y="1983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SOX9-dependent fibrosis drives renal function in nephronophthisis</a:t>
            </a:r>
            <a:br>
              <a:rPr lang="en-GB" sz="4400" dirty="0">
                <a:latin typeface="Avenir Book" panose="02000503020000020003" pitchFamily="2" charset="0"/>
              </a:rPr>
            </a:br>
            <a:r>
              <a:rPr lang="en-GB" sz="4400" dirty="0">
                <a:latin typeface="Avenir Book" panose="02000503020000020003" pitchFamily="2" charset="0"/>
              </a:rPr>
              <a:t> </a:t>
            </a:r>
            <a:br>
              <a:rPr lang="en-GB" sz="4400" dirty="0">
                <a:latin typeface="Avenir Book" panose="02000503020000020003" pitchFamily="2" charset="0"/>
              </a:rPr>
            </a:br>
            <a:r>
              <a:rPr lang="en-GB" sz="4400" i="1" dirty="0">
                <a:latin typeface="Avenir Book" panose="02000503020000020003" pitchFamily="2" charset="0"/>
              </a:rPr>
              <a:t>A comparison of the proteomics analysis</a:t>
            </a:r>
            <a:r>
              <a:rPr lang="en-GB" sz="4400" dirty="0"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8128B-BB47-91B3-98F0-A4B1B0B2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325" y="5696652"/>
            <a:ext cx="9144000" cy="1655762"/>
          </a:xfrm>
        </p:spPr>
        <p:txBody>
          <a:bodyPr/>
          <a:lstStyle/>
          <a:p>
            <a:r>
              <a:rPr lang="en-GB" dirty="0">
                <a:latin typeface="Avenir Book" panose="02000503020000020003" pitchFamily="2" charset="0"/>
              </a:rPr>
              <a:t>Team 1: Leticia, Milda and Mai </a:t>
            </a:r>
          </a:p>
        </p:txBody>
      </p:sp>
    </p:spTree>
    <p:extLst>
      <p:ext uri="{BB962C8B-B14F-4D97-AF65-F5344CB8AC3E}">
        <p14:creationId xmlns:p14="http://schemas.microsoft.com/office/powerpoint/2010/main" val="57164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4F84E-133C-36B5-A95C-D5E637BAA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E957-08CD-88AA-4EEE-00A41DA0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2065" y="-1471982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Background</a:t>
            </a:r>
          </a:p>
        </p:txBody>
      </p:sp>
      <p:pic>
        <p:nvPicPr>
          <p:cNvPr id="9" name="Picture 8" descr="A diagram of a cyst formation&#10;&#10;AI-generated content may be incorrect.">
            <a:extLst>
              <a:ext uri="{FF2B5EF4-FFF2-40B4-BE49-F238E27FC236}">
                <a16:creationId xmlns:a16="http://schemas.microsoft.com/office/drawing/2014/main" id="{B1D95D1A-1826-8630-BAC4-33E4ABFA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806" y="315213"/>
            <a:ext cx="3015499" cy="3916101"/>
          </a:xfrm>
          <a:prstGeom prst="rect">
            <a:avLst/>
          </a:prstGeom>
        </p:spPr>
      </p:pic>
      <p:pic>
        <p:nvPicPr>
          <p:cNvPr id="11" name="Graphic 10" descr="Rat with solid fill">
            <a:extLst>
              <a:ext uri="{FF2B5EF4-FFF2-40B4-BE49-F238E27FC236}">
                <a16:creationId xmlns:a16="http://schemas.microsoft.com/office/drawing/2014/main" id="{AC0B3B55-2B11-DB19-C444-D244A3B0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374" y="0"/>
            <a:ext cx="914400" cy="914400"/>
          </a:xfrm>
          <a:prstGeom prst="rect">
            <a:avLst/>
          </a:prstGeom>
        </p:spPr>
      </p:pic>
      <p:pic>
        <p:nvPicPr>
          <p:cNvPr id="13" name="Picture 12" descr="A collage of images of a human body&#10;&#10;AI-generated content may be incorrect.">
            <a:extLst>
              <a:ext uri="{FF2B5EF4-FFF2-40B4-BE49-F238E27FC236}">
                <a16:creationId xmlns:a16="http://schemas.microsoft.com/office/drawing/2014/main" id="{5F2BD475-4B1A-196A-8A58-248F0869B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143" y="4148641"/>
            <a:ext cx="5033066" cy="2376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633624-C01A-5352-941E-4717864771B9}"/>
              </a:ext>
            </a:extLst>
          </p:cNvPr>
          <p:cNvSpPr txBox="1"/>
          <p:nvPr/>
        </p:nvSpPr>
        <p:spPr>
          <a:xfrm>
            <a:off x="437322" y="1192696"/>
            <a:ext cx="6771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Book" panose="02000503020000020003" pitchFamily="2" charset="0"/>
              </a:rPr>
              <a:t>What are the molecular mechanisms underlying renal fibrosis?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Fibrosis is an important pathological feature and outcome prediction marker for many renal diseases.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Deletion of Fbxw7 in the mouse renal epithelium recapitulates nephronophthisis (NPHP) pathology 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Fbxw7 KO induces the Sox9-Wnt axis, which appears as an important driver of fibrosis. </a:t>
            </a:r>
          </a:p>
          <a:p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4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96425-E6E6-67C7-52FC-081ED3186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B01D-CFE8-AFAF-2792-126773EA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2065" y="-1471982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Background</a:t>
            </a:r>
          </a:p>
        </p:txBody>
      </p:sp>
      <p:pic>
        <p:nvPicPr>
          <p:cNvPr id="9" name="Picture 8" descr="A diagram of a cyst formation&#10;&#10;AI-generated content may be incorrect.">
            <a:extLst>
              <a:ext uri="{FF2B5EF4-FFF2-40B4-BE49-F238E27FC236}">
                <a16:creationId xmlns:a16="http://schemas.microsoft.com/office/drawing/2014/main" id="{91A37BBA-FB18-8EF0-6B97-E29FD26C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806" y="315213"/>
            <a:ext cx="3015499" cy="3916101"/>
          </a:xfrm>
          <a:prstGeom prst="rect">
            <a:avLst/>
          </a:prstGeom>
        </p:spPr>
      </p:pic>
      <p:pic>
        <p:nvPicPr>
          <p:cNvPr id="11" name="Graphic 10" descr="Rat with solid fill">
            <a:extLst>
              <a:ext uri="{FF2B5EF4-FFF2-40B4-BE49-F238E27FC236}">
                <a16:creationId xmlns:a16="http://schemas.microsoft.com/office/drawing/2014/main" id="{7AF8A0B1-8467-01E1-2D96-DBB8C099D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374" y="0"/>
            <a:ext cx="914400" cy="914400"/>
          </a:xfrm>
          <a:prstGeom prst="rect">
            <a:avLst/>
          </a:prstGeom>
        </p:spPr>
      </p:pic>
      <p:pic>
        <p:nvPicPr>
          <p:cNvPr id="13" name="Picture 12" descr="A collage of images of a human body&#10;&#10;AI-generated content may be incorrect.">
            <a:extLst>
              <a:ext uri="{FF2B5EF4-FFF2-40B4-BE49-F238E27FC236}">
                <a16:creationId xmlns:a16="http://schemas.microsoft.com/office/drawing/2014/main" id="{D0C194A5-1D58-78E9-66E2-DC38DD400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143" y="4148641"/>
            <a:ext cx="5033066" cy="2376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F8DE6C-8E2D-9963-ADBD-B2564E2F82F6}"/>
              </a:ext>
            </a:extLst>
          </p:cNvPr>
          <p:cNvSpPr txBox="1"/>
          <p:nvPr/>
        </p:nvSpPr>
        <p:spPr>
          <a:xfrm>
            <a:off x="437322" y="1192696"/>
            <a:ext cx="6771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Book" panose="02000503020000020003" pitchFamily="2" charset="0"/>
              </a:rPr>
              <a:t>Proteomics analysis: 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Cas9-mediated </a:t>
            </a:r>
            <a:r>
              <a:rPr lang="en-GB" i="1" dirty="0">
                <a:latin typeface="Avenir Book" panose="02000503020000020003" pitchFamily="2" charset="0"/>
              </a:rPr>
              <a:t>Fbxw7</a:t>
            </a:r>
            <a:r>
              <a:rPr lang="en-GB" dirty="0">
                <a:latin typeface="Avenir Book" panose="02000503020000020003" pitchFamily="2" charset="0"/>
              </a:rPr>
              <a:t> deletion in mIMCD3 cells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2 clones: </a:t>
            </a:r>
          </a:p>
          <a:p>
            <a:r>
              <a:rPr lang="en-GB" dirty="0">
                <a:latin typeface="Avenir Book" panose="02000503020000020003" pitchFamily="2" charset="0"/>
              </a:rPr>
              <a:t>	Fbxw7-KO #2</a:t>
            </a:r>
          </a:p>
          <a:p>
            <a:r>
              <a:rPr lang="en-GB" dirty="0">
                <a:latin typeface="Avenir Book" panose="02000503020000020003" pitchFamily="2" charset="0"/>
              </a:rPr>
              <a:t>	Fbxw7-KO #7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Controls: </a:t>
            </a:r>
          </a:p>
          <a:p>
            <a:r>
              <a:rPr lang="en-GB" dirty="0">
                <a:latin typeface="Avenir Book" panose="02000503020000020003" pitchFamily="2" charset="0"/>
              </a:rPr>
              <a:t>	Parental cell lines</a:t>
            </a:r>
          </a:p>
          <a:p>
            <a:r>
              <a:rPr lang="en-GB" dirty="0">
                <a:latin typeface="Avenir Book" panose="02000503020000020003" pitchFamily="2" charset="0"/>
              </a:rPr>
              <a:t>	EV controls</a:t>
            </a:r>
          </a:p>
          <a:p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29DF-1477-C3A6-76B6-28C096C14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9E21-CE4C-4A77-658F-152F30F0C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2465" y="-1445478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EF93-5425-4199-3E84-7ABC9988ED91}"/>
              </a:ext>
            </a:extLst>
          </p:cNvPr>
          <p:cNvSpPr txBox="1">
            <a:spLocks/>
          </p:cNvSpPr>
          <p:nvPr/>
        </p:nvSpPr>
        <p:spPr>
          <a:xfrm>
            <a:off x="245388" y="1484244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venir Book" panose="02000503020000020003" pitchFamily="2" charset="0"/>
              </a:rPr>
              <a:t>Dataset: </a:t>
            </a:r>
            <a:r>
              <a:rPr lang="en-GB" b="1" dirty="0">
                <a:latin typeface="Avenir Book" panose="02000503020000020003" pitchFamily="2" charset="0"/>
              </a:rPr>
              <a:t>PXD061542</a:t>
            </a:r>
            <a:r>
              <a:rPr lang="en-GB" dirty="0">
                <a:latin typeface="Avenir Book" panose="02000503020000020003" pitchFamily="2" charset="0"/>
              </a:rPr>
              <a:t> 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Organism/Model: For the proteomics analysis, </a:t>
            </a:r>
            <a:r>
              <a:rPr lang="en-GB" i="1" dirty="0">
                <a:latin typeface="Avenir Book" panose="02000503020000020003" pitchFamily="2" charset="0"/>
              </a:rPr>
              <a:t>Fbxw7</a:t>
            </a:r>
            <a:r>
              <a:rPr lang="en-GB" dirty="0">
                <a:latin typeface="Avenir Book" panose="02000503020000020003" pitchFamily="2" charset="0"/>
              </a:rPr>
              <a:t> KO IMCD-3 cell lines (mouse). 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Technology: Orbitrap </a:t>
            </a:r>
            <a:r>
              <a:rPr lang="en-GB" dirty="0" err="1">
                <a:latin typeface="Avenir Book" panose="02000503020000020003" pitchFamily="2" charset="0"/>
              </a:rPr>
              <a:t>Exploris</a:t>
            </a:r>
            <a:r>
              <a:rPr lang="en-GB" dirty="0">
                <a:latin typeface="Avenir Book" panose="02000503020000020003" pitchFamily="2" charset="0"/>
              </a:rPr>
              <a:t> 480 mass spectrometry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Source: PRIDE repository (</a:t>
            </a:r>
            <a:r>
              <a:rPr lang="en-GB" dirty="0" err="1">
                <a:latin typeface="Avenir Book" panose="02000503020000020003" pitchFamily="2" charset="0"/>
              </a:rPr>
              <a:t>ProteomeXchange</a:t>
            </a:r>
            <a:r>
              <a:rPr lang="en-GB" dirty="0">
                <a:latin typeface="Avenir Book" panose="02000503020000020003" pitchFamily="2" charset="0"/>
              </a:rPr>
              <a:t> Consortium)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Experiment Type: Data-independent Acquisition (DIA)  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4041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B6E4A-DF18-19EB-BC76-21F1EAFD0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4C20-C422-EB68-11A9-C40C428B4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34" y="-1008156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 acquisition and </a:t>
            </a:r>
            <a:b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</a:br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PSM creation and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F043-7D1E-BB52-6D91-509D9FFC033F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DBFD6E7-0A98-4398-7750-B7C4B756F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59966"/>
              </p:ext>
            </p:extLst>
          </p:nvPr>
        </p:nvGraphicFramePr>
        <p:xfrm>
          <a:off x="1019092" y="1772888"/>
          <a:ext cx="10158032" cy="3750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C97E6E-F48A-9BE6-1F9A-90E25854C43E}"/>
              </a:ext>
            </a:extLst>
          </p:cNvPr>
          <p:cNvSpPr txBox="1"/>
          <p:nvPr/>
        </p:nvSpPr>
        <p:spPr>
          <a:xfrm>
            <a:off x="5486399" y="5747658"/>
            <a:ext cx="4030825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chemeClr val="bg1"/>
                </a:solidFill>
                <a:latin typeface="Avenir Book" panose="02000503020000020003" pitchFamily="2" charset="0"/>
              </a:rPr>
              <a:t>Mus musculus reference FASTA file</a:t>
            </a:r>
          </a:p>
          <a:p>
            <a:pPr algn="ctr"/>
            <a:r>
              <a:rPr lang="en-GB" sz="1600" i="1" dirty="0" err="1">
                <a:solidFill>
                  <a:schemeClr val="bg1"/>
                </a:solidFill>
                <a:latin typeface="Avenir Book" panose="02000503020000020003" pitchFamily="2" charset="0"/>
              </a:rPr>
              <a:t>Prosit</a:t>
            </a:r>
            <a:r>
              <a:rPr lang="en-GB" sz="1600" i="1" dirty="0">
                <a:solidFill>
                  <a:schemeClr val="bg1"/>
                </a:solidFill>
                <a:latin typeface="Avenir Book" panose="02000503020000020003" pitchFamily="2" charset="0"/>
              </a:rPr>
              <a:t>-generated library as scaffold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B6AAE2-44F2-732B-D8FF-5CBF21CCD233}"/>
              </a:ext>
            </a:extLst>
          </p:cNvPr>
          <p:cNvCxnSpPr/>
          <p:nvPr/>
        </p:nvCxnSpPr>
        <p:spPr>
          <a:xfrm flipV="1">
            <a:off x="7520472" y="5393094"/>
            <a:ext cx="0" cy="223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3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E426A-AB24-4136-6DB0-0D0D792C7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2F15-F072-52B9-7324-AE47A6059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34" y="-1008156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 acquisition and </a:t>
            </a:r>
            <a:b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</a:br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PSM creation and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EF1C-1F92-C04A-71C7-7074F822DCF8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BE49A-26CC-1ABF-6375-D9702CC2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1" y="1892217"/>
            <a:ext cx="11128892" cy="1222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468AFC-2F7E-D346-10F1-79A992C94D97}"/>
              </a:ext>
            </a:extLst>
          </p:cNvPr>
          <p:cNvSpPr txBox="1"/>
          <p:nvPr/>
        </p:nvSpPr>
        <p:spPr>
          <a:xfrm>
            <a:off x="300038" y="1500188"/>
            <a:ext cx="9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.</a:t>
            </a:r>
            <a:r>
              <a:rPr lang="en-GB" dirty="0" err="1">
                <a:highlight>
                  <a:srgbClr val="00FFFF"/>
                </a:highlight>
                <a:latin typeface="Avenir Book" panose="02000503020000020003" pitchFamily="2" charset="0"/>
              </a:rPr>
              <a:t>features.txt</a:t>
            </a:r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 files column names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83946-4016-F33A-F4CB-49ED23644BFF}"/>
              </a:ext>
            </a:extLst>
          </p:cNvPr>
          <p:cNvSpPr txBox="1"/>
          <p:nvPr/>
        </p:nvSpPr>
        <p:spPr>
          <a:xfrm>
            <a:off x="295275" y="3524251"/>
            <a:ext cx="11063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dirty="0" err="1">
                <a:latin typeface="Avenir Book" panose="02000503020000020003" pitchFamily="2" charset="0"/>
                <a:sym typeface="Wingdings" pitchFamily="2" charset="2"/>
              </a:rPr>
              <a:t>HyperScore</a:t>
            </a: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 as Score to consider best fit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Manually adding rank by grouping per spectrum and based on </a:t>
            </a:r>
            <a:r>
              <a:rPr lang="en-GB" dirty="0" err="1">
                <a:latin typeface="Avenir Book" panose="02000503020000020003" pitchFamily="2" charset="0"/>
                <a:sym typeface="Wingdings" pitchFamily="2" charset="2"/>
              </a:rPr>
              <a:t>HyperScore</a:t>
            </a: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Filtered for rank == 1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No multi-matching spectrum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No FDR correction because the peptide / protein identification in </a:t>
            </a:r>
            <a:r>
              <a:rPr lang="en-GB" dirty="0" err="1">
                <a:latin typeface="Avenir Book" panose="02000503020000020003" pitchFamily="2" charset="0"/>
                <a:sym typeface="Wingdings" pitchFamily="2" charset="2"/>
              </a:rPr>
              <a:t>EncyclopeDIA</a:t>
            </a: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 already FDR &lt; 0.01</a:t>
            </a:r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9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2D060-0909-A7F0-C816-2C7597AB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0F86-4C25-E166-03DA-D4B0AA9A9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22518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Score distribution before and after rank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C2EC-C09C-50B1-72DF-34EBBC76291D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F0EAF-10E2-132A-261E-4D3856811F9B}"/>
              </a:ext>
            </a:extLst>
          </p:cNvPr>
          <p:cNvSpPr txBox="1"/>
          <p:nvPr/>
        </p:nvSpPr>
        <p:spPr>
          <a:xfrm>
            <a:off x="585788" y="1557338"/>
            <a:ext cx="9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Before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96E618-709F-1364-7D88-29E9CF390837}"/>
              </a:ext>
            </a:extLst>
          </p:cNvPr>
          <p:cNvSpPr txBox="1"/>
          <p:nvPr/>
        </p:nvSpPr>
        <p:spPr>
          <a:xfrm>
            <a:off x="6224588" y="1581150"/>
            <a:ext cx="992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After</a:t>
            </a:r>
          </a:p>
          <a:p>
            <a:endParaRPr lang="en-GB" dirty="0">
              <a:highlight>
                <a:srgbClr val="00FFFF"/>
              </a:highlight>
              <a:latin typeface="Avenir Book" panose="02000503020000020003" pitchFamily="2" charset="0"/>
            </a:endParaRPr>
          </a:p>
        </p:txBody>
      </p:sp>
      <p:pic>
        <p:nvPicPr>
          <p:cNvPr id="21" name="Picture 20" descr="A graph of a number of numbers and a number of red and gray bars&#10;&#10;AI-generated content may be incorrect.">
            <a:extLst>
              <a:ext uri="{FF2B5EF4-FFF2-40B4-BE49-F238E27FC236}">
                <a16:creationId xmlns:a16="http://schemas.microsoft.com/office/drawing/2014/main" id="{CE9A34F4-522D-787F-5AEA-07E1C88DF6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62" r="24873"/>
          <a:stretch>
            <a:fillRect/>
          </a:stretch>
        </p:blipFill>
        <p:spPr>
          <a:xfrm>
            <a:off x="926088" y="2098623"/>
            <a:ext cx="4455381" cy="4318837"/>
          </a:xfrm>
          <a:prstGeom prst="rect">
            <a:avLst/>
          </a:prstGeom>
        </p:spPr>
      </p:pic>
      <p:pic>
        <p:nvPicPr>
          <p:cNvPr id="23" name="Picture 22" descr="A graph of a number of numbers and a graph&#10;&#10;AI-generated content may be incorrect.">
            <a:extLst>
              <a:ext uri="{FF2B5EF4-FFF2-40B4-BE49-F238E27FC236}">
                <a16:creationId xmlns:a16="http://schemas.microsoft.com/office/drawing/2014/main" id="{1212995A-8BCF-D91A-4E34-C0BBA591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965" r="11310"/>
          <a:stretch>
            <a:fillRect/>
          </a:stretch>
        </p:blipFill>
        <p:spPr>
          <a:xfrm>
            <a:off x="5786202" y="2056740"/>
            <a:ext cx="5516382" cy="43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9734C-2207-53EA-4955-C87290026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FB48-89D2-1DBB-F649-04A2BAD9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PSM object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C792-BA6D-3D3F-FD27-1585380E48B5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14" name="Picture 1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76ABC1E-1771-0CED-7BB7-14D61CC8F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19" y="1723867"/>
            <a:ext cx="7280441" cy="42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2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E532-1FE6-643A-952A-26EA6D1E9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9AA-AAEE-C942-6F12-4A760C45B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Razor peptides and protein groups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1B49-AF9E-C790-6D96-E692AA5AB589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F11C1BA-8EF7-392A-EF0F-D29F034B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61" y="1462166"/>
            <a:ext cx="7418662" cy="1970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B9B4D-A187-3F5B-5477-85836A463071}"/>
              </a:ext>
            </a:extLst>
          </p:cNvPr>
          <p:cNvSpPr txBox="1"/>
          <p:nvPr/>
        </p:nvSpPr>
        <p:spPr>
          <a:xfrm>
            <a:off x="565098" y="3988946"/>
            <a:ext cx="1106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8464 proteins identified by multiple peptides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No single peptide shared by multiple proteins  no “razor” peptides</a:t>
            </a:r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1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317</Words>
  <Application>Microsoft Macintosh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Avenir Book</vt:lpstr>
      <vt:lpstr>Wingdings</vt:lpstr>
      <vt:lpstr>Office Theme</vt:lpstr>
      <vt:lpstr>SOX9-dependent fibrosis drives renal function in nephronophthisis   A comparison of the proteomics analysis </vt:lpstr>
      <vt:lpstr>Background</vt:lpstr>
      <vt:lpstr>Background</vt:lpstr>
      <vt:lpstr>Technical details</vt:lpstr>
      <vt:lpstr>Data acquisition and  PSM creation and pre-processing </vt:lpstr>
      <vt:lpstr>Data acquisition and  PSM creation and pre-processing </vt:lpstr>
      <vt:lpstr>Score distribution before and after rank filtering</vt:lpstr>
      <vt:lpstr>PSM object summary </vt:lpstr>
      <vt:lpstr>Razor peptides and protein groups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Castillon, Leticia</dc:creator>
  <cp:lastModifiedBy>Castillon, Leticia</cp:lastModifiedBy>
  <cp:revision>5</cp:revision>
  <dcterms:created xsi:type="dcterms:W3CDTF">2025-05-27T10:56:28Z</dcterms:created>
  <dcterms:modified xsi:type="dcterms:W3CDTF">2025-05-27T14:35:54Z</dcterms:modified>
</cp:coreProperties>
</file>