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70" r:id="rId13"/>
    <p:sldId id="266" r:id="rId14"/>
    <p:sldId id="272" r:id="rId15"/>
    <p:sldId id="271" r:id="rId16"/>
    <p:sldId id="267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EA2"/>
    <a:srgbClr val="69E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58"/>
  </p:normalViewPr>
  <p:slideViewPr>
    <p:cSldViewPr snapToGrid="0">
      <p:cViewPr>
        <p:scale>
          <a:sx n="68" d="100"/>
          <a:sy n="68" d="100"/>
        </p:scale>
        <p:origin x="12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>
              <a:latin typeface="Avenir Book" panose="02000503020000020003" pitchFamily="2" charset="0"/>
            </a:rPr>
            <a:t>Accessed via R package: </a:t>
          </a:r>
          <a:r>
            <a:rPr lang="en-GB" sz="1600" dirty="0" err="1">
              <a:latin typeface="Avenir Book" panose="02000503020000020003" pitchFamily="2" charset="0"/>
            </a:rPr>
            <a:t>rpx</a:t>
          </a:r>
          <a:endParaRPr lang="en-US" sz="1600" dirty="0">
            <a:latin typeface="Avenir Book" panose="02000503020000020003" pitchFamily="2" charset="0"/>
          </a:endParaRPr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No .</a:t>
          </a:r>
          <a:r>
            <a:rPr lang="en-GB" sz="1400" dirty="0" err="1">
              <a:latin typeface="Avenir Book" panose="02000503020000020003" pitchFamily="2" charset="0"/>
            </a:rPr>
            <a:t>mzID</a:t>
          </a:r>
          <a:r>
            <a:rPr lang="en-GB" sz="1400" dirty="0">
              <a:latin typeface="Avenir Book" panose="02000503020000020003" pitchFamily="2" charset="0"/>
            </a:rPr>
            <a:t> files provided by authors</a:t>
          </a:r>
          <a:endParaRPr lang="en-US" sz="1400" dirty="0">
            <a:latin typeface="Avenir Book" panose="02000503020000020003" pitchFamily="2" charset="0"/>
          </a:endParaRPr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 err="1">
              <a:latin typeface="Avenir Book" panose="02000503020000020003" pitchFamily="2" charset="0"/>
            </a:rPr>
            <a:t>mzML</a:t>
          </a:r>
          <a:r>
            <a:rPr lang="en-GB" sz="1200" dirty="0">
              <a:latin typeface="Avenir Book" panose="02000503020000020003" pitchFamily="2" charset="0"/>
            </a:rPr>
            <a:t> files containing raw data </a:t>
          </a:r>
          <a:r>
            <a:rPr lang="en-GB" sz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dirty="0">
            <a:latin typeface="Avenir Book" panose="02000503020000020003" pitchFamily="2" charset="0"/>
          </a:endParaRPr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>
              <a:latin typeface="Avenir Book" panose="02000503020000020003" pitchFamily="2" charset="0"/>
            </a:rPr>
            <a:t>EncyclopeDIA</a:t>
          </a:r>
          <a:r>
            <a:rPr lang="en-US" sz="1400" dirty="0">
              <a:latin typeface="Avenir Book" panose="02000503020000020003" pitchFamily="2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Generate chromatogram library, 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PSM files and integrated quantification</a:t>
          </a:r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Used the outputs of </a:t>
          </a:r>
          <a:r>
            <a:rPr lang="en-GB" sz="1400" dirty="0" err="1">
              <a:latin typeface="Avenir Book" panose="02000503020000020003" pitchFamily="2" charset="0"/>
            </a:rPr>
            <a:t>EncyclopeDIA</a:t>
          </a:r>
          <a:r>
            <a:rPr lang="en-GB" sz="1400" dirty="0">
              <a:latin typeface="Avenir Book" panose="02000503020000020003" pitchFamily="2" charset="0"/>
            </a:rPr>
            <a:t> for downstream analysis </a:t>
          </a:r>
        </a:p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(.</a:t>
          </a:r>
          <a:r>
            <a:rPr lang="en-GB" sz="1400" dirty="0" err="1">
              <a:latin typeface="Avenir Book" panose="02000503020000020003" pitchFamily="2" charset="0"/>
            </a:rPr>
            <a:t>features.txt</a:t>
          </a:r>
          <a:r>
            <a:rPr lang="en-GB" sz="1400" dirty="0">
              <a:latin typeface="Avenir Book" panose="02000503020000020003" pitchFamily="2" charset="0"/>
            </a:rPr>
            <a:t> files to create PSM object)</a:t>
          </a:r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/>
        <a:lstStyle/>
        <a:p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/>
        <a:lstStyle/>
        <a:p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9856752C-B5A6-674A-88B8-084847E34495}">
      <dgm:prSet/>
      <dgm:spPr/>
      <dgm:t>
        <a:bodyPr/>
        <a:lstStyle/>
        <a:p>
          <a:endParaRPr lang="en-GB" dirty="0"/>
        </a:p>
      </dgm:t>
    </dgm:pt>
    <dgm:pt modelId="{CC936383-BDC3-0543-8755-F85A43E459FC}" type="parTrans" cxnId="{32ECBFE0-0DB2-ED4A-A5C8-ACBC84004E5B}">
      <dgm:prSet/>
      <dgm:spPr/>
      <dgm:t>
        <a:bodyPr/>
        <a:lstStyle/>
        <a:p>
          <a:endParaRPr lang="en-GB"/>
        </a:p>
      </dgm:t>
    </dgm:pt>
    <dgm:pt modelId="{944A8825-C814-CF4F-9503-362C3E74493F}" type="sibTrans" cxnId="{32ECBFE0-0DB2-ED4A-A5C8-ACBC84004E5B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/>
        <a:lstStyle/>
        <a:p>
          <a:r>
            <a:rPr lang="en-GB" dirty="0"/>
            <a:t>Impute missing data (</a:t>
          </a:r>
          <a:r>
            <a:rPr lang="en-GB" dirty="0" err="1"/>
            <a:t>knn</a:t>
          </a:r>
          <a:r>
            <a:rPr lang="en-GB" dirty="0"/>
            <a:t>)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6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5"/>
      <dgm:spPr/>
    </dgm:pt>
    <dgm:pt modelId="{607B5E06-2F9B-0B41-B584-55A9E8570D49}" type="pres">
      <dgm:prSet presAssocID="{8127619A-81F0-F545-8D5E-5CF472A81491}" presName="connectorText" presStyleLbl="sibTrans2D1" presStyleIdx="0" presStyleCnt="5"/>
      <dgm:spPr/>
    </dgm:pt>
    <dgm:pt modelId="{6F77AF4D-3CD3-A54A-A1FF-07F72F39AC33}" type="pres">
      <dgm:prSet presAssocID="{F9CF739C-7D0A-2547-B229-D961BA6174D6}" presName="node" presStyleLbl="node1" presStyleIdx="1" presStyleCnt="6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5"/>
      <dgm:spPr/>
    </dgm:pt>
    <dgm:pt modelId="{63FFEE7B-46C5-4547-9636-6CD5CC6CAAE5}" type="pres">
      <dgm:prSet presAssocID="{24FC45A0-BDD7-564F-8EAA-A260E559BE49}" presName="connectorText" presStyleLbl="sibTrans2D1" presStyleIdx="1" presStyleCnt="5"/>
      <dgm:spPr/>
    </dgm:pt>
    <dgm:pt modelId="{08D2ACC3-5DBC-244B-B280-4792D2961B48}" type="pres">
      <dgm:prSet presAssocID="{38883962-8466-CA4A-B5A9-F440C1C606C5}" presName="node" presStyleLbl="node1" presStyleIdx="2" presStyleCnt="6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5"/>
      <dgm:spPr/>
    </dgm:pt>
    <dgm:pt modelId="{5978491D-E30D-4548-9988-CB8577AD45D4}" type="pres">
      <dgm:prSet presAssocID="{4F34E3A8-D56B-654A-82D2-ED8247562A40}" presName="connectorText" presStyleLbl="sibTrans2D1" presStyleIdx="2" presStyleCnt="5"/>
      <dgm:spPr/>
    </dgm:pt>
    <dgm:pt modelId="{19AA9626-1755-D34C-96FF-AF292AC73E9D}" type="pres">
      <dgm:prSet presAssocID="{AAF515C7-76B7-3744-BDF7-057604859898}" presName="node" presStyleLbl="node1" presStyleIdx="3" presStyleCnt="6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5"/>
      <dgm:spPr/>
    </dgm:pt>
    <dgm:pt modelId="{132381EB-1198-844A-B3A4-1F3908C967F9}" type="pres">
      <dgm:prSet presAssocID="{A476B9F4-702F-CC42-9F15-6C30942569C0}" presName="connectorText" presStyleLbl="sibTrans2D1" presStyleIdx="3" presStyleCnt="5"/>
      <dgm:spPr/>
    </dgm:pt>
    <dgm:pt modelId="{33B37CD1-76A1-FC4D-8981-44C3171D7145}" type="pres">
      <dgm:prSet presAssocID="{28147313-A12E-A546-A035-B536507B1880}" presName="node" presStyleLbl="node1" presStyleIdx="4" presStyleCnt="6" custLinFactX="-100000" custLinFactY="44741" custLinFactNeighborX="-102804" custLinFactNeighborY="10000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5"/>
      <dgm:spPr/>
    </dgm:pt>
    <dgm:pt modelId="{E7E8C406-3BB3-F94C-9FCD-70EFE3CF8F1C}" type="pres">
      <dgm:prSet presAssocID="{4133A81A-2D32-7E44-9358-1E6DF1B465D6}" presName="connectorText" presStyleLbl="sibTrans2D1" presStyleIdx="4" presStyleCnt="5"/>
      <dgm:spPr/>
    </dgm:pt>
    <dgm:pt modelId="{43A75840-5334-AC4D-B5BF-18ECB8F0B92E}" type="pres">
      <dgm:prSet presAssocID="{388A826F-A834-A740-A991-AD091F32340D}" presName="node" presStyleLbl="node1" presStyleIdx="5" presStyleCnt="6" custLinFactX="-300000" custLinFactY="47314" custLinFactNeighborX="-302225" custLinFactNeighborY="100000">
        <dgm:presLayoutVars>
          <dgm:bulletEnabled val="1"/>
        </dgm:presLayoutVars>
      </dgm:prSet>
      <dgm:spPr/>
    </dgm:pt>
  </dgm:ptLst>
  <dgm:cxnLst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53CCD35F-47E9-9844-AEFF-B8E9E271D8CB}" type="presOf" srcId="{8127619A-81F0-F545-8D5E-5CF472A81491}" destId="{607B5E06-2F9B-0B41-B584-55A9E8570D49}" srcOrd="1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DED68D85-4F35-8345-8BB2-24C744A16BF3}" type="presOf" srcId="{A476B9F4-702F-CC42-9F15-6C30942569C0}" destId="{132381EB-1198-844A-B3A4-1F3908C967F9}" srcOrd="1" destOrd="0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7B7A44AE-25FB-C044-B132-A1C0A47B25DF}" type="presOf" srcId="{24FC45A0-BDD7-564F-8EAA-A260E559BE49}" destId="{63FFEE7B-46C5-4547-9636-6CD5CC6CAAE5}" srcOrd="1" destOrd="0" presId="urn:microsoft.com/office/officeart/2005/8/layout/process1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85C6C6CB-FC83-274D-8241-47CF0934CA42}" type="presOf" srcId="{4F34E3A8-D56B-654A-82D2-ED8247562A40}" destId="{5978491D-E30D-4548-9988-CB8577AD45D4}" srcOrd="1" destOrd="0" presId="urn:microsoft.com/office/officeart/2005/8/layout/process1"/>
    <dgm:cxn modelId="{32ECBFE0-0DB2-ED4A-A5C8-ACBC84004E5B}" srcId="{388A826F-A834-A740-A991-AD091F32340D}" destId="{9856752C-B5A6-674A-88B8-084847E34495}" srcOrd="1" destOrd="0" parTransId="{CC936383-BDC3-0543-8755-F85A43E459FC}" sibTransId="{944A8825-C814-CF4F-9503-362C3E74493F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6AFB61FC-E266-F647-BF78-99BBC9F7A7C6}" type="presOf" srcId="{9856752C-B5A6-674A-88B8-084847E34495}" destId="{43A75840-5334-AC4D-B5BF-18ECB8F0B92E}" srcOrd="0" destOrd="2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C5067F17-9399-674C-8E74-B2516848277C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BDF211E5-4CA5-9844-8315-617720C613B9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1F8A96A3-B13E-AF4A-873B-5E320D34BC23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ED8CAB5F-A31A-2A4C-A598-9F6738EB864C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/>
        <a:lstStyle/>
        <a:p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/>
        <a:lstStyle/>
        <a:p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9856752C-B5A6-674A-88B8-084847E34495}">
      <dgm:prSet/>
      <dgm:spPr/>
      <dgm:t>
        <a:bodyPr/>
        <a:lstStyle/>
        <a:p>
          <a:endParaRPr lang="en-GB" dirty="0"/>
        </a:p>
      </dgm:t>
    </dgm:pt>
    <dgm:pt modelId="{CC936383-BDC3-0543-8755-F85A43E459FC}" type="parTrans" cxnId="{32ECBFE0-0DB2-ED4A-A5C8-ACBC84004E5B}">
      <dgm:prSet/>
      <dgm:spPr/>
      <dgm:t>
        <a:bodyPr/>
        <a:lstStyle/>
        <a:p>
          <a:endParaRPr lang="en-GB"/>
        </a:p>
      </dgm:t>
    </dgm:pt>
    <dgm:pt modelId="{944A8825-C814-CF4F-9503-362C3E74493F}" type="sibTrans" cxnId="{32ECBFE0-0DB2-ED4A-A5C8-ACBC84004E5B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/>
        <a:lstStyle/>
        <a:p>
          <a:r>
            <a:rPr lang="en-GB" dirty="0"/>
            <a:t>Impute missing data (</a:t>
          </a:r>
          <a:r>
            <a:rPr lang="en-GB" dirty="0" err="1"/>
            <a:t>knn</a:t>
          </a:r>
          <a:r>
            <a:rPr lang="en-GB" dirty="0"/>
            <a:t>)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6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5"/>
      <dgm:spPr/>
    </dgm:pt>
    <dgm:pt modelId="{607B5E06-2F9B-0B41-B584-55A9E8570D49}" type="pres">
      <dgm:prSet presAssocID="{8127619A-81F0-F545-8D5E-5CF472A81491}" presName="connectorText" presStyleLbl="sibTrans2D1" presStyleIdx="0" presStyleCnt="5"/>
      <dgm:spPr/>
    </dgm:pt>
    <dgm:pt modelId="{6F77AF4D-3CD3-A54A-A1FF-07F72F39AC33}" type="pres">
      <dgm:prSet presAssocID="{F9CF739C-7D0A-2547-B229-D961BA6174D6}" presName="node" presStyleLbl="node1" presStyleIdx="1" presStyleCnt="6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5"/>
      <dgm:spPr/>
    </dgm:pt>
    <dgm:pt modelId="{63FFEE7B-46C5-4547-9636-6CD5CC6CAAE5}" type="pres">
      <dgm:prSet presAssocID="{24FC45A0-BDD7-564F-8EAA-A260E559BE49}" presName="connectorText" presStyleLbl="sibTrans2D1" presStyleIdx="1" presStyleCnt="5"/>
      <dgm:spPr/>
    </dgm:pt>
    <dgm:pt modelId="{08D2ACC3-5DBC-244B-B280-4792D2961B48}" type="pres">
      <dgm:prSet presAssocID="{38883962-8466-CA4A-B5A9-F440C1C606C5}" presName="node" presStyleLbl="node1" presStyleIdx="2" presStyleCnt="6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5"/>
      <dgm:spPr/>
    </dgm:pt>
    <dgm:pt modelId="{5978491D-E30D-4548-9988-CB8577AD45D4}" type="pres">
      <dgm:prSet presAssocID="{4F34E3A8-D56B-654A-82D2-ED8247562A40}" presName="connectorText" presStyleLbl="sibTrans2D1" presStyleIdx="2" presStyleCnt="5"/>
      <dgm:spPr/>
    </dgm:pt>
    <dgm:pt modelId="{19AA9626-1755-D34C-96FF-AF292AC73E9D}" type="pres">
      <dgm:prSet presAssocID="{AAF515C7-76B7-3744-BDF7-057604859898}" presName="node" presStyleLbl="node1" presStyleIdx="3" presStyleCnt="6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5"/>
      <dgm:spPr/>
    </dgm:pt>
    <dgm:pt modelId="{132381EB-1198-844A-B3A4-1F3908C967F9}" type="pres">
      <dgm:prSet presAssocID="{A476B9F4-702F-CC42-9F15-6C30942569C0}" presName="connectorText" presStyleLbl="sibTrans2D1" presStyleIdx="3" presStyleCnt="5"/>
      <dgm:spPr/>
    </dgm:pt>
    <dgm:pt modelId="{33B37CD1-76A1-FC4D-8981-44C3171D7145}" type="pres">
      <dgm:prSet presAssocID="{28147313-A12E-A546-A035-B536507B1880}" presName="node" presStyleLbl="node1" presStyleIdx="4" presStyleCnt="6" custLinFactNeighborX="10554" custLinFactNeighborY="-49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5"/>
      <dgm:spPr/>
    </dgm:pt>
    <dgm:pt modelId="{E7E8C406-3BB3-F94C-9FCD-70EFE3CF8F1C}" type="pres">
      <dgm:prSet presAssocID="{4133A81A-2D32-7E44-9358-1E6DF1B465D6}" presName="connectorText" presStyleLbl="sibTrans2D1" presStyleIdx="4" presStyleCnt="5"/>
      <dgm:spPr/>
    </dgm:pt>
    <dgm:pt modelId="{43A75840-5334-AC4D-B5BF-18ECB8F0B92E}" type="pres">
      <dgm:prSet presAssocID="{388A826F-A834-A740-A991-AD091F32340D}" presName="node" presStyleLbl="node1" presStyleIdx="5" presStyleCnt="6" custLinFactNeighborY="1112">
        <dgm:presLayoutVars>
          <dgm:bulletEnabled val="1"/>
        </dgm:presLayoutVars>
      </dgm:prSet>
      <dgm:spPr/>
    </dgm:pt>
  </dgm:ptLst>
  <dgm:cxnLst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2D4DB512-4158-7547-9E6F-C548A32C59AC}" type="presOf" srcId="{4F34E3A8-D56B-654A-82D2-ED8247562A40}" destId="{5978491D-E30D-4548-9988-CB8577AD45D4}" srcOrd="1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8D1C2143-5E5B-034C-9AA5-3D4F2C452F52}" type="presOf" srcId="{A476B9F4-702F-CC42-9F15-6C30942569C0}" destId="{132381EB-1198-844A-B3A4-1F3908C967F9}" srcOrd="1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D9EEB77E-4E97-CD4A-A7AA-1663587737BE}" type="presOf" srcId="{8127619A-81F0-F545-8D5E-5CF472A81491}" destId="{607B5E06-2F9B-0B41-B584-55A9E8570D49}" srcOrd="1" destOrd="0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3BCA0FA9-04E9-B54D-8097-559BD2FB2C31}" type="presOf" srcId="{24FC45A0-BDD7-564F-8EAA-A260E559BE49}" destId="{63FFEE7B-46C5-4547-9636-6CD5CC6CAAE5}" srcOrd="1" destOrd="0" presId="urn:microsoft.com/office/officeart/2005/8/layout/process1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32ECBFE0-0DB2-ED4A-A5C8-ACBC84004E5B}" srcId="{388A826F-A834-A740-A991-AD091F32340D}" destId="{9856752C-B5A6-674A-88B8-084847E34495}" srcOrd="1" destOrd="0" parTransId="{CC936383-BDC3-0543-8755-F85A43E459FC}" sibTransId="{944A8825-C814-CF4F-9503-362C3E74493F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6AFB61FC-E266-F647-BF78-99BBC9F7A7C6}" type="presOf" srcId="{9856752C-B5A6-674A-88B8-084847E34495}" destId="{43A75840-5334-AC4D-B5BF-18ECB8F0B92E}" srcOrd="0" destOrd="2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FFC770AE-9385-5044-B8CD-6C02A1011527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54AC61EB-5175-924F-9ED4-15BF6B6F5DD4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F61675BD-56DA-FB4B-AFFB-4B0EFF1C02EB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1F8868B4-35C2-3C43-9731-29F14ABD3A46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 anchor="ctr"/>
        <a:lstStyle/>
        <a:p>
          <a:pPr algn="ctr"/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 anchor="ctr"/>
        <a:lstStyle/>
        <a:p>
          <a:pPr algn="ctr"/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 anchor="ctr"/>
        <a:lstStyle/>
        <a:p>
          <a:pPr algn="ctr"/>
          <a:r>
            <a:rPr lang="en-GB" dirty="0"/>
            <a:t>Impute missing data 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30DC122C-DE2D-5142-859F-AE7F4B19D23F}">
      <dgm:prSet/>
      <dgm:spPr/>
      <dgm:t>
        <a:bodyPr anchor="ctr"/>
        <a:lstStyle/>
        <a:p>
          <a:pPr algn="ctr"/>
          <a:r>
            <a:rPr lang="en-GB" dirty="0"/>
            <a:t>Median-centered normalization</a:t>
          </a:r>
        </a:p>
      </dgm:t>
    </dgm:pt>
    <dgm:pt modelId="{BBCECED0-D023-BD42-A929-24834474AEC3}" type="parTrans" cxnId="{132356B6-A036-7949-A04F-D2EB7664405C}">
      <dgm:prSet/>
      <dgm:spPr/>
      <dgm:t>
        <a:bodyPr/>
        <a:lstStyle/>
        <a:p>
          <a:endParaRPr lang="en-GB"/>
        </a:p>
      </dgm:t>
    </dgm:pt>
    <dgm:pt modelId="{F4CD0008-E681-A64D-974D-69039BD6DE15}" type="sibTrans" cxnId="{132356B6-A036-7949-A04F-D2EB7664405C}">
      <dgm:prSet/>
      <dgm:spPr/>
      <dgm:t>
        <a:bodyPr/>
        <a:lstStyle/>
        <a:p>
          <a:endParaRPr lang="en-GB"/>
        </a:p>
      </dgm:t>
    </dgm:pt>
    <dgm:pt modelId="{5300E468-D113-1643-B025-9E38E5849954}">
      <dgm:prSet/>
      <dgm:spPr/>
      <dgm:t>
        <a:bodyPr anchor="ctr"/>
        <a:lstStyle/>
        <a:p>
          <a:pPr algn="ctr"/>
          <a:r>
            <a:rPr lang="en-GB" dirty="0"/>
            <a:t>Protein aggregation</a:t>
          </a:r>
        </a:p>
      </dgm:t>
    </dgm:pt>
    <dgm:pt modelId="{25084764-963E-C24B-8AAA-33109E96C475}" type="parTrans" cxnId="{E3A26A2C-C5F2-8840-AF35-A0EF83B13833}">
      <dgm:prSet/>
      <dgm:spPr/>
      <dgm:t>
        <a:bodyPr/>
        <a:lstStyle/>
        <a:p>
          <a:endParaRPr lang="en-GB"/>
        </a:p>
      </dgm:t>
    </dgm:pt>
    <dgm:pt modelId="{2858C761-248D-F244-8B1D-7C3A771D00B4}" type="sibTrans" cxnId="{E3A26A2C-C5F2-8840-AF35-A0EF83B13833}">
      <dgm:prSet/>
      <dgm:spPr/>
      <dgm:t>
        <a:bodyPr/>
        <a:lstStyle/>
        <a:p>
          <a:endParaRPr lang="en-GB"/>
        </a:p>
      </dgm:t>
    </dgm:pt>
    <dgm:pt modelId="{E917A36F-169E-F54E-B152-35ECA53B7859}">
      <dgm:prSet/>
      <dgm:spPr/>
      <dgm:t>
        <a:bodyPr anchor="ctr"/>
        <a:lstStyle/>
        <a:p>
          <a:pPr algn="ctr"/>
          <a:r>
            <a:rPr lang="en-GB" dirty="0" err="1"/>
            <a:t>Knn</a:t>
          </a:r>
          <a:endParaRPr lang="en-GB" dirty="0"/>
        </a:p>
      </dgm:t>
    </dgm:pt>
    <dgm:pt modelId="{A0F75C61-8762-934C-99A3-589CE075DB32}" type="parTrans" cxnId="{61078BD4-6479-E143-8492-6ED2D4F012F7}">
      <dgm:prSet/>
      <dgm:spPr/>
      <dgm:t>
        <a:bodyPr/>
        <a:lstStyle/>
        <a:p>
          <a:endParaRPr lang="en-GB"/>
        </a:p>
      </dgm:t>
    </dgm:pt>
    <dgm:pt modelId="{8457368F-C15E-534A-B554-B488E9663A50}" type="sibTrans" cxnId="{61078BD4-6479-E143-8492-6ED2D4F012F7}">
      <dgm:prSet/>
      <dgm:spPr/>
      <dgm:t>
        <a:bodyPr/>
        <a:lstStyle/>
        <a:p>
          <a:endParaRPr lang="en-GB"/>
        </a:p>
      </dgm:t>
    </dgm:pt>
    <dgm:pt modelId="{64628963-950F-854D-9C82-2807D61E5F04}">
      <dgm:prSet/>
      <dgm:spPr/>
      <dgm:t>
        <a:bodyPr anchor="ctr"/>
        <a:lstStyle/>
        <a:p>
          <a:pPr algn="ctr"/>
          <a:r>
            <a:rPr lang="en-GB" dirty="0"/>
            <a:t>Robust summary</a:t>
          </a:r>
        </a:p>
      </dgm:t>
    </dgm:pt>
    <dgm:pt modelId="{E4097E41-0BA8-5546-B334-62EB7181DFD5}" type="parTrans" cxnId="{DD265D34-4282-DF4B-AD03-17BC882C9C7C}">
      <dgm:prSet/>
      <dgm:spPr/>
      <dgm:t>
        <a:bodyPr/>
        <a:lstStyle/>
        <a:p>
          <a:endParaRPr lang="en-GB"/>
        </a:p>
      </dgm:t>
    </dgm:pt>
    <dgm:pt modelId="{A9347034-7129-3F46-925B-7798EF8DD47E}" type="sibTrans" cxnId="{DD265D34-4282-DF4B-AD03-17BC882C9C7C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7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6"/>
      <dgm:spPr/>
    </dgm:pt>
    <dgm:pt modelId="{607B5E06-2F9B-0B41-B584-55A9E8570D49}" type="pres">
      <dgm:prSet presAssocID="{8127619A-81F0-F545-8D5E-5CF472A81491}" presName="connectorText" presStyleLbl="sibTrans2D1" presStyleIdx="0" presStyleCnt="6"/>
      <dgm:spPr/>
    </dgm:pt>
    <dgm:pt modelId="{6F77AF4D-3CD3-A54A-A1FF-07F72F39AC33}" type="pres">
      <dgm:prSet presAssocID="{F9CF739C-7D0A-2547-B229-D961BA6174D6}" presName="node" presStyleLbl="node1" presStyleIdx="1" presStyleCnt="7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6"/>
      <dgm:spPr/>
    </dgm:pt>
    <dgm:pt modelId="{63FFEE7B-46C5-4547-9636-6CD5CC6CAAE5}" type="pres">
      <dgm:prSet presAssocID="{24FC45A0-BDD7-564F-8EAA-A260E559BE49}" presName="connectorText" presStyleLbl="sibTrans2D1" presStyleIdx="1" presStyleCnt="6"/>
      <dgm:spPr/>
    </dgm:pt>
    <dgm:pt modelId="{08D2ACC3-5DBC-244B-B280-4792D2961B48}" type="pres">
      <dgm:prSet presAssocID="{38883962-8466-CA4A-B5A9-F440C1C606C5}" presName="node" presStyleLbl="node1" presStyleIdx="2" presStyleCnt="7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6"/>
      <dgm:spPr/>
    </dgm:pt>
    <dgm:pt modelId="{5978491D-E30D-4548-9988-CB8577AD45D4}" type="pres">
      <dgm:prSet presAssocID="{4F34E3A8-D56B-654A-82D2-ED8247562A40}" presName="connectorText" presStyleLbl="sibTrans2D1" presStyleIdx="2" presStyleCnt="6"/>
      <dgm:spPr/>
    </dgm:pt>
    <dgm:pt modelId="{19AA9626-1755-D34C-96FF-AF292AC73E9D}" type="pres">
      <dgm:prSet presAssocID="{AAF515C7-76B7-3744-BDF7-057604859898}" presName="node" presStyleLbl="node1" presStyleIdx="3" presStyleCnt="7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6"/>
      <dgm:spPr/>
    </dgm:pt>
    <dgm:pt modelId="{132381EB-1198-844A-B3A4-1F3908C967F9}" type="pres">
      <dgm:prSet presAssocID="{A476B9F4-702F-CC42-9F15-6C30942569C0}" presName="connectorText" presStyleLbl="sibTrans2D1" presStyleIdx="3" presStyleCnt="6"/>
      <dgm:spPr/>
    </dgm:pt>
    <dgm:pt modelId="{33B37CD1-76A1-FC4D-8981-44C3171D7145}" type="pres">
      <dgm:prSet presAssocID="{28147313-A12E-A546-A035-B536507B1880}" presName="node" presStyleLbl="node1" presStyleIdx="4" presStyleCnt="7" custLinFactX="-100000" custLinFactY="44741" custLinFactNeighborX="-102804" custLinFactNeighborY="10000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6"/>
      <dgm:spPr/>
    </dgm:pt>
    <dgm:pt modelId="{E7E8C406-3BB3-F94C-9FCD-70EFE3CF8F1C}" type="pres">
      <dgm:prSet presAssocID="{4133A81A-2D32-7E44-9358-1E6DF1B465D6}" presName="connectorText" presStyleLbl="sibTrans2D1" presStyleIdx="4" presStyleCnt="6"/>
      <dgm:spPr/>
    </dgm:pt>
    <dgm:pt modelId="{43A75840-5334-AC4D-B5BF-18ECB8F0B92E}" type="pres">
      <dgm:prSet presAssocID="{388A826F-A834-A740-A991-AD091F32340D}" presName="node" presStyleLbl="node1" presStyleIdx="5" presStyleCnt="7" custScaleX="132190" custLinFactX="-300000" custLinFactY="47234" custLinFactNeighborX="-388503" custLinFactNeighborY="100000">
        <dgm:presLayoutVars>
          <dgm:bulletEnabled val="1"/>
        </dgm:presLayoutVars>
      </dgm:prSet>
      <dgm:spPr/>
    </dgm:pt>
    <dgm:pt modelId="{6A732521-4F27-FB44-94E3-161256DAE6AC}" type="pres">
      <dgm:prSet presAssocID="{334A760C-92B5-B445-9566-B70265F4BB7F}" presName="sibTrans" presStyleLbl="sibTrans2D1" presStyleIdx="5" presStyleCnt="6"/>
      <dgm:spPr/>
    </dgm:pt>
    <dgm:pt modelId="{70F93A1E-F1FC-2345-A8DD-41AFD28360C3}" type="pres">
      <dgm:prSet presAssocID="{334A760C-92B5-B445-9566-B70265F4BB7F}" presName="connectorText" presStyleLbl="sibTrans2D1" presStyleIdx="5" presStyleCnt="6"/>
      <dgm:spPr/>
    </dgm:pt>
    <dgm:pt modelId="{11CE72E8-4280-8E41-91E4-11D2B474D246}" type="pres">
      <dgm:prSet presAssocID="{5300E468-D113-1643-B025-9E38E5849954}" presName="node" presStyleLbl="node1" presStyleIdx="6" presStyleCnt="7" custLinFactX="-526658" custLinFactY="48710" custLinFactNeighborX="-600000" custLinFactNeighborY="100000">
        <dgm:presLayoutVars>
          <dgm:bulletEnabled val="1"/>
        </dgm:presLayoutVars>
      </dgm:prSet>
      <dgm:spPr/>
    </dgm:pt>
  </dgm:ptLst>
  <dgm:cxnLst>
    <dgm:cxn modelId="{729E4D04-6371-0F4E-8756-4F4DB3469055}" type="presOf" srcId="{A476B9F4-702F-CC42-9F15-6C30942569C0}" destId="{132381EB-1198-844A-B3A4-1F3908C967F9}" srcOrd="1" destOrd="0" presId="urn:microsoft.com/office/officeart/2005/8/layout/process1"/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281EAA10-A054-864A-9392-A8FEABA78912}" type="presOf" srcId="{334A760C-92B5-B445-9566-B70265F4BB7F}" destId="{6A732521-4F27-FB44-94E3-161256DAE6AC}" srcOrd="0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0DEC6C25-5EF2-AE42-8A2C-8A447146C137}" type="presOf" srcId="{64628963-950F-854D-9C82-2807D61E5F04}" destId="{11CE72E8-4280-8E41-91E4-11D2B474D246}" srcOrd="0" destOrd="1" presId="urn:microsoft.com/office/officeart/2005/8/layout/process1"/>
    <dgm:cxn modelId="{E3A26A2C-C5F2-8840-AF35-A0EF83B13833}" srcId="{8B972DC2-F57A-6E42-95C0-8A4200E77A06}" destId="{5300E468-D113-1643-B025-9E38E5849954}" srcOrd="6" destOrd="0" parTransId="{25084764-963E-C24B-8AAA-33109E96C475}" sibTransId="{2858C761-248D-F244-8B1D-7C3A771D00B4}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DD265D34-4282-DF4B-AD03-17BC882C9C7C}" srcId="{5300E468-D113-1643-B025-9E38E5849954}" destId="{64628963-950F-854D-9C82-2807D61E5F04}" srcOrd="0" destOrd="0" parTransId="{E4097E41-0BA8-5546-B334-62EB7181DFD5}" sibTransId="{A9347034-7129-3F46-925B-7798EF8DD47E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34E0A83A-96CB-3C42-A4DF-48CE74474F81}" type="presOf" srcId="{334A760C-92B5-B445-9566-B70265F4BB7F}" destId="{70F93A1E-F1FC-2345-A8DD-41AFD28360C3}" srcOrd="1" destOrd="0" presId="urn:microsoft.com/office/officeart/2005/8/layout/process1"/>
    <dgm:cxn modelId="{8B43C644-8519-BD4E-B9ED-5966760F94C9}" type="presOf" srcId="{5300E468-D113-1643-B025-9E38E5849954}" destId="{11CE72E8-4280-8E41-91E4-11D2B474D246}" srcOrd="0" destOrd="0" presId="urn:microsoft.com/office/officeart/2005/8/layout/process1"/>
    <dgm:cxn modelId="{06959A45-D0B7-5E45-A4C0-737822C851F8}" type="presOf" srcId="{24FC45A0-BDD7-564F-8EAA-A260E559BE49}" destId="{63FFEE7B-46C5-4547-9636-6CD5CC6CAAE5}" srcOrd="1" destOrd="0" presId="urn:microsoft.com/office/officeart/2005/8/layout/process1"/>
    <dgm:cxn modelId="{7BD0C748-4BD1-5A44-9C36-CFA20D24C907}" type="presOf" srcId="{4F34E3A8-D56B-654A-82D2-ED8247562A40}" destId="{5978491D-E30D-4548-9988-CB8577AD45D4}" srcOrd="1" destOrd="0" presId="urn:microsoft.com/office/officeart/2005/8/layout/process1"/>
    <dgm:cxn modelId="{A5C8744E-BE39-7943-AB6D-EB9AE3A6DA1C}" type="presOf" srcId="{30DC122C-DE2D-5142-859F-AE7F4B19D23F}" destId="{43A75840-5334-AC4D-B5BF-18ECB8F0B92E}" srcOrd="0" destOrd="2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5B837690-E835-9141-9892-3E0D6F288371}" type="presOf" srcId="{E917A36F-169E-F54E-B152-35ECA53B7859}" destId="{33B37CD1-76A1-FC4D-8981-44C3171D7145}" srcOrd="0" destOrd="1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132356B6-A036-7949-A04F-D2EB7664405C}" srcId="{388A826F-A834-A740-A991-AD091F32340D}" destId="{30DC122C-DE2D-5142-859F-AE7F4B19D23F}" srcOrd="1" destOrd="0" parTransId="{BBCECED0-D023-BD42-A929-24834474AEC3}" sibTransId="{F4CD0008-E681-A64D-974D-69039BD6DE15}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DAB424CF-57AB-4642-B900-507CC954A4F7}" type="presOf" srcId="{8127619A-81F0-F545-8D5E-5CF472A81491}" destId="{607B5E06-2F9B-0B41-B584-55A9E8570D49}" srcOrd="1" destOrd="0" presId="urn:microsoft.com/office/officeart/2005/8/layout/process1"/>
    <dgm:cxn modelId="{61078BD4-6479-E143-8492-6ED2D4F012F7}" srcId="{28147313-A12E-A546-A035-B536507B1880}" destId="{E917A36F-169E-F54E-B152-35ECA53B7859}" srcOrd="0" destOrd="0" parTransId="{A0F75C61-8762-934C-99A3-589CE075DB32}" sibTransId="{8457368F-C15E-534A-B554-B488E9663A50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00514B8D-9C56-7E43-89AA-F38B2D298651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1EDAB16A-8060-9C4B-84F1-6B554651B083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69A2D0FB-C9EF-1445-AD7A-5EDCD45DBE96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8B869AE9-1383-9F46-ACEF-776AB801B3CD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  <dgm:cxn modelId="{83D89B5E-6102-BA40-A277-AE8BA3C3CB29}" type="presParOf" srcId="{0FED07C1-FA97-5E45-BB7B-CD1A87449D36}" destId="{6A732521-4F27-FB44-94E3-161256DAE6AC}" srcOrd="11" destOrd="0" presId="urn:microsoft.com/office/officeart/2005/8/layout/process1"/>
    <dgm:cxn modelId="{02C03D65-2144-074A-9CE1-691B2ABBC058}" type="presParOf" srcId="{6A732521-4F27-FB44-94E3-161256DAE6AC}" destId="{70F93A1E-F1FC-2345-A8DD-41AFD28360C3}" srcOrd="0" destOrd="0" presId="urn:microsoft.com/office/officeart/2005/8/layout/process1"/>
    <dgm:cxn modelId="{B6B62531-EF2C-5444-8255-1F3BF6D59508}" type="presParOf" srcId="{0FED07C1-FA97-5E45-BB7B-CD1A87449D36}" destId="{11CE72E8-4280-8E41-91E4-11D2B474D24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449193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3500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Accessed via R package: </a:t>
          </a:r>
          <a:r>
            <a:rPr lang="en-GB" sz="1600" kern="1200" dirty="0" err="1">
              <a:latin typeface="Avenir Book" panose="02000503020000020003" pitchFamily="2" charset="0"/>
            </a:rPr>
            <a:t>rpx</a:t>
          </a:r>
          <a:endParaRPr lang="en-US" sz="1600" kern="1200" dirty="0">
            <a:latin typeface="Avenir Book" panose="02000503020000020003" pitchFamily="2" charset="0"/>
          </a:endParaRPr>
        </a:p>
      </dsp:txBody>
      <dsp:txXfrm>
        <a:off x="3500" y="1699348"/>
        <a:ext cx="1620703" cy="1468762"/>
      </dsp:txXfrm>
    </dsp:sp>
    <dsp:sp modelId="{B2540EC9-685E-405C-BBC2-10ECE1AEC5B7}">
      <dsp:nvSpPr>
        <dsp:cNvPr id="0" name=""/>
        <dsp:cNvSpPr/>
      </dsp:nvSpPr>
      <dsp:spPr>
        <a:xfrm>
          <a:off x="235352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907826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No .</a:t>
          </a:r>
          <a:r>
            <a:rPr lang="en-GB" sz="1400" kern="1200" dirty="0" err="1">
              <a:latin typeface="Avenir Book" panose="02000503020000020003" pitchFamily="2" charset="0"/>
            </a:rPr>
            <a:t>mzID</a:t>
          </a:r>
          <a:r>
            <a:rPr lang="en-GB" sz="1400" kern="1200" dirty="0">
              <a:latin typeface="Avenir Book" panose="02000503020000020003" pitchFamily="2" charset="0"/>
            </a:rPr>
            <a:t> files provided by authors</a:t>
          </a:r>
          <a:endParaRPr lang="en-US" sz="1400" kern="1200" dirty="0">
            <a:latin typeface="Avenir Book" panose="02000503020000020003" pitchFamily="2" charset="0"/>
          </a:endParaRPr>
        </a:p>
      </dsp:txBody>
      <dsp:txXfrm>
        <a:off x="1907826" y="1699348"/>
        <a:ext cx="1620703" cy="1468762"/>
      </dsp:txXfrm>
    </dsp:sp>
    <dsp:sp modelId="{955D9129-993B-46A6-A9BE-C6FB8B778584}">
      <dsp:nvSpPr>
        <dsp:cNvPr id="0" name=""/>
        <dsp:cNvSpPr/>
      </dsp:nvSpPr>
      <dsp:spPr>
        <a:xfrm>
          <a:off x="4257846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3812152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latin typeface="Avenir Book" panose="02000503020000020003" pitchFamily="2" charset="0"/>
            </a:rPr>
            <a:t>mzML</a:t>
          </a:r>
          <a:r>
            <a:rPr lang="en-GB" sz="1200" kern="1200" dirty="0">
              <a:latin typeface="Avenir Book" panose="02000503020000020003" pitchFamily="2" charset="0"/>
            </a:rPr>
            <a:t> files containing raw data </a:t>
          </a:r>
          <a:r>
            <a:rPr lang="en-GB" sz="1200" kern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kern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3812152" y="1699348"/>
        <a:ext cx="1620703" cy="1468762"/>
      </dsp:txXfrm>
    </dsp:sp>
    <dsp:sp modelId="{0B28A856-C242-4C8B-B6A8-7A743DDA7EEA}">
      <dsp:nvSpPr>
        <dsp:cNvPr id="0" name=""/>
        <dsp:cNvSpPr/>
      </dsp:nvSpPr>
      <dsp:spPr>
        <a:xfrm>
          <a:off x="6162172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5716479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venir Book" panose="02000503020000020003" pitchFamily="2" charset="0"/>
            </a:rPr>
            <a:t>EncyclopeDIA</a:t>
          </a:r>
          <a:r>
            <a:rPr lang="en-US" sz="1400" kern="1200" dirty="0">
              <a:latin typeface="Avenir Book" panose="02000503020000020003" pitchFamily="2" charset="0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Generate chromatogram library,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PSM files and integrated quantification</a:t>
          </a:r>
        </a:p>
      </dsp:txBody>
      <dsp:txXfrm>
        <a:off x="5716479" y="1699348"/>
        <a:ext cx="1620703" cy="1468762"/>
      </dsp:txXfrm>
    </dsp:sp>
    <dsp:sp modelId="{1FADAEC7-D88D-4CBC-9840-A1C198F5E225}">
      <dsp:nvSpPr>
        <dsp:cNvPr id="0" name=""/>
        <dsp:cNvSpPr/>
      </dsp:nvSpPr>
      <dsp:spPr>
        <a:xfrm>
          <a:off x="852301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7620805" y="1699348"/>
          <a:ext cx="2533726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Used the outputs of </a:t>
          </a:r>
          <a:r>
            <a:rPr lang="en-GB" sz="1400" kern="1200" dirty="0" err="1">
              <a:latin typeface="Avenir Book" panose="02000503020000020003" pitchFamily="2" charset="0"/>
            </a:rPr>
            <a:t>EncyclopeDIA</a:t>
          </a:r>
          <a:r>
            <a:rPr lang="en-GB" sz="1400" kern="1200" dirty="0">
              <a:latin typeface="Avenir Book" panose="02000503020000020003" pitchFamily="2" charset="0"/>
            </a:rPr>
            <a:t> for downstream analysis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(.</a:t>
          </a:r>
          <a:r>
            <a:rPr lang="en-GB" sz="1400" kern="1200" dirty="0" err="1">
              <a:latin typeface="Avenir Book" panose="02000503020000020003" pitchFamily="2" charset="0"/>
            </a:rPr>
            <a:t>features.txt</a:t>
          </a:r>
          <a:r>
            <a:rPr lang="en-GB" sz="1400" kern="1200" dirty="0">
              <a:latin typeface="Avenir Book" panose="02000503020000020003" pitchFamily="2" charset="0"/>
            </a:rPr>
            <a:t> files to create PSM object)</a:t>
          </a:r>
        </a:p>
      </dsp:txBody>
      <dsp:txXfrm>
        <a:off x="7620805" y="1699348"/>
        <a:ext cx="2533726" cy="1468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0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Peptide quantification (from </a:t>
          </a:r>
          <a:r>
            <a:rPr lang="en-GB" sz="1500" kern="1200" dirty="0" err="1"/>
            <a:t>EncyclopeDIA</a:t>
          </a:r>
          <a:r>
            <a:rPr lang="en-GB" sz="1500" kern="1200" dirty="0"/>
            <a:t>)</a:t>
          </a:r>
        </a:p>
      </dsp:txBody>
      <dsp:txXfrm>
        <a:off x="30511" y="3260470"/>
        <a:ext cx="1345537" cy="980711"/>
      </dsp:txXfrm>
    </dsp:sp>
    <dsp:sp modelId="{0DE1D830-4B07-E042-85F9-F993CEB8F6C8}">
      <dsp:nvSpPr>
        <dsp:cNvPr id="0" name=""/>
        <dsp:cNvSpPr/>
      </dsp:nvSpPr>
      <dsp:spPr>
        <a:xfrm>
          <a:off x="1547215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547215" y="3646177"/>
        <a:ext cx="208733" cy="209296"/>
      </dsp:txXfrm>
    </dsp:sp>
    <dsp:sp modelId="{6F77AF4D-3CD3-A54A-A1FF-07F72F39AC33}">
      <dsp:nvSpPr>
        <dsp:cNvPr id="0" name=""/>
        <dsp:cNvSpPr/>
      </dsp:nvSpPr>
      <dsp:spPr>
        <a:xfrm>
          <a:off x="1969183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QFeatures</a:t>
          </a:r>
          <a:r>
            <a:rPr lang="en-GB" sz="1500" kern="1200" dirty="0"/>
            <a:t> conversion </a:t>
          </a:r>
        </a:p>
      </dsp:txBody>
      <dsp:txXfrm>
        <a:off x="1999694" y="3260470"/>
        <a:ext cx="1345537" cy="980711"/>
      </dsp:txXfrm>
    </dsp:sp>
    <dsp:sp modelId="{4C08E5E1-22F8-3D4A-BD47-CEEC4153B9B8}">
      <dsp:nvSpPr>
        <dsp:cNvPr id="0" name=""/>
        <dsp:cNvSpPr/>
      </dsp:nvSpPr>
      <dsp:spPr>
        <a:xfrm>
          <a:off x="3516399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516399" y="3646177"/>
        <a:ext cx="208733" cy="209296"/>
      </dsp:txXfrm>
    </dsp:sp>
    <dsp:sp modelId="{08D2ACC3-5DBC-244B-B280-4792D2961B48}">
      <dsp:nvSpPr>
        <dsp:cNvPr id="0" name=""/>
        <dsp:cNvSpPr/>
      </dsp:nvSpPr>
      <dsp:spPr>
        <a:xfrm>
          <a:off x="3938367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0 </a:t>
          </a:r>
          <a:r>
            <a:rPr lang="en-GB" sz="1500" kern="1200" dirty="0">
              <a:sym typeface="Wingdings" pitchFamily="2" charset="2"/>
            </a:rPr>
            <a:t> NA</a:t>
          </a:r>
          <a:endParaRPr lang="en-GB" sz="1500" kern="1200" dirty="0"/>
        </a:p>
      </dsp:txBody>
      <dsp:txXfrm>
        <a:off x="3968878" y="3260470"/>
        <a:ext cx="1345537" cy="980711"/>
      </dsp:txXfrm>
    </dsp:sp>
    <dsp:sp modelId="{98896C65-2511-A74D-AA9C-20CA8DDA94CF}">
      <dsp:nvSpPr>
        <dsp:cNvPr id="0" name=""/>
        <dsp:cNvSpPr/>
      </dsp:nvSpPr>
      <dsp:spPr>
        <a:xfrm>
          <a:off x="5485583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85583" y="3646177"/>
        <a:ext cx="208733" cy="209296"/>
      </dsp:txXfrm>
    </dsp:sp>
    <dsp:sp modelId="{19AA9626-1755-D34C-96FF-AF292AC73E9D}">
      <dsp:nvSpPr>
        <dsp:cNvPr id="0" name=""/>
        <dsp:cNvSpPr/>
      </dsp:nvSpPr>
      <dsp:spPr>
        <a:xfrm>
          <a:off x="5907550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08729"/>
            <a:satOff val="-36367"/>
            <a:lumOff val="4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Removed peptides with &gt; 20% missing data</a:t>
          </a:r>
        </a:p>
      </dsp:txBody>
      <dsp:txXfrm>
        <a:off x="5938061" y="3260470"/>
        <a:ext cx="1345537" cy="980711"/>
      </dsp:txXfrm>
    </dsp:sp>
    <dsp:sp modelId="{1A6AC86E-B027-AE48-A86A-99A7D66FCFDD}">
      <dsp:nvSpPr>
        <dsp:cNvPr id="0" name=""/>
        <dsp:cNvSpPr/>
      </dsp:nvSpPr>
      <dsp:spPr>
        <a:xfrm rot="5435967">
          <a:off x="6479351" y="4337311"/>
          <a:ext cx="247036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6516794" y="4370023"/>
        <a:ext cx="172925" cy="209296"/>
      </dsp:txXfrm>
    </dsp:sp>
    <dsp:sp modelId="{33B37CD1-76A1-FC4D-8981-44C3171D7145}">
      <dsp:nvSpPr>
        <dsp:cNvPr id="0" name=""/>
        <dsp:cNvSpPr/>
      </dsp:nvSpPr>
      <dsp:spPr>
        <a:xfrm>
          <a:off x="5891774" y="4737774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Impute missing data (</a:t>
          </a:r>
          <a:r>
            <a:rPr lang="en-GB" sz="1500" kern="1200" dirty="0" err="1"/>
            <a:t>knn</a:t>
          </a:r>
          <a:r>
            <a:rPr lang="en-GB" sz="1500" kern="1200" dirty="0"/>
            <a:t>)</a:t>
          </a:r>
        </a:p>
      </dsp:txBody>
      <dsp:txXfrm>
        <a:off x="5922285" y="4768285"/>
        <a:ext cx="1345537" cy="980711"/>
      </dsp:txXfrm>
    </dsp:sp>
    <dsp:sp modelId="{68C7DA69-AF33-6249-823F-CA9A659D8369}">
      <dsp:nvSpPr>
        <dsp:cNvPr id="0" name=""/>
        <dsp:cNvSpPr/>
      </dsp:nvSpPr>
      <dsp:spPr>
        <a:xfrm rot="10753132">
          <a:off x="5455455" y="5097744"/>
          <a:ext cx="296491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5544398" y="5166903"/>
        <a:ext cx="207544" cy="209296"/>
      </dsp:txXfrm>
    </dsp:sp>
    <dsp:sp modelId="{43A75840-5334-AC4D-B5BF-18ECB8F0B92E}">
      <dsp:nvSpPr>
        <dsp:cNvPr id="0" name=""/>
        <dsp:cNvSpPr/>
      </dsp:nvSpPr>
      <dsp:spPr>
        <a:xfrm>
          <a:off x="3925848" y="4764578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Peptide-based normalisation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log2 transform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</dsp:txBody>
      <dsp:txXfrm>
        <a:off x="3956359" y="4795089"/>
        <a:ext cx="1345537" cy="980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0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Peptide quantification (from </a:t>
          </a:r>
          <a:r>
            <a:rPr lang="en-GB" sz="800" kern="1200" dirty="0" err="1"/>
            <a:t>EncyclopeDIA</a:t>
          </a:r>
          <a:r>
            <a:rPr lang="en-GB" sz="800" kern="1200" dirty="0"/>
            <a:t>)</a:t>
          </a:r>
        </a:p>
      </dsp:txBody>
      <dsp:txXfrm>
        <a:off x="16035" y="1827847"/>
        <a:ext cx="802204" cy="515422"/>
      </dsp:txXfrm>
    </dsp:sp>
    <dsp:sp modelId="{0DE1D830-4B07-E042-85F9-F993CEB8F6C8}">
      <dsp:nvSpPr>
        <dsp:cNvPr id="0" name=""/>
        <dsp:cNvSpPr/>
      </dsp:nvSpPr>
      <dsp:spPr>
        <a:xfrm>
          <a:off x="917702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917702" y="2023488"/>
        <a:ext cx="123806" cy="124140"/>
      </dsp:txXfrm>
    </dsp:sp>
    <dsp:sp modelId="{6F77AF4D-3CD3-A54A-A1FF-07F72F39AC33}">
      <dsp:nvSpPr>
        <dsp:cNvPr id="0" name=""/>
        <dsp:cNvSpPr/>
      </dsp:nvSpPr>
      <dsp:spPr>
        <a:xfrm>
          <a:off x="1167984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QFeatures</a:t>
          </a:r>
          <a:r>
            <a:rPr lang="en-GB" sz="800" kern="1200" dirty="0"/>
            <a:t> conversion </a:t>
          </a:r>
        </a:p>
      </dsp:txBody>
      <dsp:txXfrm>
        <a:off x="1184019" y="1827847"/>
        <a:ext cx="802204" cy="515422"/>
      </dsp:txXfrm>
    </dsp:sp>
    <dsp:sp modelId="{4C08E5E1-22F8-3D4A-BD47-CEEC4153B9B8}">
      <dsp:nvSpPr>
        <dsp:cNvPr id="0" name=""/>
        <dsp:cNvSpPr/>
      </dsp:nvSpPr>
      <dsp:spPr>
        <a:xfrm>
          <a:off x="2085686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85686" y="2023488"/>
        <a:ext cx="123806" cy="124140"/>
      </dsp:txXfrm>
    </dsp:sp>
    <dsp:sp modelId="{08D2ACC3-5DBC-244B-B280-4792D2961B48}">
      <dsp:nvSpPr>
        <dsp:cNvPr id="0" name=""/>
        <dsp:cNvSpPr/>
      </dsp:nvSpPr>
      <dsp:spPr>
        <a:xfrm>
          <a:off x="2335969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0 </a:t>
          </a:r>
          <a:r>
            <a:rPr lang="en-GB" sz="800" kern="1200" dirty="0">
              <a:sym typeface="Wingdings" pitchFamily="2" charset="2"/>
            </a:rPr>
            <a:t> NA</a:t>
          </a:r>
          <a:endParaRPr lang="en-GB" sz="800" kern="1200" dirty="0"/>
        </a:p>
      </dsp:txBody>
      <dsp:txXfrm>
        <a:off x="2352004" y="1827847"/>
        <a:ext cx="802204" cy="515422"/>
      </dsp:txXfrm>
    </dsp:sp>
    <dsp:sp modelId="{98896C65-2511-A74D-AA9C-20CA8DDA94CF}">
      <dsp:nvSpPr>
        <dsp:cNvPr id="0" name=""/>
        <dsp:cNvSpPr/>
      </dsp:nvSpPr>
      <dsp:spPr>
        <a:xfrm>
          <a:off x="3253671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253671" y="2023488"/>
        <a:ext cx="123806" cy="124140"/>
      </dsp:txXfrm>
    </dsp:sp>
    <dsp:sp modelId="{19AA9626-1755-D34C-96FF-AF292AC73E9D}">
      <dsp:nvSpPr>
        <dsp:cNvPr id="0" name=""/>
        <dsp:cNvSpPr/>
      </dsp:nvSpPr>
      <dsp:spPr>
        <a:xfrm>
          <a:off x="3503953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08729"/>
            <a:satOff val="-36367"/>
            <a:lumOff val="4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Removed peptides with &gt; 20% missing data</a:t>
          </a:r>
        </a:p>
      </dsp:txBody>
      <dsp:txXfrm>
        <a:off x="3519988" y="1827847"/>
        <a:ext cx="802204" cy="515422"/>
      </dsp:txXfrm>
    </dsp:sp>
    <dsp:sp modelId="{1A6AC86E-B027-AE48-A86A-99A7D66FCFDD}">
      <dsp:nvSpPr>
        <dsp:cNvPr id="0" name=""/>
        <dsp:cNvSpPr/>
      </dsp:nvSpPr>
      <dsp:spPr>
        <a:xfrm rot="21592335">
          <a:off x="4430460" y="1980755"/>
          <a:ext cx="195533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430460" y="2022200"/>
        <a:ext cx="136873" cy="124140"/>
      </dsp:txXfrm>
    </dsp:sp>
    <dsp:sp modelId="{33B37CD1-76A1-FC4D-8981-44C3171D7145}">
      <dsp:nvSpPr>
        <dsp:cNvPr id="0" name=""/>
        <dsp:cNvSpPr/>
      </dsp:nvSpPr>
      <dsp:spPr>
        <a:xfrm>
          <a:off x="4707158" y="1809129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Impute missing data (</a:t>
          </a:r>
          <a:r>
            <a:rPr lang="en-GB" sz="800" kern="1200" dirty="0" err="1"/>
            <a:t>knn</a:t>
          </a:r>
          <a:r>
            <a:rPr lang="en-GB" sz="800" kern="1200" dirty="0"/>
            <a:t>)</a:t>
          </a:r>
        </a:p>
      </dsp:txBody>
      <dsp:txXfrm>
        <a:off x="4723193" y="1825164"/>
        <a:ext cx="802204" cy="515422"/>
      </dsp:txXfrm>
    </dsp:sp>
    <dsp:sp modelId="{68C7DA69-AF33-6249-823F-CA9A659D8369}">
      <dsp:nvSpPr>
        <dsp:cNvPr id="0" name=""/>
        <dsp:cNvSpPr/>
      </dsp:nvSpPr>
      <dsp:spPr>
        <a:xfrm rot="26617">
          <a:off x="5616053" y="1983846"/>
          <a:ext cx="158204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5616054" y="2025042"/>
        <a:ext cx="110743" cy="124140"/>
      </dsp:txXfrm>
    </dsp:sp>
    <dsp:sp modelId="{43A75840-5334-AC4D-B5BF-18ECB8F0B92E}">
      <dsp:nvSpPr>
        <dsp:cNvPr id="0" name=""/>
        <dsp:cNvSpPr/>
      </dsp:nvSpPr>
      <dsp:spPr>
        <a:xfrm>
          <a:off x="5839923" y="1817900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Peptide-based normalisation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 dirty="0"/>
            <a:t> log2 transform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600" kern="1200" dirty="0"/>
        </a:p>
      </dsp:txBody>
      <dsp:txXfrm>
        <a:off x="5855958" y="1833935"/>
        <a:ext cx="802204" cy="515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4812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Peptide quantification (from </a:t>
          </a:r>
          <a:r>
            <a:rPr lang="en-GB" sz="1400" kern="1200" dirty="0" err="1"/>
            <a:t>EncyclopeDIA</a:t>
          </a:r>
          <a:r>
            <a:rPr lang="en-GB" sz="1400" kern="1200" dirty="0"/>
            <a:t>)</a:t>
          </a:r>
        </a:p>
      </dsp:txBody>
      <dsp:txXfrm>
        <a:off x="37922" y="3734408"/>
        <a:ext cx="1249360" cy="1064228"/>
      </dsp:txXfrm>
    </dsp:sp>
    <dsp:sp modelId="{0DE1D830-4B07-E042-85F9-F993CEB8F6C8}">
      <dsp:nvSpPr>
        <dsp:cNvPr id="0" name=""/>
        <dsp:cNvSpPr/>
      </dsp:nvSpPr>
      <dsp:spPr>
        <a:xfrm>
          <a:off x="1451951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451951" y="4168643"/>
        <a:ext cx="195232" cy="195758"/>
      </dsp:txXfrm>
    </dsp:sp>
    <dsp:sp modelId="{6F77AF4D-3CD3-A54A-A1FF-07F72F39AC33}">
      <dsp:nvSpPr>
        <dsp:cNvPr id="0" name=""/>
        <dsp:cNvSpPr/>
      </dsp:nvSpPr>
      <dsp:spPr>
        <a:xfrm>
          <a:off x="1846625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9637"/>
            <a:satOff val="-10391"/>
            <a:lumOff val="13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QFeatures</a:t>
          </a:r>
          <a:r>
            <a:rPr lang="en-GB" sz="1400" kern="1200" dirty="0"/>
            <a:t> conversion </a:t>
          </a:r>
        </a:p>
      </dsp:txBody>
      <dsp:txXfrm>
        <a:off x="1879735" y="3734408"/>
        <a:ext cx="1249360" cy="1064228"/>
      </dsp:txXfrm>
    </dsp:sp>
    <dsp:sp modelId="{4C08E5E1-22F8-3D4A-BD47-CEEC4153B9B8}">
      <dsp:nvSpPr>
        <dsp:cNvPr id="0" name=""/>
        <dsp:cNvSpPr/>
      </dsp:nvSpPr>
      <dsp:spPr>
        <a:xfrm>
          <a:off x="3293764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71908"/>
            <a:satOff val="-11491"/>
            <a:lumOff val="13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293764" y="4168643"/>
        <a:ext cx="195232" cy="195758"/>
      </dsp:txXfrm>
    </dsp:sp>
    <dsp:sp modelId="{08D2ACC3-5DBC-244B-B280-4792D2961B48}">
      <dsp:nvSpPr>
        <dsp:cNvPr id="0" name=""/>
        <dsp:cNvSpPr/>
      </dsp:nvSpPr>
      <dsp:spPr>
        <a:xfrm>
          <a:off x="3688438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9274"/>
            <a:satOff val="-20781"/>
            <a:lumOff val="275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 </a:t>
          </a:r>
          <a:r>
            <a:rPr lang="en-GB" sz="1400" kern="1200" dirty="0">
              <a:sym typeface="Wingdings" pitchFamily="2" charset="2"/>
            </a:rPr>
            <a:t> NA</a:t>
          </a:r>
          <a:endParaRPr lang="en-GB" sz="1400" kern="1200" dirty="0"/>
        </a:p>
      </dsp:txBody>
      <dsp:txXfrm>
        <a:off x="3721548" y="3734408"/>
        <a:ext cx="1249360" cy="1064228"/>
      </dsp:txXfrm>
    </dsp:sp>
    <dsp:sp modelId="{98896C65-2511-A74D-AA9C-20CA8DDA94CF}">
      <dsp:nvSpPr>
        <dsp:cNvPr id="0" name=""/>
        <dsp:cNvSpPr/>
      </dsp:nvSpPr>
      <dsp:spPr>
        <a:xfrm>
          <a:off x="5135577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3816"/>
            <a:satOff val="-22981"/>
            <a:lumOff val="27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135577" y="4168643"/>
        <a:ext cx="195232" cy="195758"/>
      </dsp:txXfrm>
    </dsp:sp>
    <dsp:sp modelId="{19AA9626-1755-D34C-96FF-AF292AC73E9D}">
      <dsp:nvSpPr>
        <dsp:cNvPr id="0" name=""/>
        <dsp:cNvSpPr/>
      </dsp:nvSpPr>
      <dsp:spPr>
        <a:xfrm>
          <a:off x="5530251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78911"/>
            <a:satOff val="-31172"/>
            <a:lumOff val="41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Removed peptides with &gt; 20% missing data</a:t>
          </a:r>
        </a:p>
      </dsp:txBody>
      <dsp:txXfrm>
        <a:off x="5563361" y="3734408"/>
        <a:ext cx="1249360" cy="1064228"/>
      </dsp:txXfrm>
    </dsp:sp>
    <dsp:sp modelId="{1A6AC86E-B027-AE48-A86A-99A7D66FCFDD}">
      <dsp:nvSpPr>
        <dsp:cNvPr id="0" name=""/>
        <dsp:cNvSpPr/>
      </dsp:nvSpPr>
      <dsp:spPr>
        <a:xfrm rot="5431001">
          <a:off x="6046560" y="4929088"/>
          <a:ext cx="268071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15724"/>
            <a:satOff val="-34472"/>
            <a:lumOff val="413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6087133" y="4954132"/>
        <a:ext cx="187650" cy="195758"/>
      </dsp:txXfrm>
    </dsp:sp>
    <dsp:sp modelId="{33B37CD1-76A1-FC4D-8981-44C3171D7145}">
      <dsp:nvSpPr>
        <dsp:cNvPr id="0" name=""/>
        <dsp:cNvSpPr/>
      </dsp:nvSpPr>
      <dsp:spPr>
        <a:xfrm>
          <a:off x="5515495" y="5337521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78911"/>
            <a:satOff val="-31172"/>
            <a:lumOff val="41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Impute missing data 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Knn</a:t>
          </a:r>
          <a:endParaRPr lang="en-GB" sz="1100" kern="1200" dirty="0"/>
        </a:p>
      </dsp:txBody>
      <dsp:txXfrm>
        <a:off x="5548605" y="5370631"/>
        <a:ext cx="1249360" cy="1064228"/>
      </dsp:txXfrm>
    </dsp:sp>
    <dsp:sp modelId="{68C7DA69-AF33-6249-823F-CA9A659D8369}">
      <dsp:nvSpPr>
        <dsp:cNvPr id="0" name=""/>
        <dsp:cNvSpPr/>
      </dsp:nvSpPr>
      <dsp:spPr>
        <a:xfrm rot="10753448">
          <a:off x="5083578" y="5752383"/>
          <a:ext cx="293499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3816"/>
            <a:satOff val="-22981"/>
            <a:lumOff val="27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5171624" y="5817040"/>
        <a:ext cx="205449" cy="195758"/>
      </dsp:txXfrm>
    </dsp:sp>
    <dsp:sp modelId="{43A75840-5334-AC4D-B5BF-18ECB8F0B92E}">
      <dsp:nvSpPr>
        <dsp:cNvPr id="0" name=""/>
        <dsp:cNvSpPr/>
      </dsp:nvSpPr>
      <dsp:spPr>
        <a:xfrm>
          <a:off x="3222707" y="5365703"/>
          <a:ext cx="1739066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9274"/>
            <a:satOff val="-20781"/>
            <a:lumOff val="275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Peptide-based normalisation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 log2 transform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Median-centered normalization</a:t>
          </a:r>
        </a:p>
      </dsp:txBody>
      <dsp:txXfrm>
        <a:off x="3255817" y="5398813"/>
        <a:ext cx="1672846" cy="1064228"/>
      </dsp:txXfrm>
    </dsp:sp>
    <dsp:sp modelId="{6A732521-4F27-FB44-94E3-161256DAE6AC}">
      <dsp:nvSpPr>
        <dsp:cNvPr id="0" name=""/>
        <dsp:cNvSpPr/>
      </dsp:nvSpPr>
      <dsp:spPr>
        <a:xfrm rot="10771900">
          <a:off x="2821817" y="5777066"/>
          <a:ext cx="272405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71908"/>
            <a:satOff val="-11491"/>
            <a:lumOff val="13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903537" y="5841985"/>
        <a:ext cx="190684" cy="195758"/>
      </dsp:txXfrm>
    </dsp:sp>
    <dsp:sp modelId="{11CE72E8-4280-8E41-91E4-11D2B474D246}">
      <dsp:nvSpPr>
        <dsp:cNvPr id="0" name=""/>
        <dsp:cNvSpPr/>
      </dsp:nvSpPr>
      <dsp:spPr>
        <a:xfrm>
          <a:off x="1393171" y="538238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9637"/>
            <a:satOff val="-10391"/>
            <a:lumOff val="13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Protein aggregation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Robust summary</a:t>
          </a:r>
        </a:p>
      </dsp:txBody>
      <dsp:txXfrm>
        <a:off x="1426281" y="5415498"/>
        <a:ext cx="1249360" cy="1064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C7C81-7081-594C-B003-5868BCBBBD29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38FD-AE8D-6548-978D-0D8896D47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9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normalise a the peptide level because you take into account technical variation effects, which occur in the peptides because that’s what you are measuring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40D-3E8C-E3B0-AB0E-5945718D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EC42-6FE4-ADA1-726B-CE5731F0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7D64-8B03-3E5C-7E04-C4ABAB6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4987-2898-A2C3-DE55-BF070037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C10B-F2CC-B5A9-94CA-D773553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E35-9992-C38A-464D-61980B68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B995-63D0-DFB3-8BF1-A9DE4966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A55-D395-98E2-5651-CDF6E381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48C4-6BB4-DF16-7B8E-AA8017D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793A-10B2-5521-EFA1-C512A94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CBF5-DF52-8EB1-41F7-30511DD9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7F76-8DD4-0D32-AA6D-3125D5BC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D608-2DED-4DA4-2E39-D3B19FC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84A-AFBC-C578-E922-265F9477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1572-22C1-9319-E7FF-C62A0E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DD4-FF22-6FBC-0795-93FD8397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B116-4C2E-155E-850C-E277744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7961-B6F8-2318-58D0-A7D8876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02A7-F69D-5473-16C3-4C87D8ED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961F-4D78-7524-AE42-D18D27B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A81-E992-F629-5BBA-191B0A1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3566-0834-BDE3-6C3A-AFE5B1DF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8FBA-387F-3842-C448-B2AADA8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A04A-7619-B7F9-724A-405CD40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C5CB-1DD2-20B5-8D0A-34DBBEF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951-ED77-4346-1AC5-59B0EBA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432-BFF0-745E-9077-937479C2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F39C-BFFE-B47B-A8C0-D6874A95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BA93-E380-89F1-DC2A-6549B04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1EB-2FAF-489A-878D-8B7005E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90C-1D52-28C7-44A6-6010C88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6ED-F009-9470-1210-818CC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260-9AFC-D717-8AEF-55D62936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66F8-71A5-40A9-BF96-93F9A39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D441-BC2C-5FE8-7DA6-4C53F169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E116-6825-8518-5436-4A74694A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0B11D-11C7-8997-9CCE-2934F57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EFC-0C16-2BA1-DD76-2A28A2CD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E441-9243-0A9A-5533-6E18F4D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6FF-E91B-B98C-B164-E161C46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04DD6-5639-8C14-DB0C-8523D63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62ED-BAAD-7DC0-6715-D49A51D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5C977-2875-F268-2FAA-61B1D86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A55AB-68AC-50E8-F187-53520B2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9BF7-1409-6BE5-3085-AB590508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FEB-F1D6-7C50-7B5E-090756E1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C75-EECB-F8DC-8384-F4323FC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5864-C94E-1430-8DDA-84435568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FD33-30A1-304D-965E-67A5A9D6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806C-9AB2-B8C2-94A6-C0C1F5B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E170-373D-DC86-31AC-5D4E5C48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E5E1-3DB5-CDCD-0AC8-F68B52E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11F-099E-5E62-F850-EB164202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C59C-33B2-B253-222B-36D11F52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6853-D516-97BD-25A3-65C6D6B7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9C44-3657-E85C-000A-2A578AF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4ABD-6AA5-1A67-F974-9111018F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AF7B-4B30-9B8C-9AB6-4E67595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4263-929C-39AB-54A3-7D807555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B6BC-3150-12C9-66EC-4F0F0B60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C7FB-6F51-07E3-9040-E20C197D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688B-E256-DA0B-D5B9-FECE57574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7DFA-EA0A-A31C-EC5D-B848B780F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C05-AAA1-09FA-A575-1706B227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98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SOX9-dependent fibrosis drives renal function in nephronophthisis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dirty="0">
                <a:latin typeface="Avenir Book" panose="02000503020000020003" pitchFamily="2" charset="0"/>
              </a:rPr>
              <a:t> 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i="1" dirty="0">
                <a:latin typeface="Avenir Book" panose="02000503020000020003" pitchFamily="2" charset="0"/>
              </a:rPr>
              <a:t>A comparison of the proteomics analysis</a:t>
            </a:r>
            <a:r>
              <a:rPr lang="en-GB" sz="44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128B-BB47-91B3-98F0-A4B1B0B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25" y="5696652"/>
            <a:ext cx="9144000" cy="1655762"/>
          </a:xfrm>
        </p:spPr>
        <p:txBody>
          <a:bodyPr/>
          <a:lstStyle/>
          <a:p>
            <a:r>
              <a:rPr lang="en-GB" dirty="0">
                <a:latin typeface="Avenir Book" panose="02000503020000020003" pitchFamily="2" charset="0"/>
              </a:rPr>
              <a:t>Team 1: Leticia, Milda and Mai </a:t>
            </a:r>
          </a:p>
        </p:txBody>
      </p:sp>
    </p:spTree>
    <p:extLst>
      <p:ext uri="{BB962C8B-B14F-4D97-AF65-F5344CB8AC3E}">
        <p14:creationId xmlns:p14="http://schemas.microsoft.com/office/powerpoint/2010/main" val="57164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644B-AB47-8D2A-8808-4918B4AF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1385-7CCA-9BC9-DF93-DD1A8FF1905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16512F-D108-C6BA-5400-5C8B0995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9154C5-47B8-A86E-6BF7-CDAD7E544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08895"/>
              </p:ext>
            </p:extLst>
          </p:nvPr>
        </p:nvGraphicFramePr>
        <p:xfrm>
          <a:off x="1953491" y="-1280961"/>
          <a:ext cx="11252478" cy="750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25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DCB77-04B6-B884-758B-0EE803AE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35ED53B-45FE-091A-E9ED-D99B7C81E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4971B8-B86C-CEB1-D0E3-F845363F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07" y="2841702"/>
            <a:ext cx="7315200" cy="3657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D61E20-CDA8-FCF1-0619-D6E256C4E4AF}"/>
              </a:ext>
            </a:extLst>
          </p:cNvPr>
          <p:cNvSpPr txBox="1"/>
          <p:nvPr/>
        </p:nvSpPr>
        <p:spPr>
          <a:xfrm>
            <a:off x="2900855" y="2585036"/>
            <a:ext cx="3203028" cy="3473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Mean-centered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56586-0656-7E7B-EEF1-C085B58040B0}"/>
              </a:ext>
            </a:extLst>
          </p:cNvPr>
          <p:cNvSpPr txBox="1"/>
          <p:nvPr/>
        </p:nvSpPr>
        <p:spPr>
          <a:xfrm>
            <a:off x="6542689" y="2579782"/>
            <a:ext cx="318463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Median-centered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11BD96A-BC33-2657-6C71-938B414E2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09227"/>
              </p:ext>
            </p:extLst>
          </p:nvPr>
        </p:nvGraphicFramePr>
        <p:xfrm>
          <a:off x="2956268" y="-295272"/>
          <a:ext cx="6674198" cy="417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7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A9B7-EFFA-859A-BE6D-2C615D13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C342-3E7D-534E-DBDA-A7BA1E745EEC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4FEC83-5F58-B2AC-E03E-4952F496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F52270-E176-8F42-326F-4D8E598E2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3968"/>
              </p:ext>
            </p:extLst>
          </p:nvPr>
        </p:nvGraphicFramePr>
        <p:xfrm>
          <a:off x="2269066" y="-1675046"/>
          <a:ext cx="12799569" cy="8533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2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473EB-1494-C7FE-FDEF-B3DABD2C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B012-DA36-039B-4B36-AC7737884A62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5E93D-4D1C-9F4E-914E-003CBD50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042270-6D53-706D-8206-363F438C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8" y="1058333"/>
            <a:ext cx="5486400" cy="548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CA853-A03A-94AE-A892-14704F83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33" y="1089799"/>
            <a:ext cx="5486400" cy="5486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E47EA-FAD6-BA54-C1DE-662E36849BBF}"/>
              </a:ext>
            </a:extLst>
          </p:cNvPr>
          <p:cNvSpPr txBox="1"/>
          <p:nvPr/>
        </p:nvSpPr>
        <p:spPr>
          <a:xfrm>
            <a:off x="1275255" y="1382770"/>
            <a:ext cx="438047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Peptide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0C49E-5A76-C9E7-5C75-1E4055D59FB8}"/>
              </a:ext>
            </a:extLst>
          </p:cNvPr>
          <p:cNvSpPr txBox="1"/>
          <p:nvPr/>
        </p:nvSpPr>
        <p:spPr>
          <a:xfrm>
            <a:off x="6778588" y="1416637"/>
            <a:ext cx="438047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118646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43793-29B2-126C-2009-23D2EBE5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5E6BDD-29B6-3DBE-55C4-79BD2D70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72594-DE74-4548-91E8-E0847D2981B9}"/>
              </a:ext>
            </a:extLst>
          </p:cNvPr>
          <p:cNvSpPr txBox="1"/>
          <p:nvPr/>
        </p:nvSpPr>
        <p:spPr>
          <a:xfrm>
            <a:off x="583143" y="2186518"/>
            <a:ext cx="1106328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sz="2800" b="1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Msqrob2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, with default parameters: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</a:t>
            </a:r>
            <a:r>
              <a:rPr lang="en-GB" sz="2400" dirty="0">
                <a:latin typeface="Avenir Book" panose="02000503020000020003" pitchFamily="2" charset="0"/>
                <a:sym typeface="Wingdings" pitchFamily="2" charset="2"/>
              </a:rPr>
              <a:t>Fits a model using robust linear regression on the protein expression values that have been aggregated from the peptide intensities </a:t>
            </a:r>
          </a:p>
          <a:p>
            <a:pPr lvl="1"/>
            <a:endParaRPr lang="en-GB" sz="24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On 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protein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level</a:t>
            </a:r>
          </a:p>
          <a:p>
            <a:endParaRPr lang="en-GB" sz="28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Contrasts: 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KO vs WT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(pooled parental and EV cell lines): 5 / 5</a:t>
            </a:r>
          </a:p>
          <a:p>
            <a:endParaRPr lang="en-GB" dirty="0">
              <a:latin typeface="Avenir Book" panose="02000503020000020003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362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7AD54-E0E6-8A0C-4153-017F8049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8B68-71C8-23AE-21F7-E98AA6E9CAC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DC397-A745-D884-A3CA-6C0BABA7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97833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54853A-5A08-C5B9-B723-150E6179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574FC8-8CDB-C7B7-C5F5-0E8D2AEB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2" t="2990" b="1"/>
          <a:stretch>
            <a:fillRect/>
          </a:stretch>
        </p:blipFill>
        <p:spPr>
          <a:xfrm>
            <a:off x="6685613" y="1866700"/>
            <a:ext cx="3957404" cy="38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BFBAA-A0BE-5247-B575-C2FFC8101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AA6B-AE71-7F74-F8F6-52A2C57B217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50543-65B9-BA30-321E-C761B71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4" y="1483896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F495C6-4D47-1CED-0C76-AB9B30B7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88BAE-07D3-478E-4519-5FCD683D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4" y="1858780"/>
            <a:ext cx="6260265" cy="4173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16E9D-2E78-BCEC-B842-B95D8F78D119}"/>
              </a:ext>
            </a:extLst>
          </p:cNvPr>
          <p:cNvSpPr txBox="1"/>
          <p:nvPr/>
        </p:nvSpPr>
        <p:spPr>
          <a:xfrm>
            <a:off x="8315661" y="5506181"/>
            <a:ext cx="1379095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KO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DA378-EE71-5696-7790-D96469A0B895}"/>
              </a:ext>
            </a:extLst>
          </p:cNvPr>
          <p:cNvSpPr txBox="1"/>
          <p:nvPr/>
        </p:nvSpPr>
        <p:spPr>
          <a:xfrm>
            <a:off x="6907141" y="5508373"/>
            <a:ext cx="137909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32425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84E-133C-36B5-A95C-D5E637BA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957-08CD-88AA-4EEE-00A41DA0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pic>
        <p:nvPicPr>
          <p:cNvPr id="9" name="Picture 8" descr="A diagram of a cyst formation&#10;&#10;AI-generated content may be incorrect.">
            <a:extLst>
              <a:ext uri="{FF2B5EF4-FFF2-40B4-BE49-F238E27FC236}">
                <a16:creationId xmlns:a16="http://schemas.microsoft.com/office/drawing/2014/main" id="{B1D95D1A-1826-8630-BAC4-33E4ABFA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315213"/>
            <a:ext cx="3015499" cy="3916101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C0B3B55-2B11-DB19-C444-D244A3B0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374" y="0"/>
            <a:ext cx="914400" cy="914400"/>
          </a:xfrm>
          <a:prstGeom prst="rect">
            <a:avLst/>
          </a:prstGeom>
        </p:spPr>
      </p:pic>
      <p:pic>
        <p:nvPicPr>
          <p:cNvPr id="13" name="Picture 12" descr="A collage of images of a human body&#10;&#10;AI-generated content may be incorrect.">
            <a:extLst>
              <a:ext uri="{FF2B5EF4-FFF2-40B4-BE49-F238E27FC236}">
                <a16:creationId xmlns:a16="http://schemas.microsoft.com/office/drawing/2014/main" id="{5F2BD475-4B1A-196A-8A58-248F0869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43" y="4148641"/>
            <a:ext cx="5033066" cy="237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33624-C01A-5352-941E-4717864771B9}"/>
              </a:ext>
            </a:extLst>
          </p:cNvPr>
          <p:cNvSpPr txBox="1"/>
          <p:nvPr/>
        </p:nvSpPr>
        <p:spPr>
          <a:xfrm>
            <a:off x="437322" y="1192696"/>
            <a:ext cx="6771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What are the molecular mechanisms underlying renal fibrosis?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Fibrosis is an important pathological feature and outcome prediction marker for many renal diseases.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Deletion of Fbxw7 in the mouse renal epithelium recapitulates nephronophthisis (NPHP) pathology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Fbxw7 KO induces the Sox9-Wnt axis, which appears as an important driver of fibrosis. 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6425-E6E6-67C7-52FC-081ED318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01D-CFE8-AFAF-2792-126773E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8DE6C-8E2D-9963-ADBD-B2564E2F82F6}"/>
              </a:ext>
            </a:extLst>
          </p:cNvPr>
          <p:cNvSpPr txBox="1"/>
          <p:nvPr/>
        </p:nvSpPr>
        <p:spPr>
          <a:xfrm>
            <a:off x="437322" y="1192696"/>
            <a:ext cx="677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Proteomics analysis: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Cas9-mediated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deletion in mIMCD3 cells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2 clones: 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#2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#7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Controls: </a:t>
            </a:r>
          </a:p>
          <a:p>
            <a:r>
              <a:rPr lang="en-GB" dirty="0">
                <a:latin typeface="Avenir Book" panose="02000503020000020003" pitchFamily="2" charset="0"/>
              </a:rPr>
              <a:t>	Parental cell lines</a:t>
            </a:r>
          </a:p>
          <a:p>
            <a:r>
              <a:rPr lang="en-GB" dirty="0">
                <a:latin typeface="Avenir Book" panose="02000503020000020003" pitchFamily="2" charset="0"/>
              </a:rPr>
              <a:t>	EV controls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FCAD5-283E-018E-2961-3A1CA081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82" t="2990" b="1"/>
          <a:stretch>
            <a:fillRect/>
          </a:stretch>
        </p:blipFill>
        <p:spPr>
          <a:xfrm>
            <a:off x="6430780" y="1334123"/>
            <a:ext cx="4317642" cy="42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29DF-1477-C3A6-76B6-28C096C1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E21-CE4C-4A77-658F-152F30F0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2465" y="-1445478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F93-5425-4199-3E84-7ABC9988ED91}"/>
              </a:ext>
            </a:extLst>
          </p:cNvPr>
          <p:cNvSpPr txBox="1">
            <a:spLocks/>
          </p:cNvSpPr>
          <p:nvPr/>
        </p:nvSpPr>
        <p:spPr>
          <a:xfrm>
            <a:off x="245388" y="1484244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venir Book" panose="02000503020000020003" pitchFamily="2" charset="0"/>
              </a:rPr>
              <a:t>Dataset: </a:t>
            </a:r>
            <a:r>
              <a:rPr lang="en-GB" b="1" dirty="0">
                <a:latin typeface="Avenir Book" panose="02000503020000020003" pitchFamily="2" charset="0"/>
              </a:rPr>
              <a:t>PXD061542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Organism/Model: For the proteomics analysis,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KO IMCD-3 cell lines (mouse).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Technology: Orbitrap </a:t>
            </a:r>
            <a:r>
              <a:rPr lang="en-GB" dirty="0" err="1">
                <a:latin typeface="Avenir Book" panose="02000503020000020003" pitchFamily="2" charset="0"/>
              </a:rPr>
              <a:t>Exploris</a:t>
            </a:r>
            <a:r>
              <a:rPr lang="en-GB" dirty="0">
                <a:latin typeface="Avenir Book" panose="02000503020000020003" pitchFamily="2" charset="0"/>
              </a:rPr>
              <a:t> 480 mass spectrometry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Source: PRIDE repository (</a:t>
            </a:r>
            <a:r>
              <a:rPr lang="en-GB" dirty="0" err="1">
                <a:latin typeface="Avenir Book" panose="02000503020000020003" pitchFamily="2" charset="0"/>
              </a:rPr>
              <a:t>ProteomeXchange</a:t>
            </a:r>
            <a:r>
              <a:rPr lang="en-GB" dirty="0">
                <a:latin typeface="Avenir Book" panose="02000503020000020003" pitchFamily="2" charset="0"/>
              </a:rPr>
              <a:t> Consortium)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Experiment Type: Data-independent Acquisition (DIA) 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404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6E4A-DF18-19EB-BC76-21F1EAFD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C20-C422-EB68-11A9-C40C428B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043-7D1E-BB52-6D91-509D9FFC033F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DBFD6E7-0A98-4398-7750-B7C4B756F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9966"/>
              </p:ext>
            </p:extLst>
          </p:nvPr>
        </p:nvGraphicFramePr>
        <p:xfrm>
          <a:off x="1019092" y="1772888"/>
          <a:ext cx="10158032" cy="375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C97E6E-F48A-9BE6-1F9A-90E25854C43E}"/>
              </a:ext>
            </a:extLst>
          </p:cNvPr>
          <p:cNvSpPr txBox="1"/>
          <p:nvPr/>
        </p:nvSpPr>
        <p:spPr>
          <a:xfrm>
            <a:off x="5486399" y="5747658"/>
            <a:ext cx="4030825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Mus musculus reference FASTA file</a:t>
            </a:r>
          </a:p>
          <a:p>
            <a:pPr algn="ctr"/>
            <a:r>
              <a:rPr lang="en-GB" sz="1600" i="1" dirty="0" err="1">
                <a:solidFill>
                  <a:schemeClr val="bg1"/>
                </a:solidFill>
                <a:latin typeface="Avenir Book" panose="02000503020000020003" pitchFamily="2" charset="0"/>
              </a:rPr>
              <a:t>Prosit</a:t>
            </a:r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-generated library as scaffold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6AAE2-44F2-732B-D8FF-5CBF21CCD233}"/>
              </a:ext>
            </a:extLst>
          </p:cNvPr>
          <p:cNvCxnSpPr/>
          <p:nvPr/>
        </p:nvCxnSpPr>
        <p:spPr>
          <a:xfrm flipV="1">
            <a:off x="7520472" y="5393094"/>
            <a:ext cx="0" cy="22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426A-AB24-4136-6DB0-0D0D792C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F15-F072-52B9-7324-AE47A605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F1C-1F92-C04A-71C7-7074F822DCF8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BE49A-26CC-1ABF-6375-D9702CC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1" y="1892217"/>
            <a:ext cx="11128892" cy="1222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68AFC-2F7E-D346-10F1-79A992C94D97}"/>
              </a:ext>
            </a:extLst>
          </p:cNvPr>
          <p:cNvSpPr txBox="1"/>
          <p:nvPr/>
        </p:nvSpPr>
        <p:spPr>
          <a:xfrm>
            <a:off x="300038" y="150018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.</a:t>
            </a:r>
            <a:r>
              <a:rPr lang="en-GB" dirty="0" err="1">
                <a:highlight>
                  <a:srgbClr val="00FFFF"/>
                </a:highlight>
                <a:latin typeface="Avenir Book" panose="02000503020000020003" pitchFamily="2" charset="0"/>
              </a:rPr>
              <a:t>features.txt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 files column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83946-4016-F33A-F4CB-49ED23644BFF}"/>
              </a:ext>
            </a:extLst>
          </p:cNvPr>
          <p:cNvSpPr txBox="1"/>
          <p:nvPr/>
        </p:nvSpPr>
        <p:spPr>
          <a:xfrm>
            <a:off x="295275" y="3524251"/>
            <a:ext cx="1106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as Score to consider best fit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Manually adding rank by grouping per spectrum and based on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Filtered for rank == 1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multi-matching spectrum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FDR correction because the peptide / protein identification in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EncyclopeDIA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already FDR &lt; 0.01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D060-0909-A7F0-C816-2C7597AB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0F86-4C25-E166-03DA-D4B0AA9A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22518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Score distribution before and after rank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C2EC-C09C-50B1-72DF-34EBBC76291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0EAF-10E2-132A-261E-4D3856811F9B}"/>
              </a:ext>
            </a:extLst>
          </p:cNvPr>
          <p:cNvSpPr txBox="1"/>
          <p:nvPr/>
        </p:nvSpPr>
        <p:spPr>
          <a:xfrm>
            <a:off x="585788" y="155733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6E618-709F-1364-7D88-29E9CF390837}"/>
              </a:ext>
            </a:extLst>
          </p:cNvPr>
          <p:cNvSpPr txBox="1"/>
          <p:nvPr/>
        </p:nvSpPr>
        <p:spPr>
          <a:xfrm>
            <a:off x="6224588" y="1581150"/>
            <a:ext cx="9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After</a:t>
            </a:r>
          </a:p>
          <a:p>
            <a:endParaRPr lang="en-GB" dirty="0">
              <a:highlight>
                <a:srgbClr val="00FFFF"/>
              </a:highlight>
              <a:latin typeface="Avenir Book" panose="02000503020000020003" pitchFamily="2" charset="0"/>
            </a:endParaRPr>
          </a:p>
        </p:txBody>
      </p:sp>
      <p:pic>
        <p:nvPicPr>
          <p:cNvPr id="21" name="Picture 20" descr="A graph of a number of numbers and a number of red and gray bars&#10;&#10;AI-generated content may be incorrect.">
            <a:extLst>
              <a:ext uri="{FF2B5EF4-FFF2-40B4-BE49-F238E27FC236}">
                <a16:creationId xmlns:a16="http://schemas.microsoft.com/office/drawing/2014/main" id="{CE9A34F4-522D-787F-5AEA-07E1C88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2" r="24873"/>
          <a:stretch>
            <a:fillRect/>
          </a:stretch>
        </p:blipFill>
        <p:spPr>
          <a:xfrm>
            <a:off x="926088" y="2098623"/>
            <a:ext cx="4455381" cy="4318837"/>
          </a:xfrm>
          <a:prstGeom prst="rect">
            <a:avLst/>
          </a:prstGeom>
        </p:spPr>
      </p:pic>
      <p:pic>
        <p:nvPicPr>
          <p:cNvPr id="23" name="Picture 22" descr="A graph of a number of numbers and a graph&#10;&#10;AI-generated content may be incorrect.">
            <a:extLst>
              <a:ext uri="{FF2B5EF4-FFF2-40B4-BE49-F238E27FC236}">
                <a16:creationId xmlns:a16="http://schemas.microsoft.com/office/drawing/2014/main" id="{1212995A-8BCF-D91A-4E34-C0BBA5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65" r="11310"/>
          <a:stretch>
            <a:fillRect/>
          </a:stretch>
        </p:blipFill>
        <p:spPr>
          <a:xfrm>
            <a:off x="5786202" y="2056740"/>
            <a:ext cx="5516382" cy="43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734C-2207-53EA-4955-C872900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FB48-89D2-1DBB-F649-04A2BAD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object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C792-BA6D-3D3F-FD27-1585380E48B5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6ABC1E-1771-0CED-7BB7-14D61CC8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9" y="1723867"/>
            <a:ext cx="7280441" cy="4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E532-1FE6-643A-952A-26EA6D1E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9AA-AAEE-C942-6F12-4A760C45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Razor peptides and protein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B49-AF9E-C790-6D96-E692AA5AB589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11C1BA-8EF7-392A-EF0F-D29F034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1" y="1462166"/>
            <a:ext cx="7418662" cy="197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B9B4D-A187-3F5B-5477-85836A463071}"/>
              </a:ext>
            </a:extLst>
          </p:cNvPr>
          <p:cNvSpPr txBox="1"/>
          <p:nvPr/>
        </p:nvSpPr>
        <p:spPr>
          <a:xfrm>
            <a:off x="565098" y="3988946"/>
            <a:ext cx="110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8464 proteins identified by multiple peptides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single peptide shared by multiple proteins  no “razor” peptides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508</Words>
  <Application>Microsoft Macintosh PowerPoint</Application>
  <PresentationFormat>Widescreen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Avenir Book</vt:lpstr>
      <vt:lpstr>Wingdings</vt:lpstr>
      <vt:lpstr>Office Theme</vt:lpstr>
      <vt:lpstr>SOX9-dependent fibrosis drives renal function in nephronophthisis   A comparison of the proteomics analysis </vt:lpstr>
      <vt:lpstr>Background</vt:lpstr>
      <vt:lpstr>Background</vt:lpstr>
      <vt:lpstr>Technical details</vt:lpstr>
      <vt:lpstr>Data acquisition and  PSM creation and pre-processing </vt:lpstr>
      <vt:lpstr>Data acquisition and  PSM creation and pre-processing </vt:lpstr>
      <vt:lpstr>Score distribution before and after rank filtering</vt:lpstr>
      <vt:lpstr>PSM object summary </vt:lpstr>
      <vt:lpstr>Razor peptides and protein groups </vt:lpstr>
      <vt:lpstr>Protein aggregation </vt:lpstr>
      <vt:lpstr>Protein aggregation </vt:lpstr>
      <vt:lpstr>Protein aggregation </vt:lpstr>
      <vt:lpstr>Differential expression analysis</vt:lpstr>
      <vt:lpstr>Differential expression analysis</vt:lpstr>
      <vt:lpstr>Differential expression analysis</vt:lpstr>
      <vt:lpstr>Differential expression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Castillon, Leticia</dc:creator>
  <cp:lastModifiedBy>Castillon, Leticia</cp:lastModifiedBy>
  <cp:revision>10</cp:revision>
  <dcterms:created xsi:type="dcterms:W3CDTF">2025-05-27T10:56:28Z</dcterms:created>
  <dcterms:modified xsi:type="dcterms:W3CDTF">2025-05-27T19:18:12Z</dcterms:modified>
</cp:coreProperties>
</file>