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8" r:id="rId13"/>
    <p:sldId id="266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chicago.edu/~may/VIGRE/VIGRE2007/REUPapers/FINALAPP/Calderbank.pdf" TargetMode="External"/><Relationship Id="rId2" Type="http://schemas.openxmlformats.org/officeDocument/2006/relationships/hyperlink" Target="http://people.csail.mit.edu/rivest/Rsa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ri.edu/cryptography/publickeykidkrypto.htm" TargetMode="External"/><Relationship Id="rId5" Type="http://schemas.openxmlformats.org/officeDocument/2006/relationships/hyperlink" Target="http://www.mathaware.org/mam/06/Sauerberg_PKC-essay.html" TargetMode="External"/><Relationship Id="rId4" Type="http://schemas.openxmlformats.org/officeDocument/2006/relationships/hyperlink" Target="http://ieeexplore.ieee.org/lpdocs/epic03/wrapper.htm?arnumber=105563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ANSI_X9.31&amp;action=edit&amp;redlink=1" TargetMode="External"/><Relationship Id="rId2" Type="http://schemas.openxmlformats.org/officeDocument/2006/relationships/hyperlink" Target="https://en.wikipedia.org/wiki/PKC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136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RSA  Encryption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229600" cy="1981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Student: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Bujor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Tiberiu-Cosmin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Assistant professor: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Dijana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Capeska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Bogatinoska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Ph.D.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Teaching assistant: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Aleksandar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Karadimce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MSc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101" name="Picture 5" descr="Imagini pentru r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3200400" cy="1628815"/>
          </a:xfrm>
          <a:prstGeom prst="rect">
            <a:avLst/>
          </a:prstGeom>
          <a:noFill/>
        </p:spPr>
      </p:pic>
      <p:pic>
        <p:nvPicPr>
          <p:cNvPr id="4103" name="Picture 7" descr="Imagini pentru rsa confer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24000"/>
            <a:ext cx="3733800" cy="2057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90600" y="3200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Company ( beg.1982)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3657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Conference (yearly)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05" name="AutoShape 9" descr="Imagini pentru rsa encryp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7" name="AutoShape 11" descr="Imagini pentru rsa encryp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AutoShape 13" descr="Imagini pentru rsa encryp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action="ppaction://hlinksldjump"/>
              </a:rPr>
              <a:t>Key generation </a:t>
            </a:r>
            <a:r>
              <a:rPr lang="en-US" dirty="0" smtClean="0"/>
              <a:t>using the </a:t>
            </a:r>
            <a:r>
              <a:rPr lang="en-US" dirty="0" err="1" smtClean="0"/>
              <a:t>BigInteger</a:t>
            </a:r>
            <a:r>
              <a:rPr lang="en-US" dirty="0" smtClean="0"/>
              <a:t> type.</a:t>
            </a:r>
          </a:p>
          <a:p>
            <a:r>
              <a:rPr lang="en-US" dirty="0" err="1" smtClean="0"/>
              <a:t>BigInteger</a:t>
            </a:r>
            <a:r>
              <a:rPr lang="en-US" dirty="0" smtClean="0"/>
              <a:t> is a special type that can hold numbers to simulate infinity.</a:t>
            </a:r>
            <a:endParaRPr lang="en-US" dirty="0"/>
          </a:p>
        </p:txBody>
      </p:sp>
      <p:pic>
        <p:nvPicPr>
          <p:cNvPr id="3074" name="Picture 2" descr="C:\Users\Bujor\Desktop\Macedonia\Proiecte\Advanced Algorithms\pic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871112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Implementation</a:t>
            </a:r>
            <a:endParaRPr lang="en-US" dirty="0"/>
          </a:p>
        </p:txBody>
      </p:sp>
      <p:pic>
        <p:nvPicPr>
          <p:cNvPr id="4098" name="Picture 2" descr="C:\Users\Bujor\Desktop\Macedonia\Proiecte\Advanced Algorithms\pic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1676400"/>
          </a:xfrm>
          <a:prstGeom prst="rect">
            <a:avLst/>
          </a:prstGeom>
          <a:noFill/>
        </p:spPr>
      </p:pic>
      <p:pic>
        <p:nvPicPr>
          <p:cNvPr id="4099" name="Picture 3" descr="C:\Users\Bujor\Desktop\Macedonia\Proiecte\Advanced Algorithms\pic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14800"/>
            <a:ext cx="7954963" cy="1752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46500" y="2967335"/>
            <a:ext cx="45829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Encryption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5867400"/>
            <a:ext cx="45829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DEcryption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7848600" cy="792162"/>
          </a:xfrm>
        </p:spPr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Implementation</a:t>
            </a:r>
            <a:endParaRPr lang="en-US" dirty="0"/>
          </a:p>
        </p:txBody>
      </p:sp>
      <p:pic>
        <p:nvPicPr>
          <p:cNvPr id="2051" name="Picture 3" descr="C:\Users\Bujor\Desktop\Macedonia\Proiecte\Advanced Algorithms\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3962400" cy="3179989"/>
          </a:xfrm>
          <a:prstGeom prst="rect">
            <a:avLst/>
          </a:prstGeom>
          <a:noFill/>
        </p:spPr>
      </p:pic>
      <p:pic>
        <p:nvPicPr>
          <p:cNvPr id="2052" name="Picture 4" descr="C:\Users\Bujor\Desktop\Macedonia\Proiecte\Advanced Algorithms\pi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572000"/>
            <a:ext cx="2514600" cy="1885950"/>
          </a:xfrm>
          <a:prstGeom prst="rect">
            <a:avLst/>
          </a:prstGeom>
          <a:noFill/>
        </p:spPr>
      </p:pic>
      <p:pic>
        <p:nvPicPr>
          <p:cNvPr id="7" name="Picture 3" descr="C:\Users\Bujor\Desktop\Macedonia\Proiecte\Advanced Algorithms\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143000"/>
            <a:ext cx="3962400" cy="317998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943600" y="1154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600200" y="3048000"/>
            <a:ext cx="2895600" cy="1676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733800" y="3276600"/>
            <a:ext cx="2667000" cy="1447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When to use RSA?</a:t>
            </a:r>
            <a:b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4864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RSA is used mostly in hybrid encryption schemes and digital signatures because encryption/decryption process is slow and more secure. </a:t>
            </a:r>
          </a:p>
          <a:p>
            <a:pPr>
              <a:spcAft>
                <a:spcPts val="600"/>
              </a:spcAft>
            </a:pPr>
            <a:r>
              <a:rPr lang="en-US" sz="3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It’s easier to encrypt a symmetric key and send it to a second party who the connection must be made with and then use the symmetric encryption algorithm to communicate.</a:t>
            </a:r>
          </a:p>
          <a:p>
            <a:pPr>
              <a:spcAft>
                <a:spcPts val="600"/>
              </a:spcAft>
            </a:pPr>
            <a:r>
              <a:rPr lang="en-US" sz="3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Digital signatures one can use the private key to sign a message or file (or better: sign the cryptographic hash of the message/file, much faster). If a second party has the corresponding public key he can verify that the file is authentic and has not been altered or damaged.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fontAlgn="t"/>
            <a:r>
              <a:rPr lang="en-US" sz="3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Public/Private key crypto is used in a wide variety of protocols and data formats, which are implemented by a huge range of application and system software:</a:t>
            </a:r>
          </a:p>
          <a:p>
            <a:pPr lvl="1" fontAlgn="t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SSL (https) protocol</a:t>
            </a:r>
          </a:p>
          <a:p>
            <a:pPr lvl="1" fontAlgn="t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SSH (secure remote login, tunneling, etc) </a:t>
            </a:r>
          </a:p>
          <a:p>
            <a:pPr lvl="1" fontAlgn="t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Digitally signed PDF files (including attachments within the PDF)</a:t>
            </a:r>
          </a:p>
          <a:p>
            <a:pPr lvl="1" fontAlgn="t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Signed Applets and jar archive files for Java</a:t>
            </a:r>
          </a:p>
          <a:p>
            <a:pPr lvl="1" fontAlgn="t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Digital signatures in the packaging infrastructure for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Debian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Ubuntu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Red Hat Linux distributions,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Conclusions</a:t>
            </a:r>
            <a:b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RSA is the most secure public-key cryptosystem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It’s a bad practice to rely only on RSA as a way of encryption because the messages need to be small and the processing power required is bigger than the average computer can handle.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RSA falls in a different category of encryption algorithms (asymmetrical) and should not be used to replace AES(symmetrical), SHA(hash based), etc. Use them together or don’t use RSA at all.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As of 2010, the largest factored </a:t>
            </a:r>
            <a:r>
              <a:rPr lang="en-US" sz="2800" i="1" dirty="0" smtClean="0"/>
              <a:t>RSA number</a:t>
            </a:r>
            <a:r>
              <a:rPr lang="en-US" sz="2800" dirty="0" smtClean="0"/>
              <a:t> was 768 bits long and was done in two years of real time, on many hundreds of computers. Because of this it is </a:t>
            </a:r>
            <a:r>
              <a:rPr lang="en-US" sz="2800" i="1" dirty="0" smtClean="0"/>
              <a:t>preferred to use </a:t>
            </a:r>
            <a:r>
              <a:rPr lang="en-US" sz="2800" b="1" dirty="0" smtClean="0"/>
              <a:t>2048 bits</a:t>
            </a:r>
            <a:r>
              <a:rPr lang="en-US" sz="2800" dirty="0" smtClean="0"/>
              <a:t>.</a:t>
            </a:r>
          </a:p>
          <a:p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References: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Rivest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R.; Shamir, A.;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Adleman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L. (February 1978). 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"A Method for Obtaining Digital Signatures and Public-Key Cryptosystems“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Calderbank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Michael (2007-08-20). 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3"/>
              </a:rPr>
              <a:t>"The RSA Cryptosystem: History, Algorithm, Primes“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Cryptanalytic Attacks on RSA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Song Y. Yan University of Bedfordshire, UK And Massachusetts Institute of Technology, USA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Diffie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W.; Hellman, M.E. (November 1976). 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4"/>
              </a:rPr>
              <a:t>"New directions in cryptography“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Jim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Sauerberg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5"/>
              </a:rPr>
              <a:t>"From Private to Public Key Ciphers in Three Easy Steps“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Surender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Chiluka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 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6"/>
              </a:rPr>
              <a:t>"Public key Cryptography"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None/>
            </a:pP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371600"/>
            <a:ext cx="5791200" cy="4740721"/>
          </a:xfrm>
          <a:prstGeom prst="rect">
            <a:avLst/>
          </a:prstGeom>
        </p:spPr>
        <p:txBody>
          <a:bodyPr wrap="square" bIns="64008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What is RSA?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How does it work?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Implementation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When to use RSA?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Conclusions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What is RSA?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/>
            </a:r>
            <a:b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dirty="0"/>
          </a:p>
        </p:txBody>
      </p:sp>
      <p:pic>
        <p:nvPicPr>
          <p:cNvPr id="4" name="Picture 3" descr="C:\Users\Bujor\Desktop\Macedonia\Proiecte\Advanced Algorithms\rsa invent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58871"/>
            <a:ext cx="4267200" cy="2399129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199"/>
          </a:xfrm>
        </p:spPr>
        <p:txBody>
          <a:bodyPr>
            <a:normAutofit/>
          </a:bodyPr>
          <a:lstStyle/>
          <a:p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RSA is the first work-able and practical public-key cryptographic system, invented in 1977 and published in 1978, by </a:t>
            </a:r>
            <a:r>
              <a:rPr lang="en-US" sz="235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Rivest</a:t>
            </a:r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35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Shamir</a:t>
            </a:r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235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Adleman</a:t>
            </a:r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(professors at MIT)</a:t>
            </a:r>
            <a:endParaRPr lang="en-US" sz="23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 best public cryptanalysis system, yet.</a:t>
            </a:r>
          </a:p>
          <a:p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1982 </a:t>
            </a:r>
            <a:r>
              <a:rPr lang="en-US" sz="235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Rivest</a:t>
            </a:r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35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Shamir</a:t>
            </a:r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235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Adleman</a:t>
            </a:r>
            <a:r>
              <a:rPr lang="en-US" sz="235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begun the company that maintains the RSA BSAFE cryptography libraries and the </a:t>
            </a:r>
            <a:r>
              <a:rPr lang="en-US" sz="235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SecurID</a:t>
            </a:r>
            <a:r>
              <a:rPr lang="en-US" sz="23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authentication token. The company organizes the annual conference.</a:t>
            </a:r>
          </a:p>
        </p:txBody>
      </p:sp>
      <p:sp>
        <p:nvSpPr>
          <p:cNvPr id="3074" name="AutoShape 2" descr="Imagini pentru rsatok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ini pentru rsatok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105400"/>
            <a:ext cx="2622826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What is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Certifications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 tooltip="PKCS1"/>
              </a:rPr>
              <a:t>PKCS#1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 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3" tooltip="ANSI X9.31 (page does not exist)"/>
              </a:rPr>
              <a:t>ANSI X9.31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 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4" tooltip="P1363"/>
              </a:rPr>
              <a:t>IEEE 1363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algorithm was released to the public domain by RSA Security on September 6, 2000 after the </a:t>
            </a: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 of patent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(17 years at the time) expired.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creators of the RSA cryptographic system received the 2002 Turing Award, a prize considered to be the equivalent Nobel Prize for Computer Science.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RSA is a relatively slow algorithm, and because of this it is less commonly used to directly encrypt user data.</a:t>
            </a:r>
          </a:p>
          <a:p>
            <a:pPr>
              <a:spcAft>
                <a:spcPts val="600"/>
              </a:spcAft>
            </a:pPr>
            <a:r>
              <a:rPr lang="en-US" sz="2400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 sizes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1,024 to 4,096 bit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 768-bit key has been broken using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Shor's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algorithm for quantum computers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How does it work?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/>
            </a:r>
            <a:b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25146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user of RSA creates and then publishes a public key based on two large prime numbers, along with an auxiliary value. 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prime numbers must be kept secret. Anyone can use the public key to encrypt a message, but with currently published methods, if the public key is large enough, only someone with knowledge of the prime numbers can feasibly decode the message.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12" name="Picture 4" descr="Imagini pentru r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0"/>
            <a:ext cx="64008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RSA algorithm involves four steps: key generation, key distribution, encryption and decryption.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security of any public-key cryptosystems relies, in one way or another, on the intractability of some sort of number-theoretic problems, or more generally mathematical problems such as problems in arithmetic algebraic geometry.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RSA involves a public key and a private key. </a:t>
            </a:r>
          </a:p>
          <a:p>
            <a:pPr lvl="1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public key can be known by everyone and is used for encrypting messages. </a:t>
            </a:r>
          </a:p>
          <a:p>
            <a:pPr lvl="1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private key is known just by the person who wants to receive messages using the public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None/>
            </a:pPr>
            <a:r>
              <a:rPr lang="en-US" sz="4100" b="1" dirty="0" smtClean="0"/>
              <a:t>Key generation:</a:t>
            </a:r>
            <a:endParaRPr lang="en-US" sz="3400" dirty="0" smtClean="0"/>
          </a:p>
          <a:p>
            <a:pPr>
              <a:spcAft>
                <a:spcPts val="200"/>
              </a:spcAft>
            </a:pPr>
            <a:r>
              <a:rPr lang="en-US" sz="3400" dirty="0" smtClean="0"/>
              <a:t>Choose two distinct prime numbers p and q. (&gt;155 digits and chosen at Random</a:t>
            </a:r>
            <a:r>
              <a:rPr lang="en-US" sz="3400" dirty="0" smtClean="0"/>
              <a:t>)</a:t>
            </a:r>
          </a:p>
          <a:p>
            <a:pPr lvl="1">
              <a:spcAft>
                <a:spcPts val="200"/>
              </a:spcAft>
            </a:pPr>
            <a:r>
              <a:rPr lang="en-US" sz="3000" dirty="0" smtClean="0"/>
              <a:t> </a:t>
            </a:r>
            <a:r>
              <a:rPr lang="en-US" sz="3000" dirty="0" smtClean="0"/>
              <a:t>floor(log_10(2^1024)) + 1 = 309 (digits in 1024 bits)</a:t>
            </a:r>
            <a:endParaRPr lang="en-US" sz="3000" dirty="0" smtClean="0"/>
          </a:p>
          <a:p>
            <a:pPr>
              <a:spcAft>
                <a:spcPts val="200"/>
              </a:spcAft>
            </a:pPr>
            <a:r>
              <a:rPr lang="en-US" sz="3400" dirty="0" smtClean="0"/>
              <a:t>Compute n = p*q. (key length)</a:t>
            </a:r>
          </a:p>
          <a:p>
            <a:pPr>
              <a:spcAft>
                <a:spcPts val="200"/>
              </a:spcAft>
            </a:pPr>
            <a:r>
              <a:rPr lang="en-US" sz="3400" dirty="0" smtClean="0"/>
              <a:t>Compute </a:t>
            </a:r>
            <a:r>
              <a:rPr lang="en-US" sz="3400" dirty="0" smtClean="0"/>
              <a:t>λ </a:t>
            </a:r>
            <a:r>
              <a:rPr lang="en-US" sz="3400" dirty="0" smtClean="0"/>
              <a:t>= </a:t>
            </a:r>
            <a:r>
              <a:rPr lang="en-US" sz="3400" dirty="0" smtClean="0"/>
              <a:t>(p</a:t>
            </a:r>
            <a:r>
              <a:rPr lang="en-US" sz="3400" dirty="0" smtClean="0"/>
              <a:t> − </a:t>
            </a:r>
            <a:r>
              <a:rPr lang="en-US" sz="3400" dirty="0" smtClean="0"/>
              <a:t>1)*(q</a:t>
            </a:r>
            <a:r>
              <a:rPr lang="en-US" sz="3400" dirty="0" smtClean="0"/>
              <a:t> − 1), where λ is Carmichael's </a:t>
            </a:r>
            <a:r>
              <a:rPr lang="en-US" sz="3400" dirty="0" err="1" smtClean="0"/>
              <a:t>totient</a:t>
            </a:r>
            <a:r>
              <a:rPr lang="en-US" sz="3400" dirty="0" smtClean="0"/>
              <a:t> function. This value is kept private</a:t>
            </a:r>
            <a:r>
              <a:rPr lang="en-US" sz="3400" dirty="0" smtClean="0"/>
              <a:t>.</a:t>
            </a:r>
            <a:endParaRPr lang="en-US" sz="3400" dirty="0" smtClean="0"/>
          </a:p>
          <a:p>
            <a:pPr>
              <a:spcAft>
                <a:spcPts val="200"/>
              </a:spcAft>
            </a:pPr>
            <a:r>
              <a:rPr lang="en-US" sz="3400" dirty="0" smtClean="0"/>
              <a:t>Choose an integer </a:t>
            </a:r>
            <a:r>
              <a:rPr lang="en-US" sz="3400" i="1" dirty="0" smtClean="0"/>
              <a:t>e</a:t>
            </a:r>
            <a:r>
              <a:rPr lang="en-US" sz="3400" dirty="0" smtClean="0"/>
              <a:t> such that 1 &lt; </a:t>
            </a:r>
            <a:r>
              <a:rPr lang="en-US" sz="3400" i="1" dirty="0" smtClean="0"/>
              <a:t>e</a:t>
            </a:r>
            <a:r>
              <a:rPr lang="en-US" sz="3400" dirty="0" smtClean="0"/>
              <a:t> &lt; λ(n) and</a:t>
            </a:r>
          </a:p>
          <a:p>
            <a:pPr>
              <a:spcAft>
                <a:spcPts val="200"/>
              </a:spcAft>
              <a:buNone/>
            </a:pPr>
            <a:r>
              <a:rPr lang="en-US" sz="3400" dirty="0" smtClean="0"/>
              <a:t> 	</a:t>
            </a:r>
            <a:r>
              <a:rPr lang="en-US" sz="3400" dirty="0" err="1" smtClean="0"/>
              <a:t>gcd</a:t>
            </a:r>
            <a:r>
              <a:rPr lang="en-US" sz="3400" dirty="0" smtClean="0"/>
              <a:t>(</a:t>
            </a:r>
            <a:r>
              <a:rPr lang="en-US" sz="3400" i="1" dirty="0" smtClean="0"/>
              <a:t>e</a:t>
            </a:r>
            <a:r>
              <a:rPr lang="en-US" sz="3400" dirty="0" smtClean="0"/>
              <a:t>, λ(n)) = 1, </a:t>
            </a:r>
            <a:r>
              <a:rPr lang="en-US" sz="3400" i="1" dirty="0" smtClean="0"/>
              <a:t>e</a:t>
            </a:r>
            <a:r>
              <a:rPr lang="en-US" sz="3400" dirty="0" smtClean="0"/>
              <a:t> and λ(n) are co-prime.</a:t>
            </a:r>
          </a:p>
          <a:p>
            <a:pPr>
              <a:spcAft>
                <a:spcPts val="200"/>
              </a:spcAft>
            </a:pPr>
            <a:r>
              <a:rPr lang="en-US" sz="3400" dirty="0" smtClean="0"/>
              <a:t>Determine d as d ≡ </a:t>
            </a:r>
            <a:r>
              <a:rPr lang="en-US" sz="3400" i="1" dirty="0" smtClean="0"/>
              <a:t>e</a:t>
            </a:r>
            <a:r>
              <a:rPr lang="en-US" sz="3400" dirty="0" smtClean="0"/>
              <a:t>^(-1) (mod λ(n))</a:t>
            </a:r>
          </a:p>
          <a:p>
            <a:pPr lvl="1">
              <a:spcAft>
                <a:spcPts val="200"/>
              </a:spcAft>
            </a:pPr>
            <a:r>
              <a:rPr lang="en-US" sz="3000" dirty="0" smtClean="0"/>
              <a:t>d is kept as the private key exponent.</a:t>
            </a:r>
          </a:p>
          <a:p>
            <a:pPr>
              <a:spcAft>
                <a:spcPts val="2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4864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 </a:t>
            </a:r>
            <a:r>
              <a:rPr lang="en-US" i="1" dirty="0" smtClean="0"/>
              <a:t>public key</a:t>
            </a:r>
            <a:r>
              <a:rPr lang="en-US" dirty="0" smtClean="0"/>
              <a:t> consists of the modulus </a:t>
            </a:r>
            <a:r>
              <a:rPr lang="en-US" i="1" dirty="0" smtClean="0"/>
              <a:t>n</a:t>
            </a:r>
            <a:r>
              <a:rPr lang="en-US" dirty="0" smtClean="0"/>
              <a:t> and the public (or encryption) exponent </a:t>
            </a:r>
            <a:r>
              <a:rPr lang="en-US" i="1" dirty="0" smtClean="0"/>
              <a:t>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 </a:t>
            </a:r>
            <a:r>
              <a:rPr lang="en-US" i="1" dirty="0" smtClean="0"/>
              <a:t>private key</a:t>
            </a:r>
            <a:r>
              <a:rPr lang="en-US" dirty="0" smtClean="0"/>
              <a:t> consists of the modulus </a:t>
            </a:r>
            <a:r>
              <a:rPr lang="en-US" i="1" dirty="0" smtClean="0"/>
              <a:t>n</a:t>
            </a:r>
            <a:r>
              <a:rPr lang="en-US" dirty="0" smtClean="0"/>
              <a:t> and the private (or decryption) exponent </a:t>
            </a:r>
            <a:r>
              <a:rPr lang="en-US" i="1" dirty="0" smtClean="0"/>
              <a:t>d</a:t>
            </a:r>
            <a:r>
              <a:rPr lang="en-US" dirty="0" smtClean="0"/>
              <a:t>, which must be kept secret.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 </a:t>
            </a:r>
            <a:r>
              <a:rPr lang="en-US" i="1" dirty="0" smtClean="0"/>
              <a:t>p</a:t>
            </a:r>
            <a:r>
              <a:rPr lang="en-US" dirty="0" smtClean="0"/>
              <a:t>, </a:t>
            </a:r>
            <a:r>
              <a:rPr lang="en-US" i="1" dirty="0" smtClean="0"/>
              <a:t>q</a:t>
            </a:r>
            <a:r>
              <a:rPr lang="en-US" dirty="0" smtClean="0"/>
              <a:t>, and </a:t>
            </a:r>
            <a:r>
              <a:rPr lang="en-US" i="1" dirty="0" smtClean="0"/>
              <a:t>λ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must also be kept secret because they can be used to calculate 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 distribution</a:t>
            </a:r>
          </a:p>
          <a:p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Suppose that 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Bob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wants to send a secret message to 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Alice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If they decide to use RSA, 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Bob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must know 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Alice's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key to encrypt the message and, 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Alice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must use her private key to decrypt the message. To enable 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Bob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send his encrypted messages, 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Alice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transmits her public key (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 to 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Bob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via a reliable, but not necessarily secret route. </a:t>
            </a: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Alice's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private key (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is never distributed.</a:t>
            </a:r>
          </a:p>
          <a:p>
            <a:pPr>
              <a:buNone/>
            </a:pPr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Encryption</a:t>
            </a:r>
          </a:p>
          <a:p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After Bob obtains Alice's public key, he can send a message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to Alice.</a:t>
            </a:r>
          </a:p>
          <a:p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do it, he first turns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(strictly speaking, the un-padded plaintext) into an integer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(strictly speaking, the padded plaintext), such that 0 ≤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&lt;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by using an agreed-upon reversible protocol known as a padding scheme. He then computes the </a:t>
            </a:r>
            <a:r>
              <a:rPr lang="en-US" sz="2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ciphertext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using Alice's public key </a:t>
            </a:r>
            <a:r>
              <a:rPr lang="en-US" sz="22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corresponding to </a:t>
            </a:r>
            <a:r>
              <a:rPr lang="en-US" sz="2400" i="1" dirty="0" smtClean="0"/>
              <a:t>c = </a:t>
            </a:r>
            <a:r>
              <a:rPr lang="en-US" sz="2400" i="1" dirty="0" err="1" smtClean="0"/>
              <a:t>m^e</a:t>
            </a:r>
            <a:r>
              <a:rPr lang="en-US" sz="2400" i="1" dirty="0" smtClean="0"/>
              <a:t> (mod n).</a:t>
            </a:r>
          </a:p>
          <a:p>
            <a:pPr>
              <a:buNone/>
            </a:pPr>
            <a:r>
              <a:rPr lang="en-US" sz="2800" b="1" dirty="0" smtClean="0"/>
              <a:t>Decryption</a:t>
            </a:r>
          </a:p>
          <a:p>
            <a:r>
              <a:rPr lang="en-US" sz="2400" dirty="0" smtClean="0"/>
              <a:t>Alice can recover </a:t>
            </a:r>
            <a:r>
              <a:rPr lang="en-US" sz="2400" i="1" dirty="0" smtClean="0"/>
              <a:t>m</a:t>
            </a:r>
            <a:r>
              <a:rPr lang="en-US" sz="2400" dirty="0" smtClean="0"/>
              <a:t> from </a:t>
            </a:r>
            <a:r>
              <a:rPr lang="en-US" sz="2400" i="1" dirty="0" smtClean="0"/>
              <a:t>c</a:t>
            </a:r>
            <a:r>
              <a:rPr lang="en-US" sz="2400" dirty="0" smtClean="0"/>
              <a:t> by using her private key exponent </a:t>
            </a:r>
            <a:r>
              <a:rPr lang="en-US" sz="2400" i="1" dirty="0" smtClean="0"/>
              <a:t>d</a:t>
            </a:r>
            <a:r>
              <a:rPr lang="en-US" sz="2400" dirty="0" smtClean="0"/>
              <a:t> by computing </a:t>
            </a:r>
            <a:r>
              <a:rPr lang="en-US" dirty="0" err="1" smtClean="0"/>
              <a:t>c</a:t>
            </a:r>
            <a:r>
              <a:rPr lang="en-US" baseline="30000" dirty="0" err="1" smtClean="0"/>
              <a:t>d</a:t>
            </a:r>
            <a:r>
              <a:rPr lang="en-US" dirty="0" smtClean="0"/>
              <a:t> ≡ m</a:t>
            </a:r>
            <a:r>
              <a:rPr lang="en-US" baseline="30000" dirty="0" smtClean="0"/>
              <a:t>ed</a:t>
            </a:r>
            <a:r>
              <a:rPr lang="en-US" dirty="0" smtClean="0"/>
              <a:t>  ≡ m (mod n).</a:t>
            </a:r>
          </a:p>
          <a:p>
            <a:r>
              <a:rPr lang="en-US" sz="2400" dirty="0" smtClean="0"/>
              <a:t>Given </a:t>
            </a:r>
            <a:r>
              <a:rPr lang="en-US" sz="2400" i="1" dirty="0" smtClean="0"/>
              <a:t>m</a:t>
            </a:r>
            <a:r>
              <a:rPr lang="en-US" sz="2400" dirty="0" smtClean="0"/>
              <a:t>, she can recover the original message </a:t>
            </a:r>
            <a:r>
              <a:rPr lang="en-US" sz="2400" i="1" dirty="0" smtClean="0"/>
              <a:t>M</a:t>
            </a:r>
            <a:r>
              <a:rPr lang="en-US" sz="2400" dirty="0" smtClean="0"/>
              <a:t> by reversing the padding scheme.</a:t>
            </a:r>
          </a:p>
          <a:p>
            <a:endParaRPr lang="en-US" sz="2200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434" name="AutoShape 2" descr=" c \equiv m^e \pmod{n}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Implementation</a:t>
            </a:r>
            <a:b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Bujor\Desktop\Macedonia\Proiecte\Advanced Algorithms\pi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43897"/>
            <a:ext cx="8001000" cy="554908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52600" y="2057400"/>
            <a:ext cx="51756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 procedures in a picture </a:t>
            </a:r>
            <a:r>
              <a:rPr lang="en-US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477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RSA  Encryption</vt:lpstr>
      <vt:lpstr>Table of Contents</vt:lpstr>
      <vt:lpstr>What is RSA? </vt:lpstr>
      <vt:lpstr>What is RSA?</vt:lpstr>
      <vt:lpstr>How does it work? </vt:lpstr>
      <vt:lpstr>How does it work?</vt:lpstr>
      <vt:lpstr>How does it work?</vt:lpstr>
      <vt:lpstr>How does it work?</vt:lpstr>
      <vt:lpstr>Implementation </vt:lpstr>
      <vt:lpstr>Implementation</vt:lpstr>
      <vt:lpstr>Implementation</vt:lpstr>
      <vt:lpstr>Implementation</vt:lpstr>
      <vt:lpstr>When to use RSA? </vt:lpstr>
      <vt:lpstr>Conclusions </vt:lpstr>
      <vt:lpstr>References: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 Encryption</dc:title>
  <dc:creator>Bujor Tiberiu</dc:creator>
  <cp:lastModifiedBy>Bujor Tiberiu</cp:lastModifiedBy>
  <cp:revision>51</cp:revision>
  <dcterms:created xsi:type="dcterms:W3CDTF">2006-08-16T00:00:00Z</dcterms:created>
  <dcterms:modified xsi:type="dcterms:W3CDTF">2017-05-10T14:09:53Z</dcterms:modified>
</cp:coreProperties>
</file>