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1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1" autoAdjust="0"/>
    <p:restoredTop sz="94660"/>
  </p:normalViewPr>
  <p:slideViewPr>
    <p:cSldViewPr>
      <p:cViewPr varScale="1">
        <p:scale>
          <a:sx n="74" d="100"/>
          <a:sy n="74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3E99-22DF-43A5-9239-EB4B1458E472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6EE9-A538-4905-8D9A-9B2FD4D4D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6EE9-A538-4905-8D9A-9B2FD4D4D10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</a:blip>
          <a:srcRect/>
          <a:stretch>
            <a:fillRect l="-12000" t="-7000" r="-14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C7CF-E074-4DFE-B180-69F70E6F7B0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3B20-5426-42CE-BB20-10AC5CA74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g_QwBgAAQBAJ&amp;pg=PA298" TargetMode="External"/><Relationship Id="rId2" Type="http://schemas.openxmlformats.org/officeDocument/2006/relationships/hyperlink" Target="http://codex.cs.yale.edu/avi/db-book/db6/appendices-dir/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graphacademy/" TargetMode="External"/><Relationship Id="rId5" Type="http://schemas.openxmlformats.org/officeDocument/2006/relationships/hyperlink" Target="http://sdtimes.com/guest-view-relational-vs-graph-databases-use/" TargetMode="External"/><Relationship Id="rId4" Type="http://schemas.openxmlformats.org/officeDocument/2006/relationships/hyperlink" Target="https://zeroturnaround.com/rebellabs/examples-where-graph-databases-shine-neo4j-edition/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wnload/community-edi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533400"/>
            <a:ext cx="57912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Neo4J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15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urier New" pitchFamily="49" charset="0"/>
                <a:cs typeface="Courier New" pitchFamily="49" charset="0"/>
              </a:rPr>
              <a:t>The graph database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85800" y="5410200"/>
            <a:ext cx="74676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Student: </a:t>
            </a:r>
            <a:r>
              <a:rPr lang="en-US" dirty="0" err="1" smtClean="0">
                <a:solidFill>
                  <a:schemeClr val="tx1"/>
                </a:solidFill>
              </a:rPr>
              <a:t>Bujor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Tiberiu-Cosmn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Prof: </a:t>
            </a:r>
            <a:r>
              <a:rPr lang="en-US" dirty="0" err="1" smtClean="0">
                <a:solidFill>
                  <a:schemeClr val="tx1"/>
                </a:solidFill>
              </a:rPr>
              <a:t>Dijana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Capeska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Bogatinoska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290" name="Picture 2" descr="Neo4j-2015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0"/>
            <a:ext cx="44958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Compared with relational databases, graph databases are faster for associative data sets and map more directly to the structure of object-oriented applications.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They can scale more naturally to large data sets as they do not typically need costly join operations.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They depend less on a rigid schema and are more suitable to manage ad hoc and changing data with evolving schemas. 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databases are a powerful tool for graph-like queries.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>
            <a:norm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The hidden 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Graph Search makes interaction with a machine possible without having to go in-depth with advanced knowledge.</a:t>
            </a:r>
          </a:p>
          <a:p>
            <a:r>
              <a:rPr lang="en-US" dirty="0" smtClean="0"/>
              <a:t> A user types what they are looking for in their own words. Their words are parsed in context and compared against a grammar of relationships the system understands.</a:t>
            </a:r>
          </a:p>
          <a:p>
            <a:r>
              <a:rPr lang="en-US" dirty="0" smtClean="0"/>
              <a:t>Once the system understands the question, it finds the answers by combining relationships to find paths from the user to the subject in question. </a:t>
            </a:r>
          </a:p>
          <a:p>
            <a:r>
              <a:rPr lang="en-US" dirty="0" smtClean="0"/>
              <a:t>Finally the answers are displayed with some hint of how the system connected the paths.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The hidden 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Deep Learning Sentiment Analysis is often implemented with a Neo4J database.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databases enable efficient storage and traversal of information between relationships.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Graph data can either be the input or the output of machine learning processing.</a:t>
            </a:r>
          </a:p>
          <a:p>
            <a:endParaRPr lang="en-US" dirty="0"/>
          </a:p>
        </p:txBody>
      </p:sp>
      <p:pic>
        <p:nvPicPr>
          <p:cNvPr id="2050" name="Picture 2" descr="Imagini pentru neo4j deep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00600"/>
            <a:ext cx="6781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World’s Best and First Graph Database.</a:t>
            </a:r>
          </a:p>
          <a:p>
            <a:r>
              <a:rPr lang="en-US" dirty="0" smtClean="0"/>
              <a:t>Easy to </a:t>
            </a:r>
            <a:r>
              <a:rPr lang="en-US" i="1" dirty="0" smtClean="0"/>
              <a:t>setup</a:t>
            </a:r>
            <a:r>
              <a:rPr lang="en-US" dirty="0" smtClean="0"/>
              <a:t> and </a:t>
            </a:r>
            <a:r>
              <a:rPr lang="en-US" i="1" dirty="0" smtClean="0"/>
              <a:t>use.</a:t>
            </a:r>
          </a:p>
          <a:p>
            <a:r>
              <a:rPr lang="en-US" dirty="0" smtClean="0"/>
              <a:t>Easy to </a:t>
            </a:r>
            <a:r>
              <a:rPr lang="en-US" i="1" dirty="0" smtClean="0"/>
              <a:t>learn</a:t>
            </a:r>
            <a:r>
              <a:rPr lang="en-US" dirty="0" smtClean="0"/>
              <a:t> (</a:t>
            </a:r>
            <a:r>
              <a:rPr lang="en-US" dirty="0" err="1" smtClean="0"/>
              <a:t>Cypher</a:t>
            </a:r>
            <a:r>
              <a:rPr lang="en-US" dirty="0" smtClean="0"/>
              <a:t> is the most intuitive graph query language).</a:t>
            </a:r>
          </a:p>
          <a:p>
            <a:r>
              <a:rPr lang="en-US" dirty="0" smtClean="0"/>
              <a:t>It’s good for Start-ups where data input can be handled with a few nodes.</a:t>
            </a:r>
          </a:p>
          <a:p>
            <a:r>
              <a:rPr lang="en-US" dirty="0" smtClean="0"/>
              <a:t>The Graph community revolves around Neo4j.</a:t>
            </a:r>
          </a:p>
          <a:p>
            <a:r>
              <a:rPr lang="en-US" dirty="0" smtClean="0"/>
              <a:t>Neo4j is highly maintained and new versions appear every 6 months.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Silberschatz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Avi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(28 January 2010). </a:t>
            </a: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Database System Concepts, Sixth Edition</a:t>
            </a:r>
            <a:endParaRPr lang="en-US" sz="2400" i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Fowler, Adam (February 24, 2015). </a:t>
            </a:r>
            <a:r>
              <a:rPr lang="en-US" sz="2400" i="1" u="sng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/>
              </a:rPr>
              <a:t>NoSQL</a:t>
            </a:r>
            <a:r>
              <a:rPr lang="en-US" sz="2400" i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/>
              </a:rPr>
              <a:t> for Dummies</a:t>
            </a:r>
            <a:endParaRPr lang="en-US" sz="2400" i="1" u="sng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4"/>
              </a:rPr>
              <a:t>"Examples where Graph databases shine: Neo4j edition"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Svensson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Johan (5 July 2016). 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5"/>
              </a:rPr>
              <a:t>"Guest View: Relational vs. graph databases: Which to use and when?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6"/>
              </a:rPr>
              <a:t>https://neo4j.com/graphacademy/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Table of contents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is Neo4j?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does it work?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Install and setup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Introduction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hidden powers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Conclusions</a:t>
            </a:r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9067800" cy="5715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Neo4j</a:t>
            </a:r>
            <a:r>
              <a:rPr lang="en-US" dirty="0" smtClean="0"/>
              <a:t> </a:t>
            </a:r>
            <a:r>
              <a:rPr lang="en-US" sz="3000" dirty="0" smtClean="0"/>
              <a:t>is the most popular graph database management system. (others –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ArangoDB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Ontotext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OrientDB</a:t>
            </a:r>
            <a:r>
              <a:rPr lang="en-US" sz="3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Developed by </a:t>
            </a:r>
            <a:r>
              <a:rPr lang="en-US" i="1" dirty="0" smtClean="0"/>
              <a:t>Neo Technology, Inc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Initial Release - </a:t>
            </a:r>
            <a:r>
              <a:rPr lang="en-US" i="1" dirty="0" smtClean="0"/>
              <a:t>2007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Last Stable Release - </a:t>
            </a:r>
            <a:r>
              <a:rPr lang="en-US" i="1" dirty="0" smtClean="0"/>
              <a:t>December 9, 2016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It is </a:t>
            </a:r>
            <a:r>
              <a:rPr lang="en-US" b="1" dirty="0" smtClean="0"/>
              <a:t>ACID  </a:t>
            </a:r>
            <a:r>
              <a:rPr lang="en-US" sz="2400" dirty="0" smtClean="0"/>
              <a:t>(Atomicity, Consistency, Isolation, Durability) </a:t>
            </a:r>
            <a:r>
              <a:rPr lang="en-US" dirty="0" smtClean="0"/>
              <a:t>compliant transactional database with native graph storage and processing. 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Has </a:t>
            </a:r>
            <a:r>
              <a:rPr lang="en-US" b="1" dirty="0" smtClean="0"/>
              <a:t>CRUD </a:t>
            </a:r>
            <a:r>
              <a:rPr lang="en-US" sz="2400" dirty="0" smtClean="0"/>
              <a:t>(create, read, update and delete) </a:t>
            </a:r>
            <a:r>
              <a:rPr lang="en-US" dirty="0" smtClean="0"/>
              <a:t>operation support.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44269"/>
            <a:ext cx="7315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What is </a:t>
            </a:r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Neo4j</a:t>
            </a:r>
            <a:r>
              <a:rPr lang="en-US" sz="3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?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Written in </a:t>
            </a:r>
            <a:r>
              <a:rPr lang="en-US" b="1" dirty="0" smtClean="0"/>
              <a:t>Java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Can be used on any platform</a:t>
            </a:r>
            <a:r>
              <a:rPr lang="en-US" sz="2400" dirty="0" smtClean="0"/>
              <a:t> (Windows or Unix based)</a:t>
            </a:r>
          </a:p>
          <a:p>
            <a:endParaRPr lang="en-US" sz="2400" dirty="0" smtClean="0"/>
          </a:p>
          <a:p>
            <a:r>
              <a:rPr lang="en-US" dirty="0" smtClean="0"/>
              <a:t>Comes in two versions: </a:t>
            </a:r>
          </a:p>
          <a:p>
            <a:pPr lvl="1"/>
            <a:r>
              <a:rPr lang="en-US" sz="2600" b="1" dirty="0" smtClean="0"/>
              <a:t>Community </a:t>
            </a:r>
            <a:r>
              <a:rPr lang="en-US" sz="2600" dirty="0" smtClean="0"/>
              <a:t>(open source) </a:t>
            </a:r>
          </a:p>
          <a:p>
            <a:pPr lvl="1"/>
            <a:r>
              <a:rPr lang="en-US" sz="2600" b="1" dirty="0" smtClean="0"/>
              <a:t>Enterprise and Government</a:t>
            </a:r>
            <a:r>
              <a:rPr lang="en-US" sz="2600" dirty="0" smtClean="0"/>
              <a:t> (paid)</a:t>
            </a:r>
          </a:p>
          <a:p>
            <a:pPr lvl="1">
              <a:buNone/>
            </a:pPr>
            <a:r>
              <a:rPr lang="en-US" sz="2400" dirty="0" smtClean="0"/>
              <a:t>The  main difference is that </a:t>
            </a:r>
            <a:r>
              <a:rPr lang="en-US" sz="2400" b="1" dirty="0" smtClean="0"/>
              <a:t>Community</a:t>
            </a:r>
            <a:r>
              <a:rPr lang="en-US" sz="2400" dirty="0" smtClean="0"/>
              <a:t> can only use one node at  a  time (lack of clustering )</a:t>
            </a:r>
          </a:p>
          <a:p>
            <a:endParaRPr lang="en-US" sz="2400" dirty="0"/>
          </a:p>
        </p:txBody>
      </p:sp>
      <p:sp>
        <p:nvSpPr>
          <p:cNvPr id="1026" name="AutoShape 2" descr="Imagini pentru java programm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ini pentru java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28600"/>
            <a:ext cx="911224" cy="1699624"/>
          </a:xfrm>
          <a:prstGeom prst="rect">
            <a:avLst/>
          </a:prstGeom>
          <a:noFill/>
        </p:spPr>
      </p:pic>
      <p:sp>
        <p:nvSpPr>
          <p:cNvPr id="1034" name="AutoShape 10" descr="Imagini pentru 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ini pentru elasticsear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81600"/>
            <a:ext cx="2895600" cy="1507033"/>
          </a:xfrm>
          <a:prstGeom prst="rect">
            <a:avLst/>
          </a:prstGeom>
          <a:noFill/>
        </p:spPr>
      </p:pic>
      <p:pic>
        <p:nvPicPr>
          <p:cNvPr id="1038" name="Picture 14" descr="Imagini pentru pl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3048000" y="53340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04800"/>
            <a:ext cx="6447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How does it Work?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first steps friends net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524000"/>
            <a:ext cx="3578225" cy="39624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572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cs typeface="Arial" pitchFamily="34" charset="0"/>
              </a:rPr>
              <a:t>Neo4j works like any graph database, data being stored as nodes and edges (relationships).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There are several query languages that interoperate with Neo4j: Java code, REST, Gremlin, </a:t>
            </a:r>
            <a:r>
              <a:rPr lang="en-US" sz="2800" dirty="0" err="1" smtClean="0"/>
              <a:t>Cypher</a:t>
            </a:r>
            <a:r>
              <a:rPr lang="en-US" sz="2800" dirty="0" smtClean="0"/>
              <a:t>, Ruby console, and others. (I am using </a:t>
            </a:r>
            <a:r>
              <a:rPr lang="en-US" sz="2800" dirty="0" err="1" smtClean="0"/>
              <a:t>Cypher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Cypher</a:t>
            </a:r>
            <a:r>
              <a:rPr lang="en-US" sz="2800" dirty="0" smtClean="0"/>
              <a:t> is based on pattern matching and a SQL-like syntax. The clauses feel familiar, making it easy to understand what’s going on.</a:t>
            </a:r>
            <a:endParaRPr lang="en-US" sz="2800" dirty="0" smtClean="0">
              <a:cs typeface="Arial" pitchFamily="34" charset="0"/>
            </a:endParaRPr>
          </a:p>
          <a:p>
            <a:endParaRPr lang="en-US" sz="2000" dirty="0" smtClean="0">
              <a:cs typeface="Arial" pitchFamily="34" charset="0"/>
            </a:endParaRPr>
          </a:p>
        </p:txBody>
      </p:sp>
      <p:pic>
        <p:nvPicPr>
          <p:cNvPr id="1027" name="Picture 3" descr="C:\Users\Bujor\Desktop\Macedonia\Proiecte\Database systems\graph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524000"/>
            <a:ext cx="3600450" cy="3981450"/>
          </a:xfrm>
          <a:prstGeom prst="rect">
            <a:avLst/>
          </a:prstGeom>
          <a:noFill/>
        </p:spPr>
      </p:pic>
      <p:pic>
        <p:nvPicPr>
          <p:cNvPr id="1028" name="Picture 4" descr="C:\Users\Bujor\Desktop\Macedonia\Proiecte\Database systems\graph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1524000"/>
            <a:ext cx="3600450" cy="3981450"/>
          </a:xfrm>
          <a:prstGeom prst="rect">
            <a:avLst/>
          </a:prstGeom>
          <a:noFill/>
        </p:spPr>
      </p:pic>
      <p:pic>
        <p:nvPicPr>
          <p:cNvPr id="2" name="Picture 2" descr="C:\Users\Bujor\Desktop\Macedonia\Proiecte\Database systems\graph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1524000"/>
            <a:ext cx="3590925" cy="39814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667000" y="57150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START </a:t>
            </a:r>
            <a:r>
              <a:rPr lang="en-US" b="1" dirty="0" err="1" smtClean="0">
                <a:solidFill>
                  <a:srgbClr val="FFC000"/>
                </a:solidFill>
              </a:rPr>
              <a:t>ice_wine</a:t>
            </a:r>
            <a:r>
              <a:rPr lang="en-US" b="1" dirty="0" smtClean="0">
                <a:solidFill>
                  <a:srgbClr val="FFC000"/>
                </a:solidFill>
              </a:rPr>
              <a:t>=node(0)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MATCH (</a:t>
            </a:r>
            <a:r>
              <a:rPr lang="en-US" b="1" dirty="0" err="1" smtClean="0">
                <a:solidFill>
                  <a:srgbClr val="FFC000"/>
                </a:solidFill>
              </a:rPr>
              <a:t>ice_wine</a:t>
            </a:r>
            <a:r>
              <a:rPr lang="en-US" b="1" dirty="0" smtClean="0">
                <a:solidFill>
                  <a:srgbClr val="FFC000"/>
                </a:solidFill>
              </a:rPr>
              <a:t>) -[:</a:t>
            </a:r>
            <a:r>
              <a:rPr lang="en-US" b="1" dirty="0" err="1" smtClean="0">
                <a:solidFill>
                  <a:srgbClr val="FFC000"/>
                </a:solidFill>
              </a:rPr>
              <a:t>grape_type</a:t>
            </a:r>
            <a:r>
              <a:rPr lang="en-US" b="1" dirty="0" smtClean="0">
                <a:solidFill>
                  <a:srgbClr val="FFC000"/>
                </a:solidFill>
              </a:rPr>
              <a:t>]-&gt; () &lt;-[:</a:t>
            </a:r>
            <a:r>
              <a:rPr lang="en-US" b="1" dirty="0" err="1" smtClean="0">
                <a:solidFill>
                  <a:srgbClr val="FFC000"/>
                </a:solidFill>
              </a:rPr>
              <a:t>grape_type</a:t>
            </a:r>
            <a:r>
              <a:rPr lang="en-US" b="1" dirty="0" smtClean="0">
                <a:solidFill>
                  <a:srgbClr val="FFC000"/>
                </a:solidFill>
              </a:rPr>
              <a:t>]- (similar)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RETURN similar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 smtClean="0"/>
              <a:t>Other components of Neo4j: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Cache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Node/Relationship Object cache (use in Traversal)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FS cache (fast navigation of record files)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Traversals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Transactions (Shared)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Availability (based on Transactions)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Core API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download Neo4j, open a web browser and access this address: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Neo4j community edition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You can chose to download the executable or the zip file.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After you’ve downloaded and unzipped the Neo4j package, open command prompt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cmd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and navigate to the install directory and start up the server with this: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$ bin/neo4j start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To make sure you’re up and running, try curling this URL: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3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$ curl http://localhost:7474/browse/</a:t>
            </a:r>
            <a:endParaRPr lang="en-US" spc="1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pc="10" dirty="0" smtClean="0">
                <a:latin typeface="Arial" pitchFamily="34" charset="0"/>
                <a:cs typeface="Arial" pitchFamily="34" charset="0"/>
              </a:rPr>
              <a:t>The default Neo4j package comes equipped with a substantial web administration tool and data browser.</a:t>
            </a:r>
          </a:p>
          <a:p>
            <a:pPr>
              <a:lnSpc>
                <a:spcPct val="120000"/>
              </a:lnSpc>
            </a:pPr>
            <a:r>
              <a:rPr lang="en-US" spc="10" dirty="0" smtClean="0">
                <a:latin typeface="Arial" pitchFamily="34" charset="0"/>
                <a:cs typeface="Arial" pitchFamily="34" charset="0"/>
              </a:rPr>
              <a:t>If you installed the executable, open with 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neo4j-ce.exe</a:t>
            </a:r>
            <a:r>
              <a:rPr lang="en-US" spc="10" dirty="0" smtClean="0">
                <a:latin typeface="Arial" pitchFamily="34" charset="0"/>
                <a:cs typeface="Arial" pitchFamily="34" charset="0"/>
              </a:rPr>
              <a:t> in                   </a:t>
            </a:r>
            <a:r>
              <a:rPr lang="fr-FR" spc="10" dirty="0" smtClean="0">
                <a:latin typeface="Arial" pitchFamily="34" charset="0"/>
                <a:cs typeface="Arial" pitchFamily="34" charset="0"/>
              </a:rPr>
              <a:t>"C:\Program Files\Neo4j CE 3.1.3\</a:t>
            </a:r>
            <a:r>
              <a:rPr lang="fr-FR" spc="10" dirty="0" err="1" smtClean="0">
                <a:latin typeface="Arial" pitchFamily="34" charset="0"/>
                <a:cs typeface="Arial" pitchFamily="34" charset="0"/>
              </a:rPr>
              <a:t>bin</a:t>
            </a:r>
            <a:r>
              <a:rPr lang="fr-FR" spc="10" dirty="0" smtClean="0">
                <a:latin typeface="Arial" pitchFamily="34" charset="0"/>
                <a:cs typeface="Arial" pitchFamily="34" charset="0"/>
              </a:rPr>
              <a:t>"</a:t>
            </a:r>
            <a:endParaRPr lang="en-US" spc="1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04800"/>
            <a:ext cx="5897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 and setup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839200" cy="4038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interface is user-friendly and can be used for learning, creating and monitoring graph databases.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create a new graph database, change the directory of “Database Location” and press start.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delete a graph database: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Console: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data/*</a:t>
            </a:r>
          </a:p>
          <a:p>
            <a:pPr lvl="2"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File: remove the directory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keyword “create” is used to make new nodes and relationships.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keyword “match” is used for searching.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Bujor\Desktop\Macedonia\Proiecte\Database systems\server star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3781425" cy="2476500"/>
          </a:xfrm>
          <a:prstGeom prst="rect">
            <a:avLst/>
          </a:prstGeom>
          <a:noFill/>
        </p:spPr>
      </p:pic>
      <p:pic>
        <p:nvPicPr>
          <p:cNvPr id="1027" name="Picture 3" descr="C:\Users\Bujor\Desktop\Macedonia\Proiecte\Database systems\neo4j brow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533400"/>
            <a:ext cx="4458024" cy="211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2743200"/>
            <a:ext cx="20954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2590800"/>
            <a:ext cx="23248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Browser Console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databases are based on graph theory, and employ nodes, edges, and properties.</a:t>
            </a:r>
          </a:p>
          <a:p>
            <a:pPr lvl="1"/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Nodes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represent entities such as people, businesses, accounts, or any other item to be tracked. They are roughly the equivalent of the </a:t>
            </a:r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record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a relational database, or the </a:t>
            </a:r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document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in a document database.</a:t>
            </a:r>
          </a:p>
          <a:p>
            <a:pPr lvl="1"/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also termed </a:t>
            </a:r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or </a:t>
            </a:r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relationships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are the lines that connect nodes to other nodes; they represent the relationship between.</a:t>
            </a:r>
          </a:p>
          <a:p>
            <a:pPr lvl="1"/>
            <a:r>
              <a:rPr lang="en-US" sz="2600" i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Properties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are germane information that relate to nodes.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95870"/>
            <a:ext cx="4730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580</Words>
  <Application>Microsoft Office PowerPoint</Application>
  <PresentationFormat>On-screen Show (4:3)</PresentationFormat>
  <Paragraphs>101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The hidden Powers</vt:lpstr>
      <vt:lpstr>The hidden Powers</vt:lpstr>
      <vt:lpstr>CONCLUSIONS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Bujor Tiberiu</dc:creator>
  <cp:lastModifiedBy>Tiberiu</cp:lastModifiedBy>
  <cp:revision>67</cp:revision>
  <dcterms:created xsi:type="dcterms:W3CDTF">2017-04-06T23:15:31Z</dcterms:created>
  <dcterms:modified xsi:type="dcterms:W3CDTF">2019-12-11T20:34:44Z</dcterms:modified>
</cp:coreProperties>
</file>