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84" r:id="rId6"/>
    <p:sldId id="285" r:id="rId7"/>
    <p:sldId id="288" r:id="rId8"/>
    <p:sldId id="286" r:id="rId9"/>
    <p:sldId id="287" r:id="rId10"/>
    <p:sldId id="289" r:id="rId11"/>
    <p:sldId id="291" r:id="rId12"/>
    <p:sldId id="292" r:id="rId13"/>
    <p:sldId id="293" r:id="rId14"/>
  </p:sldIdLst>
  <p:sldSz cx="9144000" cy="6858000" type="screen4x3"/>
  <p:notesSz cx="6858000" cy="9144000"/>
  <p:embeddedFontLst>
    <p:embeddedFont>
      <p:font typeface="Cousine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48CBFFA-A1EC-493A-9EE2-7595AF8FE391}">
  <a:tblStyle styleId="{548CBFFA-A1EC-493A-9EE2-7595AF8FE3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6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raytel/ae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696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dirty="0" smtClean="0"/>
              <a:t>Aerial </a:t>
            </a:r>
            <a:r>
              <a:rPr lang="en-US" sz="2800" dirty="0" smtClean="0"/>
              <a:t>–</a:t>
            </a:r>
            <a:r>
              <a:rPr lang="en-US" sz="2800" b="0" dirty="0" smtClean="0"/>
              <a:t> </a:t>
            </a:r>
            <a:r>
              <a:rPr lang="en-US" sz="2800" b="0" dirty="0" smtClean="0">
                <a:solidFill>
                  <a:srgbClr val="C00000"/>
                </a:solidFill>
              </a:rPr>
              <a:t>A</a:t>
            </a:r>
            <a:r>
              <a:rPr lang="en-US" sz="2800" b="0" dirty="0" smtClean="0"/>
              <a:t>lmost </a:t>
            </a:r>
            <a:r>
              <a:rPr lang="en-US" sz="2800" b="0" dirty="0" smtClean="0">
                <a:solidFill>
                  <a:srgbClr val="C00000"/>
                </a:solidFill>
              </a:rPr>
              <a:t>E</a:t>
            </a:r>
            <a:r>
              <a:rPr lang="en-US" sz="2800" b="0" dirty="0" smtClean="0"/>
              <a:t>vent-</a:t>
            </a:r>
            <a:r>
              <a:rPr lang="en-US" sz="2800" b="0" dirty="0" smtClean="0">
                <a:solidFill>
                  <a:srgbClr val="C00000"/>
                </a:solidFill>
              </a:rPr>
              <a:t>R</a:t>
            </a:r>
            <a:r>
              <a:rPr lang="en-US" sz="2800" b="0" dirty="0" smtClean="0"/>
              <a:t>ate </a:t>
            </a:r>
            <a:r>
              <a:rPr lang="en-US" sz="2800" b="0" dirty="0" smtClean="0">
                <a:solidFill>
                  <a:srgbClr val="C00000"/>
                </a:solidFill>
              </a:rPr>
              <a:t>I</a:t>
            </a:r>
            <a:r>
              <a:rPr lang="en-US" sz="2800" b="0" dirty="0" smtClean="0"/>
              <a:t>ndependent monitoring </a:t>
            </a:r>
            <a:r>
              <a:rPr lang="en-US" sz="2800" b="0" dirty="0" smtClean="0">
                <a:solidFill>
                  <a:srgbClr val="C00000"/>
                </a:solidFill>
              </a:rPr>
              <a:t>AL</a:t>
            </a:r>
            <a:r>
              <a:rPr lang="en-US" sz="2800" b="0" dirty="0" smtClean="0"/>
              <a:t>gorithm</a:t>
            </a:r>
            <a:endParaRPr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176300" y="2339700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6000" dirty="0" smtClean="0">
                <a:solidFill>
                  <a:srgbClr val="9FC5E8"/>
                </a:solidFill>
              </a:rPr>
              <a:t>4</a:t>
            </a:r>
            <a:r>
              <a:rPr lang="en" sz="6000" dirty="0" smtClean="0">
                <a:solidFill>
                  <a:srgbClr val="9FC5E8"/>
                </a:solidFill>
              </a:rPr>
              <a:t> </a:t>
            </a:r>
            <a:r>
              <a:rPr lang="en" sz="5400" dirty="0" smtClean="0">
                <a:solidFill>
                  <a:schemeClr val="bg1"/>
                </a:solidFill>
              </a:rPr>
              <a:t>Results</a:t>
            </a:r>
            <a:endParaRPr sz="540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6"/>
            <a:ext cx="8305800" cy="508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Performantele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Aerial au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fost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comparate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uneltele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similare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Montre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MONPOLY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Monitorizand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formula p U[0,5] (q U[2,6] r)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-un flux de date cu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viteza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&gt; 100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ambele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tehnici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MDL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MTL au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avut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nevoie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~40 sec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comparatie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cu &gt; 100 sec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MONPOLY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Montre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lang="en-US" sz="16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vedere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memoriei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(RAM): Aerial ~12 MB ;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Montre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~250MB ; MONPOLY ~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2GB.</a:t>
            </a:r>
            <a:endParaRPr lang="en-US" sz="16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176300" y="2339700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6000" dirty="0" smtClean="0">
                <a:solidFill>
                  <a:srgbClr val="9FC5E8"/>
                </a:solidFill>
              </a:rPr>
              <a:t>4</a:t>
            </a:r>
            <a:r>
              <a:rPr lang="en" sz="6000" dirty="0" smtClean="0">
                <a:solidFill>
                  <a:srgbClr val="9FC5E8"/>
                </a:solidFill>
              </a:rPr>
              <a:t> </a:t>
            </a:r>
            <a:r>
              <a:rPr lang="en" sz="5400" dirty="0" smtClean="0">
                <a:solidFill>
                  <a:schemeClr val="bg1"/>
                </a:solidFill>
              </a:rPr>
              <a:t>Conclusion</a:t>
            </a:r>
            <a:endParaRPr sz="540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Concluzii &amp; Demo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143000"/>
            <a:ext cx="8305800" cy="508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Aerial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potrivit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monitorizarea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fluxurilor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generate cu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viteze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foarte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mari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multe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ori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necesar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doar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(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exista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nu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incalcari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),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rezultatele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afisate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includ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stiva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incalcari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conditiilor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acestea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 pot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reconstrui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lang="en-US" sz="16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Algoritmul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capabil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pastreze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inceput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astfel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incat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utilizatorii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poata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observa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valoare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adevar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cel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inceput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care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conditia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nu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respectata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dezavantajele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lui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 nu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intoarce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mesaje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dupa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un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anumit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standard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utilizatorii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nevoiti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parcurga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manual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daca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gaseasca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anumita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incalcare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conditiei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Introducere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6"/>
            <a:ext cx="8305800" cy="3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en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Aerial este o unealta eficienta ce poate fi folosita pentru a monitoriza un flux de date generate la viteze foarte mari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Consumul de memorie creste logaritmic cu viteza de generare a evenimentelor (</a:t>
            </a:r>
            <a:r>
              <a:rPr lang="en" sz="1800" dirty="0" smtClean="0">
                <a:solidFill>
                  <a:srgbClr val="C00000"/>
                </a:solidFill>
                <a:latin typeface="Cousine"/>
                <a:ea typeface="Cousine"/>
                <a:cs typeface="Cousine"/>
                <a:sym typeface="Cousine"/>
              </a:rPr>
              <a:t>A</a:t>
            </a:r>
            <a:r>
              <a:rPr lang="en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lmost </a:t>
            </a:r>
            <a:r>
              <a:rPr lang="en-US" sz="1800" dirty="0" smtClean="0">
                <a:solidFill>
                  <a:srgbClr val="C00000"/>
                </a:solidFill>
                <a:latin typeface="Cousine"/>
                <a:ea typeface="Cousine"/>
                <a:cs typeface="Cousine"/>
                <a:sym typeface="Cousine"/>
              </a:rPr>
              <a:t>I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ndependent</a:t>
            </a:r>
            <a:r>
              <a:rPr lang="en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</a:p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Detecteaza daca exista abateri in fluxul de date si secventa de inceput a abaterii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Primele versiuni foloseau 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Metric Temporal Logic (MTL),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iar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mai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apoi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fost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adaugat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suport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Metric Dynamic Logic (MDL)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astfel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incat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fie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capabila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exprime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fragmente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intregi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din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limbaje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regulare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proprietati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non-star-free).</a:t>
            </a:r>
            <a:endParaRPr lang="en-US" sz="18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Limbajul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programare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folosit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: </a:t>
            </a:r>
            <a:r>
              <a:rPr lang="en-US" sz="18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Ocaml</a:t>
            </a:r>
            <a:r>
              <a:rPr lang="en-US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; ~2000 lines of code</a:t>
            </a:r>
            <a:endParaRPr lang="en" sz="18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en" sz="18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Aerial este disponibil ‘open-source’, licenta LGPL si poate fi gasit la adresa </a:t>
            </a:r>
            <a:r>
              <a:rPr lang="en-US" sz="18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hlinkClick r:id="rId3"/>
              </a:rPr>
              <a:t>https://bitbucket.org/traytel/aerial</a:t>
            </a:r>
            <a:endParaRPr lang="en-US" sz="18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176300" y="2339700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9FC5E8"/>
                </a:solidFill>
              </a:rPr>
              <a:t>1</a:t>
            </a:r>
            <a:r>
              <a:rPr lang="en" sz="6000" dirty="0" smtClean="0">
                <a:solidFill>
                  <a:srgbClr val="9FC5E8"/>
                </a:solidFill>
              </a:rPr>
              <a:t> </a:t>
            </a:r>
            <a:r>
              <a:rPr lang="en" sz="5400" dirty="0" smtClean="0"/>
              <a:t>Setup</a:t>
            </a:r>
            <a:endParaRPr sz="540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467600" y="381000"/>
            <a:ext cx="11430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Setup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48375" cy="2667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apt-get install </a:t>
            </a:r>
            <a:r>
              <a:rPr lang="en-US" sz="2000" dirty="0" err="1" smtClean="0"/>
              <a:t>opam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Ocalm</a:t>
            </a:r>
            <a:r>
              <a:rPr lang="en-US" sz="2000" dirty="0" smtClean="0"/>
              <a:t> manager de </a:t>
            </a:r>
            <a:r>
              <a:rPr lang="en-US" sz="2000" dirty="0" err="1" smtClean="0"/>
              <a:t>librarii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opam</a:t>
            </a:r>
            <a:r>
              <a:rPr lang="en-US" sz="2000" dirty="0" smtClean="0"/>
              <a:t> switch 4.04.1 </a:t>
            </a:r>
            <a:r>
              <a:rPr lang="en-US" sz="2000" dirty="0" smtClean="0"/>
              <a:t>(</a:t>
            </a:r>
            <a:r>
              <a:rPr lang="en-US" sz="2000" dirty="0" err="1" smtClean="0"/>
              <a:t>schimbarea</a:t>
            </a:r>
            <a:r>
              <a:rPr lang="en-US" sz="2000" dirty="0" smtClean="0"/>
              <a:t> </a:t>
            </a:r>
            <a:r>
              <a:rPr lang="en-US" sz="2000" dirty="0" err="1" smtClean="0"/>
              <a:t>versiunii</a:t>
            </a:r>
            <a:r>
              <a:rPr lang="en-US" sz="2000" dirty="0" smtClean="0"/>
              <a:t> de </a:t>
            </a:r>
            <a:r>
              <a:rPr lang="en-US" sz="2000" dirty="0" err="1" smtClean="0"/>
              <a:t>compilator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eval</a:t>
            </a:r>
            <a:r>
              <a:rPr lang="en-US" sz="2000" dirty="0" smtClean="0"/>
              <a:t> $(</a:t>
            </a:r>
            <a:r>
              <a:rPr lang="en-US" sz="2000" dirty="0" err="1" smtClean="0"/>
              <a:t>opam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 err="1" smtClean="0"/>
              <a:t>env</a:t>
            </a:r>
            <a:r>
              <a:rPr lang="en-US" sz="2000" dirty="0" smtClean="0"/>
              <a:t>) </a:t>
            </a:r>
            <a:r>
              <a:rPr lang="en-US" sz="2000" dirty="0" smtClean="0"/>
              <a:t>(</a:t>
            </a:r>
            <a:r>
              <a:rPr lang="en-US" sz="2000" dirty="0" err="1" smtClean="0"/>
              <a:t>configurarea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variabilelor</a:t>
            </a:r>
            <a:r>
              <a:rPr lang="en-US" sz="2000" dirty="0" smtClean="0"/>
              <a:t> </a:t>
            </a:r>
            <a:r>
              <a:rPr lang="en-US" sz="2000" dirty="0" err="1" smtClean="0"/>
              <a:t>globale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setarea</a:t>
            </a:r>
            <a:r>
              <a:rPr lang="en-US" sz="2000" dirty="0" smtClean="0"/>
              <a:t> </a:t>
            </a:r>
            <a:r>
              <a:rPr lang="en-US" sz="2000" dirty="0" err="1" smtClean="0"/>
              <a:t>mediului</a:t>
            </a:r>
            <a:r>
              <a:rPr lang="en-US" sz="2000" dirty="0" smtClean="0"/>
              <a:t> virtual)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opam</a:t>
            </a:r>
            <a:r>
              <a:rPr lang="en-US" sz="2000" dirty="0" smtClean="0"/>
              <a:t> install </a:t>
            </a:r>
            <a:r>
              <a:rPr lang="en-US" sz="2000" dirty="0" err="1" smtClean="0"/>
              <a:t>ocamlfind</a:t>
            </a:r>
            <a:r>
              <a:rPr lang="en-US" sz="2000" dirty="0" smtClean="0"/>
              <a:t> </a:t>
            </a:r>
            <a:r>
              <a:rPr lang="en-US" sz="2000" dirty="0" err="1" smtClean="0"/>
              <a:t>safa</a:t>
            </a:r>
            <a:r>
              <a:rPr lang="en-US" sz="2000" dirty="0" smtClean="0"/>
              <a:t> </a:t>
            </a:r>
            <a:r>
              <a:rPr lang="en-US" sz="2000" dirty="0" err="1" smtClean="0"/>
              <a:t>menhir</a:t>
            </a:r>
            <a:r>
              <a:rPr lang="en-US" sz="2000" dirty="0" smtClean="0"/>
              <a:t> (</a:t>
            </a:r>
            <a:r>
              <a:rPr lang="en-US" sz="2000" dirty="0" err="1" smtClean="0"/>
              <a:t>dependente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make (comp)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./</a:t>
            </a:r>
            <a:r>
              <a:rPr lang="en-US" sz="2000" dirty="0" err="1" smtClean="0"/>
              <a:t>aerial.native</a:t>
            </a:r>
            <a:r>
              <a:rPr lang="en-US" sz="2000" dirty="0" smtClean="0"/>
              <a:t> -</a:t>
            </a:r>
            <a:r>
              <a:rPr lang="en-US" sz="2000" dirty="0" err="1" smtClean="0"/>
              <a:t>fmla</a:t>
            </a:r>
            <a:r>
              <a:rPr lang="en-US" sz="2000" dirty="0" smtClean="0"/>
              <a:t> </a:t>
            </a:r>
            <a:r>
              <a:rPr lang="en-US" sz="2000" dirty="0" smtClean="0"/>
              <a:t>&lt;name&gt;.mtl </a:t>
            </a:r>
            <a:r>
              <a:rPr lang="en-US" sz="2000" dirty="0" smtClean="0"/>
              <a:t>-log </a:t>
            </a:r>
            <a:r>
              <a:rPr lang="en-US" sz="2000" dirty="0" smtClean="0"/>
              <a:t>/&lt;name&gt;.log (</a:t>
            </a:r>
            <a:r>
              <a:rPr lang="en-US" sz="2000" dirty="0" err="1" smtClean="0"/>
              <a:t>createa</a:t>
            </a:r>
            <a:r>
              <a:rPr lang="en-US" sz="2000" dirty="0" smtClean="0"/>
              <a:t> </a:t>
            </a:r>
            <a:r>
              <a:rPr lang="en-US" sz="2000" dirty="0" err="1" smtClean="0"/>
              <a:t>binarului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./</a:t>
            </a:r>
            <a:r>
              <a:rPr lang="en-US" sz="2000" dirty="0" err="1" smtClean="0"/>
              <a:t>aerial.native</a:t>
            </a:r>
            <a:r>
              <a:rPr lang="en-US" sz="2000" dirty="0" smtClean="0"/>
              <a:t> </a:t>
            </a:r>
            <a:r>
              <a:rPr lang="en-US" sz="2000" dirty="0" smtClean="0"/>
              <a:t>-? (</a:t>
            </a:r>
            <a:r>
              <a:rPr lang="en-US" sz="2000" dirty="0" err="1" smtClean="0"/>
              <a:t>meniu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176300" y="2339700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9FC5E8"/>
                </a:solidFill>
              </a:rPr>
              <a:t>2</a:t>
            </a:r>
            <a:r>
              <a:rPr lang="en" sz="6000" dirty="0" smtClean="0">
                <a:solidFill>
                  <a:srgbClr val="9FC5E8"/>
                </a:solidFill>
              </a:rPr>
              <a:t> </a:t>
            </a:r>
            <a:r>
              <a:rPr lang="en" sz="5400" dirty="0" smtClean="0"/>
              <a:t>Overview</a:t>
            </a:r>
            <a:endParaRPr sz="540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6"/>
            <a:ext cx="8305800" cy="508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Monitoarele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unelte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care permit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realizarea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unei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verificari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la runtime (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a.i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demonstreze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daca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serie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respecta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proprietate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data.)</a:t>
            </a:r>
          </a:p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Acestea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2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tipuri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offline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online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Limabajul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specificatie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proprietatilor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MTL | MDL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MTL = LDL + (until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 next, since 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previous) </a:t>
            </a:r>
          </a:p>
          <a:p>
            <a:pPr lvl="5">
              <a:spcBef>
                <a:spcPts val="600"/>
              </a:spcBef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	Ex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: _(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publish → (¬publish S approve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)) </a:t>
            </a:r>
          </a:p>
          <a:p>
            <a:pPr lvl="5">
              <a:spcBef>
                <a:spcPts val="600"/>
              </a:spcBef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  Care se traduce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ca: 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tip publish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intotdeauna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precedat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un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ce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aprobat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 </a:t>
            </a:r>
            <a:r>
              <a:rPr lang="en-US" i="1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acelasi</a:t>
            </a:r>
            <a:r>
              <a:rPr lang="en-US" i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tip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MDL =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LDL +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metric constraints and past temporal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operators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	Ex: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(T∗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· approve · · 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∗) </a:t>
            </a:r>
            <a:r>
              <a:rPr lang="en-US" sz="11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[</a:t>
            </a:r>
            <a:r>
              <a:rPr lang="en-US" sz="11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0,1day] 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execute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orice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moment,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actiune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aprobata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executata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decurs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zii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aprobare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intampla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inaintea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executiei</a:t>
            </a:r>
            <a:endParaRPr lang="en-US" sz="16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2">
              <a:spcBef>
                <a:spcPts val="600"/>
              </a:spcBef>
            </a:pP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Avantajul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prinipal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al MDL &gt; MTL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 pot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exista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afirmatii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ca: Un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intampla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orice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pozitie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flux</a:t>
            </a:r>
            <a:endParaRPr lang="en-US" sz="1600" dirty="0" smtClean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176300" y="2339700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6000" dirty="0" smtClean="0">
                <a:solidFill>
                  <a:srgbClr val="9FC5E8"/>
                </a:solidFill>
              </a:rPr>
              <a:t>3</a:t>
            </a:r>
            <a:r>
              <a:rPr lang="en" sz="6000" dirty="0" smtClean="0">
                <a:solidFill>
                  <a:srgbClr val="9FC5E8"/>
                </a:solidFill>
              </a:rPr>
              <a:t> </a:t>
            </a:r>
            <a:r>
              <a:rPr lang="en" sz="5400" dirty="0" smtClean="0">
                <a:solidFill>
                  <a:schemeClr val="bg1"/>
                </a:solidFill>
              </a:rPr>
              <a:t>H</a:t>
            </a:r>
            <a:r>
              <a:rPr lang="en" sz="5400" dirty="0" smtClean="0"/>
              <a:t>ow it works</a:t>
            </a:r>
            <a:endParaRPr sz="540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Functionalitate 1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6"/>
            <a:ext cx="8305800" cy="508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Monitorul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citeste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fluxul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date ca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secventa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contin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valoare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tip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intreg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timp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un set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Ordinea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care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acestea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citite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data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valuarea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intregilor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interna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monitorului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actualizeaza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dupa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citirea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fiecarui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a.i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poata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returneze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multe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Aceasta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stare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interna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descrisa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 o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multime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componentele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monitorizate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acest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cel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precedent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algn="just">
              <a:spcBef>
                <a:spcPts val="24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Algoritmul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actualizeaza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incepand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la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formulele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atomice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care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sunt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reutilizate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se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ajunde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la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superformule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Fiecare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verdinct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actualizat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baza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definitiei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recursive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relatiei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satisfiabilitate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formulelor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temporale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Functionalitate 2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6"/>
            <a:ext cx="8305800" cy="508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Aerial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pastreaza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la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precedente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ale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tuturor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componentelor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interna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capabil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le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reutilizeze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cand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trebuie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traga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concluzii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despre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punctelor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actuale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cazul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formulelor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viitor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satisfiabilitatea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poate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depinde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componentelor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urmatorul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Deoarece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starea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urmatorul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nu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cunoscuta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verdictele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pot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vazute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expresii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Booleene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valorile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adevar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ale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componentelor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la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urmatorul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cazul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care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valoarea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adevar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unei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expresii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Booleene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depinde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valoarea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adevar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altei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componente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atunci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Aerial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pastreaza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expresia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corespunzator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pana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cand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aceasta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rezolva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Aerial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rapid in 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gasii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toate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perechile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expresii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echivalente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astfel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incat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pentru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fiecare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dintre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perechi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cea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care are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intregul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mare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scoasa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lista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verdictul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rezultat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echivalenta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Acest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lucru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garanteaza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doar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expresiile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Booleene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diferite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punct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vedere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semantic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raman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lista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la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momentul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actual,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iar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numarul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astfel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de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expresii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este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independent de rata </a:t>
            </a:r>
            <a:r>
              <a:rPr lang="en-US" sz="1600" dirty="0" err="1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evenimentelor</a:t>
            </a:r>
            <a:r>
              <a:rPr lang="en-US" sz="1600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767</Words>
  <PresentationFormat>On-screen Show (4:3)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Cousine</vt:lpstr>
      <vt:lpstr>Valentine template</vt:lpstr>
      <vt:lpstr>   Aerial – Almost Event-Rate Independent monitoring ALgorithm</vt:lpstr>
      <vt:lpstr>Introducere</vt:lpstr>
      <vt:lpstr>1 Setup</vt:lpstr>
      <vt:lpstr>Setup</vt:lpstr>
      <vt:lpstr>2 Overview</vt:lpstr>
      <vt:lpstr>Overview</vt:lpstr>
      <vt:lpstr>3 How it works</vt:lpstr>
      <vt:lpstr>Functionalitate 1</vt:lpstr>
      <vt:lpstr>Functionalitate 2</vt:lpstr>
      <vt:lpstr>4 Results</vt:lpstr>
      <vt:lpstr>Rezultate</vt:lpstr>
      <vt:lpstr>4 Conclusion</vt:lpstr>
      <vt:lpstr>Concluzii &amp;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Aerial – Almost Event-Rate Independent Algorithms for Monitoring </dc:title>
  <cp:lastModifiedBy>Bujor Tiberiu</cp:lastModifiedBy>
  <cp:revision>63</cp:revision>
  <dcterms:modified xsi:type="dcterms:W3CDTF">2019-05-27T20:24:05Z</dcterms:modified>
</cp:coreProperties>
</file>