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71" r:id="rId9"/>
    <p:sldId id="273" r:id="rId10"/>
    <p:sldId id="274" r:id="rId11"/>
    <p:sldId id="276" r:id="rId12"/>
    <p:sldId id="277" r:id="rId13"/>
    <p:sldId id="280" r:id="rId14"/>
    <p:sldId id="279" r:id="rId15"/>
    <p:sldId id="278" r:id="rId16"/>
    <p:sldId id="28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B6FC4-E1B2-44D6-A7D5-19DBF347BAAD}">
  <a:tblStyle styleId="{E68B6FC4-E1B2-44D6-A7D5-19DBF347B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55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4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7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43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90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45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9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76300" y="3172925"/>
            <a:ext cx="805441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 the Communication Cost of Aggregation in Publish/Subscribe Systems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5F8A4-0113-405C-9398-295E5A4264AF}"/>
              </a:ext>
            </a:extLst>
          </p:cNvPr>
          <p:cNvSpPr/>
          <p:nvPr/>
        </p:nvSpPr>
        <p:spPr>
          <a:xfrm>
            <a:off x="535334" y="489825"/>
            <a:ext cx="5298395" cy="123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agregarea in sistemele distribuite publisher/subscriber, problema gasirii numarului minim de notificari necesare pentru agregare poate fi formalizata ca o problema de decizie, care determina ce publicatii au nevoie sa fie redirectionate si care au nevoie sa fie agregate de fiecare broker.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E875B-5053-47BA-9CC1-5BAB1D73394C}"/>
              </a:ext>
            </a:extLst>
          </p:cNvPr>
          <p:cNvSpPr/>
          <p:nvPr/>
        </p:nvSpPr>
        <p:spPr>
          <a:xfrm>
            <a:off x="4036665" y="2759526"/>
            <a:ext cx="4572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Minimum-Notifications-forAggregation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to Minimum-Vertex-Cover</a:t>
            </a:r>
          </a:p>
        </p:txBody>
      </p:sp>
    </p:spTree>
    <p:extLst>
      <p:ext uri="{BB962C8B-B14F-4D97-AF65-F5344CB8AC3E}">
        <p14:creationId xmlns:p14="http://schemas.microsoft.com/office/powerpoint/2010/main" val="303485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6D78C-7E7F-4833-AC6F-4E20D50D8859}"/>
              </a:ext>
            </a:extLst>
          </p:cNvPr>
          <p:cNvSpPr/>
          <p:nvPr/>
        </p:nvSpPr>
        <p:spPr>
          <a:xfrm>
            <a:off x="457200" y="323850"/>
            <a:ext cx="3385863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Minimum-Notifications-forAggregation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ECCD7-89C4-44B2-8B65-9A4F5D091FE6}"/>
              </a:ext>
            </a:extLst>
          </p:cNvPr>
          <p:cNvSpPr/>
          <p:nvPr/>
        </p:nvSpPr>
        <p:spPr>
          <a:xfrm>
            <a:off x="-135869" y="687066"/>
            <a:ext cx="4572000" cy="14652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Obiectivul algoritmului ce ia decizia de agregare este sa minimizeze numarul de iteme notificate, ce constau din rezultate de publicatii si agregari, trimise de un broker unui vecin de-al sau. Formalizam aceasta problema de optimizare ca Minimum-Notification-forAggregation (MNA)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BFEE0-DF15-4B7C-A026-CB4989E65FF1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443F3-BCAE-4167-8BBD-F54689B5C274}"/>
              </a:ext>
            </a:extLst>
          </p:cNvPr>
          <p:cNvSpPr/>
          <p:nvPr/>
        </p:nvSpPr>
        <p:spPr>
          <a:xfrm>
            <a:off x="4423530" y="2725639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Sb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480E7-B98D-410C-B1EB-9724275D74C9}"/>
              </a:ext>
            </a:extLst>
          </p:cNvPr>
          <p:cNvSpPr/>
          <p:nvPr/>
        </p:nvSpPr>
        <p:spPr>
          <a:xfrm>
            <a:off x="4720470" y="2417861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de date primit de un broker</a:t>
            </a:r>
            <a:endParaRPr lang="ro-R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72C8E-892C-4454-B8E4-576459BC5C5E}"/>
              </a:ext>
            </a:extLst>
          </p:cNvPr>
          <p:cNvSpPr/>
          <p:nvPr/>
        </p:nvSpPr>
        <p:spPr>
          <a:xfrm>
            <a:off x="4259125" y="2719645"/>
            <a:ext cx="4572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de subscriptii trimise catre broker de un alt broker b vecin</a:t>
            </a:r>
          </a:p>
        </p:txBody>
      </p:sp>
    </p:spTree>
    <p:extLst>
      <p:ext uri="{BB962C8B-B14F-4D97-AF65-F5344CB8AC3E}">
        <p14:creationId xmlns:p14="http://schemas.microsoft.com/office/powerpoint/2010/main" val="83698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426D7-AE11-498D-8D70-F68306BEEE02}"/>
              </a:ext>
            </a:extLst>
          </p:cNvPr>
          <p:cNvSpPr/>
          <p:nvPr/>
        </p:nvSpPr>
        <p:spPr>
          <a:xfrm>
            <a:off x="-164775" y="167525"/>
            <a:ext cx="3179075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Window Range( NWR)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74436-6311-4119-B452-A825F27479D9}"/>
              </a:ext>
            </a:extLst>
          </p:cNvPr>
          <p:cNvSpPr/>
          <p:nvPr/>
        </p:nvSpPr>
        <p:spPr>
          <a:xfrm>
            <a:off x="-164776" y="478341"/>
            <a:ext cx="9110301" cy="146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 converti subscriptiile non-agregate la un model NWR creand un NWR pentru fiecare publicatie. Elementele din I pot fi : publicatii provenind de la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sau rezultate de agregare procesate de brokeri. O subscriptie s este tratata ca un set de NWR s = {N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.., 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. Definim </a:t>
            </a:r>
            <a:r>
              <a:rPr lang="ro-RO" dirty="0"/>
              <a:t>f(I</a:t>
            </a:r>
            <a:r>
              <a:rPr lang="en-US" sz="800" dirty="0"/>
              <a:t>N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 rezultatul agregarii pentru N, unde f este functia de agregare pentru subscriptia s. In acest model , functia f accepta doar intregul set In, insemnand ca nu este permisa agregarea pentru un subset al In (pentru a permite rezolvarea problemei in timp polinomial).  De-asemenea, fiecare NWR nu trebuie sa fie empty ( empty windows do not generate any notifications).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9EC02-663C-4326-B997-56B1AB068293}"/>
              </a:ext>
            </a:extLst>
          </p:cNvPr>
          <p:cNvSpPr/>
          <p:nvPr/>
        </p:nvSpPr>
        <p:spPr>
          <a:xfrm>
            <a:off x="-99061" y="2498014"/>
            <a:ext cx="8959525" cy="543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Definim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setul de notificari pe care un broker le produce pentru un broker b aflat in vecinatate.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definit pe acelasi domeniu ca I, ce contine elemente care sunt fie publicatii, fie rezultate.</a:t>
            </a:r>
          </a:p>
        </p:txBody>
      </p:sp>
    </p:spTree>
    <p:extLst>
      <p:ext uri="{BB962C8B-B14F-4D97-AF65-F5344CB8AC3E}">
        <p14:creationId xmlns:p14="http://schemas.microsoft.com/office/powerpoint/2010/main" val="31085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FEBA8-C36C-4C66-B59E-1AF4FFC95FF4}"/>
              </a:ext>
            </a:extLst>
          </p:cNvPr>
          <p:cNvSpPr/>
          <p:nvPr/>
        </p:nvSpPr>
        <p:spPr>
          <a:xfrm>
            <a:off x="-340924" y="312952"/>
            <a:ext cx="7095459" cy="364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inceput, consideram un broker care serveste subscriptia s1. (Figura (a)) 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contine o publicatie p1, si o agregare rezultat r1 = f({p3,p4}),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“match” cu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spre exemplu, primul NWR din subscriptia s1 in 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vening de la un broker vecin b. In aceasta situatie,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{p1, r1}. Presupunem ca 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agregat, conducand la crearea f(I11) = f ({p1,r1}). Outputul Ob = {f(IN11)}: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contine rezultatul ce trebuie sa fie trimis la b. Daca decizia este sa nu se agrege, atunci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{p1,r1}: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contine elementele in IN11 = {p1,r1}. Ca sa ne asiguram ca toate subscriptiile agregate primesc rezultatele corecte cu toate publicatiile care se potrivesc luate in considerare, o decizie candidat solutie pentru MNA(I, Sb) trebuie sa genereze, de la fiecare broker pentru fiecare broker vecin b, un set de notificari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satisfac urmatorul criteriu de corectitudine: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Sb,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s: f(I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apartine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I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in 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Aceasta proprietate spune ca pentru fiecare NWR N de subscriptii cunoscute de la brokerul b, brokerul local trebuie sa trimita fie rezultatul agregarii f(I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sau toate elementele I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necesare pentru a o calcula. Ca un rezultat, brokerul b primeste destula informatie sa produca agregarea rezultatului f(I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42161-1135-4DF3-85A0-866FD8C7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32" y="1403503"/>
            <a:ext cx="2276361" cy="2856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6CF87-E79C-467B-A9A3-9A771200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723345"/>
            <a:ext cx="1076325" cy="18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5ACD8-52C5-4E13-BE5D-A9D4692A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86" y="904320"/>
            <a:ext cx="238125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30B16-943A-460A-A7A8-0EC0424AB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9" y="1386705"/>
            <a:ext cx="1428750" cy="219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72985-9B50-4080-ACEA-E23840E54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630" y="1391466"/>
            <a:ext cx="1019175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D344B8-BB96-4A00-A586-BBF2D3E61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29" y="1148580"/>
            <a:ext cx="238125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C4AD8-1E02-4CBE-ACE9-ECA93B10C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44" y="1604868"/>
            <a:ext cx="309009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A4AF7-2556-4D25-90B0-B658CAC6A5C1}"/>
              </a:ext>
            </a:extLst>
          </p:cNvPr>
          <p:cNvSpPr/>
          <p:nvPr/>
        </p:nvSpPr>
        <p:spPr>
          <a:xfrm>
            <a:off x="386478" y="1036320"/>
            <a:ext cx="7963623" cy="11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Concluzia problemei Minimum-Notifications-for-Aggregation: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entru un broker dat, si brokerul sau vecin b, o solutie optima pentru MNA(I,Sb) genereaza un set de notificari Ob dintre toate seturile posibile satisfacand corectitudinea criteriului precum |Ob| este minimal.</a:t>
            </a:r>
          </a:p>
        </p:txBody>
      </p:sp>
    </p:spTree>
    <p:extLst>
      <p:ext uri="{BB962C8B-B14F-4D97-AF65-F5344CB8AC3E}">
        <p14:creationId xmlns:p14="http://schemas.microsoft.com/office/powerpoint/2010/main" val="242867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6C1E1-E943-467C-8619-AAB23CE74C3A}"/>
              </a:ext>
            </a:extLst>
          </p:cNvPr>
          <p:cNvSpPr/>
          <p:nvPr/>
        </p:nvSpPr>
        <p:spPr>
          <a:xfrm>
            <a:off x="3805604" y="402328"/>
            <a:ext cx="15327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Abordari dinamice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D2868-BCCF-4D95-BB6B-B29BDE249DDC}"/>
              </a:ext>
            </a:extLst>
          </p:cNvPr>
          <p:cNvSpPr/>
          <p:nvPr/>
        </p:nvSpPr>
        <p:spPr>
          <a:xfrm>
            <a:off x="404037" y="1032354"/>
            <a:ext cx="8282763" cy="169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partea de solutii dinamice deciziile de agregare sunt luate la runtime, fara a avea cunostiinte complete despre starea pub/sub, mai ales despre viitoare publicatii.  La primirea unei noi publicatii, graful este updatat prin adaugarea unui nod „publicatie” si muchiile catre toate NWR`urile sunt adaugate grafului mentinute de broker. Constant se simplifica graful prin stergerea publicatiilor procesate si a nodurilor NWR. De-asemenea, se sterg si nodurile/muchiile deconectate. Deci, graful contine doar publicatii care sunt implicate in decizii viitoare de agregare. Lipsa de cunostiinte complete cauzeaza ca orice solutie dinamica sa genereze mai multe notificari decat o solutie optima.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F31E0-ECCB-4FD5-AA13-CA95D2099D4A}"/>
              </a:ext>
            </a:extLst>
          </p:cNvPr>
          <p:cNvSpPr/>
          <p:nvPr/>
        </p:nvSpPr>
        <p:spPr>
          <a:xfrm>
            <a:off x="535335" y="2783841"/>
            <a:ext cx="672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Aggregation Decision, Optimal with Complete Knowledge (ADOCK) approach</a:t>
            </a:r>
          </a:p>
          <a:p>
            <a:pPr marL="342900" indent="-342900">
              <a:buAutoNum type="alphaUcPeriod"/>
            </a:pPr>
            <a:r>
              <a:rPr lang="en-US" dirty="0"/>
              <a:t>Weighted Aggregation Decision (WAD) approach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903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237461" y="160443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174D2-4F5D-4970-B7BD-B781CE788B14}"/>
              </a:ext>
            </a:extLst>
          </p:cNvPr>
          <p:cNvSpPr/>
          <p:nvPr/>
        </p:nvSpPr>
        <p:spPr>
          <a:xfrm>
            <a:off x="421757" y="323850"/>
            <a:ext cx="6801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Aggregation Decision, Optimal with Complete Knowledge (ADOCK)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E13CF-A62C-449C-BFAC-5544797E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1036320"/>
            <a:ext cx="3667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CUPRINS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49"/>
            <a:ext cx="3234600" cy="297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IDEI PRINCIPALE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Minimum Notification-for-Aggregation (MNA)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pentru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daca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publicatiile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trebuie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inaintate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sau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aggregate de 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brokeri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Timp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polinomial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pentru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MNA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ADOCK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optima in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contextul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care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brokerii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cunosc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toate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publicatiile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subscriptiile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din zona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agregata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WAD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eficienta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din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punct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vedere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computational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Evaluarea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ADOCK vs WAD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stabilirea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punctelor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schimb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(care face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bine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5832570" y="1197149"/>
            <a:ext cx="1810290" cy="172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AUTORI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200" i="1" dirty="0">
                <a:latin typeface="Abadi Extra Light" panose="020B0604020202020204" pitchFamily="34" charset="0"/>
              </a:rPr>
              <a:t>Navneet Kumar Pandey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200" i="1" dirty="0" err="1">
                <a:latin typeface="Abadi Extra Light" panose="020B0604020202020204" pitchFamily="34" charset="0"/>
              </a:rPr>
              <a:t>Kaiwen</a:t>
            </a:r>
            <a:r>
              <a:rPr lang="en-US" sz="1200" i="1" dirty="0">
                <a:latin typeface="Abadi Extra Light" panose="020B0604020202020204" pitchFamily="34" charset="0"/>
              </a:rPr>
              <a:t> Zhang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200" i="1" dirty="0">
                <a:latin typeface="Abadi Extra Light" panose="020B0604020202020204" pitchFamily="34" charset="0"/>
              </a:rPr>
              <a:t>Stephane Weiss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200" i="1" dirty="0">
                <a:latin typeface="Abadi Extra Light" panose="020B0604020202020204" pitchFamily="34" charset="0"/>
              </a:rPr>
              <a:t>Hans-Arno Jacobsen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200" i="1" dirty="0">
                <a:latin typeface="Abadi Extra Light" panose="020B0604020202020204" pitchFamily="34" charset="0"/>
              </a:rPr>
              <a:t>Roman </a:t>
            </a:r>
            <a:r>
              <a:rPr lang="en-US" sz="1200" i="1" dirty="0" err="1">
                <a:latin typeface="Abadi Extra Light" panose="020B0604020202020204" pitchFamily="34" charset="0"/>
              </a:rPr>
              <a:t>Vitenberg</a:t>
            </a:r>
            <a:endParaRPr lang="en-US" sz="1200" i="1" dirty="0">
              <a:latin typeface="Abadi Extra Light" panose="020B0604020202020204" pitchFamily="34" charset="0"/>
            </a:endParaRPr>
          </a:p>
          <a:p>
            <a:pPr lvl="0">
              <a:spcBef>
                <a:spcPts val="600"/>
              </a:spcBef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2106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471;p14">
            <a:extLst>
              <a:ext uri="{FF2B5EF4-FFF2-40B4-BE49-F238E27FC236}">
                <a16:creationId xmlns:a16="http://schemas.microsoft.com/office/drawing/2014/main" id="{E01BD0D3-6953-429C-BEBF-CAC21085B2AE}"/>
              </a:ext>
            </a:extLst>
          </p:cNvPr>
          <p:cNvSpPr txBox="1"/>
          <p:nvPr/>
        </p:nvSpPr>
        <p:spPr>
          <a:xfrm>
            <a:off x="4590510" y="2945429"/>
            <a:ext cx="4081050" cy="216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INSTITUTIE</a:t>
            </a:r>
          </a:p>
          <a:p>
            <a:pPr lvl="0">
              <a:spcBef>
                <a:spcPts val="600"/>
              </a:spcBef>
            </a:pPr>
            <a:r>
              <a:rPr lang="en-US" sz="1200" dirty="0"/>
              <a:t>Department of Informatics, University of Oslo, Norway</a:t>
            </a:r>
          </a:p>
          <a:p>
            <a:pPr lvl="0">
              <a:spcBef>
                <a:spcPts val="600"/>
              </a:spcBef>
            </a:pPr>
            <a:r>
              <a:rPr lang="en-US" sz="1200" dirty="0"/>
              <a:t>Department of Computer Science, University of Toronto, Canada</a:t>
            </a:r>
            <a:endParaRPr lang="en-US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" name="Google Shape;508;p19">
            <a:extLst>
              <a:ext uri="{FF2B5EF4-FFF2-40B4-BE49-F238E27FC236}">
                <a16:creationId xmlns:a16="http://schemas.microsoft.com/office/drawing/2014/main" id="{C3C85ABE-7141-4AC7-8643-616546891048}"/>
              </a:ext>
            </a:extLst>
          </p:cNvPr>
          <p:cNvGrpSpPr/>
          <p:nvPr/>
        </p:nvGrpSpPr>
        <p:grpSpPr>
          <a:xfrm>
            <a:off x="7727570" y="213874"/>
            <a:ext cx="1166508" cy="1166538"/>
            <a:chOff x="6654650" y="3665275"/>
            <a:chExt cx="409100" cy="409125"/>
          </a:xfrm>
        </p:grpSpPr>
        <p:sp>
          <p:nvSpPr>
            <p:cNvPr id="9" name="Google Shape;509;p19">
              <a:extLst>
                <a:ext uri="{FF2B5EF4-FFF2-40B4-BE49-F238E27FC236}">
                  <a16:creationId xmlns:a16="http://schemas.microsoft.com/office/drawing/2014/main" id="{9BAC0268-198D-4273-AFFA-2F8FEAD7554B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19">
              <a:extLst>
                <a:ext uri="{FF2B5EF4-FFF2-40B4-BE49-F238E27FC236}">
                  <a16:creationId xmlns:a16="http://schemas.microsoft.com/office/drawing/2014/main" id="{F6E2074C-FDAD-4FD7-B2F4-9CBF09303FF9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1;p19">
            <a:extLst>
              <a:ext uri="{FF2B5EF4-FFF2-40B4-BE49-F238E27FC236}">
                <a16:creationId xmlns:a16="http://schemas.microsoft.com/office/drawing/2014/main" id="{7B8E6561-2910-4DB4-A9D5-B7163FFEB8C7}"/>
              </a:ext>
            </a:extLst>
          </p:cNvPr>
          <p:cNvGrpSpPr/>
          <p:nvPr/>
        </p:nvGrpSpPr>
        <p:grpSpPr>
          <a:xfrm rot="953442">
            <a:off x="4832725" y="1169907"/>
            <a:ext cx="587626" cy="587659"/>
            <a:chOff x="570875" y="4322250"/>
            <a:chExt cx="443300" cy="443325"/>
          </a:xfrm>
        </p:grpSpPr>
        <p:sp>
          <p:nvSpPr>
            <p:cNvPr id="12" name="Google Shape;512;p19">
              <a:extLst>
                <a:ext uri="{FF2B5EF4-FFF2-40B4-BE49-F238E27FC236}">
                  <a16:creationId xmlns:a16="http://schemas.microsoft.com/office/drawing/2014/main" id="{EADECD0C-99BE-4FA7-8546-A3E56CF7EAE7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19">
              <a:extLst>
                <a:ext uri="{FF2B5EF4-FFF2-40B4-BE49-F238E27FC236}">
                  <a16:creationId xmlns:a16="http://schemas.microsoft.com/office/drawing/2014/main" id="{220B8A84-705F-4F70-8BE3-C445A6E0A97F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;p19">
              <a:extLst>
                <a:ext uri="{FF2B5EF4-FFF2-40B4-BE49-F238E27FC236}">
                  <a16:creationId xmlns:a16="http://schemas.microsoft.com/office/drawing/2014/main" id="{10CD0672-3659-46EE-9C65-85208758C5A8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;p19">
              <a:extLst>
                <a:ext uri="{FF2B5EF4-FFF2-40B4-BE49-F238E27FC236}">
                  <a16:creationId xmlns:a16="http://schemas.microsoft.com/office/drawing/2014/main" id="{44341DF7-556D-41EB-AA33-DAE34819801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16;p19">
            <a:extLst>
              <a:ext uri="{FF2B5EF4-FFF2-40B4-BE49-F238E27FC236}">
                <a16:creationId xmlns:a16="http://schemas.microsoft.com/office/drawing/2014/main" id="{F5F572D0-D4A6-44EF-8B8F-B43FDEC00DBE}"/>
              </a:ext>
            </a:extLst>
          </p:cNvPr>
          <p:cNvSpPr/>
          <p:nvPr/>
        </p:nvSpPr>
        <p:spPr>
          <a:xfrm>
            <a:off x="7187111" y="312045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7;p19">
            <a:extLst>
              <a:ext uri="{FF2B5EF4-FFF2-40B4-BE49-F238E27FC236}">
                <a16:creationId xmlns:a16="http://schemas.microsoft.com/office/drawing/2014/main" id="{DC8B2E4D-4A98-473A-8547-05E1C54349D4}"/>
              </a:ext>
            </a:extLst>
          </p:cNvPr>
          <p:cNvSpPr/>
          <p:nvPr/>
        </p:nvSpPr>
        <p:spPr>
          <a:xfrm rot="1793658">
            <a:off x="6391201" y="552072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6;p19">
            <a:extLst>
              <a:ext uri="{FF2B5EF4-FFF2-40B4-BE49-F238E27FC236}">
                <a16:creationId xmlns:a16="http://schemas.microsoft.com/office/drawing/2014/main" id="{D030016A-6F2D-4FCB-B24B-F70A7A88D9EE}"/>
              </a:ext>
            </a:extLst>
          </p:cNvPr>
          <p:cNvSpPr/>
          <p:nvPr/>
        </p:nvSpPr>
        <p:spPr>
          <a:xfrm>
            <a:off x="6839529" y="966747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6;p19">
            <a:extLst>
              <a:ext uri="{FF2B5EF4-FFF2-40B4-BE49-F238E27FC236}">
                <a16:creationId xmlns:a16="http://schemas.microsoft.com/office/drawing/2014/main" id="{0787D64C-7D5E-4A83-AA3F-A5FF34D76180}"/>
              </a:ext>
            </a:extLst>
          </p:cNvPr>
          <p:cNvSpPr/>
          <p:nvPr/>
        </p:nvSpPr>
        <p:spPr>
          <a:xfrm>
            <a:off x="5790559" y="81352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50" y="1171200"/>
            <a:ext cx="6104100" cy="19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dirty="0" err="1">
                <a:solidFill>
                  <a:schemeClr val="tx1"/>
                </a:solidFill>
              </a:rPr>
              <a:t>Pentru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realiza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operatii</a:t>
            </a:r>
            <a:r>
              <a:rPr lang="en-US" sz="1200" i="0" dirty="0">
                <a:solidFill>
                  <a:schemeClr val="tx1"/>
                </a:solidFill>
              </a:rPr>
              <a:t> pe </a:t>
            </a:r>
            <a:r>
              <a:rPr lang="en-US" sz="1200" i="0" dirty="0" err="1">
                <a:solidFill>
                  <a:schemeClr val="tx1"/>
                </a:solidFill>
              </a:rPr>
              <a:t>seturi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mari</a:t>
            </a:r>
            <a:r>
              <a:rPr lang="en-US" sz="1200" i="0" dirty="0">
                <a:solidFill>
                  <a:schemeClr val="tx1"/>
                </a:solidFill>
              </a:rPr>
              <a:t> de date in mod ‘real time’ </a:t>
            </a:r>
            <a:r>
              <a:rPr lang="en-US" sz="1200" i="0" dirty="0" err="1">
                <a:solidFill>
                  <a:schemeClr val="tx1"/>
                </a:solidFill>
              </a:rPr>
              <a:t>este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nevoie</a:t>
            </a:r>
            <a:r>
              <a:rPr lang="en-US" sz="1200" i="0" dirty="0">
                <a:solidFill>
                  <a:schemeClr val="tx1"/>
                </a:solidFill>
              </a:rPr>
              <a:t> de o </a:t>
            </a:r>
            <a:r>
              <a:rPr lang="en-US" sz="1200" i="0" dirty="0" err="1">
                <a:solidFill>
                  <a:schemeClr val="tx1"/>
                </a:solidFill>
              </a:rPr>
              <a:t>abordare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diferita</a:t>
            </a:r>
            <a:r>
              <a:rPr lang="en-US" sz="1200" i="0" dirty="0">
                <a:solidFill>
                  <a:schemeClr val="tx1"/>
                </a:solidFill>
              </a:rPr>
              <a:t> a </a:t>
            </a:r>
            <a:r>
              <a:rPr lang="en-US" sz="1200" i="0" dirty="0" err="1">
                <a:solidFill>
                  <a:schemeClr val="tx1"/>
                </a:solidFill>
              </a:rPr>
              <a:t>modelului</a:t>
            </a:r>
            <a:r>
              <a:rPr lang="en-US" sz="1200" i="0" dirty="0">
                <a:solidFill>
                  <a:schemeClr val="tx1"/>
                </a:solidFill>
              </a:rPr>
              <a:t> pub/sub traditional care </a:t>
            </a:r>
            <a:r>
              <a:rPr lang="en-US" sz="1200" i="0" dirty="0" err="1">
                <a:solidFill>
                  <a:schemeClr val="tx1"/>
                </a:solidFill>
              </a:rPr>
              <a:t>avea</a:t>
            </a:r>
            <a:r>
              <a:rPr lang="en-US" sz="1200" i="0" dirty="0">
                <a:solidFill>
                  <a:schemeClr val="tx1"/>
                </a:solidFill>
              </a:rPr>
              <a:t> ca </a:t>
            </a:r>
            <a:r>
              <a:rPr lang="en-US" sz="1200" i="0" dirty="0" err="1">
                <a:solidFill>
                  <a:schemeClr val="tx1"/>
                </a:solidFill>
              </a:rPr>
              <a:t>obiective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scalabilitatea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propagarea</a:t>
            </a:r>
            <a:r>
              <a:rPr lang="en-US" sz="1200" i="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dirty="0" err="1">
                <a:solidFill>
                  <a:schemeClr val="tx1"/>
                </a:solidFill>
              </a:rPr>
              <a:t>Exemplu</a:t>
            </a:r>
            <a:r>
              <a:rPr lang="en-US" sz="1200" i="0" dirty="0">
                <a:solidFill>
                  <a:schemeClr val="tx1"/>
                </a:solidFill>
              </a:rPr>
              <a:t> de </a:t>
            </a:r>
            <a:r>
              <a:rPr lang="en-US" sz="1200" i="0" dirty="0" err="1">
                <a:solidFill>
                  <a:schemeClr val="tx1"/>
                </a:solidFill>
              </a:rPr>
              <a:t>utilizare</a:t>
            </a:r>
            <a:r>
              <a:rPr lang="en-US" sz="1200" i="0" dirty="0">
                <a:solidFill>
                  <a:schemeClr val="tx1"/>
                </a:solidFill>
              </a:rPr>
              <a:t> al </a:t>
            </a:r>
            <a:r>
              <a:rPr lang="en-US" sz="1200" i="0" dirty="0" err="1">
                <a:solidFill>
                  <a:schemeClr val="tx1"/>
                </a:solidFill>
              </a:rPr>
              <a:t>agregarii</a:t>
            </a:r>
            <a:r>
              <a:rPr lang="en-US" sz="1200" i="0" dirty="0">
                <a:solidFill>
                  <a:schemeClr val="tx1"/>
                </a:solidFill>
              </a:rPr>
              <a:t>: O </a:t>
            </a:r>
            <a:r>
              <a:rPr lang="en-US" sz="1200" i="0" dirty="0" err="1">
                <a:solidFill>
                  <a:schemeClr val="tx1"/>
                </a:solidFill>
              </a:rPr>
              <a:t>retea</a:t>
            </a:r>
            <a:r>
              <a:rPr lang="en-US" sz="1200" i="0" dirty="0">
                <a:solidFill>
                  <a:schemeClr val="tx1"/>
                </a:solidFill>
              </a:rPr>
              <a:t> de </a:t>
            </a:r>
            <a:r>
              <a:rPr lang="en-US" sz="1200" i="0" dirty="0" err="1">
                <a:solidFill>
                  <a:schemeClr val="tx1"/>
                </a:solidFill>
              </a:rPr>
              <a:t>senzori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ce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monitorizeaza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masinile</a:t>
            </a:r>
            <a:r>
              <a:rPr lang="en-US" sz="1200" i="0" dirty="0">
                <a:solidFill>
                  <a:schemeClr val="tx1"/>
                </a:solidFill>
              </a:rPr>
              <a:t> in </a:t>
            </a:r>
            <a:r>
              <a:rPr lang="en-US" sz="1200" i="0" dirty="0" err="1">
                <a:solidFill>
                  <a:schemeClr val="tx1"/>
                </a:solidFill>
              </a:rPr>
              <a:t>trafic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impreuna</a:t>
            </a:r>
            <a:r>
              <a:rPr lang="en-US" sz="1200" i="0" dirty="0">
                <a:solidFill>
                  <a:schemeClr val="tx1"/>
                </a:solidFill>
              </a:rPr>
              <a:t> cu </a:t>
            </a:r>
            <a:r>
              <a:rPr lang="en-US" sz="1200" i="0" dirty="0" err="1">
                <a:solidFill>
                  <a:schemeClr val="tx1"/>
                </a:solidFill>
              </a:rPr>
              <a:t>datele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provenite</a:t>
            </a:r>
            <a:r>
              <a:rPr lang="en-US" sz="1200" i="0" dirty="0">
                <a:solidFill>
                  <a:schemeClr val="tx1"/>
                </a:solidFill>
              </a:rPr>
              <a:t> de la </a:t>
            </a:r>
            <a:r>
              <a:rPr lang="en-US" sz="1200" i="0" dirty="0" err="1">
                <a:solidFill>
                  <a:schemeClr val="tx1"/>
                </a:solidFill>
              </a:rPr>
              <a:t>utilizatorii</a:t>
            </a:r>
            <a:r>
              <a:rPr lang="en-US" sz="1200" i="0" dirty="0">
                <a:solidFill>
                  <a:schemeClr val="tx1"/>
                </a:solidFill>
              </a:rPr>
              <a:t> de dispositive mobile pot fi </a:t>
            </a:r>
            <a:r>
              <a:rPr lang="en-US" sz="1200" i="0" dirty="0" err="1">
                <a:solidFill>
                  <a:schemeClr val="tx1"/>
                </a:solidFill>
              </a:rPr>
              <a:t>sincronizate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astfel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incat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sa</a:t>
            </a:r>
            <a:r>
              <a:rPr lang="en-US" sz="1200" i="0" dirty="0">
                <a:solidFill>
                  <a:schemeClr val="tx1"/>
                </a:solidFill>
              </a:rPr>
              <a:t> se </a:t>
            </a:r>
            <a:r>
              <a:rPr lang="en-US" sz="1200" i="0" dirty="0" err="1">
                <a:solidFill>
                  <a:schemeClr val="tx1"/>
                </a:solidFill>
              </a:rPr>
              <a:t>obtina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parametrii</a:t>
            </a:r>
            <a:r>
              <a:rPr lang="en-US" sz="1200" i="0" dirty="0">
                <a:solidFill>
                  <a:schemeClr val="tx1"/>
                </a:solidFill>
              </a:rPr>
              <a:t> ca </a:t>
            </a:r>
            <a:r>
              <a:rPr lang="en-US" sz="1200" i="0" dirty="0" err="1">
                <a:solidFill>
                  <a:schemeClr val="tx1"/>
                </a:solidFill>
              </a:rPr>
              <a:t>viteza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medie</a:t>
            </a:r>
            <a:r>
              <a:rPr lang="en-US" sz="1200" i="0" dirty="0">
                <a:solidFill>
                  <a:schemeClr val="tx1"/>
                </a:solidFill>
              </a:rPr>
              <a:t> pe </a:t>
            </a:r>
            <a:r>
              <a:rPr lang="en-US" sz="1200" i="0" dirty="0" err="1">
                <a:solidFill>
                  <a:schemeClr val="tx1"/>
                </a:solidFill>
              </a:rPr>
              <a:t>strazile</a:t>
            </a:r>
            <a:r>
              <a:rPr lang="en-US" sz="1200" i="0" dirty="0">
                <a:solidFill>
                  <a:schemeClr val="tx1"/>
                </a:solidFill>
              </a:rPr>
              <a:t> din </a:t>
            </a:r>
            <a:r>
              <a:rPr lang="en-US" sz="1200" i="0" dirty="0" err="1">
                <a:solidFill>
                  <a:schemeClr val="tx1"/>
                </a:solidFill>
              </a:rPr>
              <a:t>oras</a:t>
            </a:r>
            <a:r>
              <a:rPr lang="en-US" sz="1200" i="0" dirty="0">
                <a:solidFill>
                  <a:schemeClr val="tx1"/>
                </a:solidFill>
              </a:rPr>
              <a:t>, </a:t>
            </a:r>
            <a:r>
              <a:rPr lang="en-US" sz="1200" i="0" dirty="0" err="1">
                <a:solidFill>
                  <a:schemeClr val="tx1"/>
                </a:solidFill>
              </a:rPr>
              <a:t>zonele</a:t>
            </a:r>
            <a:r>
              <a:rPr lang="en-US" sz="1200" i="0" dirty="0">
                <a:solidFill>
                  <a:schemeClr val="tx1"/>
                </a:solidFill>
              </a:rPr>
              <a:t> cu </a:t>
            </a:r>
            <a:r>
              <a:rPr lang="en-US" sz="1200" i="0" dirty="0" err="1">
                <a:solidFill>
                  <a:schemeClr val="tx1"/>
                </a:solidFill>
              </a:rPr>
              <a:t>cele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mai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multe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accidente</a:t>
            </a:r>
            <a:r>
              <a:rPr lang="en-US" sz="1200" i="0" dirty="0">
                <a:solidFill>
                  <a:schemeClr val="tx1"/>
                </a:solidFill>
              </a:rPr>
              <a:t> etc.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chemeClr val="tx1"/>
                </a:solidFill>
              </a:rPr>
              <a:t>*</a:t>
            </a:r>
            <a:r>
              <a:rPr lang="en-US" sz="1200" i="0" dirty="0" err="1">
                <a:solidFill>
                  <a:schemeClr val="tx1"/>
                </a:solidFill>
              </a:rPr>
              <a:t>pentru</a:t>
            </a:r>
            <a:r>
              <a:rPr lang="en-US" sz="1200" i="0" dirty="0">
                <a:solidFill>
                  <a:schemeClr val="tx1"/>
                </a:solidFill>
              </a:rPr>
              <a:t> ca </a:t>
            </a:r>
            <a:r>
              <a:rPr lang="en-US" sz="1200" i="0" dirty="0" err="1">
                <a:solidFill>
                  <a:schemeClr val="tx1"/>
                </a:solidFill>
              </a:rPr>
              <a:t>informatia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sa</a:t>
            </a:r>
            <a:r>
              <a:rPr lang="en-US" sz="1200" i="0" dirty="0">
                <a:solidFill>
                  <a:schemeClr val="tx1"/>
                </a:solidFill>
              </a:rPr>
              <a:t> fie </a:t>
            </a:r>
            <a:r>
              <a:rPr lang="en-US" sz="1200" i="0" dirty="0" err="1">
                <a:solidFill>
                  <a:schemeClr val="tx1"/>
                </a:solidFill>
              </a:rPr>
              <a:t>obtinuta</a:t>
            </a:r>
            <a:r>
              <a:rPr lang="en-US" sz="1200" i="0" dirty="0">
                <a:solidFill>
                  <a:schemeClr val="tx1"/>
                </a:solidFill>
              </a:rPr>
              <a:t> cat </a:t>
            </a:r>
            <a:r>
              <a:rPr lang="en-US" sz="1200" i="0" dirty="0" err="1">
                <a:solidFill>
                  <a:schemeClr val="tx1"/>
                </a:solidFill>
              </a:rPr>
              <a:t>mai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usor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dispozitivele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trebuie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sa</a:t>
            </a:r>
            <a:r>
              <a:rPr lang="en-US" sz="1200" i="0" dirty="0">
                <a:solidFill>
                  <a:schemeClr val="tx1"/>
                </a:solidFill>
              </a:rPr>
              <a:t> fie </a:t>
            </a:r>
            <a:r>
              <a:rPr lang="en-US" sz="1200" i="0" dirty="0" err="1">
                <a:solidFill>
                  <a:schemeClr val="tx1"/>
                </a:solidFill>
              </a:rPr>
              <a:t>cuplate</a:t>
            </a:r>
            <a:r>
              <a:rPr lang="en-US" sz="1200" i="0" dirty="0">
                <a:solidFill>
                  <a:schemeClr val="tx1"/>
                </a:solidFill>
              </a:rPr>
              <a:t> slab </a:t>
            </a:r>
            <a:r>
              <a:rPr lang="en-US" sz="1200" i="0" dirty="0" err="1">
                <a:solidFill>
                  <a:schemeClr val="tx1"/>
                </a:solidFill>
              </a:rPr>
              <a:t>si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sa</a:t>
            </a:r>
            <a:r>
              <a:rPr lang="en-US" sz="1200" i="0" dirty="0">
                <a:solidFill>
                  <a:schemeClr val="tx1"/>
                </a:solidFill>
              </a:rPr>
              <a:t> </a:t>
            </a:r>
            <a:r>
              <a:rPr lang="en-US" sz="1200" i="0" dirty="0" err="1">
                <a:solidFill>
                  <a:schemeClr val="tx1"/>
                </a:solidFill>
              </a:rPr>
              <a:t>comunice</a:t>
            </a:r>
            <a:r>
              <a:rPr lang="en-US" sz="1200" i="0" dirty="0">
                <a:solidFill>
                  <a:schemeClr val="tx1"/>
                </a:solidFill>
              </a:rPr>
              <a:t> dynamic</a:t>
            </a: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61550" y="556260"/>
            <a:ext cx="6996600" cy="4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Intr</a:t>
            </a:r>
            <a:r>
              <a:rPr lang="en-US" sz="1600" dirty="0">
                <a:solidFill>
                  <a:schemeClr val="tx1"/>
                </a:solidFill>
              </a:rPr>
              <a:t>-un model pub/sub </a:t>
            </a:r>
            <a:r>
              <a:rPr lang="en-US" sz="1600" dirty="0" err="1">
                <a:solidFill>
                  <a:schemeClr val="tx1"/>
                </a:solidFill>
              </a:rPr>
              <a:t>brokerii</a:t>
            </a:r>
            <a:r>
              <a:rPr lang="en-US" sz="1600" dirty="0">
                <a:solidFill>
                  <a:schemeClr val="tx1"/>
                </a:solidFill>
              </a:rPr>
              <a:t> sunt </a:t>
            </a:r>
            <a:r>
              <a:rPr lang="en-US" sz="1600" dirty="0" err="1">
                <a:solidFill>
                  <a:schemeClr val="tx1"/>
                </a:solidFill>
              </a:rPr>
              <a:t>procese</a:t>
            </a:r>
            <a:r>
              <a:rPr lang="en-US" sz="1600" dirty="0">
                <a:solidFill>
                  <a:schemeClr val="tx1"/>
                </a:solidFill>
              </a:rPr>
              <a:t> cu </a:t>
            </a:r>
            <a:r>
              <a:rPr lang="en-US" sz="1600" dirty="0" err="1">
                <a:solidFill>
                  <a:schemeClr val="tx1"/>
                </a:solidFill>
              </a:rPr>
              <a:t>consum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redus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resuse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manipuleaza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potrivesc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mesajele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astfel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incat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publicatiile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ajunga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subscriberi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10160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 </a:t>
            </a:r>
            <a:r>
              <a:rPr lang="en-US" sz="1600" dirty="0" err="1">
                <a:solidFill>
                  <a:schemeClr val="tx1"/>
                </a:solidFill>
              </a:rPr>
              <a:t>tehnica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folosita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pentru</a:t>
            </a:r>
            <a:r>
              <a:rPr lang="en-US" sz="1600" dirty="0">
                <a:solidFill>
                  <a:schemeClr val="tx1"/>
                </a:solidFill>
              </a:rPr>
              <a:t> a reduce </a:t>
            </a:r>
            <a:r>
              <a:rPr lang="en-US" sz="1600" dirty="0" err="1">
                <a:solidFill>
                  <a:schemeClr val="tx1"/>
                </a:solidFill>
              </a:rPr>
              <a:t>numarul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mesaje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trimise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poate</a:t>
            </a:r>
            <a:r>
              <a:rPr lang="en-US" sz="1600" dirty="0">
                <a:solidFill>
                  <a:schemeClr val="tx1"/>
                </a:solidFill>
              </a:rPr>
              <a:t> fi </a:t>
            </a:r>
            <a:r>
              <a:rPr lang="en-US" sz="1600" dirty="0" err="1">
                <a:solidFill>
                  <a:schemeClr val="tx1"/>
                </a:solidFill>
              </a:rPr>
              <a:t>construirea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unui</a:t>
            </a:r>
            <a:r>
              <a:rPr lang="en-US" sz="1600" dirty="0">
                <a:solidFill>
                  <a:schemeClr val="tx1"/>
                </a:solidFill>
              </a:rPr>
              <a:t> arbore de </a:t>
            </a:r>
            <a:r>
              <a:rPr lang="en-US" sz="1600" dirty="0" err="1">
                <a:solidFill>
                  <a:schemeClr val="tx1"/>
                </a:solidFill>
              </a:rPr>
              <a:t>diseminare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publicatiilor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peste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brokeri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10160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Brokerii</a:t>
            </a:r>
            <a:r>
              <a:rPr lang="en-US" sz="1600" dirty="0">
                <a:solidFill>
                  <a:schemeClr val="tx1"/>
                </a:solidFill>
              </a:rPr>
              <a:t> sunt </a:t>
            </a:r>
            <a:r>
              <a:rPr lang="en-US" sz="1600" dirty="0" err="1">
                <a:solidFill>
                  <a:schemeClr val="tx1"/>
                </a:solidFill>
              </a:rPr>
              <a:t>candidatii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ideali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pentru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realizarea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procesare</a:t>
            </a:r>
            <a:r>
              <a:rPr lang="en-US" sz="1600" dirty="0">
                <a:solidFill>
                  <a:schemeClr val="tx1"/>
                </a:solidFill>
              </a:rPr>
              <a:t> in </a:t>
            </a:r>
            <a:r>
              <a:rPr lang="en-US" sz="1600" dirty="0" err="1">
                <a:solidFill>
                  <a:schemeClr val="tx1"/>
                </a:solidFill>
              </a:rPr>
              <a:t>vederea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agregarii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deoarece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informatia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prezenta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ei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nu </a:t>
            </a:r>
            <a:r>
              <a:rPr lang="en-US" sz="1600" dirty="0" err="1">
                <a:solidFill>
                  <a:schemeClr val="tx1"/>
                </a:solidFill>
              </a:rPr>
              <a:t>este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necesara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generarea</a:t>
            </a:r>
            <a:r>
              <a:rPr lang="en-US" sz="1600" dirty="0">
                <a:solidFill>
                  <a:schemeClr val="tx1"/>
                </a:solidFill>
              </a:rPr>
              <a:t> de traffic </a:t>
            </a:r>
            <a:r>
              <a:rPr lang="en-US" sz="1600" dirty="0" err="1">
                <a:solidFill>
                  <a:schemeClr val="tx1"/>
                </a:solidFill>
              </a:rPr>
              <a:t>suplimentar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retea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10160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Se </a:t>
            </a:r>
            <a:r>
              <a:rPr lang="en-US" sz="1600" dirty="0" err="1">
                <a:solidFill>
                  <a:schemeClr val="tx1"/>
                </a:solidFill>
              </a:rPr>
              <a:t>realizeaza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schimb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intre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disiminarea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publicatiilor</a:t>
            </a:r>
            <a:r>
              <a:rPr lang="en-US" sz="1600" dirty="0">
                <a:solidFill>
                  <a:schemeClr val="tx1"/>
                </a:solidFill>
              </a:rPr>
              <a:t> in forma </a:t>
            </a:r>
            <a:r>
              <a:rPr lang="en-US" sz="1600" dirty="0" err="1">
                <a:solidFill>
                  <a:schemeClr val="tx1"/>
                </a:solidFill>
              </a:rPr>
              <a:t>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generala</a:t>
            </a:r>
            <a:r>
              <a:rPr lang="en-US" sz="1600" dirty="0">
                <a:solidFill>
                  <a:schemeClr val="tx1"/>
                </a:solidFill>
              </a:rPr>
              <a:t> cu </a:t>
            </a:r>
            <a:r>
              <a:rPr lang="en-US" sz="1600" dirty="0" err="1">
                <a:solidFill>
                  <a:schemeClr val="tx1"/>
                </a:solidFill>
              </a:rPr>
              <a:t>disiminarea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rezultatelor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agregarii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deoarece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brokerii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decid</a:t>
            </a:r>
            <a:r>
              <a:rPr lang="en-US" sz="1600" dirty="0">
                <a:solidFill>
                  <a:schemeClr val="tx1"/>
                </a:solidFill>
              </a:rPr>
              <a:t> care </a:t>
            </a:r>
            <a:r>
              <a:rPr lang="en-US" sz="1600" dirty="0" err="1">
                <a:solidFill>
                  <a:schemeClr val="tx1"/>
                </a:solidFill>
              </a:rPr>
              <a:t>publicatii</a:t>
            </a:r>
            <a:r>
              <a:rPr lang="en-US" sz="1600" dirty="0">
                <a:solidFill>
                  <a:schemeClr val="tx1"/>
                </a:solidFill>
              </a:rPr>
              <a:t> sunt </a:t>
            </a:r>
            <a:r>
              <a:rPr lang="en-US" sz="1600" dirty="0" err="1">
                <a:solidFill>
                  <a:schemeClr val="tx1"/>
                </a:solidFill>
              </a:rPr>
              <a:t>agregate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care nu.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878;p40">
            <a:extLst>
              <a:ext uri="{FF2B5EF4-FFF2-40B4-BE49-F238E27FC236}">
                <a16:creationId xmlns:a16="http://schemas.microsoft.com/office/drawing/2014/main" id="{A748A99F-093D-4C28-B3CB-F53B156F5635}"/>
              </a:ext>
            </a:extLst>
          </p:cNvPr>
          <p:cNvSpPr/>
          <p:nvPr/>
        </p:nvSpPr>
        <p:spPr>
          <a:xfrm>
            <a:off x="1143528" y="388318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78;p40">
            <a:extLst>
              <a:ext uri="{FF2B5EF4-FFF2-40B4-BE49-F238E27FC236}">
                <a16:creationId xmlns:a16="http://schemas.microsoft.com/office/drawing/2014/main" id="{242257F7-EAF1-4F98-9CB9-973251682183}"/>
              </a:ext>
            </a:extLst>
          </p:cNvPr>
          <p:cNvSpPr/>
          <p:nvPr/>
        </p:nvSpPr>
        <p:spPr>
          <a:xfrm rot="16200000">
            <a:off x="7413160" y="1714998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78;p40">
            <a:extLst>
              <a:ext uri="{FF2B5EF4-FFF2-40B4-BE49-F238E27FC236}">
                <a16:creationId xmlns:a16="http://schemas.microsoft.com/office/drawing/2014/main" id="{49F3D5C4-07BD-4FF1-8ACF-6BCA8569FD1E}"/>
              </a:ext>
            </a:extLst>
          </p:cNvPr>
          <p:cNvSpPr/>
          <p:nvPr/>
        </p:nvSpPr>
        <p:spPr>
          <a:xfrm rot="2780775">
            <a:off x="4404047" y="4070692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" name="Google Shape;523;p20">
            <a:extLst>
              <a:ext uri="{FF2B5EF4-FFF2-40B4-BE49-F238E27FC236}">
                <a16:creationId xmlns:a16="http://schemas.microsoft.com/office/drawing/2014/main" id="{7223B033-AECC-4370-BBDF-5ABE9F5A27D7}"/>
              </a:ext>
            </a:extLst>
          </p:cNvPr>
          <p:cNvSpPr txBox="1">
            <a:spLocks/>
          </p:cNvSpPr>
          <p:nvPr/>
        </p:nvSpPr>
        <p:spPr>
          <a:xfrm>
            <a:off x="691752" y="357664"/>
            <a:ext cx="7537848" cy="406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dirty="0" err="1"/>
              <a:t>Agregarea</a:t>
            </a:r>
            <a:r>
              <a:rPr lang="en-US" dirty="0"/>
              <a:t> </a:t>
            </a:r>
            <a:r>
              <a:rPr lang="en-US" dirty="0" err="1"/>
              <a:t>distribuita</a:t>
            </a:r>
            <a:r>
              <a:rPr lang="en-US" dirty="0"/>
              <a:t> de date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tehnici</a:t>
            </a:r>
            <a:r>
              <a:rPr lang="en-US" dirty="0"/>
              <a:t> care pot fi </a:t>
            </a:r>
            <a:r>
              <a:rPr lang="en-US" dirty="0" err="1"/>
              <a:t>clasificate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feluri</a:t>
            </a:r>
            <a:r>
              <a:rPr lang="en-US" dirty="0"/>
              <a:t>: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Orientate pe </a:t>
            </a:r>
            <a:r>
              <a:rPr lang="en-US" dirty="0" err="1"/>
              <a:t>comunicare</a:t>
            </a:r>
            <a:r>
              <a:rPr lang="en-US" dirty="0"/>
              <a:t> – </a:t>
            </a:r>
            <a:r>
              <a:rPr lang="en-US" dirty="0" err="1"/>
              <a:t>agregarea</a:t>
            </a:r>
            <a:r>
              <a:rPr lang="en-US" dirty="0"/>
              <a:t> </a:t>
            </a:r>
            <a:r>
              <a:rPr lang="en-US" dirty="0" err="1"/>
              <a:t>decentralizata</a:t>
            </a:r>
            <a:r>
              <a:rPr lang="en-US" dirty="0"/>
              <a:t> de date cu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determinarii</a:t>
            </a:r>
            <a:r>
              <a:rPr lang="en-US" dirty="0"/>
              <a:t> </a:t>
            </a:r>
            <a:r>
              <a:rPr lang="en-US" dirty="0" err="1"/>
              <a:t>proprietatilor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 =&gt; </a:t>
            </a:r>
            <a:r>
              <a:rPr lang="en-US" dirty="0" err="1"/>
              <a:t>disiminarea</a:t>
            </a:r>
            <a:r>
              <a:rPr lang="en-US" dirty="0"/>
              <a:t> </a:t>
            </a:r>
            <a:r>
              <a:rPr lang="en-US" dirty="0" err="1"/>
              <a:t>bazata</a:t>
            </a:r>
            <a:r>
              <a:rPr lang="en-US" dirty="0"/>
              <a:t> pe </a:t>
            </a:r>
            <a:r>
              <a:rPr lang="en-US" dirty="0" err="1"/>
              <a:t>continut</a:t>
            </a:r>
            <a:r>
              <a:rPr lang="en-US" dirty="0"/>
              <a:t> duce la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scalabilitate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exploziei</a:t>
            </a:r>
            <a:r>
              <a:rPr lang="en-US" dirty="0"/>
              <a:t> </a:t>
            </a:r>
            <a:r>
              <a:rPr lang="en-US" dirty="0" err="1"/>
              <a:t>exponentiale</a:t>
            </a:r>
            <a:r>
              <a:rPr lang="en-US" dirty="0"/>
              <a:t> a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cai</a:t>
            </a:r>
            <a:r>
              <a:rPr lang="en-US" dirty="0"/>
              <a:t> de </a:t>
            </a:r>
            <a:r>
              <a:rPr lang="en-US" dirty="0" err="1"/>
              <a:t>livrare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.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control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incompatibila</a:t>
            </a:r>
            <a:r>
              <a:rPr lang="en-US" dirty="0"/>
              <a:t> cu </a:t>
            </a:r>
            <a:r>
              <a:rPr lang="en-US" dirty="0" err="1"/>
              <a:t>maniera</a:t>
            </a:r>
            <a:r>
              <a:rPr lang="en-US" dirty="0"/>
              <a:t> ‘loosely coupled’  a </a:t>
            </a:r>
            <a:r>
              <a:rPr lang="en-US" dirty="0" err="1"/>
              <a:t>sistemelor</a:t>
            </a:r>
            <a:r>
              <a:rPr lang="en-US" dirty="0"/>
              <a:t> pub/sub </a:t>
            </a:r>
            <a:r>
              <a:rPr lang="en-US" dirty="0" err="1"/>
              <a:t>deoarece</a:t>
            </a:r>
            <a:r>
              <a:rPr lang="en-US" dirty="0"/>
              <a:t> are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tot </a:t>
            </a:r>
            <a:r>
              <a:rPr lang="en-US" dirty="0" err="1"/>
              <a:t>sistemul</a:t>
            </a:r>
            <a:r>
              <a:rPr lang="en-US" dirty="0"/>
              <a:t>. </a:t>
            </a:r>
          </a:p>
          <a:p>
            <a:pPr algn="just">
              <a:spcBef>
                <a:spcPts val="600"/>
              </a:spcBef>
            </a:pPr>
            <a:r>
              <a:rPr lang="en-US" dirty="0"/>
              <a:t>* </a:t>
            </a:r>
            <a:r>
              <a:rPr lang="en-US" dirty="0" err="1"/>
              <a:t>Articolul</a:t>
            </a:r>
            <a:r>
              <a:rPr lang="en-US" dirty="0"/>
              <a:t>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euristici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au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publicatii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Orientate pe </a:t>
            </a:r>
            <a:r>
              <a:rPr lang="en-US" dirty="0" err="1"/>
              <a:t>calcul</a:t>
            </a:r>
            <a:r>
              <a:rPr lang="en-US" dirty="0"/>
              <a:t> -  </a:t>
            </a:r>
            <a:r>
              <a:rPr lang="en-US" dirty="0" err="1"/>
              <a:t>sursele</a:t>
            </a:r>
            <a:r>
              <a:rPr lang="en-US" dirty="0"/>
              <a:t> </a:t>
            </a:r>
            <a:r>
              <a:rPr lang="en-US" dirty="0" err="1"/>
              <a:t>publicatiilor</a:t>
            </a:r>
            <a:r>
              <a:rPr lang="en-US" dirty="0"/>
              <a:t> sunt </a:t>
            </a:r>
            <a:r>
              <a:rPr lang="en-US" dirty="0" err="1"/>
              <a:t>stiute</a:t>
            </a:r>
            <a:r>
              <a:rPr lang="en-US" dirty="0"/>
              <a:t> anterior </a:t>
            </a:r>
            <a:r>
              <a:rPr lang="en-US" dirty="0" err="1"/>
              <a:t>plasarii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planurilor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viziune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topologiei</a:t>
            </a:r>
            <a:r>
              <a:rPr lang="en-US" dirty="0"/>
              <a:t> de </a:t>
            </a:r>
            <a:r>
              <a:rPr lang="en-US" dirty="0" err="1"/>
              <a:t>acoperire</a:t>
            </a:r>
            <a:r>
              <a:rPr lang="en-US" dirty="0"/>
              <a:t>, de </a:t>
            </a:r>
            <a:r>
              <a:rPr lang="en-US" dirty="0" err="1"/>
              <a:t>aceea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direct </a:t>
            </a:r>
            <a:r>
              <a:rPr lang="en-US" dirty="0" err="1"/>
              <a:t>aplicabil</a:t>
            </a:r>
            <a:r>
              <a:rPr lang="en-US" dirty="0"/>
              <a:t> la </a:t>
            </a:r>
            <a:r>
              <a:rPr lang="en-US" dirty="0" err="1"/>
              <a:t>sistemele</a:t>
            </a:r>
            <a:r>
              <a:rPr lang="en-US" dirty="0"/>
              <a:t> pub/sub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‘sources and sinks’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dinamica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legate de </a:t>
            </a:r>
            <a:r>
              <a:rPr lang="en-US" dirty="0" err="1"/>
              <a:t>topologie</a:t>
            </a:r>
            <a:r>
              <a:rPr lang="en-US" dirty="0"/>
              <a:t> ale </a:t>
            </a:r>
            <a:r>
              <a:rPr lang="en-US" dirty="0" err="1"/>
              <a:t>fiecarui</a:t>
            </a:r>
            <a:r>
              <a:rPr lang="en-US" dirty="0"/>
              <a:t> broker sunt </a:t>
            </a:r>
            <a:r>
              <a:rPr lang="en-US" dirty="0" err="1"/>
              <a:t>restranse</a:t>
            </a:r>
            <a:r>
              <a:rPr lang="en-US" dirty="0"/>
              <a:t> la </a:t>
            </a:r>
            <a:r>
              <a:rPr lang="en-US" dirty="0" err="1"/>
              <a:t>vecinii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 </a:t>
            </a:r>
          </a:p>
          <a:p>
            <a:pPr algn="just">
              <a:spcBef>
                <a:spcPts val="600"/>
              </a:spcBef>
            </a:pPr>
            <a:r>
              <a:rPr lang="en-US" dirty="0" err="1"/>
              <a:t>Articolul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agregare</a:t>
            </a:r>
            <a:r>
              <a:rPr lang="en-US" dirty="0"/>
              <a:t> a </a:t>
            </a:r>
            <a:r>
              <a:rPr lang="en-US" dirty="0" err="1"/>
              <a:t>fiecarui</a:t>
            </a:r>
            <a:r>
              <a:rPr lang="en-US" dirty="0"/>
              <a:t> task in </a:t>
            </a:r>
            <a:r>
              <a:rPr lang="en-US" dirty="0" err="1"/>
              <a:t>functie</a:t>
            </a:r>
            <a:r>
              <a:rPr lang="en-US" dirty="0"/>
              <a:t> de topic,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brokerul</a:t>
            </a:r>
            <a:r>
              <a:rPr lang="en-US" dirty="0"/>
              <a:t> de la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asfel</a:t>
            </a:r>
            <a:r>
              <a:rPr lang="en-US" dirty="0"/>
              <a:t> </a:t>
            </a:r>
            <a:r>
              <a:rPr lang="en-US" dirty="0" err="1"/>
              <a:t>permitand</a:t>
            </a:r>
            <a:r>
              <a:rPr lang="en-US" dirty="0"/>
              <a:t> </a:t>
            </a:r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brokeri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unuia</a:t>
            </a:r>
            <a:r>
              <a:rPr lang="en-US" dirty="0"/>
              <a:t> central.</a:t>
            </a:r>
          </a:p>
        </p:txBody>
      </p:sp>
      <p:grpSp>
        <p:nvGrpSpPr>
          <p:cNvPr id="19" name="Google Shape;945;p40">
            <a:extLst>
              <a:ext uri="{FF2B5EF4-FFF2-40B4-BE49-F238E27FC236}">
                <a16:creationId xmlns:a16="http://schemas.microsoft.com/office/drawing/2014/main" id="{F225EDC4-C894-4BBE-9367-AD6EFC590D86}"/>
              </a:ext>
            </a:extLst>
          </p:cNvPr>
          <p:cNvGrpSpPr/>
          <p:nvPr/>
        </p:nvGrpSpPr>
        <p:grpSpPr>
          <a:xfrm>
            <a:off x="7825304" y="2035401"/>
            <a:ext cx="346104" cy="353231"/>
            <a:chOff x="3955900" y="2984500"/>
            <a:chExt cx="414000" cy="422525"/>
          </a:xfrm>
        </p:grpSpPr>
        <p:sp>
          <p:nvSpPr>
            <p:cNvPr id="20" name="Google Shape;946;p40">
              <a:extLst>
                <a:ext uri="{FF2B5EF4-FFF2-40B4-BE49-F238E27FC236}">
                  <a16:creationId xmlns:a16="http://schemas.microsoft.com/office/drawing/2014/main" id="{F90FBED2-262D-4BE1-9C08-264AA42C76C3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7;p40">
              <a:extLst>
                <a:ext uri="{FF2B5EF4-FFF2-40B4-BE49-F238E27FC236}">
                  <a16:creationId xmlns:a16="http://schemas.microsoft.com/office/drawing/2014/main" id="{E317AED0-E7C6-4917-A96E-33F9A29E0A6E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8;p40">
              <a:extLst>
                <a:ext uri="{FF2B5EF4-FFF2-40B4-BE49-F238E27FC236}">
                  <a16:creationId xmlns:a16="http://schemas.microsoft.com/office/drawing/2014/main" id="{F569422F-4F6F-45A0-8B38-C3DF39A6121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956240" y="470910"/>
            <a:ext cx="7532440" cy="407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>
              <a:buNone/>
            </a:pPr>
            <a:r>
              <a:rPr lang="en-US" sz="1100" dirty="0"/>
              <a:t>Model Publish/Subscribe: </a:t>
            </a:r>
            <a:r>
              <a:rPr lang="en-US" sz="1100" dirty="0" err="1"/>
              <a:t>Fiecare</a:t>
            </a:r>
            <a:r>
              <a:rPr lang="en-US" sz="1100" dirty="0"/>
              <a:t> </a:t>
            </a:r>
            <a:r>
              <a:rPr lang="en-US" sz="1100" dirty="0" err="1"/>
              <a:t>publicatie</a:t>
            </a:r>
            <a:r>
              <a:rPr lang="en-US" sz="1100" dirty="0"/>
              <a:t> / </a:t>
            </a:r>
            <a:r>
              <a:rPr lang="en-US" sz="1100" dirty="0" err="1"/>
              <a:t>subscriptie</a:t>
            </a:r>
            <a:r>
              <a:rPr lang="en-US" sz="1100" dirty="0"/>
              <a:t> </a:t>
            </a:r>
            <a:r>
              <a:rPr lang="en-US" sz="1100" dirty="0" err="1"/>
              <a:t>este</a:t>
            </a:r>
            <a:r>
              <a:rPr lang="en-US" sz="1100" dirty="0"/>
              <a:t> </a:t>
            </a:r>
            <a:r>
              <a:rPr lang="en-US" sz="1100" dirty="0" err="1"/>
              <a:t>conectata</a:t>
            </a:r>
            <a:r>
              <a:rPr lang="en-US" sz="1100" dirty="0"/>
              <a:t> cu un broker care </a:t>
            </a:r>
            <a:r>
              <a:rPr lang="en-US" sz="1100" dirty="0" err="1"/>
              <a:t>inainteaza</a:t>
            </a:r>
            <a:r>
              <a:rPr lang="en-US" sz="1100" dirty="0"/>
              <a:t> </a:t>
            </a:r>
            <a:r>
              <a:rPr lang="en-US" sz="1100" dirty="0" err="1"/>
              <a:t>publicatiile</a:t>
            </a:r>
            <a:r>
              <a:rPr lang="en-US" sz="1100" dirty="0"/>
              <a:t> </a:t>
            </a:r>
            <a:r>
              <a:rPr lang="en-US" sz="1100" dirty="0" err="1"/>
              <a:t>astfel</a:t>
            </a:r>
            <a:r>
              <a:rPr lang="en-US" sz="1100" dirty="0"/>
              <a:t> </a:t>
            </a:r>
            <a:r>
              <a:rPr lang="en-US" sz="1100" dirty="0" err="1"/>
              <a:t>incat</a:t>
            </a:r>
            <a:r>
              <a:rPr lang="en-US" sz="1100" dirty="0"/>
              <a:t> </a:t>
            </a:r>
            <a:r>
              <a:rPr lang="en-US" sz="1100" dirty="0" err="1"/>
              <a:t>sa</a:t>
            </a:r>
            <a:r>
              <a:rPr lang="en-US" sz="1100" dirty="0"/>
              <a:t> fie </a:t>
            </a:r>
            <a:r>
              <a:rPr lang="en-US" sz="1100" dirty="0" err="1"/>
              <a:t>potrivite</a:t>
            </a:r>
            <a:r>
              <a:rPr lang="en-US" sz="1100" dirty="0"/>
              <a:t> cu </a:t>
            </a:r>
            <a:r>
              <a:rPr lang="en-US" sz="1100" dirty="0" err="1"/>
              <a:t>subcriptiile</a:t>
            </a:r>
            <a:r>
              <a:rPr lang="en-US" sz="1100" dirty="0"/>
              <a:t> care le </a:t>
            </a:r>
            <a:r>
              <a:rPr lang="en-US" sz="1100" dirty="0" err="1"/>
              <a:t>necesita</a:t>
            </a:r>
            <a:r>
              <a:rPr lang="en-US" sz="1100" dirty="0"/>
              <a:t>.</a:t>
            </a:r>
            <a:endParaRPr sz="1100" b="1" dirty="0"/>
          </a:p>
          <a:p>
            <a:pPr marL="0" lvl="0" indent="0">
              <a:buNone/>
            </a:pPr>
            <a:r>
              <a:rPr lang="en-US" sz="1100" dirty="0" err="1"/>
              <a:t>Metoda</a:t>
            </a:r>
            <a:r>
              <a:rPr lang="en-US" sz="1100" dirty="0"/>
              <a:t> </a:t>
            </a:r>
            <a:r>
              <a:rPr lang="en-US" sz="1100" dirty="0" err="1"/>
              <a:t>prezentata</a:t>
            </a:r>
            <a:r>
              <a:rPr lang="en-US" sz="1100" dirty="0"/>
              <a:t> in </a:t>
            </a:r>
            <a:r>
              <a:rPr lang="en-US" sz="1100" dirty="0" err="1"/>
              <a:t>articol</a:t>
            </a:r>
            <a:r>
              <a:rPr lang="en-US" sz="1100" dirty="0"/>
              <a:t> se </a:t>
            </a:r>
            <a:r>
              <a:rPr lang="en-US" sz="1100" dirty="0" err="1"/>
              <a:t>bazeaza</a:t>
            </a:r>
            <a:r>
              <a:rPr lang="en-US" sz="1100" dirty="0"/>
              <a:t> pe un model de </a:t>
            </a:r>
            <a:r>
              <a:rPr lang="en-US" sz="1100" dirty="0" err="1"/>
              <a:t>potrivire</a:t>
            </a:r>
            <a:r>
              <a:rPr lang="en-US" sz="1100" dirty="0"/>
              <a:t> </a:t>
            </a:r>
            <a:r>
              <a:rPr lang="en-US" sz="1100" dirty="0" err="1"/>
              <a:t>bazat</a:t>
            </a:r>
            <a:r>
              <a:rPr lang="en-US" sz="1100" dirty="0"/>
              <a:t> pe </a:t>
            </a:r>
            <a:r>
              <a:rPr lang="en-US" sz="1100" dirty="0" err="1"/>
              <a:t>continut</a:t>
            </a:r>
            <a:r>
              <a:rPr lang="en-US" sz="1100" dirty="0"/>
              <a:t> care </a:t>
            </a:r>
            <a:r>
              <a:rPr lang="en-US" sz="1100" dirty="0" err="1"/>
              <a:t>inainteaza</a:t>
            </a:r>
            <a:r>
              <a:rPr lang="en-US" sz="1100" dirty="0"/>
              <a:t> </a:t>
            </a:r>
            <a:r>
              <a:rPr lang="en-US" sz="1100" dirty="0" err="1"/>
              <a:t>instiintari</a:t>
            </a:r>
            <a:r>
              <a:rPr lang="en-US" sz="1100" dirty="0"/>
              <a:t>.</a:t>
            </a:r>
          </a:p>
          <a:p>
            <a:pPr marL="0" lvl="0" indent="0">
              <a:buNone/>
            </a:pPr>
            <a:r>
              <a:rPr lang="en-US" sz="1100" dirty="0" err="1"/>
              <a:t>Publicatiile</a:t>
            </a:r>
            <a:r>
              <a:rPr lang="en-US" sz="1100" dirty="0"/>
              <a:t> sunt </a:t>
            </a:r>
            <a:r>
              <a:rPr lang="en-US" sz="1100" dirty="0" err="1"/>
              <a:t>inainte</a:t>
            </a:r>
            <a:r>
              <a:rPr lang="en-US" sz="1100" dirty="0"/>
              <a:t> pe </a:t>
            </a:r>
            <a:r>
              <a:rPr lang="en-US" sz="1100" dirty="0" err="1"/>
              <a:t>baza</a:t>
            </a:r>
            <a:r>
              <a:rPr lang="en-US" sz="1100" dirty="0"/>
              <a:t> </a:t>
            </a:r>
            <a:r>
              <a:rPr lang="en-US" sz="1100" dirty="0" err="1"/>
              <a:t>continutului</a:t>
            </a:r>
            <a:r>
              <a:rPr lang="en-US" sz="1100" dirty="0"/>
              <a:t> </a:t>
            </a:r>
            <a:r>
              <a:rPr lang="en-US" sz="1100" dirty="0" err="1"/>
              <a:t>urmand</a:t>
            </a:r>
            <a:r>
              <a:rPr lang="en-US" sz="1100" dirty="0"/>
              <a:t> </a:t>
            </a:r>
            <a:r>
              <a:rPr lang="en-US" sz="1100" dirty="0" err="1"/>
              <a:t>rute</a:t>
            </a:r>
            <a:r>
              <a:rPr lang="en-US" sz="1100" dirty="0"/>
              <a:t> </a:t>
            </a:r>
            <a:r>
              <a:rPr lang="en-US" sz="1100" dirty="0" err="1"/>
              <a:t>initializate</a:t>
            </a:r>
            <a:r>
              <a:rPr lang="en-US" sz="1100" dirty="0"/>
              <a:t> de </a:t>
            </a:r>
            <a:r>
              <a:rPr lang="en-US" sz="1100" dirty="0" err="1"/>
              <a:t>instiintarile</a:t>
            </a:r>
            <a:r>
              <a:rPr lang="en-US" sz="1100" dirty="0"/>
              <a:t> </a:t>
            </a:r>
            <a:r>
              <a:rPr lang="en-US" sz="1100" dirty="0" err="1"/>
              <a:t>ce</a:t>
            </a:r>
            <a:r>
              <a:rPr lang="en-US" sz="1100" dirty="0"/>
              <a:t> </a:t>
            </a:r>
            <a:r>
              <a:rPr lang="en-US" sz="1100" dirty="0" err="1"/>
              <a:t>parcurg</a:t>
            </a:r>
            <a:r>
              <a:rPr lang="en-US" sz="1100" dirty="0"/>
              <a:t> </a:t>
            </a:r>
            <a:r>
              <a:rPr lang="en-US" sz="1100" dirty="0" err="1"/>
              <a:t>reteaua</a:t>
            </a:r>
            <a:r>
              <a:rPr lang="en-US" sz="1100" dirty="0"/>
              <a:t>, </a:t>
            </a:r>
            <a:r>
              <a:rPr lang="en-US" sz="1100" dirty="0" err="1"/>
              <a:t>iar</a:t>
            </a:r>
            <a:r>
              <a:rPr lang="en-US" sz="1100" dirty="0"/>
              <a:t> </a:t>
            </a:r>
            <a:r>
              <a:rPr lang="en-US" sz="1100" dirty="0" err="1"/>
              <a:t>subscriptiile</a:t>
            </a:r>
            <a:r>
              <a:rPr lang="en-US" sz="1100" dirty="0"/>
              <a:t> sunt </a:t>
            </a:r>
            <a:r>
              <a:rPr lang="en-US" sz="1100" dirty="0" err="1"/>
              <a:t>potrivite</a:t>
            </a:r>
            <a:r>
              <a:rPr lang="en-US" sz="1100" dirty="0"/>
              <a:t> </a:t>
            </a:r>
            <a:r>
              <a:rPr lang="en-US" sz="1100" dirty="0" err="1"/>
              <a:t>instiintarilor</a:t>
            </a:r>
            <a:r>
              <a:rPr lang="en-US" sz="1100" dirty="0"/>
              <a:t> </a:t>
            </a:r>
            <a:r>
              <a:rPr lang="en-US" sz="1100" dirty="0" err="1"/>
              <a:t>astfel</a:t>
            </a:r>
            <a:r>
              <a:rPr lang="en-US" sz="1100" dirty="0"/>
              <a:t> </a:t>
            </a:r>
            <a:r>
              <a:rPr lang="en-US" sz="1100" dirty="0" err="1"/>
              <a:t>incat</a:t>
            </a:r>
            <a:r>
              <a:rPr lang="en-US" sz="1100" dirty="0"/>
              <a:t> </a:t>
            </a:r>
            <a:r>
              <a:rPr lang="en-US" sz="1100" dirty="0" err="1"/>
              <a:t>sa</a:t>
            </a:r>
            <a:r>
              <a:rPr lang="en-US" sz="1100" dirty="0"/>
              <a:t> se </a:t>
            </a:r>
            <a:r>
              <a:rPr lang="en-US" sz="1100" dirty="0" err="1"/>
              <a:t>poata</a:t>
            </a:r>
            <a:r>
              <a:rPr lang="en-US" sz="1100" dirty="0"/>
              <a:t> </a:t>
            </a:r>
            <a:r>
              <a:rPr lang="en-US" sz="1100" dirty="0" err="1"/>
              <a:t>construi</a:t>
            </a:r>
            <a:r>
              <a:rPr lang="en-US" sz="1100" dirty="0"/>
              <a:t> </a:t>
            </a:r>
            <a:r>
              <a:rPr lang="en-US" sz="1100" dirty="0" err="1"/>
              <a:t>rute</a:t>
            </a:r>
            <a:r>
              <a:rPr lang="en-US" sz="1100" dirty="0"/>
              <a:t> </a:t>
            </a:r>
            <a:r>
              <a:rPr lang="en-US" sz="1100" dirty="0" err="1"/>
              <a:t>catre</a:t>
            </a:r>
            <a:r>
              <a:rPr lang="en-US" sz="1100" dirty="0"/>
              <a:t> </a:t>
            </a:r>
            <a:r>
              <a:rPr lang="en-US" sz="1100" dirty="0" err="1"/>
              <a:t>publicatii</a:t>
            </a:r>
            <a:r>
              <a:rPr lang="en-US" sz="1100" dirty="0"/>
              <a:t>.</a:t>
            </a:r>
          </a:p>
          <a:p>
            <a:pPr marL="0" lvl="0" indent="0">
              <a:buNone/>
            </a:pPr>
            <a:r>
              <a:rPr lang="en-US" sz="1100" dirty="0" err="1"/>
              <a:t>Caile</a:t>
            </a:r>
            <a:r>
              <a:rPr lang="en-US" sz="1100" dirty="0"/>
              <a:t> pe care se </a:t>
            </a:r>
            <a:r>
              <a:rPr lang="en-US" sz="1100" dirty="0" err="1"/>
              <a:t>livreaza</a:t>
            </a:r>
            <a:r>
              <a:rPr lang="en-US" sz="1100" dirty="0"/>
              <a:t> </a:t>
            </a:r>
            <a:r>
              <a:rPr lang="en-US" sz="1100" dirty="0" err="1"/>
              <a:t>informatia</a:t>
            </a:r>
            <a:r>
              <a:rPr lang="en-US" sz="1100" dirty="0"/>
              <a:t> </a:t>
            </a:r>
            <a:r>
              <a:rPr lang="en-US" sz="1100" dirty="0" err="1"/>
              <a:t>formeaza</a:t>
            </a:r>
            <a:r>
              <a:rPr lang="en-US" sz="1100" dirty="0"/>
              <a:t> cate un arbore de </a:t>
            </a:r>
            <a:r>
              <a:rPr lang="en-US" sz="1100" dirty="0" err="1"/>
              <a:t>livrari</a:t>
            </a:r>
            <a:r>
              <a:rPr lang="en-US" sz="1100" dirty="0"/>
              <a:t> ale </a:t>
            </a:r>
            <a:r>
              <a:rPr lang="en-US" sz="1100" dirty="0" err="1"/>
              <a:t>subscriptiilor</a:t>
            </a:r>
            <a:r>
              <a:rPr lang="en-US" sz="1100" dirty="0"/>
              <a:t> (SDT)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fiecare</a:t>
            </a:r>
            <a:r>
              <a:rPr lang="en-US" sz="1100" dirty="0"/>
              <a:t> subscriber. SDT-ul are </a:t>
            </a:r>
            <a:r>
              <a:rPr lang="en-US" sz="1100" dirty="0" err="1"/>
              <a:t>nodul</a:t>
            </a:r>
            <a:r>
              <a:rPr lang="en-US" sz="1100" dirty="0"/>
              <a:t> </a:t>
            </a:r>
            <a:r>
              <a:rPr lang="en-US" sz="1100" dirty="0" err="1"/>
              <a:t>radacina</a:t>
            </a:r>
            <a:r>
              <a:rPr lang="en-US" sz="1100" dirty="0"/>
              <a:t> la subscriber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contine</a:t>
            </a:r>
            <a:r>
              <a:rPr lang="en-US" sz="1100" dirty="0"/>
              <a:t> </a:t>
            </a:r>
            <a:r>
              <a:rPr lang="en-US" sz="1100" dirty="0" err="1"/>
              <a:t>lista</a:t>
            </a:r>
            <a:r>
              <a:rPr lang="en-US" sz="1100" dirty="0"/>
              <a:t> </a:t>
            </a:r>
            <a:r>
              <a:rPr lang="en-US" sz="1100" dirty="0" err="1"/>
              <a:t>brokerilor</a:t>
            </a:r>
            <a:r>
              <a:rPr lang="en-US" sz="1100" dirty="0"/>
              <a:t> </a:t>
            </a:r>
            <a:r>
              <a:rPr lang="en-US" sz="1100" dirty="0" err="1"/>
              <a:t>necesari</a:t>
            </a:r>
            <a:r>
              <a:rPr lang="en-US" sz="1100" dirty="0"/>
              <a:t> </a:t>
            </a:r>
            <a:r>
              <a:rPr lang="en-US" sz="1100" dirty="0" err="1"/>
              <a:t>astel</a:t>
            </a:r>
            <a:r>
              <a:rPr lang="en-US" sz="1100" dirty="0"/>
              <a:t> </a:t>
            </a:r>
            <a:r>
              <a:rPr lang="en-US" sz="1100" dirty="0" err="1"/>
              <a:t>incat</a:t>
            </a:r>
            <a:r>
              <a:rPr lang="en-US" sz="1100" dirty="0"/>
              <a:t> </a:t>
            </a:r>
            <a:r>
              <a:rPr lang="en-US" sz="1100" dirty="0" err="1"/>
              <a:t>sa</a:t>
            </a:r>
            <a:r>
              <a:rPr lang="en-US" sz="1100" dirty="0"/>
              <a:t> se </a:t>
            </a:r>
            <a:r>
              <a:rPr lang="en-US" sz="1100" dirty="0" err="1"/>
              <a:t>poata</a:t>
            </a:r>
            <a:r>
              <a:rPr lang="en-US" sz="1100" dirty="0"/>
              <a:t> </a:t>
            </a:r>
            <a:r>
              <a:rPr lang="en-US" sz="1100" dirty="0" err="1"/>
              <a:t>ajunge</a:t>
            </a:r>
            <a:r>
              <a:rPr lang="en-US" sz="1100" dirty="0"/>
              <a:t> la publisher. </a:t>
            </a:r>
            <a:r>
              <a:rPr lang="en-US" sz="1100" dirty="0" err="1"/>
              <a:t>Publicatiile</a:t>
            </a:r>
            <a:r>
              <a:rPr lang="en-US" sz="1100" dirty="0"/>
              <a:t> sunt </a:t>
            </a:r>
            <a:r>
              <a:rPr lang="en-US" sz="1100" dirty="0" err="1"/>
              <a:t>apoi</a:t>
            </a:r>
            <a:r>
              <a:rPr lang="en-US" sz="1100" dirty="0"/>
              <a:t> </a:t>
            </a:r>
            <a:r>
              <a:rPr lang="en-US" sz="1100" dirty="0" err="1"/>
              <a:t>potrivite</a:t>
            </a:r>
            <a:r>
              <a:rPr lang="en-US" sz="1100" dirty="0"/>
              <a:t> cu </a:t>
            </a:r>
            <a:r>
              <a:rPr lang="en-US" sz="1100" dirty="0" err="1"/>
              <a:t>subscriptii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inaintate</a:t>
            </a:r>
            <a:r>
              <a:rPr lang="en-US" sz="1100" dirty="0"/>
              <a:t> </a:t>
            </a:r>
            <a:r>
              <a:rPr lang="en-US" sz="1100" dirty="0" err="1"/>
              <a:t>catre</a:t>
            </a:r>
            <a:r>
              <a:rPr lang="en-US" sz="1100" dirty="0"/>
              <a:t> </a:t>
            </a:r>
            <a:r>
              <a:rPr lang="en-US" sz="1100" dirty="0" err="1"/>
              <a:t>urmatoarele</a:t>
            </a:r>
            <a:r>
              <a:rPr lang="en-US" sz="1100" dirty="0"/>
              <a:t> </a:t>
            </a:r>
            <a:r>
              <a:rPr lang="en-US" sz="1100" dirty="0" err="1"/>
              <a:t>noduri</a:t>
            </a:r>
            <a:r>
              <a:rPr lang="en-US" sz="1100" dirty="0"/>
              <a:t> in </a:t>
            </a:r>
            <a:r>
              <a:rPr lang="en-US" sz="1100" dirty="0" err="1"/>
              <a:t>functie</a:t>
            </a:r>
            <a:r>
              <a:rPr lang="en-US" sz="1100" dirty="0"/>
              <a:t> de SDT care ii se </a:t>
            </a:r>
            <a:r>
              <a:rPr lang="en-US" sz="1100" dirty="0" err="1"/>
              <a:t>potrivesc</a:t>
            </a:r>
            <a:r>
              <a:rPr lang="en-US" sz="1100" dirty="0"/>
              <a:t>.</a:t>
            </a:r>
          </a:p>
          <a:p>
            <a:pPr marL="0" lvl="0" indent="0">
              <a:buNone/>
            </a:pPr>
            <a:r>
              <a:rPr lang="en-US" sz="1100" dirty="0" err="1"/>
              <a:t>Agregarile</a:t>
            </a:r>
            <a:r>
              <a:rPr lang="en-US" sz="1100" dirty="0"/>
              <a:t> pot fi de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multe</a:t>
            </a:r>
            <a:r>
              <a:rPr lang="en-US" sz="1100" dirty="0"/>
              <a:t> </a:t>
            </a:r>
            <a:r>
              <a:rPr lang="en-US" sz="1100" dirty="0" err="1"/>
              <a:t>feluri</a:t>
            </a:r>
            <a:r>
              <a:rPr lang="en-US" sz="1100" dirty="0"/>
              <a:t>: </a:t>
            </a:r>
            <a:r>
              <a:rPr lang="en-US" sz="1100" dirty="0" err="1"/>
              <a:t>decompozabile</a:t>
            </a:r>
            <a:r>
              <a:rPr lang="en-US" sz="1100" dirty="0"/>
              <a:t> </a:t>
            </a:r>
            <a:r>
              <a:rPr lang="en-US" sz="1100" dirty="0" err="1"/>
              <a:t>daca</a:t>
            </a:r>
            <a:r>
              <a:rPr lang="en-US" sz="1100" dirty="0"/>
              <a:t> </a:t>
            </a:r>
            <a:r>
              <a:rPr lang="en-US" sz="1100" dirty="0" err="1"/>
              <a:t>acelasi</a:t>
            </a:r>
            <a:r>
              <a:rPr lang="en-US" sz="1100" dirty="0"/>
              <a:t> </a:t>
            </a:r>
            <a:r>
              <a:rPr lang="en-US" sz="1100" dirty="0" err="1"/>
              <a:t>rezultat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fi </a:t>
            </a:r>
            <a:r>
              <a:rPr lang="en-US" sz="1100" dirty="0" err="1"/>
              <a:t>obtinut</a:t>
            </a:r>
            <a:r>
              <a:rPr lang="en-US" sz="1100" dirty="0"/>
              <a:t> </a:t>
            </a:r>
            <a:r>
              <a:rPr lang="en-US" sz="1100" dirty="0" err="1"/>
              <a:t>combinand</a:t>
            </a:r>
            <a:r>
              <a:rPr lang="en-US" sz="1100" dirty="0"/>
              <a:t> </a:t>
            </a:r>
            <a:r>
              <a:rPr lang="en-US" sz="1100" dirty="0" err="1"/>
              <a:t>rezultatele</a:t>
            </a:r>
            <a:r>
              <a:rPr lang="en-US" sz="1100" dirty="0"/>
              <a:t> </a:t>
            </a:r>
            <a:r>
              <a:rPr lang="en-US" sz="1100" dirty="0" err="1"/>
              <a:t>agregarii</a:t>
            </a:r>
            <a:r>
              <a:rPr lang="en-US" sz="1100" dirty="0"/>
              <a:t> </a:t>
            </a:r>
            <a:r>
              <a:rPr lang="en-US" sz="1100" dirty="0" err="1"/>
              <a:t>subseturilor</a:t>
            </a:r>
            <a:r>
              <a:rPr lang="en-US" sz="1100" dirty="0"/>
              <a:t> ale </a:t>
            </a:r>
            <a:r>
              <a:rPr lang="en-US" sz="1100" dirty="0" err="1"/>
              <a:t>aceluiasi</a:t>
            </a:r>
            <a:r>
              <a:rPr lang="en-US" sz="1100" dirty="0"/>
              <a:t> set de date de </a:t>
            </a:r>
            <a:r>
              <a:rPr lang="en-US" sz="1100" dirty="0" err="1"/>
              <a:t>intrare</a:t>
            </a:r>
            <a:r>
              <a:rPr lang="en-US" sz="1100" dirty="0"/>
              <a:t> (</a:t>
            </a:r>
            <a:r>
              <a:rPr lang="en-US" sz="1100" dirty="0" err="1"/>
              <a:t>suma</a:t>
            </a:r>
            <a:r>
              <a:rPr lang="en-US" sz="1100" dirty="0"/>
              <a:t>, media)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nedecompozabile</a:t>
            </a:r>
            <a:r>
              <a:rPr lang="en-US" sz="1100" dirty="0"/>
              <a:t> </a:t>
            </a:r>
            <a:r>
              <a:rPr lang="en-US" sz="1100" dirty="0" err="1"/>
              <a:t>daca</a:t>
            </a:r>
            <a:r>
              <a:rPr lang="en-US" sz="1100" dirty="0"/>
              <a:t> nu, ex </a:t>
            </a:r>
            <a:r>
              <a:rPr lang="en-US" sz="1100" dirty="0" err="1"/>
              <a:t>cardinalul</a:t>
            </a:r>
            <a:r>
              <a:rPr lang="en-US" sz="1100" dirty="0"/>
              <a:t> </a:t>
            </a:r>
            <a:r>
              <a:rPr lang="en-US" sz="1100" dirty="0" err="1"/>
              <a:t>unui</a:t>
            </a:r>
            <a:r>
              <a:rPr lang="en-US" sz="1100" dirty="0"/>
              <a:t> set.</a:t>
            </a:r>
          </a:p>
          <a:p>
            <a:pPr marL="0" lvl="0" indent="0">
              <a:buNone/>
            </a:pPr>
            <a:r>
              <a:rPr lang="en-US" sz="1100" dirty="0" err="1"/>
              <a:t>Pentru</a:t>
            </a:r>
            <a:r>
              <a:rPr lang="en-US" sz="1100" dirty="0"/>
              <a:t> un flux </a:t>
            </a:r>
            <a:r>
              <a:rPr lang="en-US" sz="1100" dirty="0" err="1"/>
              <a:t>continuu</a:t>
            </a:r>
            <a:r>
              <a:rPr lang="en-US" sz="1100" dirty="0"/>
              <a:t> de date </a:t>
            </a:r>
            <a:r>
              <a:rPr lang="en-US" sz="1100" dirty="0" err="1"/>
              <a:t>metoda</a:t>
            </a:r>
            <a:r>
              <a:rPr lang="en-US" sz="1100" dirty="0"/>
              <a:t> </a:t>
            </a:r>
            <a:r>
              <a:rPr lang="en-US" sz="1100" dirty="0" err="1"/>
              <a:t>descrisa</a:t>
            </a:r>
            <a:r>
              <a:rPr lang="en-US" sz="1100" dirty="0"/>
              <a:t> in </a:t>
            </a:r>
            <a:r>
              <a:rPr lang="en-US" sz="1100" dirty="0" err="1"/>
              <a:t>articol</a:t>
            </a:r>
            <a:r>
              <a:rPr lang="en-US" sz="1100" dirty="0"/>
              <a:t> </a:t>
            </a:r>
            <a:r>
              <a:rPr lang="en-US" sz="1100" dirty="0" err="1"/>
              <a:t>foloseste</a:t>
            </a:r>
            <a:r>
              <a:rPr lang="en-US" sz="1100" dirty="0"/>
              <a:t> </a:t>
            </a:r>
            <a:r>
              <a:rPr lang="en-US" sz="1100" dirty="0" err="1"/>
              <a:t>intervale</a:t>
            </a:r>
            <a:r>
              <a:rPr lang="en-US" sz="1100" dirty="0"/>
              <a:t> precise date </a:t>
            </a:r>
            <a:r>
              <a:rPr lang="en-US" sz="1100" dirty="0" err="1"/>
              <a:t>prin</a:t>
            </a:r>
            <a:r>
              <a:rPr lang="en-US" sz="1100" dirty="0"/>
              <a:t> </a:t>
            </a:r>
            <a:r>
              <a:rPr lang="en-US" sz="1100" dirty="0" err="1"/>
              <a:t>variabilele</a:t>
            </a:r>
            <a:r>
              <a:rPr lang="en-US" sz="1100" dirty="0"/>
              <a:t>: </a:t>
            </a:r>
            <a:r>
              <a:rPr lang="en-US" sz="1100" dirty="0" err="1"/>
              <a:t>lungimea</a:t>
            </a:r>
            <a:r>
              <a:rPr lang="en-US" sz="1100" dirty="0"/>
              <a:t> de </a:t>
            </a:r>
            <a:r>
              <a:rPr lang="en-US" sz="1100" dirty="0" err="1"/>
              <a:t>schimbare</a:t>
            </a:r>
            <a:r>
              <a:rPr lang="en-US" sz="1100" dirty="0"/>
              <a:t> a </a:t>
            </a:r>
            <a:r>
              <a:rPr lang="en-US" sz="1100" dirty="0" err="1"/>
              <a:t>ferestrei</a:t>
            </a:r>
            <a:r>
              <a:rPr lang="en-US" sz="1100" dirty="0"/>
              <a:t> (delta)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durata</a:t>
            </a:r>
            <a:r>
              <a:rPr lang="en-US" sz="1100" dirty="0"/>
              <a:t> (omega) .</a:t>
            </a:r>
          </a:p>
          <a:p>
            <a:pPr marL="0" lv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Daca</a:t>
            </a:r>
            <a:r>
              <a:rPr lang="en-US" sz="1100" dirty="0"/>
              <a:t> delta &lt; omega </a:t>
            </a:r>
            <a:r>
              <a:rPr lang="en-US" sz="1100" dirty="0" err="1"/>
              <a:t>atunci</a:t>
            </a:r>
            <a:r>
              <a:rPr lang="en-US" sz="1100" dirty="0"/>
              <a:t> </a:t>
            </a:r>
            <a:r>
              <a:rPr lang="en-US" sz="1100" dirty="0" err="1"/>
              <a:t>ferestrele</a:t>
            </a:r>
            <a:r>
              <a:rPr lang="en-US" sz="1100" dirty="0"/>
              <a:t> se </a:t>
            </a:r>
            <a:r>
              <a:rPr lang="en-US" sz="1100" dirty="0" err="1"/>
              <a:t>suprapun</a:t>
            </a:r>
            <a:r>
              <a:rPr lang="en-US" sz="1100" dirty="0"/>
              <a:t> =&gt; ‘sliding’;</a:t>
            </a:r>
          </a:p>
          <a:p>
            <a:pPr marL="0" lv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Daca</a:t>
            </a:r>
            <a:r>
              <a:rPr lang="en-US" sz="1100" dirty="0"/>
              <a:t> delta &gt; omega =&gt; ‘sampling’</a:t>
            </a:r>
          </a:p>
          <a:p>
            <a:pPr marL="0" lvl="0" indent="0">
              <a:buNone/>
            </a:pPr>
            <a:r>
              <a:rPr lang="en-US" sz="1100" dirty="0"/>
              <a:t>	 </a:t>
            </a:r>
            <a:r>
              <a:rPr lang="en-US" sz="1100" dirty="0" err="1"/>
              <a:t>Daca</a:t>
            </a:r>
            <a:r>
              <a:rPr lang="en-US" sz="1100" dirty="0"/>
              <a:t> delta == omega =&gt; ‘tumbling’</a:t>
            </a: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73700" y="4443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Terminologia</a:t>
            </a:r>
            <a:r>
              <a:rPr lang="en-US" dirty="0"/>
              <a:t> din </a:t>
            </a:r>
            <a:r>
              <a:rPr lang="en-US" dirty="0" err="1"/>
              <a:t>articol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sisteme</a:t>
            </a:r>
            <a:r>
              <a:rPr lang="en-US" dirty="0"/>
              <a:t> pub/sub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871;p40">
            <a:extLst>
              <a:ext uri="{FF2B5EF4-FFF2-40B4-BE49-F238E27FC236}">
                <a16:creationId xmlns:a16="http://schemas.microsoft.com/office/drawing/2014/main" id="{75834EA8-F4DC-46D8-BDD8-6F5470F1CF20}"/>
              </a:ext>
            </a:extLst>
          </p:cNvPr>
          <p:cNvGrpSpPr/>
          <p:nvPr/>
        </p:nvGrpSpPr>
        <p:grpSpPr>
          <a:xfrm>
            <a:off x="4356961" y="3684429"/>
            <a:ext cx="365499" cy="365499"/>
            <a:chOff x="1922075" y="1629000"/>
            <a:chExt cx="437200" cy="437200"/>
          </a:xfrm>
        </p:grpSpPr>
        <p:sp>
          <p:nvSpPr>
            <p:cNvPr id="9" name="Google Shape;872;p40">
              <a:extLst>
                <a:ext uri="{FF2B5EF4-FFF2-40B4-BE49-F238E27FC236}">
                  <a16:creationId xmlns:a16="http://schemas.microsoft.com/office/drawing/2014/main" id="{E0B2B3A2-F3FD-41BE-B649-D0B8CF95ED4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3;p40">
              <a:extLst>
                <a:ext uri="{FF2B5EF4-FFF2-40B4-BE49-F238E27FC236}">
                  <a16:creationId xmlns:a16="http://schemas.microsoft.com/office/drawing/2014/main" id="{A153A1D0-3CAB-49C0-8606-92D4347878B5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5"/>
          <p:cNvSpPr txBox="1"/>
          <p:nvPr/>
        </p:nvSpPr>
        <p:spPr>
          <a:xfrm>
            <a:off x="625729" y="374901"/>
            <a:ext cx="7110177" cy="373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U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n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sistem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in care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agregarea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coexist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cu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subscriptiile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trebuie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fie dynamic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calculeze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continuu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rezultatele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pentru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ferestrele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publicatiilor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potrivesc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cu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fiecare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subscriptie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.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Avantajul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combinarii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ca nu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trebuie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trimitem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agregarea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subscriptia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pentru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ca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totul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trimis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singura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data.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Pentru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cazul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in care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nevoie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doar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una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dintre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acestea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folosesc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algoritmii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clasici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.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Dificultatea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intampinata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gasirea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unei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distribuire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al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brokerii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vecini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Cand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un broker din SDT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primeste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doua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publicatii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p2 din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aceeasi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fereastra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acesta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capabil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trimita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departe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agregatul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(format din p1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p2)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inainteze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p2 independent.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Aceasta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dificultate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data de: </a:t>
            </a:r>
          </a:p>
          <a:p>
            <a:pPr marL="228600" lvl="0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SDT sunt determinate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sistemul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pub/sub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nu pot fi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controlate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din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interiorul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schemei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agregare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SDT 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schimba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dynamic in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timpul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executiei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Fiecare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broker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stie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felia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nu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exista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un mod global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informare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deoarece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folosesc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componente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cuplate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slab</a:t>
            </a:r>
          </a:p>
          <a:p>
            <a:pPr lvl="0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	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Solutiile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prezentate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sunt:</a:t>
            </a:r>
          </a:p>
          <a:p>
            <a:pPr marL="228600" lvl="0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subscriber-edge aggregation in care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sarcinile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disiminarea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conectati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abonati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brokerilor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sarcina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publicatiile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publisher-edge aggregation in care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sarcinile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conectati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furnizori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urmand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disiminate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brokerii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641" name="Google Shape;64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8" name="Google Shape;635;p25">
            <a:extLst>
              <a:ext uri="{FF2B5EF4-FFF2-40B4-BE49-F238E27FC236}">
                <a16:creationId xmlns:a16="http://schemas.microsoft.com/office/drawing/2014/main" id="{D028750B-9A66-4909-940D-B9958EE463F4}"/>
              </a:ext>
            </a:extLst>
          </p:cNvPr>
          <p:cNvGrpSpPr/>
          <p:nvPr/>
        </p:nvGrpSpPr>
        <p:grpSpPr>
          <a:xfrm>
            <a:off x="8104523" y="374901"/>
            <a:ext cx="367377" cy="598937"/>
            <a:chOff x="6730350" y="2315900"/>
            <a:chExt cx="257700" cy="420100"/>
          </a:xfrm>
        </p:grpSpPr>
        <p:sp>
          <p:nvSpPr>
            <p:cNvPr id="69" name="Google Shape;636;p25">
              <a:extLst>
                <a:ext uri="{FF2B5EF4-FFF2-40B4-BE49-F238E27FC236}">
                  <a16:creationId xmlns:a16="http://schemas.microsoft.com/office/drawing/2014/main" id="{ED0A0189-C5B8-44F6-826D-3033E36992F5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7;p25">
              <a:extLst>
                <a:ext uri="{FF2B5EF4-FFF2-40B4-BE49-F238E27FC236}">
                  <a16:creationId xmlns:a16="http://schemas.microsoft.com/office/drawing/2014/main" id="{0C4883F6-3511-449E-8295-384C5915F70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38;p25">
              <a:extLst>
                <a:ext uri="{FF2B5EF4-FFF2-40B4-BE49-F238E27FC236}">
                  <a16:creationId xmlns:a16="http://schemas.microsoft.com/office/drawing/2014/main" id="{12F6D014-13EB-4AD8-991A-4547CDC0355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39;p25">
              <a:extLst>
                <a:ext uri="{FF2B5EF4-FFF2-40B4-BE49-F238E27FC236}">
                  <a16:creationId xmlns:a16="http://schemas.microsoft.com/office/drawing/2014/main" id="{2B1E3D38-46DD-48D3-85DD-577961F768B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0;p25">
              <a:extLst>
                <a:ext uri="{FF2B5EF4-FFF2-40B4-BE49-F238E27FC236}">
                  <a16:creationId xmlns:a16="http://schemas.microsoft.com/office/drawing/2014/main" id="{D9F30F18-1C90-410D-BF63-50FE237A2CC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434340" y="1521510"/>
            <a:ext cx="7772400" cy="3888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agregarii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nod. </a:t>
            </a:r>
          </a:p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agregarea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disimineze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inainteze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cunostintele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actual.</a:t>
            </a:r>
          </a:p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 la subscriber, precum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524;p20">
            <a:extLst>
              <a:ext uri="{FF2B5EF4-FFF2-40B4-BE49-F238E27FC236}">
                <a16:creationId xmlns:a16="http://schemas.microsoft.com/office/drawing/2014/main" id="{42AE8951-571C-4170-B22A-5B890A991F28}"/>
              </a:ext>
            </a:extLst>
          </p:cNvPr>
          <p:cNvSpPr txBox="1">
            <a:spLocks/>
          </p:cNvSpPr>
          <p:nvPr/>
        </p:nvSpPr>
        <p:spPr>
          <a:xfrm>
            <a:off x="7520580" y="-228359"/>
            <a:ext cx="173808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Metoda propusa</a:t>
            </a:r>
          </a:p>
        </p:txBody>
      </p:sp>
      <p:grpSp>
        <p:nvGrpSpPr>
          <p:cNvPr id="6" name="Google Shape;874;p40">
            <a:extLst>
              <a:ext uri="{FF2B5EF4-FFF2-40B4-BE49-F238E27FC236}">
                <a16:creationId xmlns:a16="http://schemas.microsoft.com/office/drawing/2014/main" id="{D5DD3A62-E433-4B42-9546-0626DF5B9165}"/>
              </a:ext>
            </a:extLst>
          </p:cNvPr>
          <p:cNvGrpSpPr/>
          <p:nvPr/>
        </p:nvGrpSpPr>
        <p:grpSpPr>
          <a:xfrm>
            <a:off x="568709" y="1207694"/>
            <a:ext cx="368551" cy="368551"/>
            <a:chOff x="2594325" y="1627175"/>
            <a:chExt cx="440850" cy="440850"/>
          </a:xfrm>
        </p:grpSpPr>
        <p:sp>
          <p:nvSpPr>
            <p:cNvPr id="7" name="Google Shape;875;p40">
              <a:extLst>
                <a:ext uri="{FF2B5EF4-FFF2-40B4-BE49-F238E27FC236}">
                  <a16:creationId xmlns:a16="http://schemas.microsoft.com/office/drawing/2014/main" id="{454083EB-0044-48A8-9C5D-1566755CCCD2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6;p40">
              <a:extLst>
                <a:ext uri="{FF2B5EF4-FFF2-40B4-BE49-F238E27FC236}">
                  <a16:creationId xmlns:a16="http://schemas.microsoft.com/office/drawing/2014/main" id="{A0336680-4158-4CF0-B300-3A6C306FFD77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7;p40">
              <a:extLst>
                <a:ext uri="{FF2B5EF4-FFF2-40B4-BE49-F238E27FC236}">
                  <a16:creationId xmlns:a16="http://schemas.microsoft.com/office/drawing/2014/main" id="{326AC64F-4D62-4F51-A4DF-0E1D1E6445E8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735;p33">
            <a:extLst>
              <a:ext uri="{FF2B5EF4-FFF2-40B4-BE49-F238E27FC236}">
                <a16:creationId xmlns:a16="http://schemas.microsoft.com/office/drawing/2014/main" id="{5FEF3031-239F-427F-B75D-55FC86DC80B9}"/>
              </a:ext>
            </a:extLst>
          </p:cNvPr>
          <p:cNvSpPr txBox="1">
            <a:spLocks/>
          </p:cNvSpPr>
          <p:nvPr/>
        </p:nvSpPr>
        <p:spPr>
          <a:xfrm>
            <a:off x="457200" y="2152275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11" name="Google Shape;695;p31">
            <a:extLst>
              <a:ext uri="{FF2B5EF4-FFF2-40B4-BE49-F238E27FC236}">
                <a16:creationId xmlns:a16="http://schemas.microsoft.com/office/drawing/2014/main" id="{B5C30DAE-F115-407F-AB4A-903572F72DC0}"/>
              </a:ext>
            </a:extLst>
          </p:cNvPr>
          <p:cNvSpPr txBox="1">
            <a:spLocks/>
          </p:cNvSpPr>
          <p:nvPr/>
        </p:nvSpPr>
        <p:spPr>
          <a:xfrm>
            <a:off x="535335" y="323850"/>
            <a:ext cx="3937605" cy="37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200" dirty="0" err="1"/>
              <a:t>Deciderea</a:t>
            </a:r>
            <a:r>
              <a:rPr lang="en-US" sz="1200" dirty="0"/>
              <a:t> </a:t>
            </a:r>
            <a:r>
              <a:rPr lang="en-US" sz="1200" dirty="0" err="1"/>
              <a:t>agregarii</a:t>
            </a:r>
            <a:r>
              <a:rPr lang="en-US" sz="1200" dirty="0"/>
              <a:t> la </a:t>
            </a:r>
            <a:r>
              <a:rPr lang="en-US" sz="1200" dirty="0" err="1"/>
              <a:t>nivel</a:t>
            </a:r>
            <a:r>
              <a:rPr lang="en-US" sz="1200" dirty="0"/>
              <a:t> de broker se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realiza</a:t>
            </a:r>
            <a:r>
              <a:rPr lang="en-US" sz="1200" dirty="0"/>
              <a:t>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distanta</a:t>
            </a:r>
            <a:r>
              <a:rPr lang="en-US" sz="1200" dirty="0"/>
              <a:t> </a:t>
            </a:r>
            <a:r>
              <a:rPr lang="en-US" sz="1200" dirty="0" err="1"/>
              <a:t>ferestrei</a:t>
            </a:r>
            <a:r>
              <a:rPr lang="en-US" sz="1200" dirty="0"/>
              <a:t> de </a:t>
            </a:r>
            <a:r>
              <a:rPr lang="en-US" sz="1200" dirty="0" err="1"/>
              <a:t>notificare</a:t>
            </a:r>
            <a:r>
              <a:rPr lang="en-US" sz="1200" dirty="0"/>
              <a:t> (NWR). NWR </a:t>
            </a:r>
            <a:r>
              <a:rPr lang="en-US" sz="1200" dirty="0" err="1"/>
              <a:t>este</a:t>
            </a:r>
            <a:r>
              <a:rPr lang="en-US" sz="1200" dirty="0"/>
              <a:t> un triplet format din &lt;</a:t>
            </a:r>
            <a:r>
              <a:rPr lang="en-US" sz="1200" dirty="0" err="1"/>
              <a:t>subscriptie</a:t>
            </a:r>
            <a:r>
              <a:rPr lang="en-US" sz="1200" dirty="0"/>
              <a:t>, start-time, </a:t>
            </a:r>
            <a:r>
              <a:rPr lang="en-US" sz="1200" dirty="0" err="1"/>
              <a:t>durata</a:t>
            </a:r>
            <a:r>
              <a:rPr lang="en-US" sz="1200" dirty="0"/>
              <a:t>&gt;. O </a:t>
            </a:r>
            <a:r>
              <a:rPr lang="en-US" sz="1200" dirty="0" err="1"/>
              <a:t>publicatie</a:t>
            </a:r>
            <a:r>
              <a:rPr lang="en-US" sz="1200" dirty="0"/>
              <a:t> p se </a:t>
            </a:r>
            <a:r>
              <a:rPr lang="en-US" sz="1200" dirty="0" err="1"/>
              <a:t>potriveste</a:t>
            </a:r>
            <a:r>
              <a:rPr lang="en-US" sz="1200" dirty="0"/>
              <a:t> cu un NWR &lt; sub, t, d&gt;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numai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p se </a:t>
            </a:r>
            <a:r>
              <a:rPr lang="en-US" sz="1200" dirty="0" err="1"/>
              <a:t>potriveste</a:t>
            </a:r>
            <a:r>
              <a:rPr lang="en-US" sz="1200" dirty="0"/>
              <a:t> cu </a:t>
            </a:r>
            <a:r>
              <a:rPr lang="en-US" sz="1200" dirty="0" err="1"/>
              <a:t>subscriptia</a:t>
            </a:r>
            <a:r>
              <a:rPr lang="en-US" sz="1200" dirty="0"/>
              <a:t> sub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publicatia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introdusa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t </a:t>
            </a:r>
            <a:r>
              <a:rPr lang="en-US" sz="1200" dirty="0" err="1"/>
              <a:t>si</a:t>
            </a:r>
            <a:r>
              <a:rPr lang="en-US" sz="1200" dirty="0"/>
              <a:t> t + d. </a:t>
            </a:r>
            <a:r>
              <a:rPr lang="en-US" sz="1200" dirty="0" err="1"/>
              <a:t>Daca</a:t>
            </a:r>
            <a:r>
              <a:rPr lang="en-US" sz="1200" dirty="0"/>
              <a:t> se </a:t>
            </a:r>
            <a:r>
              <a:rPr lang="en-US" sz="1200" dirty="0" err="1"/>
              <a:t>afla</a:t>
            </a:r>
            <a:r>
              <a:rPr lang="en-US" sz="1200" dirty="0"/>
              <a:t> </a:t>
            </a:r>
            <a:r>
              <a:rPr lang="en-US" sz="1200" dirty="0" err="1"/>
              <a:t>dupa</a:t>
            </a:r>
            <a:r>
              <a:rPr lang="en-US" sz="1200" dirty="0"/>
              <a:t>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valoare</a:t>
            </a:r>
            <a:r>
              <a:rPr lang="en-US" sz="1200" dirty="0"/>
              <a:t>,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considerata</a:t>
            </a:r>
            <a:r>
              <a:rPr lang="en-US" sz="1200" dirty="0"/>
              <a:t> </a:t>
            </a:r>
            <a:r>
              <a:rPr lang="en-US" sz="1200" dirty="0" err="1"/>
              <a:t>expirata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gata</a:t>
            </a:r>
            <a:r>
              <a:rPr lang="en-US" sz="1200" dirty="0"/>
              <a:t> de </a:t>
            </a:r>
            <a:r>
              <a:rPr lang="en-US" sz="1200" dirty="0" err="1"/>
              <a:t>procesare</a:t>
            </a:r>
            <a:r>
              <a:rPr lang="en-US" sz="1200" dirty="0"/>
              <a:t>. </a:t>
            </a:r>
          </a:p>
          <a:p>
            <a:pPr algn="just">
              <a:spcBef>
                <a:spcPts val="600"/>
              </a:spcBef>
            </a:pPr>
            <a:r>
              <a:rPr lang="en-US" sz="1200" dirty="0"/>
              <a:t>Flow-ul de </a:t>
            </a:r>
            <a:r>
              <a:rPr lang="en-US" sz="1200" dirty="0" err="1"/>
              <a:t>procesare</a:t>
            </a:r>
            <a:r>
              <a:rPr lang="en-US" sz="1200" dirty="0"/>
              <a:t>: </a:t>
            </a:r>
          </a:p>
          <a:p>
            <a:pPr algn="just">
              <a:spcBef>
                <a:spcPts val="600"/>
              </a:spcBef>
            </a:pPr>
            <a:r>
              <a:rPr lang="en-US" sz="1200" dirty="0" err="1"/>
              <a:t>Dupa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o </a:t>
            </a:r>
            <a:r>
              <a:rPr lang="en-US" sz="1200" dirty="0" err="1"/>
              <a:t>publicatie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primita</a:t>
            </a:r>
            <a:r>
              <a:rPr lang="en-US" sz="1200" dirty="0"/>
              <a:t>, </a:t>
            </a:r>
            <a:r>
              <a:rPr lang="en-US" sz="1200" dirty="0" err="1"/>
              <a:t>brokerul</a:t>
            </a:r>
            <a:r>
              <a:rPr lang="en-US" sz="1200" dirty="0"/>
              <a:t> </a:t>
            </a:r>
            <a:r>
              <a:rPr lang="en-US" sz="1200" dirty="0" err="1"/>
              <a:t>efectuaza</a:t>
            </a:r>
            <a:r>
              <a:rPr lang="en-US" sz="1200" dirty="0"/>
              <a:t> </a:t>
            </a:r>
            <a:r>
              <a:rPr lang="en-US" sz="1200" dirty="0" err="1"/>
              <a:t>procesul</a:t>
            </a:r>
            <a:r>
              <a:rPr lang="en-US" sz="1200" dirty="0"/>
              <a:t> de </a:t>
            </a:r>
            <a:r>
              <a:rPr lang="en-US" sz="1200" dirty="0" err="1"/>
              <a:t>potrivire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o </a:t>
            </a:r>
            <a:r>
              <a:rPr lang="en-US" sz="1200" dirty="0" err="1"/>
              <a:t>inainteaza</a:t>
            </a:r>
            <a:r>
              <a:rPr lang="en-US" sz="1200" dirty="0"/>
              <a:t> </a:t>
            </a:r>
            <a:r>
              <a:rPr lang="en-US" sz="1200" dirty="0" err="1"/>
              <a:t>catre</a:t>
            </a:r>
            <a:r>
              <a:rPr lang="en-US" sz="1200" dirty="0"/>
              <a:t> </a:t>
            </a:r>
            <a:r>
              <a:rPr lang="en-US" sz="1200" dirty="0" err="1"/>
              <a:t>urmatorul</a:t>
            </a:r>
            <a:r>
              <a:rPr lang="en-US" sz="1200" dirty="0"/>
              <a:t> hop al </a:t>
            </a:r>
            <a:r>
              <a:rPr lang="en-US" sz="1200" dirty="0" err="1"/>
              <a:t>oricarei</a:t>
            </a:r>
            <a:r>
              <a:rPr lang="en-US" sz="1200" dirty="0"/>
              <a:t> </a:t>
            </a:r>
            <a:r>
              <a:rPr lang="en-US" sz="1200" dirty="0" err="1"/>
              <a:t>subscriptii</a:t>
            </a:r>
            <a:r>
              <a:rPr lang="en-US" sz="1200" dirty="0"/>
              <a:t> </a:t>
            </a:r>
            <a:r>
              <a:rPr lang="en-US" sz="1200" dirty="0" err="1"/>
              <a:t>normale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se </a:t>
            </a:r>
            <a:r>
              <a:rPr lang="en-US" sz="1200" dirty="0" err="1"/>
              <a:t>potriveste</a:t>
            </a:r>
            <a:r>
              <a:rPr lang="en-US" sz="12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publicatia</a:t>
            </a:r>
            <a:r>
              <a:rPr lang="en-US" sz="1200" dirty="0"/>
              <a:t>  nu se </a:t>
            </a:r>
            <a:r>
              <a:rPr lang="en-US" sz="1200" dirty="0" err="1"/>
              <a:t>potriveste</a:t>
            </a:r>
            <a:r>
              <a:rPr lang="en-US" sz="1200" dirty="0"/>
              <a:t> cu </a:t>
            </a:r>
            <a:r>
              <a:rPr lang="en-US" sz="1200" dirty="0" err="1"/>
              <a:t>subscriptiile</a:t>
            </a:r>
            <a:r>
              <a:rPr lang="en-US" sz="1200" dirty="0"/>
              <a:t> </a:t>
            </a:r>
            <a:r>
              <a:rPr lang="en-US" sz="1200" dirty="0" err="1"/>
              <a:t>normale</a:t>
            </a:r>
            <a:r>
              <a:rPr lang="en-US" sz="1200" dirty="0"/>
              <a:t>,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brokerul</a:t>
            </a:r>
            <a:r>
              <a:rPr lang="en-US" sz="1200" dirty="0"/>
              <a:t> </a:t>
            </a:r>
            <a:r>
              <a:rPr lang="en-US" sz="1200" dirty="0" err="1"/>
              <a:t>proceseaza</a:t>
            </a:r>
            <a:r>
              <a:rPr lang="en-US" sz="1200" dirty="0"/>
              <a:t> </a:t>
            </a:r>
            <a:r>
              <a:rPr lang="en-US" sz="1200" dirty="0" err="1"/>
              <a:t>agregarea</a:t>
            </a:r>
            <a:r>
              <a:rPr lang="en-US" sz="1200" dirty="0"/>
              <a:t> </a:t>
            </a:r>
            <a:r>
              <a:rPr lang="en-US" sz="1200" dirty="0" err="1"/>
              <a:t>subscriptiilor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gasi</a:t>
            </a:r>
            <a:r>
              <a:rPr lang="en-US" sz="1200" dirty="0"/>
              <a:t> un NWR care se </a:t>
            </a:r>
            <a:r>
              <a:rPr lang="en-US" sz="1200" dirty="0" err="1"/>
              <a:t>potriveste</a:t>
            </a:r>
            <a:r>
              <a:rPr lang="en-US" sz="1200" dirty="0"/>
              <a:t>. </a:t>
            </a:r>
            <a:r>
              <a:rPr lang="en-US" sz="1200" dirty="0" err="1"/>
              <a:t>Publicatiile</a:t>
            </a:r>
            <a:r>
              <a:rPr lang="en-US" sz="1200" dirty="0"/>
              <a:t> sunt </a:t>
            </a:r>
            <a:r>
              <a:rPr lang="en-US" sz="1200" dirty="0" err="1"/>
              <a:t>pastrate</a:t>
            </a:r>
            <a:r>
              <a:rPr lang="en-US" sz="1200" dirty="0"/>
              <a:t> la broker </a:t>
            </a:r>
            <a:r>
              <a:rPr lang="en-US" sz="1200" dirty="0" err="1"/>
              <a:t>pana</a:t>
            </a:r>
            <a:r>
              <a:rPr lang="en-US" sz="1200" dirty="0"/>
              <a:t> NWR </a:t>
            </a:r>
            <a:r>
              <a:rPr lang="en-US" sz="1200" dirty="0" err="1"/>
              <a:t>expira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dirty="0" err="1"/>
              <a:t>apoi</a:t>
            </a:r>
            <a:r>
              <a:rPr lang="en-US" sz="1200" dirty="0"/>
              <a:t> </a:t>
            </a:r>
            <a:r>
              <a:rPr lang="en-US" sz="1200" dirty="0" err="1"/>
              <a:t>aplica</a:t>
            </a:r>
            <a:r>
              <a:rPr lang="en-US" sz="1200" dirty="0"/>
              <a:t> un </a:t>
            </a:r>
            <a:r>
              <a:rPr lang="en-US" sz="1200" dirty="0" err="1"/>
              <a:t>algoritm</a:t>
            </a:r>
            <a:r>
              <a:rPr lang="en-US" sz="1200" dirty="0"/>
              <a:t> de </a:t>
            </a:r>
            <a:r>
              <a:rPr lang="en-US" sz="1200" dirty="0" err="1"/>
              <a:t>decizie</a:t>
            </a:r>
            <a:r>
              <a:rPr lang="en-US" sz="1200" dirty="0"/>
              <a:t> de </a:t>
            </a:r>
            <a:r>
              <a:rPr lang="en-US" sz="1200" dirty="0" err="1"/>
              <a:t>agregare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decide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nu </a:t>
            </a:r>
            <a:r>
              <a:rPr lang="en-US" sz="1200" dirty="0" err="1"/>
              <a:t>necesara</a:t>
            </a:r>
            <a:r>
              <a:rPr lang="en-US" sz="1200" dirty="0"/>
              <a:t> </a:t>
            </a:r>
            <a:r>
              <a:rPr lang="en-US" sz="1200" dirty="0" err="1"/>
              <a:t>agregarea</a:t>
            </a:r>
            <a:r>
              <a:rPr lang="en-US" sz="1200" dirty="0"/>
              <a:t>. </a:t>
            </a:r>
            <a:r>
              <a:rPr lang="en-US" sz="1200" dirty="0" err="1"/>
              <a:t>Daca</a:t>
            </a:r>
            <a:r>
              <a:rPr lang="en-US" sz="1200" dirty="0"/>
              <a:t> nu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necesara</a:t>
            </a: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aceastea</a:t>
            </a:r>
            <a:r>
              <a:rPr lang="en-US" sz="1200" dirty="0"/>
              <a:t> sunt </a:t>
            </a:r>
            <a:r>
              <a:rPr lang="en-US" sz="1200" dirty="0" err="1"/>
              <a:t>trimise</a:t>
            </a:r>
            <a:r>
              <a:rPr lang="en-US" sz="1200" dirty="0"/>
              <a:t> la </a:t>
            </a:r>
            <a:r>
              <a:rPr lang="en-US" sz="1200" dirty="0" err="1"/>
              <a:t>urmatorul</a:t>
            </a:r>
            <a:r>
              <a:rPr lang="en-US" sz="1200" dirty="0"/>
              <a:t> hop.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8F090-F8D3-4E83-ACC4-63A220BA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6825"/>
            <a:ext cx="4353878" cy="2390607"/>
          </a:xfrm>
          <a:prstGeom prst="rect">
            <a:avLst/>
          </a:prstGeom>
        </p:spPr>
      </p:pic>
      <p:grpSp>
        <p:nvGrpSpPr>
          <p:cNvPr id="18" name="Google Shape;834;p40">
            <a:extLst>
              <a:ext uri="{FF2B5EF4-FFF2-40B4-BE49-F238E27FC236}">
                <a16:creationId xmlns:a16="http://schemas.microsoft.com/office/drawing/2014/main" id="{BB2B6804-9F2B-4A20-8B2E-82A9494F5296}"/>
              </a:ext>
            </a:extLst>
          </p:cNvPr>
          <p:cNvGrpSpPr/>
          <p:nvPr/>
        </p:nvGrpSpPr>
        <p:grpSpPr>
          <a:xfrm>
            <a:off x="203527" y="158196"/>
            <a:ext cx="331808" cy="331307"/>
            <a:chOff x="6660750" y="298550"/>
            <a:chExt cx="396900" cy="396300"/>
          </a:xfrm>
        </p:grpSpPr>
        <p:sp>
          <p:nvSpPr>
            <p:cNvPr id="19" name="Google Shape;835;p40">
              <a:extLst>
                <a:ext uri="{FF2B5EF4-FFF2-40B4-BE49-F238E27FC236}">
                  <a16:creationId xmlns:a16="http://schemas.microsoft.com/office/drawing/2014/main" id="{5D920897-083E-4555-B3D1-ACF2E7DDF7AD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6;p40">
              <a:extLst>
                <a:ext uri="{FF2B5EF4-FFF2-40B4-BE49-F238E27FC236}">
                  <a16:creationId xmlns:a16="http://schemas.microsoft.com/office/drawing/2014/main" id="{C85996FA-B23F-466C-8F5A-822C5545C556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1402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Oswald</vt:lpstr>
      <vt:lpstr>Source Sans Pro</vt:lpstr>
      <vt:lpstr>Times New Roman</vt:lpstr>
      <vt:lpstr>Wingdings</vt:lpstr>
      <vt:lpstr>Quince template</vt:lpstr>
      <vt:lpstr>Minimizing the Communication Cost of Aggregation in Publish/Subscribe Systems </vt:lpstr>
      <vt:lpstr>CUPRINS</vt:lpstr>
      <vt:lpstr>PowerPoint Presentation</vt:lpstr>
      <vt:lpstr>PowerPoint Presentation</vt:lpstr>
      <vt:lpstr>PowerPoint Presentation</vt:lpstr>
      <vt:lpstr>Terminologia din articol folosita in sisteme pub/sub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the Communication Cost of Aggregation in Publish/Subscribe Systems - Bujor Tiberiu Cosmin MSD1</dc:title>
  <cp:lastModifiedBy>Tiberiu Bujor</cp:lastModifiedBy>
  <cp:revision>50</cp:revision>
  <dcterms:modified xsi:type="dcterms:W3CDTF">2019-12-11T14:30:50Z</dcterms:modified>
</cp:coreProperties>
</file>