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547" r:id="rId2"/>
    <p:sldId id="539" r:id="rId3"/>
    <p:sldId id="540" r:id="rId4"/>
    <p:sldId id="541" r:id="rId5"/>
    <p:sldId id="544" r:id="rId6"/>
  </p:sldIdLst>
  <p:sldSz cx="9144000" cy="6858000" type="screen4x3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4830" userDrawn="1">
          <p15:clr>
            <a:srgbClr val="A4A3A4"/>
          </p15:clr>
        </p15:guide>
        <p15:guide id="12" pos="2880" userDrawn="1">
          <p15:clr>
            <a:srgbClr val="A4A3A4"/>
          </p15:clr>
        </p15:guide>
        <p15:guide id="13" orient="horz" pos="1117" userDrawn="1">
          <p15:clr>
            <a:srgbClr val="A4A3A4"/>
          </p15:clr>
        </p15:guide>
        <p15:guide id="14" orient="horz" pos="917">
          <p15:clr>
            <a:srgbClr val="A4A3A4"/>
          </p15:clr>
        </p15:guide>
        <p15:guide id="15" orient="horz" pos="237">
          <p15:clr>
            <a:srgbClr val="A4A3A4"/>
          </p15:clr>
        </p15:guide>
        <p15:guide id="16" pos="5351">
          <p15:clr>
            <a:srgbClr val="A4A3A4"/>
          </p15:clr>
        </p15:guide>
        <p15:guide id="17" pos="2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uthor" initials="A" lastIdx="3" clrIdx="0"/>
  <p:cmAuthor id="1" name="Akvile Redko" initials="AR" lastIdx="7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1BC"/>
    <a:srgbClr val="000000"/>
    <a:srgbClr val="6C777B"/>
    <a:srgbClr val="6C0000"/>
    <a:srgbClr val="321716"/>
    <a:srgbClr val="7F7F7F"/>
    <a:srgbClr val="D9D9D9"/>
    <a:srgbClr val="BFBFBF"/>
    <a:srgbClr val="A6A6A6"/>
    <a:srgbClr val="4C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3759" autoAdjust="0"/>
  </p:normalViewPr>
  <p:slideViewPr>
    <p:cSldViewPr snapToObjects="1">
      <p:cViewPr varScale="1">
        <p:scale>
          <a:sx n="69" d="100"/>
          <a:sy n="69" d="100"/>
        </p:scale>
        <p:origin x="1602" y="60"/>
      </p:cViewPr>
      <p:guideLst>
        <p:guide pos="4830"/>
        <p:guide pos="2880"/>
        <p:guide orient="horz" pos="1117"/>
        <p:guide orient="horz" pos="917"/>
        <p:guide orient="horz" pos="237"/>
        <p:guide pos="5351"/>
        <p:guide pos="2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66" d="100"/>
        <a:sy n="66" d="100"/>
      </p:scale>
      <p:origin x="0" y="2816"/>
    </p:cViewPr>
  </p:sorterViewPr>
  <p:notesViewPr>
    <p:cSldViewPr snapToGrid="0">
      <p:cViewPr varScale="1">
        <p:scale>
          <a:sx n="69" d="100"/>
          <a:sy n="69" d="100"/>
        </p:scale>
        <p:origin x="215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F5C054-9C06-41BF-8D5F-A7134E557473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88E92-C7E3-4E1C-9E94-A0D49B3FD4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690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A986B-77C3-4211-9EF5-0879BA05C468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4B9F7-FA81-4497-846C-26B0756378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773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144463" y="1268413"/>
            <a:ext cx="8818562" cy="5402262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157284" y="4589916"/>
            <a:ext cx="4917953" cy="712334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57283" y="6238874"/>
            <a:ext cx="4917953" cy="360363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Type of the document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7502920" y="6238874"/>
            <a:ext cx="1460106" cy="3603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1560" y="463824"/>
            <a:ext cx="2041175" cy="42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25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7674" y="404664"/>
            <a:ext cx="8067675" cy="1080120"/>
          </a:xfrm>
          <a:prstGeom prst="rect">
            <a:avLst/>
          </a:prstGeom>
        </p:spPr>
        <p:txBody>
          <a:bodyPr/>
          <a:lstStyle>
            <a:lvl1pPr>
              <a:defRPr sz="2400" b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75" y="1617141"/>
            <a:ext cx="8067675" cy="4548163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552" y="6453336"/>
            <a:ext cx="864096" cy="17877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8718431" y="6453336"/>
            <a:ext cx="3417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4F9FAECF-B570-4AB3-8B06-E8436746DAC6}" type="slidenum">
              <a:rPr lang="en-US" sz="1000"/>
              <a:pPr/>
              <a:t>‹#›</a:t>
            </a:fld>
            <a:endParaRPr lang="en-US" sz="1000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38582" y="6213615"/>
            <a:ext cx="3989809" cy="32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i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35971293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156" userDrawn="1">
          <p15:clr>
            <a:srgbClr val="FBAE40"/>
          </p15:clr>
        </p15:guide>
        <p15:guide id="2" pos="3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tags" Target="../tags/tag2.xml"/><Relationship Id="rId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89269889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20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Picture 2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itle 1"/>
          <p:cNvSpPr txBox="1">
            <a:spLocks/>
          </p:cNvSpPr>
          <p:nvPr userDrawn="1"/>
        </p:nvSpPr>
        <p:spPr>
          <a:xfrm>
            <a:off x="357394" y="59658"/>
            <a:ext cx="8067675" cy="12811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venir Next Medium"/>
                <a:ea typeface="+mj-ea"/>
                <a:cs typeface="Avenir Next Medium"/>
              </a:defRPr>
            </a:lvl1pPr>
          </a:lstStyle>
          <a:p>
            <a:endParaRPr lang="en-US" dirty="0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447674" y="9527"/>
            <a:ext cx="8067675" cy="122554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venir Next Medium"/>
                <a:ea typeface="+mj-ea"/>
                <a:cs typeface="Avenir Next Medium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676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Avenir Next Medium"/>
          <a:ea typeface="+mj-ea"/>
          <a:cs typeface="Avenir Next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663080"/>
            <a:ext cx="7543800" cy="1308720"/>
          </a:xfrm>
        </p:spPr>
        <p:txBody>
          <a:bodyPr/>
          <a:lstStyle/>
          <a:p>
            <a:pPr algn="ctr"/>
            <a:r>
              <a:rPr lang="vi-VN" sz="3200" dirty="0">
                <a:solidFill>
                  <a:srgbClr val="781049"/>
                </a:solidFill>
                <a:latin typeface="Arial Unicode MS"/>
              </a:rPr>
              <a:t>Mediu învățare pentru examenul de </a:t>
            </a:r>
            <a:br>
              <a:rPr lang="en-US" sz="3200" dirty="0">
                <a:solidFill>
                  <a:srgbClr val="781049"/>
                </a:solidFill>
                <a:latin typeface="Arial Unicode MS"/>
              </a:rPr>
            </a:br>
            <a:r>
              <a:rPr lang="vi-VN" sz="3200" dirty="0">
                <a:solidFill>
                  <a:srgbClr val="781049"/>
                </a:solidFill>
                <a:latin typeface="Arial Unicode MS"/>
              </a:rPr>
              <a:t>Ba</a:t>
            </a:r>
            <a:r>
              <a:rPr lang="en-US" sz="3200" dirty="0">
                <a:solidFill>
                  <a:srgbClr val="781049"/>
                </a:solidFill>
                <a:latin typeface="Arial Unicode MS"/>
              </a:rPr>
              <a:t>c</a:t>
            </a:r>
            <a:r>
              <a:rPr lang="vi-VN" sz="3200" dirty="0">
                <a:solidFill>
                  <a:srgbClr val="781049"/>
                </a:solidFill>
                <a:latin typeface="Arial Unicode MS"/>
              </a:rPr>
              <a:t>alaureat (cu modul de rețea)</a:t>
            </a:r>
            <a:endParaRPr lang="en-US" sz="3200" dirty="0"/>
          </a:p>
        </p:txBody>
      </p:sp>
      <p:sp useBgFill="1"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47675" y="6375615"/>
            <a:ext cx="3989809" cy="3240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3200" dirty="0">
                <a:solidFill>
                  <a:schemeClr val="accent1">
                    <a:lumMod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Definire problemă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vi-VN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Rata de promovabilitate a examenului de bacalaureat în România este sub media europeana. </a:t>
            </a:r>
            <a:endParaRPr lang="en-US" dirty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pPr marL="0" indent="0" algn="ctr">
              <a:buNone/>
            </a:pPr>
            <a:endParaRPr lang="en-US" dirty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pPr marL="0" indent="0" algn="ctr">
              <a:buNone/>
            </a:pPr>
            <a:r>
              <a:rPr lang="vi-VN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Elevii trebuie să caute variantele din anii precedenți în multiple locuri care de obicei sunt pline de reclame și greu de navigat.</a:t>
            </a:r>
            <a:endParaRPr lang="en-US" dirty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pPr marL="0" indent="0" algn="ctr">
              <a:buNone/>
            </a:pPr>
            <a:endParaRPr lang="en-US" dirty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pPr marL="0" indent="0" algn="ctr">
              <a:buNone/>
            </a:pPr>
            <a:r>
              <a:rPr lang="vi-VN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Descarea fiecărei variante în parte este un procedeu plictisitor și de lungă durata. </a:t>
            </a:r>
            <a:endParaRPr lang="en-US" dirty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pPr marL="0" indent="0" algn="ctr">
              <a:buNone/>
            </a:pPr>
            <a:endParaRPr lang="en-US" dirty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pPr marL="0" indent="0" algn="ctr">
              <a:buNone/>
            </a:pPr>
            <a:r>
              <a:rPr lang="vi-VN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Memorarea variantelor deja rezolvate necesită o indexare manuală problematica.</a:t>
            </a:r>
            <a:endParaRPr lang="en-GB" dirty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6165304"/>
            <a:ext cx="1584176" cy="6926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latin typeface="Calibri" panose="020F050202020403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98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3200" dirty="0">
                <a:solidFill>
                  <a:schemeClr val="accent1">
                    <a:lumMod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Soluția propusă</a:t>
            </a:r>
            <a:endParaRPr lang="en-GB" sz="3200" dirty="0">
              <a:solidFill>
                <a:schemeClr val="accent1">
                  <a:lumMod val="50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sz="2400" dirty="0">
                <a:latin typeface="Arial" pitchFamily="34" charset="0"/>
                <a:cs typeface="Arial" pitchFamily="34" charset="0"/>
              </a:rPr>
              <a:t>Înglobarea variantelor de bac intr -o singură aplicație ușor de folosit și de ințeles.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vi-VN" sz="2400" dirty="0">
                <a:latin typeface="Arial" pitchFamily="34" charset="0"/>
                <a:cs typeface="Arial" pitchFamily="34" charset="0"/>
              </a:rPr>
              <a:t> Aplicatia conține un meniu modular: 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/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Ce permite marcarea și demarcarea variantelor deja rezolvate.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/>
            <a:r>
              <a:rPr lang="vi-VN" sz="2400" dirty="0">
                <a:latin typeface="Arial" pitchFamily="34" charset="0"/>
                <a:cs typeface="Arial" pitchFamily="34" charset="0"/>
              </a:rPr>
              <a:t> Permite navigarea ușoară printre acestea printr-un meniu de listare și butoane pentru anterior și urmator . 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/>
            <a:r>
              <a:rPr lang="vi-VN" sz="2400" dirty="0">
                <a:latin typeface="Arial" pitchFamily="34" charset="0"/>
                <a:cs typeface="Arial" pitchFamily="34" charset="0"/>
              </a:rPr>
              <a:t>Permite modificarea detaliilor stilistice : dimensiune ,font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și rezoluție.</a:t>
            </a:r>
            <a:endParaRPr lang="en-GB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51520" y="6165304"/>
            <a:ext cx="1584176" cy="6926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775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3200" dirty="0">
                <a:solidFill>
                  <a:schemeClr val="accent1">
                    <a:lumMod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Funcționalități &amp; descriere tehnică</a:t>
            </a:r>
            <a:endParaRPr lang="en-GB" sz="3200" dirty="0">
              <a:solidFill>
                <a:schemeClr val="accent1">
                  <a:lumMod val="50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75" y="1617141"/>
            <a:ext cx="8391525" cy="4548163"/>
          </a:xfrm>
        </p:spPr>
        <p:txBody>
          <a:bodyPr/>
          <a:lstStyle/>
          <a:p>
            <a:pPr marL="0" indent="0">
              <a:buNone/>
            </a:pPr>
            <a:r>
              <a:rPr lang="vi-VN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• Aplicația folosește o singură formă pentru a desfășura toate activitatile.</a:t>
            </a:r>
            <a:endParaRPr lang="en-US" dirty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pPr marL="0" indent="0">
              <a:buNone/>
            </a:pPr>
            <a:endParaRPr lang="en-US" dirty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pPr marL="0" indent="0">
              <a:buNone/>
            </a:pPr>
            <a:r>
              <a:rPr lang="vi-VN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• Aplicația conține teste pentru erori ce sunt memorate intr-un fișier log.</a:t>
            </a:r>
            <a:endParaRPr lang="en-US" dirty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pPr marL="0" indent="0">
              <a:buNone/>
            </a:pPr>
            <a:r>
              <a:rPr lang="vi-VN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endParaRPr lang="en-US" dirty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pPr marL="0" indent="0">
              <a:buNone/>
            </a:pPr>
            <a:r>
              <a:rPr lang="vi-VN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• Aplicația poate fi folosită pe toate versiunele sistemului de operare windows.</a:t>
            </a:r>
            <a:endParaRPr lang="en-US" dirty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pPr marL="0" indent="0">
              <a:buNone/>
            </a:pPr>
            <a:endParaRPr lang="en-US" dirty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pPr marL="0" indent="0">
              <a:buNone/>
            </a:pPr>
            <a:r>
              <a:rPr lang="vi-VN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• In aplicatie se pot pune variante pentru alți ani cu adăugarea a puține linii de cod. </a:t>
            </a:r>
            <a:endParaRPr lang="en-US" dirty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pPr marL="0" indent="0">
              <a:buNone/>
            </a:pPr>
            <a:endParaRPr lang="en-US" dirty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pPr marL="0" indent="0">
              <a:buNone/>
            </a:pPr>
            <a:r>
              <a:rPr lang="vi-VN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• Aplicația ocupă puțin spațiu pe hard-disk. (</a:t>
            </a:r>
            <a:r>
              <a:rPr lang="en-US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~</a:t>
            </a:r>
            <a:r>
              <a:rPr lang="vi-VN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300KB)</a:t>
            </a:r>
            <a:r>
              <a:rPr lang="en-US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, </a:t>
            </a:r>
            <a:r>
              <a:rPr lang="vi-VN" dirty="0">
                <a:latin typeface="Arial" pitchFamily="34" charset="0"/>
                <a:cs typeface="Arial" pitchFamily="34" charset="0"/>
              </a:rPr>
              <a:t>fără modulul de rețea ar ocup</a:t>
            </a:r>
            <a:r>
              <a:rPr lang="en-US" dirty="0">
                <a:latin typeface="Arial" pitchFamily="34" charset="0"/>
                <a:cs typeface="Arial" pitchFamily="34" charset="0"/>
              </a:rPr>
              <a:t>a</a:t>
            </a:r>
            <a:r>
              <a:rPr lang="vi-VN" dirty="0">
                <a:latin typeface="Arial" pitchFamily="34" charset="0"/>
                <a:cs typeface="Arial" pitchFamily="34" charset="0"/>
              </a:rPr>
              <a:t> &gt; 30mb pentru Înglobarea variantelor</a:t>
            </a:r>
            <a:endParaRPr lang="en-US" dirty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Wingdings" pitchFamily="2" charset="2"/>
              <a:buChar char="§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Wingdings" pitchFamily="2" charset="2"/>
              <a:buChar char="§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ro-RO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51520" y="6165304"/>
            <a:ext cx="1584176" cy="6926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108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3200" dirty="0">
                <a:solidFill>
                  <a:schemeClr val="accent1">
                    <a:lumMod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Oportunități de dezvoltare ulterioară</a:t>
            </a:r>
            <a:endParaRPr lang="en-GB" sz="3200" dirty="0">
              <a:solidFill>
                <a:schemeClr val="accent1">
                  <a:lumMod val="50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/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Aplicatia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poate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fi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eficientizata</a:t>
            </a:r>
            <a:r>
              <a:rPr lang="en-US" dirty="0">
                <a:latin typeface="Arial" pitchFamily="34" charset="0"/>
                <a:cs typeface="Arial" pitchFamily="34" charset="0"/>
              </a:rPr>
              <a:t> din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punct</a:t>
            </a:r>
            <a:r>
              <a:rPr lang="en-US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vedere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tehnic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prin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adaugarea</a:t>
            </a:r>
            <a:r>
              <a:rPr lang="en-US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algoritmi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noi</a:t>
            </a:r>
            <a:r>
              <a:rPr lang="en-US" dirty="0">
                <a:latin typeface="Arial" pitchFamily="34" charset="0"/>
                <a:cs typeface="Arial" pitchFamily="34" charset="0"/>
              </a:rPr>
              <a:t> care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optimizeze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consumul</a:t>
            </a:r>
            <a:r>
              <a:rPr lang="en-US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resurse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/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/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Aplicatia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poate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primi</a:t>
            </a:r>
            <a:r>
              <a:rPr lang="en-US" dirty="0">
                <a:latin typeface="Arial" pitchFamily="34" charset="0"/>
                <a:cs typeface="Arial" pitchFamily="34" charset="0"/>
              </a:rPr>
              <a:t> o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remodelare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grafica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realizata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baza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opiniilor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utilizatorilor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51520" y="6165304"/>
            <a:ext cx="1584176" cy="6926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0312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263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/m_precDefaultPercent&gt;&lt;m_precDefaultDate&gt;&lt;m_bNumberIsYear val=&quot;0&quot;/&gt;&lt;m_strFormatTime&gt;%Y-%m-%d&lt;/m_strFormatTime&gt;&lt;/m_precDefaultDate&gt;&lt;m_precDefaultYear/&gt;&lt;m_precDefaultQuarter/&gt;&lt;m_precDefaultMonth/&gt;&lt;m_precDefaultWeek/&gt;&lt;m_precDefaultDay/&gt;&lt;m_mruColor&gt;&lt;m_vecMRU length=&quot;14&quot;&gt;&lt;elem m_fUsage=&quot;2.83188996310301720000E+000&quot;&gt;&lt;m_msothmcolidx val=&quot;0&quot;/&gt;&lt;m_rgb r=&quot;e8&quot; g=&quot;b5&quot; b=&quot;64&quot;/&gt;&lt;m_ppcolschidx tagver0=&quot;23004&quot; tagname0=&quot;m_ppcolschidxUNRECOGNIZED&quot; val=&quot;0&quot;/&gt;&lt;m_nBrightness val=&quot;0&quot;/&gt;&lt;/elem&gt;&lt;elem m_fUsage=&quot;2.19026216880845400000E+000&quot;&gt;&lt;m_msothmcolidx val=&quot;0&quot;/&gt;&lt;m_rgb r=&quot;0&quot; g=&quot;92&quot; b=&quot;a7&quot;/&gt;&lt;m_ppcolschidx tagver0=&quot;23004&quot; tagname0=&quot;m_ppcolschidxUNRECOGNIZED&quot; val=&quot;0&quot;/&gt;&lt;m_nBrightness val=&quot;0&quot;/&gt;&lt;/elem&gt;&lt;elem m_fUsage=&quot;1.43726187455688280000E+000&quot;&gt;&lt;m_msothmcolidx val=&quot;0&quot;/&gt;&lt;m_rgb r=&quot;62&quot; g=&quot;ab&quot; b=&quot;bd&quot;/&gt;&lt;m_ppcolschidx tagver0=&quot;23004&quot; tagname0=&quot;m_ppcolschidxUNRECOGNIZED&quot; val=&quot;0&quot;/&gt;&lt;m_nBrightness val=&quot;0&quot;/&gt;&lt;/elem&gt;&lt;elem m_fUsage=&quot;1.17843173205402850000E+000&quot;&gt;&lt;m_msothmcolidx val=&quot;0&quot;/&gt;&lt;m_rgb r=&quot;ca&quot; g=&quot;47&quot; b=&quot;52&quot;/&gt;&lt;m_ppcolschidx tagver0=&quot;23004&quot; tagname0=&quot;m_ppcolschidxUNRECOGNIZED&quot; val=&quot;0&quot;/&gt;&lt;m_nBrightness val=&quot;0&quot;/&gt;&lt;/elem&gt;&lt;elem m_fUsage=&quot;9.48337870979073960000E-001&quot;&gt;&lt;m_msothmcolidx val=&quot;0&quot;/&gt;&lt;m_rgb r=&quot;d8&quot; g=&quot;84&quot; b=&quot;5b&quot;/&gt;&lt;m_ppcolschidx tagver0=&quot;23004&quot; tagname0=&quot;m_ppcolschidxUNRECOGNIZED&quot; val=&quot;0&quot;/&gt;&lt;m_nBrightness val=&quot;0&quot;/&gt;&lt;/elem&gt;&lt;elem m_fUsage=&quot;6.56741014880491190000E-001&quot;&gt;&lt;m_msothmcolidx val=&quot;0&quot;/&gt;&lt;m_rgb r=&quot;a3&quot; g=&quot;2d&quot; b=&quot;4e&quot;/&gt;&lt;m_ppcolschidx tagver0=&quot;23004&quot; tagname0=&quot;m_ppcolschidxUNRECOGNIZED&quot; val=&quot;0&quot;/&gt;&lt;m_nBrightness val=&quot;0&quot;/&gt;&lt;/elem&gt;&lt;elem m_fUsage=&quot;6.33525430556735600000E-001&quot;&gt;&lt;m_msothmcolidx val=&quot;0&quot;/&gt;&lt;m_rgb r=&quot;9f&quot; g=&quot;c8&quot; b=&quot;d2&quot;/&gt;&lt;m_ppcolschidx tagver0=&quot;23004&quot; tagname0=&quot;m_ppcolschidxUNRECOGNIZED&quot; val=&quot;0&quot;/&gt;&lt;m_nBrightness val=&quot;0&quot;/&gt;&lt;/elem&gt;&lt;elem m_fUsage=&quot;7.17897987691853150000E-002&quot;&gt;&lt;m_msothmcolidx val=&quot;0&quot;/&gt;&lt;m_rgb r=&quot;68&quot; g=&quot;24&quot; b=&quot;4d&quot;/&gt;&lt;m_ppcolschidx tagver0=&quot;23004&quot; tagname0=&quot;m_ppcolschidxUNRECOGNIZED&quot; val=&quot;0&quot;/&gt;&lt;m_nBrightness val=&quot;0&quot;/&gt;&lt;/elem&gt;&lt;elem m_fUsage=&quot;4.92799127164809250000E-002&quot;&gt;&lt;m_msothmcolidx val=&quot;0&quot;/&gt;&lt;m_rgb r=&quot;19&quot; g=&quot;5f&quot; b=&quot;70&quot;/&gt;&lt;m_ppcolschidx tagver0=&quot;23004&quot; tagname0=&quot;m_ppcolschidxUNRECOGNIZED&quot; val=&quot;0&quot;/&gt;&lt;m_nBrightness val=&quot;0&quot;/&gt;&lt;/elem&gt;&lt;elem m_fUsage=&quot;2.14443156586023110000E-003&quot;&gt;&lt;m_msothmcolidx val=&quot;0&quot;/&gt;&lt;m_rgb r=&quot;e4&quot; g=&quot;f1&quot; b=&quot;f4&quot;/&gt;&lt;m_ppcolschidx tagver0=&quot;23004&quot; tagname0=&quot;m_ppcolschidxUNRECOGNIZED&quot; val=&quot;0&quot;/&gt;&lt;m_nBrightness val=&quot;0&quot;/&gt;&lt;/elem&gt;&lt;elem m_fUsage=&quot;2.85568498799234980000E-004&quot;&gt;&lt;m_msothmcolidx val=&quot;0&quot;/&gt;&lt;m_rgb r=&quot;77&quot; g=&quot;4e&quot; b=&quot;4e&quot;/&gt;&lt;m_ppcolschidx tagver0=&quot;23004&quot; tagname0=&quot;m_ppcolschidxUNRECOGNIZED&quot; val=&quot;0&quot;/&gt;&lt;m_nBrightness val=&quot;0&quot;/&gt;&lt;/elem&gt;&lt;elem m_fUsage=&quot;4.90913542268264480000E-005&quot;&gt;&lt;m_msothmcolidx val=&quot;0&quot;/&gt;&lt;m_rgb r=&quot;4c&quot; g=&quot;2d&quot; b=&quot;26&quot;/&gt;&lt;m_ppcolschidx tagver0=&quot;23004&quot; tagname0=&quot;m_ppcolschidxUNRECOGNIZED&quot; val=&quot;0&quot;/&gt;&lt;m_nBrightness val=&quot;0&quot;/&gt;&lt;/elem&gt;&lt;elem m_fUsage=&quot;1.12905241018940510000E-006&quot;&gt;&lt;m_msothmcolidx val=&quot;0&quot;/&gt;&lt;m_rgb r=&quot;e1&quot; g=&quot;db&quot; b=&quot;d7&quot;/&gt;&lt;m_ppcolschidx tagver0=&quot;23004&quot; tagname0=&quot;m_ppcolschidxUNRECOGNIZED&quot; val=&quot;0&quot;/&gt;&lt;m_nBrightness val=&quot;0&quot;/&gt;&lt;/elem&gt;&lt;elem m_fUsage=&quot;3.42660659392174060000E-009&quot;&gt;&lt;m_msothmcolidx val=&quot;0&quot;/&gt;&lt;m_rgb r=&quot;d9&quot; g=&quot;d9&quot; b=&quot;d9&quot;/&gt;&lt;m_ppcolschidx tagver0=&quot;23004&quot; tagname0=&quot;m_ppcolschidxUNRECOGNIZED&quot; val=&quot;0&quot;/&gt;&lt;m_nBrightness val=&quot;0&quot;/&gt;&lt;/elem&gt;&lt;/m_vecMRU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BA1BC"/>
        </a:solidFill>
        <a:ln>
          <a:noFill/>
        </a:ln>
      </a:spPr>
      <a:bodyPr rtlCol="0" anchor="ctr"/>
      <a:lstStyle>
        <a:defPPr algn="ctr">
          <a:defRPr dirty="0" err="1" smtClean="0">
            <a:latin typeface="Calibri" panose="020F050202020403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just">
          <a:lnSpc>
            <a:spcPct val="110000"/>
          </a:lnSpc>
          <a:spcAft>
            <a:spcPts val="300"/>
          </a:spcAft>
          <a:defRPr sz="1200" dirty="0">
            <a:solidFill>
              <a:srgbClr val="321716"/>
            </a:solidFill>
            <a:latin typeface="Calibri" panose="020F0502020204030204" pitchFamily="34" charset="0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6980</TotalTime>
  <Words>181</Words>
  <Application>Microsoft Office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Unicode MS</vt:lpstr>
      <vt:lpstr>Avenir Next Medium</vt:lpstr>
      <vt:lpstr>Calibri</vt:lpstr>
      <vt:lpstr>Wingdings</vt:lpstr>
      <vt:lpstr>Office Theme</vt:lpstr>
      <vt:lpstr>think-cell Slide</vt:lpstr>
      <vt:lpstr>Mediu învățare pentru examenul de  Bacalaureat (cu modul de rețea)</vt:lpstr>
      <vt:lpstr>Definire problemă </vt:lpstr>
      <vt:lpstr>Soluția propusă</vt:lpstr>
      <vt:lpstr>Funcționalități &amp; descriere tehnică</vt:lpstr>
      <vt:lpstr>Oportunități de dezvoltare ulterioară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Antanas Speckauskas</dc:creator>
  <cp:lastModifiedBy>Tiberiu Bujor</cp:lastModifiedBy>
  <cp:revision>472</cp:revision>
  <dcterms:created xsi:type="dcterms:W3CDTF">2015-05-29T15:28:08Z</dcterms:created>
  <dcterms:modified xsi:type="dcterms:W3CDTF">2019-12-11T14:31:13Z</dcterms:modified>
</cp:coreProperties>
</file>